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38" r:id="rId2"/>
  </p:sldMasterIdLst>
  <p:notesMasterIdLst>
    <p:notesMasterId r:id="rId15"/>
  </p:notesMasterIdLst>
  <p:sldIdLst>
    <p:sldId id="256" r:id="rId3"/>
    <p:sldId id="273" r:id="rId4"/>
    <p:sldId id="274" r:id="rId5"/>
    <p:sldId id="275" r:id="rId6"/>
    <p:sldId id="276" r:id="rId7"/>
    <p:sldId id="268" r:id="rId8"/>
    <p:sldId id="269" r:id="rId9"/>
    <p:sldId id="270" r:id="rId10"/>
    <p:sldId id="271" r:id="rId11"/>
    <p:sldId id="263" r:id="rId12"/>
    <p:sldId id="272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AF37C-A3D1-4C36-BDCC-4E958DF16BDA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32BF9-ADFB-4574-A21E-608E0779CE8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424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7587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400">
                <a:solidFill>
                  <a:srgbClr val="FFFFFF"/>
                </a:solidFill>
              </a:endParaRPr>
            </a:p>
          </p:txBody>
        </p:sp>
        <p:sp>
          <p:nvSpPr>
            <p:cNvPr id="67588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400">
                <a:solidFill>
                  <a:srgbClr val="FFFFFF"/>
                </a:solidFill>
              </a:endParaRPr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F5B40A-5CA4-49EC-9A7D-033AB60C36D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2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C3C8F-103F-4267-8426-1E904AE1F40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42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073CE-30F9-49B8-B518-72C997DD2B1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44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D6ADB-4538-4830-845B-F748516485A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07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C5CE4-600B-4DE7-BAA5-101DF6661C2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82D07-72C4-47AB-9AE4-92D92EBCDE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92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7099B-C1A2-4CEE-9351-8BB7CA522B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04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D14EB-13A4-4952-B784-9C6325AFAE5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8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FB096-AB84-4FC3-9D3A-17B68ED74AF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17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7C12A-4501-46FA-8878-800AAFC9820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3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76BC4-86A8-40CB-A287-46A236E009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15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4B4EC8-05F8-4FC0-A1AF-56F5876DFD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20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437062-4BA2-424B-8672-2C7AAE2FA0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D4FDB9-2442-4CB7-AE83-C43077AF7384}" type="datetimeFigureOut">
              <a:rPr lang="id-ID" smtClean="0"/>
              <a:pPr/>
              <a:t>02/05/2015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59D6D3F-212B-4D24-A133-A33398CBB62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400">
                <a:solidFill>
                  <a:srgbClr val="FFFFFF"/>
                </a:solidFill>
              </a:endParaRPr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400">
                <a:solidFill>
                  <a:srgbClr val="FFFFFF"/>
                </a:solidFill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3469CA-49D0-4BA8-B9DC-BE7DD833E70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8697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8601"/>
            <a:ext cx="8280920" cy="6096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/>
            </a:r>
            <a:br>
              <a:rPr lang="id-ID" sz="3600" b="1" dirty="0">
                <a:solidFill>
                  <a:srgbClr val="C0000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>Analisis </a:t>
            </a:r>
            <a:r>
              <a:rPr lang="en-US" sz="3600" b="1" dirty="0" smtClean="0">
                <a:solidFill>
                  <a:srgbClr val="C00000"/>
                </a:solidFill>
              </a:rPr>
              <a:t>in</a:t>
            </a:r>
            <a:r>
              <a:rPr lang="id-ID" sz="3600" b="1" dirty="0" smtClean="0">
                <a:solidFill>
                  <a:srgbClr val="C00000"/>
                </a:solidFill>
              </a:rPr>
              <a:t>ternal </a:t>
            </a:r>
            <a:r>
              <a:rPr lang="id-ID" sz="3600" b="1" dirty="0">
                <a:solidFill>
                  <a:srgbClr val="C00000"/>
                </a:solidFill>
              </a:rPr>
              <a:t>Perusahaan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endParaRPr lang="id-ID" sz="4800" b="1" dirty="0" smtClean="0">
              <a:solidFill>
                <a:srgbClr val="002060"/>
              </a:solidFill>
            </a:endParaRPr>
          </a:p>
          <a:p>
            <a:r>
              <a:rPr lang="id-ID" sz="7200" b="1" dirty="0" smtClean="0">
                <a:solidFill>
                  <a:srgbClr val="002060"/>
                </a:solidFill>
              </a:rPr>
              <a:t>Komponen ke</a:t>
            </a:r>
            <a:r>
              <a:rPr sz="7200" b="1" dirty="0" err="1" smtClean="0">
                <a:solidFill>
                  <a:srgbClr val="002060"/>
                </a:solidFill>
              </a:rPr>
              <a:t>tiga</a:t>
            </a:r>
            <a:r>
              <a:rPr sz="7200" b="1" dirty="0" smtClean="0">
                <a:solidFill>
                  <a:srgbClr val="002060"/>
                </a:solidFill>
              </a:rPr>
              <a:t> </a:t>
            </a:r>
            <a:r>
              <a:rPr sz="7200" b="1" dirty="0" err="1" smtClean="0">
                <a:solidFill>
                  <a:srgbClr val="002060"/>
                </a:solidFill>
              </a:rPr>
              <a:t>dalam</a:t>
            </a:r>
            <a:r>
              <a:rPr lang="id-ID" sz="7200" b="1" dirty="0" smtClean="0">
                <a:solidFill>
                  <a:srgbClr val="002060"/>
                </a:solidFill>
              </a:rPr>
              <a:t> proses manajemen strategik adalah analisis lingkungan </a:t>
            </a:r>
            <a:r>
              <a:rPr sz="7200" b="1" dirty="0" smtClean="0">
                <a:solidFill>
                  <a:srgbClr val="002060"/>
                </a:solidFill>
              </a:rPr>
              <a:t>in</a:t>
            </a:r>
            <a:r>
              <a:rPr lang="id-ID" sz="7200" b="1" dirty="0" smtClean="0">
                <a:solidFill>
                  <a:srgbClr val="002060"/>
                </a:solidFill>
              </a:rPr>
              <a:t>ternal.</a:t>
            </a:r>
            <a:r>
              <a:rPr lang="id-ID" sz="7200" dirty="0" smtClean="0"/>
              <a:t> </a:t>
            </a:r>
          </a:p>
          <a:p>
            <a:endParaRPr lang="id-ID" sz="7200" dirty="0" smtClean="0"/>
          </a:p>
          <a:p>
            <a:r>
              <a:rPr sz="7200" b="1" dirty="0" err="1" smtClean="0">
                <a:solidFill>
                  <a:srgbClr val="002060"/>
                </a:solidFill>
              </a:rPr>
              <a:t>Analisis</a:t>
            </a:r>
            <a:r>
              <a:rPr sz="7200" b="1" dirty="0" smtClean="0">
                <a:solidFill>
                  <a:srgbClr val="002060"/>
                </a:solidFill>
              </a:rPr>
              <a:t> internal </a:t>
            </a:r>
            <a:r>
              <a:rPr sz="7200" b="1" dirty="0" err="1" smtClean="0">
                <a:solidFill>
                  <a:srgbClr val="002060"/>
                </a:solidFill>
              </a:rPr>
              <a:t>adalah</a:t>
            </a:r>
            <a:r>
              <a:rPr sz="7200" b="1" dirty="0" smtClean="0">
                <a:solidFill>
                  <a:srgbClr val="002060"/>
                </a:solidFill>
              </a:rPr>
              <a:t> </a:t>
            </a:r>
            <a:r>
              <a:rPr sz="7200" b="1" dirty="0" err="1" smtClean="0">
                <a:solidFill>
                  <a:srgbClr val="002060"/>
                </a:solidFill>
              </a:rPr>
              <a:t>pengumpulan</a:t>
            </a:r>
            <a:r>
              <a:rPr sz="7200" b="1" dirty="0" smtClean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informasi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berbagai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peristiwa</a:t>
            </a:r>
            <a:r>
              <a:rPr sz="7200" b="1" dirty="0">
                <a:solidFill>
                  <a:srgbClr val="002060"/>
                </a:solidFill>
              </a:rPr>
              <a:t> yang </a:t>
            </a:r>
            <a:r>
              <a:rPr sz="7200" b="1" dirty="0" err="1">
                <a:solidFill>
                  <a:srgbClr val="002060"/>
                </a:solidFill>
              </a:rPr>
              <a:t>berhubungan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dengan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lingkungan</a:t>
            </a:r>
            <a:r>
              <a:rPr sz="7200" b="1" dirty="0">
                <a:solidFill>
                  <a:srgbClr val="002060"/>
                </a:solidFill>
              </a:rPr>
              <a:t> internal </a:t>
            </a:r>
            <a:r>
              <a:rPr sz="7200" b="1" dirty="0" err="1">
                <a:solidFill>
                  <a:srgbClr val="002060"/>
                </a:solidFill>
              </a:rPr>
              <a:t>Untuk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mengidentifikasi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>
                <a:solidFill>
                  <a:srgbClr val="002060"/>
                </a:solidFill>
              </a:rPr>
              <a:t>tanda‐tanda</a:t>
            </a:r>
            <a:r>
              <a:rPr sz="7200" b="1" dirty="0">
                <a:solidFill>
                  <a:srgbClr val="002060"/>
                </a:solidFill>
              </a:rPr>
              <a:t> </a:t>
            </a:r>
            <a:r>
              <a:rPr sz="7200" b="1" dirty="0" err="1" smtClean="0">
                <a:solidFill>
                  <a:srgbClr val="002060"/>
                </a:solidFill>
              </a:rPr>
              <a:t>sejak</a:t>
            </a:r>
            <a:r>
              <a:rPr sz="7200" b="1" dirty="0" smtClean="0">
                <a:solidFill>
                  <a:srgbClr val="002060"/>
                </a:solidFill>
              </a:rPr>
              <a:t> </a:t>
            </a:r>
            <a:r>
              <a:rPr sz="7200" b="1" dirty="0" err="1" smtClean="0">
                <a:solidFill>
                  <a:srgbClr val="002060"/>
                </a:solidFill>
              </a:rPr>
              <a:t>dini</a:t>
            </a:r>
            <a:r>
              <a:rPr sz="7200" b="1" dirty="0">
                <a:solidFill>
                  <a:srgbClr val="002060"/>
                </a:solidFill>
              </a:rPr>
              <a:t>.</a:t>
            </a:r>
            <a:endParaRPr sz="7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sz="7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d-ID"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Tujuan analisis eksternal adalah untuk mengidentifikasi berbagai </a:t>
            </a:r>
            <a:r>
              <a:rPr lang="id-ID" sz="8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sz="80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kuatan</a:t>
            </a:r>
            <a:r>
              <a:rPr sz="8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 </a:t>
            </a:r>
            <a:r>
              <a:rPr sz="80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kelemahan</a:t>
            </a:r>
            <a:r>
              <a:rPr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dalam lingkungan </a:t>
            </a:r>
            <a:r>
              <a:rPr sz="8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didalam</a:t>
            </a:r>
            <a:r>
              <a:rPr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perusahaan.</a:t>
            </a:r>
            <a:endParaRPr sz="8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sz="40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sz="7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7200" b="1" dirty="0" err="1" smtClean="0">
                <a:solidFill>
                  <a:srgbClr val="002060"/>
                </a:solidFill>
                <a:latin typeface="Calibri" pitchFamily="34" charset="0"/>
              </a:rPr>
              <a:t>Mendapatkan</a:t>
            </a:r>
            <a:r>
              <a:rPr sz="72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7200" b="1" dirty="0" err="1" smtClean="0">
                <a:solidFill>
                  <a:srgbClr val="002060"/>
                </a:solidFill>
                <a:latin typeface="Calibri" pitchFamily="34" charset="0"/>
              </a:rPr>
              <a:t>sekumpulan</a:t>
            </a:r>
            <a:r>
              <a:rPr sz="72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7200" b="1" dirty="0" err="1" smtClean="0">
                <a:solidFill>
                  <a:srgbClr val="002060"/>
                </a:solidFill>
                <a:latin typeface="Calibri" pitchFamily="34" charset="0"/>
              </a:rPr>
              <a:t>informasi</a:t>
            </a:r>
            <a:r>
              <a:rPr sz="72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7200" b="1" dirty="0" err="1" smtClean="0">
                <a:solidFill>
                  <a:srgbClr val="002060"/>
                </a:solidFill>
                <a:latin typeface="Calibri" pitchFamily="34" charset="0"/>
              </a:rPr>
              <a:t>dari</a:t>
            </a:r>
            <a:r>
              <a:rPr sz="7200" b="1" dirty="0" smtClean="0">
                <a:solidFill>
                  <a:srgbClr val="002060"/>
                </a:solidFill>
                <a:latin typeface="Calibri" pitchFamily="34" charset="0"/>
              </a:rPr>
              <a:t> :</a:t>
            </a:r>
            <a:endParaRPr sz="7200" b="1" dirty="0">
              <a:solidFill>
                <a:srgbClr val="002060"/>
              </a:solidFill>
            </a:endParaRPr>
          </a:p>
          <a:p>
            <a:pPr lvl="1">
              <a:buSzPct val="80000"/>
              <a:buFontTx/>
              <a:buChar char="•"/>
              <a:defRPr/>
            </a:pPr>
            <a:r>
              <a:rPr lang="en-US" sz="9600" b="1" i="1" dirty="0" smtClean="0">
                <a:solidFill>
                  <a:srgbClr val="7030A0"/>
                </a:solidFill>
              </a:rPr>
              <a:t>Management, Marketing, Finance/accounting, Production/operations, Research &amp; development, Management information systems</a:t>
            </a:r>
          </a:p>
          <a:p>
            <a:endParaRPr lang="id-ID" sz="55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3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112" y="2057400"/>
            <a:ext cx="7283280" cy="4419600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2000" b="1" dirty="0" err="1" smtClean="0">
                <a:solidFill>
                  <a:srgbClr val="C00000"/>
                </a:solidFill>
              </a:rPr>
              <a:t>Langkah‐langkah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penyusunan</a:t>
            </a:r>
            <a:r>
              <a:rPr lang="en-US" sz="2000" b="1" dirty="0" smtClean="0">
                <a:solidFill>
                  <a:srgbClr val="C00000"/>
                </a:solidFill>
              </a:rPr>
              <a:t> IFE Matrix :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1. </a:t>
            </a:r>
            <a:r>
              <a:rPr lang="en-US" sz="1600" b="1" dirty="0" err="1" smtClean="0"/>
              <a:t>Membuat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daftar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faktor‐faktor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penting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lingkungan</a:t>
            </a:r>
            <a:r>
              <a:rPr lang="en-US" sz="1600" b="1" dirty="0" smtClean="0"/>
              <a:t> internal </a:t>
            </a:r>
            <a:br>
              <a:rPr lang="en-US" sz="1600" b="1" dirty="0" smtClean="0"/>
            </a:br>
            <a:r>
              <a:rPr lang="en-US" sz="1600" b="1" dirty="0" smtClean="0"/>
              <a:t>     </a:t>
            </a:r>
            <a:r>
              <a:rPr lang="en-US" sz="1600" b="1" dirty="0" err="1" smtClean="0"/>
              <a:t>baik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kekuatan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maupun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kelemahan</a:t>
            </a:r>
            <a:r>
              <a:rPr lang="en-US" sz="1600" b="1" dirty="0" smtClean="0"/>
              <a:t>.</a:t>
            </a:r>
            <a:br>
              <a:rPr lang="en-US" sz="1600" b="1" dirty="0" smtClean="0"/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1600" b="1" dirty="0" smtClean="0"/>
              <a:t>2. </a:t>
            </a: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bobot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dimulai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0,0 </a:t>
            </a:r>
            <a:r>
              <a:rPr lang="en-US" sz="1600" b="1" dirty="0" err="1" smtClean="0"/>
              <a:t>sangat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penting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sampai</a:t>
            </a:r>
            <a:r>
              <a:rPr lang="en-US" sz="1600" b="1" dirty="0" smtClean="0"/>
              <a:t> 1,0  </a:t>
            </a:r>
            <a:br>
              <a:rPr lang="en-US" sz="1600" b="1" dirty="0" smtClean="0"/>
            </a:br>
            <a:r>
              <a:rPr lang="en-US" sz="1600" b="1" dirty="0" smtClean="0"/>
              <a:t>     </a:t>
            </a:r>
            <a:r>
              <a:rPr lang="en-US" sz="1600" b="1" dirty="0" err="1" smtClean="0"/>
              <a:t>sangat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penting</a:t>
            </a:r>
            <a:r>
              <a:rPr lang="en-US" sz="1600" b="1" dirty="0" smtClean="0"/>
              <a:t> (total </a:t>
            </a:r>
            <a:r>
              <a:rPr lang="en-US" sz="1600" b="1" dirty="0" err="1" smtClean="0"/>
              <a:t>bobot</a:t>
            </a:r>
            <a:r>
              <a:rPr lang="en-US" sz="1600" b="1" dirty="0" smtClean="0"/>
              <a:t> = 1,0). Yang </a:t>
            </a:r>
            <a:r>
              <a:rPr lang="en-US" sz="1600" b="1" dirty="0" err="1" smtClean="0"/>
              <a:t>berpengaruh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     </a:t>
            </a:r>
            <a:r>
              <a:rPr lang="en-US" sz="1600" b="1" dirty="0" err="1" smtClean="0"/>
              <a:t>posisi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.</a:t>
            </a:r>
            <a:br>
              <a:rPr lang="en-US" sz="1600" b="1" dirty="0" smtClean="0"/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sv-SE" sz="1600" b="1" dirty="0" smtClean="0"/>
              <a:t>3. Memberikan rating 1 – 4 yang menggambarkan besarnya pengaruh </a:t>
            </a:r>
            <a:br>
              <a:rPr lang="sv-SE" sz="1600" b="1" dirty="0" smtClean="0"/>
            </a:br>
            <a:r>
              <a:rPr lang="sv-SE" sz="1600" b="1" dirty="0" smtClean="0"/>
              <a:t>     faktor tersebut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posisi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. Rating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     </a:t>
            </a:r>
            <a:r>
              <a:rPr lang="en-US" sz="1600" b="1" dirty="0" err="1" smtClean="0"/>
              <a:t>kekuatan</a:t>
            </a:r>
            <a:r>
              <a:rPr lang="en-US" sz="1600" b="1" dirty="0" smtClean="0"/>
              <a:t> (1= </a:t>
            </a:r>
            <a:r>
              <a:rPr lang="en-US" sz="1600" b="1" dirty="0" err="1" smtClean="0"/>
              <a:t>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penting</a:t>
            </a:r>
            <a:r>
              <a:rPr lang="en-US" sz="1600" b="1" dirty="0" smtClean="0"/>
              <a:t>, 2= </a:t>
            </a:r>
            <a:r>
              <a:rPr lang="en-US" sz="1600" b="1" dirty="0" err="1" smtClean="0"/>
              <a:t>kurang</a:t>
            </a:r>
            <a:r>
              <a:rPr lang="en-US" sz="1600" b="1" dirty="0" smtClean="0"/>
              <a:t> 3=</a:t>
            </a:r>
            <a:r>
              <a:rPr lang="en-US" sz="1600" b="1" dirty="0" err="1" smtClean="0"/>
              <a:t>penting</a:t>
            </a:r>
            <a:r>
              <a:rPr lang="en-US" sz="1600" b="1" dirty="0" smtClean="0"/>
              <a:t> 4= </a:t>
            </a:r>
            <a:r>
              <a:rPr lang="en-US" sz="1600" b="1" dirty="0" err="1" smtClean="0"/>
              <a:t>sangat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     </a:t>
            </a:r>
            <a:r>
              <a:rPr lang="en-US" sz="1600" b="1" dirty="0" err="1" smtClean="0"/>
              <a:t>penting</a:t>
            </a:r>
            <a:r>
              <a:rPr lang="en-US" sz="1600" b="1" dirty="0" smtClean="0"/>
              <a:t>). Rating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kelemahan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kebalikan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     </a:t>
            </a:r>
            <a:r>
              <a:rPr lang="en-US" sz="1600" b="1" dirty="0" err="1" smtClean="0"/>
              <a:t>faktorkekuatan</a:t>
            </a:r>
            <a:r>
              <a:rPr lang="en-US" sz="1600" b="1" dirty="0" smtClean="0"/>
              <a:t>.</a:t>
            </a:r>
            <a:br>
              <a:rPr lang="en-US" sz="1600" b="1" dirty="0" smtClean="0"/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1600" b="1" dirty="0" smtClean="0"/>
              <a:t>4. </a:t>
            </a:r>
            <a:r>
              <a:rPr lang="en-US" sz="1600" b="1" dirty="0" err="1" smtClean="0"/>
              <a:t>Mementukan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tertimbang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Perkalian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antara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bobot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     rating).</a:t>
            </a:r>
            <a:br>
              <a:rPr lang="en-US" sz="1600" b="1" dirty="0" smtClean="0"/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1600" b="1" dirty="0" smtClean="0"/>
              <a:t>5. </a:t>
            </a:r>
            <a:r>
              <a:rPr lang="en-US" sz="1600" b="1" dirty="0" err="1" smtClean="0"/>
              <a:t>Menentukan</a:t>
            </a:r>
            <a:r>
              <a:rPr lang="en-US" sz="1600" b="1" dirty="0" smtClean="0"/>
              <a:t> total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tertimbang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tersebut</a:t>
            </a:r>
            <a:r>
              <a:rPr lang="en-US" sz="1600" b="1" dirty="0" smtClean="0"/>
              <a:t>.</a:t>
            </a:r>
            <a:r>
              <a:rPr lang="id-ID" sz="1600" b="1" dirty="0">
                <a:solidFill>
                  <a:srgbClr val="C00000"/>
                </a:solidFill>
              </a:rPr>
              <a:t/>
            </a:r>
            <a:br>
              <a:rPr lang="id-ID" sz="1600" b="1" dirty="0">
                <a:solidFill>
                  <a:srgbClr val="C00000"/>
                </a:solidFill>
              </a:rPr>
            </a:br>
            <a:r>
              <a:rPr lang="id-ID" sz="1600" dirty="0" smtClean="0">
                <a:solidFill>
                  <a:srgbClr val="C00000"/>
                </a:solidFill>
              </a:rPr>
              <a:t/>
            </a:r>
            <a:br>
              <a:rPr lang="id-ID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id-ID" sz="1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9140000">
            <a:off x="5888434" y="4610061"/>
            <a:ext cx="6511131" cy="329259"/>
          </a:xfrm>
        </p:spPr>
        <p:txBody>
          <a:bodyPr/>
          <a:lstStyle/>
          <a:p>
            <a:r>
              <a:rPr smtClean="0"/>
              <a:t>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153400" cy="104644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Humanst521 BT" pitchFamily="34" charset="0"/>
              </a:rPr>
              <a:t>INTERNAL FACTOR EVALUATION (IFE)</a:t>
            </a:r>
            <a:endParaRPr lang="id-ID" sz="3200" b="1" dirty="0" smtClean="0">
              <a:solidFill>
                <a:srgbClr val="FF0000"/>
              </a:solidFill>
              <a:latin typeface="Humanst521 B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1200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srgbClr val="002060"/>
                </a:solidFill>
                <a:latin typeface="Humanst521 BT" pitchFamily="34" charset="0"/>
              </a:rPr>
              <a:t>M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elibatkan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penilaian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terhadap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struktur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kompetitif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yang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ada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di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Humanst521 BT" pitchFamily="34" charset="0"/>
              </a:rPr>
              <a:t>perusahaan</a:t>
            </a:r>
            <a:r>
              <a:rPr lang="en-US" dirty="0" smtClean="0">
                <a:solidFill>
                  <a:srgbClr val="002060"/>
                </a:solidFill>
                <a:latin typeface="Humanst521 BT" pitchFamily="34" charset="0"/>
              </a:rPr>
              <a:t>. </a:t>
            </a:r>
            <a:endParaRPr lang="en-US" dirty="0">
              <a:solidFill>
                <a:srgbClr val="002060"/>
              </a:solidFill>
              <a:latin typeface="Humanst5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9140000">
            <a:off x="5888434" y="4610061"/>
            <a:ext cx="6511131" cy="329259"/>
          </a:xfrm>
        </p:spPr>
        <p:txBody>
          <a:bodyPr/>
          <a:lstStyle/>
          <a:p>
            <a:r>
              <a:rPr smtClean="0"/>
              <a:t>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381000"/>
            <a:ext cx="29718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Humanst521 BT" pitchFamily="34" charset="0"/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  <a:latin typeface="Humanst521 BT" pitchFamily="34" charset="0"/>
              </a:rPr>
              <a:t>I F E MATRIK </a:t>
            </a:r>
            <a:endParaRPr lang="en-US" dirty="0">
              <a:solidFill>
                <a:srgbClr val="002060"/>
              </a:solidFill>
              <a:latin typeface="Humanst521 BT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32743"/>
              </p:ext>
            </p:extLst>
          </p:nvPr>
        </p:nvGraphicFramePr>
        <p:xfrm>
          <a:off x="533399" y="1077061"/>
          <a:ext cx="8077201" cy="585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67201"/>
                <a:gridCol w="1371600"/>
                <a:gridCol w="1219200"/>
                <a:gridCol w="1219200"/>
              </a:tblGrid>
              <a:tr h="318446"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 Internal Penting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Bobot (B)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Rating (R)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 x R</a:t>
                      </a:r>
                      <a:endParaRPr lang="id-ID" dirty="0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Kekuatan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r>
                        <a:rPr lang="id-ID" dirty="0" smtClean="0"/>
                        <a:t>Kualitas Produk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r>
                        <a:rPr lang="id-ID" dirty="0" smtClean="0"/>
                        <a:t>Sistem distribusi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Kelemahan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r>
                        <a:rPr lang="id-ID" dirty="0" smtClean="0"/>
                        <a:t>Keterbatasan</a:t>
                      </a:r>
                      <a:r>
                        <a:rPr lang="id-ID" baseline="0" dirty="0" smtClean="0"/>
                        <a:t> dana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446">
                <a:tc>
                  <a:txBody>
                    <a:bodyPr/>
                    <a:lstStyle/>
                    <a:p>
                      <a:r>
                        <a:rPr lang="id-ID" dirty="0" smtClean="0"/>
                        <a:t>T o t 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1,00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0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62400"/>
            <a:ext cx="7772400" cy="1806575"/>
          </a:xfrm>
        </p:spPr>
        <p:txBody>
          <a:bodyPr/>
          <a:lstStyle/>
          <a:p>
            <a:r>
              <a:rPr lang="id-ID" sz="5400" dirty="0" smtClean="0">
                <a:solidFill>
                  <a:srgbClr val="FF0000"/>
                </a:solidFill>
                <a:latin typeface="Bradley Hand ITC" pitchFamily="66" charset="0"/>
              </a:rPr>
              <a:t>T E R I M A  K A S I H</a:t>
            </a:r>
            <a:r>
              <a:rPr lang="en-US" sz="5400" dirty="0" smtClean="0">
                <a:solidFill>
                  <a:srgbClr val="FF0000"/>
                </a:solidFill>
                <a:latin typeface="Bradley Hand ITC" pitchFamily="66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sz="5400" dirty="0" smtClean="0">
                <a:latin typeface="Bradley Hand ITC" pitchFamily="66" charset="0"/>
              </a:rPr>
              <a:t/>
            </a:r>
            <a:br>
              <a:rPr lang="en-US" sz="5400" dirty="0" smtClean="0">
                <a:latin typeface="Bradley Hand ITC" pitchFamily="66" charset="0"/>
              </a:rPr>
            </a:br>
            <a:r>
              <a:rPr lang="id-ID" sz="2000" b="0" dirty="0" smtClean="0">
                <a:effectLst/>
                <a:latin typeface="+mn-lt"/>
                <a:cs typeface="Arial" pitchFamily="34" charset="0"/>
              </a:rPr>
              <a:t> </a:t>
            </a:r>
            <a:endParaRPr lang="id-ID" sz="1200" b="0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38200"/>
            <a:ext cx="7772400" cy="1143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id-ID" sz="4800" dirty="0" smtClean="0"/>
              <a:t>   </a:t>
            </a:r>
            <a:r>
              <a:rPr lang="id-ID" sz="4800" dirty="0" smtClean="0">
                <a:solidFill>
                  <a:srgbClr val="C00000"/>
                </a:solidFill>
              </a:rPr>
              <a:t>S E L E S A I</a:t>
            </a:r>
            <a:endParaRPr lang="id-ID" sz="4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73CE-30F9-49B8-B518-72C997DD2B1B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8601"/>
            <a:ext cx="8280920" cy="6096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/>
            </a:r>
            <a:br>
              <a:rPr lang="id-ID" sz="3600" b="1" dirty="0">
                <a:solidFill>
                  <a:srgbClr val="C0000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>Analisis </a:t>
            </a:r>
            <a:r>
              <a:rPr lang="en-US" sz="3600" b="1" dirty="0" smtClean="0">
                <a:solidFill>
                  <a:srgbClr val="C00000"/>
                </a:solidFill>
              </a:rPr>
              <a:t>in</a:t>
            </a:r>
            <a:r>
              <a:rPr lang="id-ID" sz="3600" b="1" dirty="0" smtClean="0">
                <a:solidFill>
                  <a:srgbClr val="C00000"/>
                </a:solidFill>
              </a:rPr>
              <a:t>ternal </a:t>
            </a:r>
            <a:r>
              <a:rPr lang="id-ID" sz="3600" b="1" dirty="0">
                <a:solidFill>
                  <a:srgbClr val="C00000"/>
                </a:solidFill>
              </a:rPr>
              <a:t>Perusahaan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285750" indent="-285750">
              <a:buFontTx/>
              <a:buChar char="-"/>
            </a:pPr>
            <a:endParaRPr lang="id-ID" sz="26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sz="5600" b="1" smtClean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id-ID" sz="11200" b="1" dirty="0" smtClean="0">
                <a:solidFill>
                  <a:srgbClr val="7030A0"/>
                </a:solidFill>
              </a:rPr>
              <a:t>Aspek Manajemen :</a:t>
            </a:r>
            <a:endParaRPr sz="11200" b="1" smtClean="0">
              <a:solidFill>
                <a:srgbClr val="7030A0"/>
              </a:solidFill>
            </a:endParaRPr>
          </a:p>
          <a:p>
            <a:pPr marL="285750" indent="-285750"/>
            <a:endParaRPr lang="id-ID" sz="4800" b="1" dirty="0" smtClean="0">
              <a:solidFill>
                <a:srgbClr val="002060"/>
              </a:solidFill>
            </a:endParaRPr>
          </a:p>
          <a:p>
            <a:r>
              <a:rPr lang="id-ID" sz="7200" b="1" dirty="0">
                <a:solidFill>
                  <a:srgbClr val="002060"/>
                </a:solidFill>
              </a:rPr>
              <a:t> </a:t>
            </a:r>
            <a:r>
              <a:rPr lang="id-ID" sz="7200" b="1" dirty="0" smtClean="0">
                <a:solidFill>
                  <a:srgbClr val="002060"/>
                </a:solidFill>
              </a:rPr>
              <a:t>  - </a:t>
            </a:r>
            <a:r>
              <a:rPr lang="id-ID" sz="8000" b="1" dirty="0" smtClean="0">
                <a:solidFill>
                  <a:srgbClr val="002060"/>
                </a:solidFill>
              </a:rPr>
              <a:t>Apakah perusahaan mempunyai konsep</a:t>
            </a:r>
            <a:endParaRPr sz="8000" b="1" smtClean="0">
              <a:solidFill>
                <a:srgbClr val="002060"/>
              </a:solidFill>
            </a:endParaRPr>
          </a:p>
          <a:p>
            <a:r>
              <a:rPr sz="8000" b="1">
                <a:solidFill>
                  <a:srgbClr val="002060"/>
                </a:solidFill>
              </a:rPr>
              <a:t> </a:t>
            </a:r>
            <a:r>
              <a:rPr sz="8000" b="1" smtClean="0">
                <a:solidFill>
                  <a:srgbClr val="002060"/>
                </a:solidFill>
              </a:rPr>
              <a:t>   </a:t>
            </a:r>
            <a:r>
              <a:rPr lang="id-ID" sz="8000" b="1" dirty="0" smtClean="0">
                <a:solidFill>
                  <a:srgbClr val="002060"/>
                </a:solidFill>
              </a:rPr>
              <a:t> manajemen strategik?</a:t>
            </a:r>
            <a:endParaRPr lang="en-US" sz="8000" b="1" dirty="0">
              <a:solidFill>
                <a:srgbClr val="002060"/>
              </a:solidFill>
            </a:endParaRPr>
          </a:p>
          <a:p>
            <a:r>
              <a:rPr lang="id-ID" sz="8000" b="1" dirty="0" smtClean="0">
                <a:solidFill>
                  <a:srgbClr val="002060"/>
                </a:solidFill>
              </a:rPr>
              <a:t>   - Apakah tujuan dan sasaran perusahaan</a:t>
            </a:r>
            <a:endParaRPr sz="8000" b="1" smtClean="0">
              <a:solidFill>
                <a:srgbClr val="002060"/>
              </a:solidFill>
            </a:endParaRPr>
          </a:p>
          <a:p>
            <a:r>
              <a:rPr sz="8000" b="1">
                <a:solidFill>
                  <a:srgbClr val="002060"/>
                </a:solidFill>
              </a:rPr>
              <a:t> </a:t>
            </a:r>
            <a:r>
              <a:rPr sz="8000" b="1" smtClean="0">
                <a:solidFill>
                  <a:srgbClr val="002060"/>
                </a:solidFill>
              </a:rPr>
              <a:t>   </a:t>
            </a:r>
            <a:r>
              <a:rPr lang="id-ID" sz="8000" b="1" dirty="0" smtClean="0">
                <a:solidFill>
                  <a:srgbClr val="002060"/>
                </a:solidFill>
              </a:rPr>
              <a:t> dapat diukur</a:t>
            </a:r>
            <a:r>
              <a:rPr sz="8000" b="1" smtClean="0">
                <a:solidFill>
                  <a:srgbClr val="002060"/>
                </a:solidFill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</a:rPr>
              <a:t>dan dikomunikasikan?</a:t>
            </a:r>
            <a:endParaRPr lang="en-US" sz="8000" b="1" dirty="0" smtClean="0">
              <a:solidFill>
                <a:srgbClr val="002060"/>
              </a:solidFill>
            </a:endParaRPr>
          </a:p>
          <a:p>
            <a:r>
              <a:rPr lang="id-ID" sz="8000" b="1" dirty="0" smtClean="0">
                <a:solidFill>
                  <a:srgbClr val="002060"/>
                </a:solidFill>
              </a:rPr>
              <a:t>   - Apakah manajer disetiap level hierarkhi</a:t>
            </a:r>
            <a:endParaRPr sz="8000" b="1" smtClean="0">
              <a:solidFill>
                <a:srgbClr val="002060"/>
              </a:solidFill>
            </a:endParaRPr>
          </a:p>
          <a:p>
            <a:r>
              <a:rPr sz="8000" b="1">
                <a:solidFill>
                  <a:srgbClr val="002060"/>
                </a:solidFill>
              </a:rPr>
              <a:t> </a:t>
            </a:r>
            <a:r>
              <a:rPr sz="8000" b="1" smtClean="0">
                <a:solidFill>
                  <a:srgbClr val="002060"/>
                </a:solidFill>
              </a:rPr>
              <a:t>   </a:t>
            </a:r>
            <a:r>
              <a:rPr lang="id-ID" sz="8000" b="1" dirty="0" smtClean="0">
                <a:solidFill>
                  <a:srgbClr val="002060"/>
                </a:solidFill>
              </a:rPr>
              <a:t> telah</a:t>
            </a:r>
            <a:r>
              <a:rPr sz="8000" b="1" smtClean="0">
                <a:solidFill>
                  <a:srgbClr val="002060"/>
                </a:solidFill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</a:rPr>
              <a:t>bekerja</a:t>
            </a:r>
            <a:r>
              <a:rPr sz="8000" b="1" smtClean="0">
                <a:solidFill>
                  <a:srgbClr val="002060"/>
                </a:solidFill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</a:rPr>
              <a:t>dengan efektif?</a:t>
            </a:r>
            <a:endParaRPr lang="en-US" sz="8000" b="1" dirty="0" smtClean="0">
              <a:solidFill>
                <a:srgbClr val="002060"/>
              </a:solidFill>
            </a:endParaRPr>
          </a:p>
          <a:p>
            <a:r>
              <a:rPr lang="id-ID" sz="8000" b="1" dirty="0" smtClean="0">
                <a:solidFill>
                  <a:srgbClr val="002060"/>
                </a:solidFill>
              </a:rPr>
              <a:t>   - Apakah manajer telah mendelegasikan </a:t>
            </a:r>
            <a:endParaRPr sz="8000" b="1" smtClean="0">
              <a:solidFill>
                <a:srgbClr val="002060"/>
              </a:solidFill>
            </a:endParaRPr>
          </a:p>
          <a:p>
            <a:r>
              <a:rPr sz="8000" b="1">
                <a:solidFill>
                  <a:srgbClr val="002060"/>
                </a:solidFill>
              </a:rPr>
              <a:t> </a:t>
            </a:r>
            <a:r>
              <a:rPr sz="8000" b="1" smtClean="0">
                <a:solidFill>
                  <a:srgbClr val="002060"/>
                </a:solidFill>
              </a:rPr>
              <a:t>    </a:t>
            </a:r>
            <a:r>
              <a:rPr lang="id-ID" sz="8000" b="1" dirty="0" smtClean="0">
                <a:solidFill>
                  <a:srgbClr val="002060"/>
                </a:solidFill>
              </a:rPr>
              <a:t>kewenangannya</a:t>
            </a:r>
            <a:r>
              <a:rPr sz="8000" b="1" smtClean="0">
                <a:solidFill>
                  <a:srgbClr val="002060"/>
                </a:solidFill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</a:rPr>
              <a:t>dengan baik?</a:t>
            </a:r>
            <a:endParaRPr lang="en-US" sz="8000" b="1" dirty="0">
              <a:solidFill>
                <a:srgbClr val="002060"/>
              </a:solidFill>
            </a:endParaRPr>
          </a:p>
          <a:p>
            <a:r>
              <a:rPr lang="id-ID" sz="8000" b="1" dirty="0" smtClean="0">
                <a:solidFill>
                  <a:srgbClr val="002060"/>
                </a:solidFill>
              </a:rPr>
              <a:t>   - Apakah struktur organisasi perusahaan</a:t>
            </a:r>
            <a:endParaRPr sz="8000" b="1" smtClean="0">
              <a:solidFill>
                <a:srgbClr val="002060"/>
              </a:solidFill>
            </a:endParaRPr>
          </a:p>
          <a:p>
            <a:r>
              <a:rPr sz="8000" b="1">
                <a:solidFill>
                  <a:srgbClr val="002060"/>
                </a:solidFill>
              </a:rPr>
              <a:t> </a:t>
            </a:r>
            <a:r>
              <a:rPr sz="8000" b="1" smtClean="0">
                <a:solidFill>
                  <a:srgbClr val="002060"/>
                </a:solidFill>
              </a:rPr>
              <a:t>   </a:t>
            </a:r>
            <a:r>
              <a:rPr lang="id-ID" sz="8000" b="1" dirty="0" smtClean="0">
                <a:solidFill>
                  <a:srgbClr val="002060"/>
                </a:solidFill>
              </a:rPr>
              <a:t> telah</a:t>
            </a:r>
            <a:r>
              <a:rPr sz="8000" b="1" smtClean="0">
                <a:solidFill>
                  <a:srgbClr val="002060"/>
                </a:solidFill>
              </a:rPr>
              <a:t> </a:t>
            </a:r>
            <a:r>
              <a:rPr lang="id-ID" sz="8000" b="1" dirty="0" smtClean="0">
                <a:solidFill>
                  <a:srgbClr val="002060"/>
                </a:solidFill>
              </a:rPr>
              <a:t>semestinya </a:t>
            </a:r>
            <a:r>
              <a:rPr sz="8000" b="1" smtClean="0">
                <a:solidFill>
                  <a:srgbClr val="002060"/>
                </a:solidFill>
              </a:rPr>
              <a:t>(</a:t>
            </a:r>
            <a:r>
              <a:rPr lang="id-ID" sz="8000" b="1" dirty="0" smtClean="0">
                <a:solidFill>
                  <a:srgbClr val="002060"/>
                </a:solidFill>
              </a:rPr>
              <a:t>benar)?</a:t>
            </a:r>
            <a:endParaRPr lang="en-US" sz="8000" b="1" dirty="0">
              <a:solidFill>
                <a:srgbClr val="002060"/>
              </a:solidFill>
            </a:endParaRPr>
          </a:p>
          <a:p>
            <a:endParaRPr lang="id-ID" sz="1800" b="1" dirty="0" smtClean="0">
              <a:solidFill>
                <a:srgbClr val="002060"/>
              </a:solidFill>
            </a:endParaRPr>
          </a:p>
          <a:p>
            <a:pPr marL="285750" indent="-285750"/>
            <a:endParaRPr lang="id-ID" sz="18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id-ID" sz="1800" b="1" dirty="0" smtClean="0">
              <a:solidFill>
                <a:srgbClr val="002060"/>
              </a:solidFill>
            </a:endParaRPr>
          </a:p>
          <a:p>
            <a:r>
              <a:rPr lang="id-ID" sz="7200" b="1" dirty="0" smtClean="0">
                <a:solidFill>
                  <a:srgbClr val="002060"/>
                </a:solidFill>
              </a:rPr>
              <a:t> </a:t>
            </a:r>
            <a:endParaRPr lang="id-ID" sz="55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8601"/>
            <a:ext cx="8280920" cy="6096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/>
            </a:r>
            <a:br>
              <a:rPr lang="id-ID" sz="3600" b="1" dirty="0">
                <a:solidFill>
                  <a:srgbClr val="C0000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>Analisis </a:t>
            </a:r>
            <a:r>
              <a:rPr lang="en-US" sz="3600" b="1" dirty="0" smtClean="0">
                <a:solidFill>
                  <a:srgbClr val="C00000"/>
                </a:solidFill>
              </a:rPr>
              <a:t>in</a:t>
            </a:r>
            <a:r>
              <a:rPr lang="id-ID" sz="3600" b="1" dirty="0" smtClean="0">
                <a:solidFill>
                  <a:srgbClr val="C00000"/>
                </a:solidFill>
              </a:rPr>
              <a:t>ternal </a:t>
            </a:r>
            <a:r>
              <a:rPr lang="id-ID" sz="3600" b="1" dirty="0">
                <a:solidFill>
                  <a:srgbClr val="C00000"/>
                </a:solidFill>
              </a:rPr>
              <a:t>Perusahaan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5626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285750" indent="-285750">
              <a:buFontTx/>
              <a:buChar char="-"/>
            </a:pPr>
            <a:endParaRPr lang="id-ID" sz="26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d-ID" sz="11200" b="1" dirty="0" smtClean="0">
                <a:solidFill>
                  <a:srgbClr val="7030A0"/>
                </a:solidFill>
              </a:rPr>
              <a:t>Aspek </a:t>
            </a:r>
            <a:r>
              <a:rPr sz="11200" b="1" smtClean="0">
                <a:solidFill>
                  <a:srgbClr val="7030A0"/>
                </a:solidFill>
              </a:rPr>
              <a:t>PEMASARAN</a:t>
            </a:r>
            <a:r>
              <a:rPr lang="id-ID" sz="11200" b="1" dirty="0" smtClean="0">
                <a:solidFill>
                  <a:srgbClr val="7030A0"/>
                </a:solidFill>
              </a:rPr>
              <a:t> :</a:t>
            </a:r>
            <a:endParaRPr sz="11200" b="1" smtClean="0">
              <a:solidFill>
                <a:srgbClr val="7030A0"/>
              </a:solidFill>
            </a:endParaRPr>
          </a:p>
          <a:p>
            <a:pPr marL="285750" indent="-285750"/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 apakah perusahaan memiliki perencanaan pemasaran</a:t>
            </a:r>
          </a:p>
          <a:p>
            <a:pPr marL="285750" indent="-285750"/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dan anggaran yang efektif?</a:t>
            </a:r>
          </a:p>
          <a:p>
            <a:pPr marL="609600" indent="-609600">
              <a:buSzPct val="80000"/>
            </a:pPr>
            <a:r>
              <a:rPr sz="2100" b="1" smtClean="0">
                <a:solidFill>
                  <a:srgbClr val="7030A0"/>
                </a:solidFill>
              </a:rPr>
              <a:t>   </a:t>
            </a:r>
            <a:r>
              <a:rPr sz="2100" b="1">
                <a:solidFill>
                  <a:srgbClr val="7030A0"/>
                </a:solidFill>
              </a:rPr>
              <a:t> </a:t>
            </a:r>
            <a:r>
              <a:rPr sz="6400" b="1" smtClean="0">
                <a:solidFill>
                  <a:srgbClr val="7030A0"/>
                </a:solidFill>
              </a:rPr>
              <a:t>- </a:t>
            </a:r>
            <a:r>
              <a:rPr lang="en-US" sz="6400" b="1" dirty="0" err="1" smtClean="0">
                <a:solidFill>
                  <a:srgbClr val="002060"/>
                </a:solidFill>
              </a:rPr>
              <a:t>Apakah</a:t>
            </a:r>
            <a:r>
              <a:rPr sz="6400" b="1" smtClean="0">
                <a:solidFill>
                  <a:srgbClr val="002060"/>
                </a:solidFill>
              </a:rPr>
              <a:t> segmentasi pasar yang ditetapkan efektif.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- Apakah posisi organisasi siap untuk bersaing?</a:t>
            </a:r>
            <a:endParaRPr sz="6400" b="1">
              <a:solidFill>
                <a:srgbClr val="002060"/>
              </a:solidFill>
            </a:endParaRPr>
          </a:p>
          <a:p>
            <a:pPr marL="609600" indent="-609600">
              <a:buSzPct val="80000"/>
            </a:pPr>
            <a:r>
              <a:rPr sz="6400" b="1" smtClean="0">
                <a:solidFill>
                  <a:srgbClr val="002060"/>
                </a:solidFill>
              </a:rPr>
              <a:t>   - Apakah pangsa pasar perusahaan cenderung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  bertambah?</a:t>
            </a:r>
            <a:endParaRPr sz="6400" b="1">
              <a:solidFill>
                <a:srgbClr val="002060"/>
              </a:solidFill>
            </a:endParaRPr>
          </a:p>
          <a:p>
            <a:pPr marL="609600" indent="-609600">
              <a:buSzPct val="80000"/>
            </a:pPr>
            <a:r>
              <a:rPr sz="6400" b="1" smtClean="0">
                <a:solidFill>
                  <a:srgbClr val="002060"/>
                </a:solidFill>
              </a:rPr>
              <a:t>   - apakah saluran distribusi yang ada handal dan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  berbiaya rendah?</a:t>
            </a:r>
            <a:endParaRPr sz="6400" b="1">
              <a:solidFill>
                <a:srgbClr val="002060"/>
              </a:solidFill>
            </a:endParaRPr>
          </a:p>
          <a:p>
            <a:pPr marL="609600" indent="-609600">
              <a:buSzPct val="80000"/>
            </a:pPr>
            <a:r>
              <a:rPr sz="6400" b="1" smtClean="0">
                <a:solidFill>
                  <a:srgbClr val="002060"/>
                </a:solidFill>
              </a:rPr>
              <a:t>   - Apakah memiliki tenaga penjualan yang efektif?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- Apakah kualitas produk dan pelayanan pelanggan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  dan harga dapat diandalkan? 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- Apakah perusahaan memiliki strategi promosi, 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  periklanan dan kehumasan yang efektif?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- Apakah perusahaan menggunakan riset pasar ?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- apakah manajer pemasaran berpengalaman dan</a:t>
            </a:r>
          </a:p>
          <a:p>
            <a:pPr marL="609600" indent="-609600">
              <a:buSzPct val="80000"/>
            </a:pPr>
            <a:r>
              <a:rPr sz="6400" b="1">
                <a:solidFill>
                  <a:srgbClr val="002060"/>
                </a:solidFill>
              </a:rPr>
              <a:t> </a:t>
            </a:r>
            <a:r>
              <a:rPr sz="6400" b="1" smtClean="0">
                <a:solidFill>
                  <a:srgbClr val="002060"/>
                </a:solidFill>
              </a:rPr>
              <a:t>    cukup pelatihannya?</a:t>
            </a:r>
            <a:endParaRPr sz="6400" b="1">
              <a:solidFill>
                <a:srgbClr val="002060"/>
              </a:solidFill>
            </a:endParaRPr>
          </a:p>
          <a:p>
            <a:pPr marL="285750" indent="-285750"/>
            <a:endParaRPr sz="6400" b="1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id-ID" sz="5000" b="1" dirty="0" smtClean="0">
              <a:solidFill>
                <a:srgbClr val="7030A0"/>
              </a:solidFill>
            </a:endParaRPr>
          </a:p>
          <a:p>
            <a:pPr marL="285750" indent="-285750"/>
            <a:endParaRPr lang="id-ID" sz="1800" b="1" dirty="0" smtClean="0">
              <a:solidFill>
                <a:srgbClr val="002060"/>
              </a:solidFill>
            </a:endParaRPr>
          </a:p>
          <a:p>
            <a:r>
              <a:rPr lang="id-ID" sz="7200" b="1" dirty="0" smtClean="0">
                <a:solidFill>
                  <a:srgbClr val="002060"/>
                </a:solidFill>
              </a:rPr>
              <a:t> </a:t>
            </a:r>
            <a:endParaRPr lang="id-ID" sz="55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8601"/>
            <a:ext cx="8280920" cy="6096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/>
            </a:r>
            <a:br>
              <a:rPr lang="id-ID" sz="3600" b="1" dirty="0">
                <a:solidFill>
                  <a:srgbClr val="C0000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>Analisis </a:t>
            </a:r>
            <a:r>
              <a:rPr lang="en-US" sz="3600" b="1" dirty="0" smtClean="0">
                <a:solidFill>
                  <a:srgbClr val="C00000"/>
                </a:solidFill>
              </a:rPr>
              <a:t>in</a:t>
            </a:r>
            <a:r>
              <a:rPr lang="id-ID" sz="3600" b="1" dirty="0" smtClean="0">
                <a:solidFill>
                  <a:srgbClr val="C00000"/>
                </a:solidFill>
              </a:rPr>
              <a:t>ternal </a:t>
            </a:r>
            <a:r>
              <a:rPr lang="id-ID" sz="3600" b="1" dirty="0">
                <a:solidFill>
                  <a:srgbClr val="C00000"/>
                </a:solidFill>
              </a:rPr>
              <a:t>Perusahaan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285750" indent="-285750">
              <a:buFontTx/>
              <a:buChar char="-"/>
            </a:pPr>
            <a:endParaRPr lang="id-ID" sz="2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sz="8600" b="1" smtClean="0">
                <a:solidFill>
                  <a:srgbClr val="C00000"/>
                </a:solidFill>
              </a:rPr>
              <a:t> </a:t>
            </a:r>
            <a:r>
              <a:rPr lang="id-ID" sz="8600" b="1" dirty="0" smtClean="0">
                <a:solidFill>
                  <a:srgbClr val="C00000"/>
                </a:solidFill>
              </a:rPr>
              <a:t>Aspek Keuangan :</a:t>
            </a:r>
            <a:endParaRPr sz="8600" b="1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Indikasikan kekuatan dan kelemahan</a:t>
            </a:r>
          </a:p>
          <a:p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 perusahaan berdasarkan rasio keuangannya.</a:t>
            </a:r>
          </a:p>
          <a:p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- Apakah perusahaan mudah mendapatkan</a:t>
            </a:r>
          </a:p>
          <a:p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kebutuhan pendanaannya untuk jangka</a:t>
            </a:r>
          </a:p>
          <a:p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pendek maupun jangka panjang?</a:t>
            </a:r>
          </a:p>
          <a:p>
            <a:pPr>
              <a:buFontTx/>
              <a:buChar char="-"/>
            </a:pP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Apakah perusahaan cukup dalam modal</a:t>
            </a:r>
          </a:p>
          <a:p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kerjanya?</a:t>
            </a:r>
          </a:p>
          <a:p>
            <a:pPr>
              <a:buFontTx/>
              <a:buChar char="-"/>
            </a:pP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Apakah prosedur dalam penganggaran</a:t>
            </a:r>
          </a:p>
          <a:p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modalnya efektif?</a:t>
            </a:r>
          </a:p>
          <a:p>
            <a:pPr>
              <a:buFontTx/>
              <a:buChar char="-"/>
            </a:pP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Apakah kebijakan pembayaran dividennya</a:t>
            </a:r>
          </a:p>
          <a:p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dapat diterima?</a:t>
            </a:r>
          </a:p>
          <a:p>
            <a:pPr>
              <a:buFontTx/>
              <a:buChar char="-"/>
            </a:pPr>
            <a:r>
              <a:rPr sz="64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Apakah perusaHAAN MEMPUNYAI HUBUNGAN YANG</a:t>
            </a:r>
          </a:p>
          <a:p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 BAIK DENGAN INVESTOr DAN PEMEGANG SAHAM?</a:t>
            </a:r>
          </a:p>
          <a:p>
            <a:pPr>
              <a:buFontTx/>
              <a:buChar char="-"/>
            </a:pPr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en-US" sz="6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Apakah</a:t>
            </a:r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manajer keuangannya berpengalaman</a:t>
            </a:r>
          </a:p>
          <a:p>
            <a:r>
              <a:rPr sz="6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 dan cukup pelatihannya?</a:t>
            </a:r>
          </a:p>
          <a:p>
            <a:pPr>
              <a:buFontTx/>
              <a:buChar char="-"/>
            </a:pPr>
            <a:endParaRPr sz="4900" b="1" smtClean="0">
              <a:solidFill>
                <a:srgbClr val="7030A0"/>
              </a:solidFill>
            </a:endParaRPr>
          </a:p>
          <a:p>
            <a:r>
              <a:rPr sz="4900" b="1" smtClean="0">
                <a:solidFill>
                  <a:srgbClr val="7030A0"/>
                </a:solidFill>
              </a:rPr>
              <a:t>    </a:t>
            </a:r>
          </a:p>
          <a:p>
            <a:pPr>
              <a:buFontTx/>
              <a:buChar char="-"/>
            </a:pPr>
            <a:endParaRPr lang="id-ID" sz="5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8601"/>
            <a:ext cx="8280920" cy="6096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 smtClean="0">
                <a:solidFill>
                  <a:srgbClr val="002060"/>
                </a:solidFill>
              </a:rPr>
              <a:t/>
            </a:r>
            <a:br>
              <a:rPr lang="id-ID" sz="3600" b="1" dirty="0" smtClean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002060"/>
                </a:solidFill>
              </a:rPr>
              <a:t/>
            </a:r>
            <a:br>
              <a:rPr lang="id-ID" sz="3600" b="1" dirty="0">
                <a:solidFill>
                  <a:srgbClr val="00206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/>
            </a:r>
            <a:br>
              <a:rPr lang="id-ID" sz="3600" b="1" dirty="0">
                <a:solidFill>
                  <a:srgbClr val="C00000"/>
                </a:solidFill>
              </a:rPr>
            </a:br>
            <a:r>
              <a:rPr lang="id-ID" sz="3600" b="1" dirty="0">
                <a:solidFill>
                  <a:srgbClr val="C00000"/>
                </a:solidFill>
              </a:rPr>
              <a:t>Analisis </a:t>
            </a:r>
            <a:r>
              <a:rPr lang="en-US" sz="3600" b="1" dirty="0" smtClean="0">
                <a:solidFill>
                  <a:srgbClr val="C00000"/>
                </a:solidFill>
              </a:rPr>
              <a:t>in</a:t>
            </a:r>
            <a:r>
              <a:rPr lang="id-ID" sz="3600" b="1" dirty="0" smtClean="0">
                <a:solidFill>
                  <a:srgbClr val="C00000"/>
                </a:solidFill>
              </a:rPr>
              <a:t>ternal </a:t>
            </a:r>
            <a:r>
              <a:rPr lang="id-ID" sz="3600" b="1" dirty="0">
                <a:solidFill>
                  <a:srgbClr val="C00000"/>
                </a:solidFill>
              </a:rPr>
              <a:t>Perusahaan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285750" indent="-285750">
              <a:buFontTx/>
              <a:buChar char="-"/>
            </a:pPr>
            <a:endParaRPr lang="id-ID" sz="2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sz="7400" b="1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d-ID" sz="7400" b="1" dirty="0" smtClean="0">
                <a:solidFill>
                  <a:srgbClr val="C00000"/>
                </a:solidFill>
                <a:latin typeface="Comic Sans MS" pitchFamily="66" charset="0"/>
              </a:rPr>
              <a:t>Aspek </a:t>
            </a:r>
            <a:r>
              <a:rPr sz="7400" b="1" smtClean="0">
                <a:solidFill>
                  <a:srgbClr val="C00000"/>
                </a:solidFill>
                <a:latin typeface="Comic Sans MS" pitchFamily="66" charset="0"/>
              </a:rPr>
              <a:t>operasional</a:t>
            </a:r>
            <a:r>
              <a:rPr lang="id-ID" sz="7400" b="1" dirty="0" smtClean="0">
                <a:solidFill>
                  <a:srgbClr val="C00000"/>
                </a:solidFill>
                <a:latin typeface="Comic Sans MS" pitchFamily="66" charset="0"/>
              </a:rPr>
              <a:t> :</a:t>
            </a:r>
            <a:endParaRPr sz="7400" b="1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sz="4800" b="1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sz="2300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sz="23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 </a:t>
            </a:r>
            <a:r>
              <a:rPr sz="7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apakah supplier bisa dipercaya dan</a:t>
            </a:r>
          </a:p>
          <a:p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  dapat diterima ? </a:t>
            </a:r>
          </a:p>
          <a:p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- apakah sarana dan prasarana yang ada</a:t>
            </a:r>
          </a:p>
          <a:p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  kondisinya bagus?</a:t>
            </a:r>
          </a:p>
          <a:p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- apakah kebijakan pengendalian</a:t>
            </a:r>
          </a:p>
          <a:p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  persediaan dan prosedurnya efektif?</a:t>
            </a:r>
          </a:p>
          <a:p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- apakah kebijakan pengendalian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kualitas</a:t>
            </a:r>
          </a:p>
          <a:p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  </a:t>
            </a:r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dan prosedurnya efektif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- </a:t>
            </a:r>
            <a:r>
              <a:rPr lang="en-US" sz="7200" b="1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pakah perusahaan mempunyai</a:t>
            </a:r>
          </a:p>
          <a:p>
            <a:r>
              <a:rPr sz="7200" b="1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sz="7200" b="1" smtClean="0">
                <a:solidFill>
                  <a:srgbClr val="002060"/>
                </a:solidFill>
                <a:latin typeface="Comic Sans MS" pitchFamily="66" charset="0"/>
              </a:rPr>
              <a:t>   kompetensi dibidang teknologi?</a:t>
            </a:r>
            <a:endParaRPr sz="7200" b="1">
              <a:solidFill>
                <a:srgbClr val="002060"/>
              </a:solidFill>
              <a:latin typeface="Comic Sans MS" pitchFamily="66" charset="0"/>
            </a:endParaRPr>
          </a:p>
          <a:p>
            <a:endParaRPr sz="7200" b="1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id-ID" sz="5000" b="1" dirty="0" smtClean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sz="1800" b="1" smtClean="0">
                <a:solidFill>
                  <a:srgbClr val="002060"/>
                </a:solidFill>
              </a:rPr>
              <a:t> 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d-ID" sz="1800" b="1" dirty="0" smtClean="0">
                <a:solidFill>
                  <a:srgbClr val="002060"/>
                </a:solidFill>
              </a:rPr>
              <a:t>Aspek Personalia :</a:t>
            </a:r>
          </a:p>
          <a:p>
            <a:pPr marL="285750" indent="-285750">
              <a:buFontTx/>
              <a:buChar char="-"/>
            </a:pPr>
            <a:r>
              <a:rPr lang="id-ID" sz="1800" b="1" dirty="0" smtClean="0">
                <a:solidFill>
                  <a:srgbClr val="002060"/>
                </a:solidFill>
              </a:rPr>
              <a:t>Aspek Riset &amp; Pengembangan :</a:t>
            </a:r>
          </a:p>
          <a:p>
            <a:pPr marL="285750" indent="-285750">
              <a:buFontTx/>
              <a:buChar char="-"/>
            </a:pPr>
            <a:endParaRPr lang="id-ID" sz="1800" b="1" dirty="0" smtClean="0">
              <a:solidFill>
                <a:srgbClr val="002060"/>
              </a:solidFill>
            </a:endParaRPr>
          </a:p>
          <a:p>
            <a:r>
              <a:rPr lang="id-ID" sz="7200" b="1" dirty="0" smtClean="0">
                <a:solidFill>
                  <a:srgbClr val="002060"/>
                </a:solidFill>
              </a:rPr>
              <a:t> </a:t>
            </a:r>
            <a:endParaRPr lang="id-ID" sz="55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ADF9-51C8-47E8-8547-9541C03920D4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705600" y="1066800"/>
            <a:ext cx="21669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 b="1">
                <a:latin typeface="Humanst521 BT" pitchFamily="34" charset="0"/>
              </a:rPr>
              <a:t>Analisis Kapabilitas Strategik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057400" y="914400"/>
            <a:ext cx="3657600" cy="609600"/>
          </a:xfrm>
          <a:prstGeom prst="downArrow">
            <a:avLst>
              <a:gd name="adj1" fmla="val 84463"/>
              <a:gd name="adj2" fmla="val 6780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umanst521 BT" pitchFamily="34" charset="0"/>
              </a:rPr>
              <a:t>Audit </a:t>
            </a:r>
            <a:r>
              <a:rPr lang="en-US" sz="1600" b="1" dirty="0" err="1">
                <a:latin typeface="Humanst521 BT" pitchFamily="34" charset="0"/>
              </a:rPr>
              <a:t>Sumberdaya</a:t>
            </a:r>
            <a:endParaRPr lang="en-US" sz="1600" b="1" dirty="0">
              <a:latin typeface="Humanst521 BT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1524000"/>
            <a:ext cx="3962400" cy="1066800"/>
            <a:chOff x="816" y="1248"/>
            <a:chExt cx="2496" cy="672"/>
          </a:xfrm>
        </p:grpSpPr>
        <p:sp>
          <p:nvSpPr>
            <p:cNvPr id="29701" name="AutoShape 5"/>
            <p:cNvSpPr>
              <a:spLocks noChangeArrowheads="1"/>
            </p:cNvSpPr>
            <p:nvPr/>
          </p:nvSpPr>
          <p:spPr bwMode="auto">
            <a:xfrm>
              <a:off x="1920" y="1248"/>
              <a:ext cx="1392" cy="672"/>
            </a:xfrm>
            <a:prstGeom prst="downArrow">
              <a:avLst>
                <a:gd name="adj1" fmla="val 85759"/>
                <a:gd name="adj2" fmla="val 308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6075" eaLnBrk="0" hangingPunct="0"/>
              <a:endParaRPr lang="en-US" sz="1600" b="1">
                <a:latin typeface="Humanst521 BT" pitchFamily="34" charset="0"/>
              </a:endParaRPr>
            </a:p>
          </p:txBody>
        </p:sp>
        <p:sp>
          <p:nvSpPr>
            <p:cNvPr id="29702" name="AutoShape 6"/>
            <p:cNvSpPr>
              <a:spLocks noChangeArrowheads="1"/>
            </p:cNvSpPr>
            <p:nvPr/>
          </p:nvSpPr>
          <p:spPr bwMode="auto">
            <a:xfrm>
              <a:off x="816" y="1248"/>
              <a:ext cx="1392" cy="672"/>
            </a:xfrm>
            <a:prstGeom prst="downArrow">
              <a:avLst>
                <a:gd name="adj1" fmla="val 85759"/>
                <a:gd name="adj2" fmla="val 308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571500" eaLnBrk="0" hangingPunct="0"/>
              <a:r>
                <a:rPr lang="en-US" sz="1600" b="1" dirty="0" smtClean="0">
                  <a:latin typeface="Humanst521 BT" pitchFamily="34" charset="0"/>
                </a:rPr>
                <a:t>    </a:t>
              </a:r>
              <a:r>
                <a:rPr lang="en-US" sz="1600" b="1" dirty="0" err="1" smtClean="0">
                  <a:latin typeface="Humanst521 BT" pitchFamily="34" charset="0"/>
                </a:rPr>
                <a:t>Analisis</a:t>
              </a:r>
              <a:r>
                <a:rPr lang="en-US" sz="1600" b="1" dirty="0" smtClean="0">
                  <a:latin typeface="Humanst521 BT" pitchFamily="34" charset="0"/>
                </a:rPr>
                <a:t> </a:t>
              </a:r>
              <a:r>
                <a:rPr lang="en-US" sz="1600" b="1" dirty="0" err="1">
                  <a:latin typeface="Humanst521 BT" pitchFamily="34" charset="0"/>
                </a:rPr>
                <a:t>Rantai</a:t>
              </a:r>
              <a:r>
                <a:rPr lang="en-US" sz="1600" b="1" dirty="0">
                  <a:latin typeface="Humanst521 BT" pitchFamily="34" charset="0"/>
                </a:rPr>
                <a:t> </a:t>
              </a:r>
              <a:r>
                <a:rPr lang="en-US" sz="1600" b="1" dirty="0" err="1" smtClean="0">
                  <a:latin typeface="Humanst521 BT" pitchFamily="34" charset="0"/>
                </a:rPr>
                <a:t>Nilai</a:t>
              </a:r>
              <a:endParaRPr lang="en-US" sz="1600" b="1" dirty="0">
                <a:latin typeface="Humanst521 BT" pitchFamily="34" charset="0"/>
              </a:endParaRPr>
            </a:p>
            <a:p>
              <a:pPr marL="571500" eaLnBrk="0" hangingPunct="0">
                <a:buFontTx/>
                <a:buChar char="-"/>
              </a:pPr>
              <a:r>
                <a:rPr lang="en-US" sz="1400" dirty="0" smtClean="0">
                  <a:latin typeface="Humanst521 BT" pitchFamily="34" charset="0"/>
                </a:rPr>
                <a:t> </a:t>
              </a:r>
              <a:r>
                <a:rPr lang="en-US" sz="1400" dirty="0" err="1" smtClean="0">
                  <a:latin typeface="Humanst521 BT" pitchFamily="34" charset="0"/>
                </a:rPr>
                <a:t>Penggunaan</a:t>
              </a:r>
              <a:r>
                <a:rPr lang="en-US" sz="1400" dirty="0" smtClean="0">
                  <a:latin typeface="Humanst521 BT" pitchFamily="34" charset="0"/>
                </a:rPr>
                <a:t> </a:t>
              </a:r>
              <a:r>
                <a:rPr lang="en-US" sz="1400" dirty="0" err="1">
                  <a:latin typeface="Humanst521 BT" pitchFamily="34" charset="0"/>
                </a:rPr>
                <a:t>sumber</a:t>
              </a:r>
              <a:r>
                <a:rPr lang="en-US" sz="1400" dirty="0">
                  <a:latin typeface="Humanst521 BT" pitchFamily="34" charset="0"/>
                </a:rPr>
                <a:t> </a:t>
              </a:r>
              <a:r>
                <a:rPr lang="en-US" sz="1400" dirty="0" err="1" smtClean="0">
                  <a:latin typeface="Humanst521 BT" pitchFamily="34" charset="0"/>
                </a:rPr>
                <a:t>daya</a:t>
              </a:r>
              <a:endParaRPr lang="en-US" sz="1400" dirty="0">
                <a:latin typeface="Humanst521 BT" pitchFamily="34" charset="0"/>
              </a:endParaRPr>
            </a:p>
            <a:p>
              <a:pPr marL="571500" eaLnBrk="0" hangingPunct="0">
                <a:buFontTx/>
                <a:buChar char="-"/>
              </a:pPr>
              <a:r>
                <a:rPr lang="en-US" sz="1400" dirty="0" smtClean="0">
                  <a:latin typeface="Humanst521 BT" pitchFamily="34" charset="0"/>
                </a:rPr>
                <a:t> </a:t>
              </a:r>
              <a:r>
                <a:rPr lang="en-US" sz="1400" dirty="0" err="1" smtClean="0">
                  <a:latin typeface="Humanst521 BT" pitchFamily="34" charset="0"/>
                </a:rPr>
                <a:t>Pengendalian</a:t>
              </a:r>
              <a:r>
                <a:rPr lang="en-US" sz="1400" dirty="0" smtClean="0">
                  <a:latin typeface="Humanst521 BT" pitchFamily="34" charset="0"/>
                </a:rPr>
                <a:t> </a:t>
              </a:r>
              <a:r>
                <a:rPr lang="en-US" sz="1400" dirty="0" err="1">
                  <a:latin typeface="Humanst521 BT" pitchFamily="34" charset="0"/>
                </a:rPr>
                <a:t>sumber</a:t>
              </a:r>
              <a:r>
                <a:rPr lang="en-US" sz="1400" dirty="0">
                  <a:latin typeface="Humanst521 BT" pitchFamily="34" charset="0"/>
                </a:rPr>
                <a:t> </a:t>
              </a:r>
              <a:r>
                <a:rPr lang="en-US" sz="1400" dirty="0" err="1">
                  <a:latin typeface="Humanst521 BT" pitchFamily="34" charset="0"/>
                </a:rPr>
                <a:t>daya</a:t>
              </a:r>
              <a:endParaRPr lang="en-US" sz="1600" b="1" dirty="0">
                <a:latin typeface="Humanst521 BT" pitchFamily="34" charset="0"/>
              </a:endParaRPr>
            </a:p>
          </p:txBody>
        </p:sp>
      </p:grp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685800" y="2590800"/>
            <a:ext cx="3048000" cy="1447800"/>
          </a:xfrm>
          <a:prstGeom prst="downArrow">
            <a:avLst>
              <a:gd name="adj1" fmla="val 85759"/>
              <a:gd name="adj2" fmla="val 308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6075" eaLnBrk="0" hangingPunct="0"/>
            <a:r>
              <a:rPr lang="en-US" sz="1400" b="1">
                <a:latin typeface="Humanst521 BT" pitchFamily="34" charset="0"/>
              </a:rPr>
              <a:t>Perbandingan</a:t>
            </a:r>
          </a:p>
          <a:p>
            <a:pPr marL="798513" lvl="1" indent="-227013" eaLnBrk="0" hangingPunct="0">
              <a:buFontTx/>
              <a:buChar char="•"/>
            </a:pPr>
            <a:r>
              <a:rPr lang="en-US" sz="1400">
                <a:latin typeface="Humanst521 BT" pitchFamily="34" charset="0"/>
              </a:rPr>
              <a:t>Analisis Historis</a:t>
            </a:r>
          </a:p>
          <a:p>
            <a:pPr marL="798513" lvl="1" indent="-227013" eaLnBrk="0" hangingPunct="0">
              <a:buFontTx/>
              <a:buChar char="•"/>
            </a:pPr>
            <a:r>
              <a:rPr lang="en-US" sz="1400">
                <a:latin typeface="Humanst521 BT" pitchFamily="34" charset="0"/>
              </a:rPr>
              <a:t>Norma Industri</a:t>
            </a:r>
          </a:p>
          <a:p>
            <a:pPr marL="798513" lvl="1" indent="-227013" eaLnBrk="0" hangingPunct="0">
              <a:buFontTx/>
              <a:buChar char="•"/>
            </a:pPr>
            <a:r>
              <a:rPr lang="en-US" sz="1400">
                <a:latin typeface="Humanst521 BT" pitchFamily="34" charset="0"/>
              </a:rPr>
              <a:t>Pesaing</a:t>
            </a:r>
          </a:p>
          <a:p>
            <a:pPr marL="798513" lvl="1" indent="-227013" eaLnBrk="0" hangingPunct="0">
              <a:buFontTx/>
              <a:buChar char="•"/>
            </a:pPr>
            <a:r>
              <a:rPr lang="en-US" sz="1400">
                <a:latin typeface="Humanst521 BT" pitchFamily="34" charset="0"/>
              </a:rPr>
              <a:t>Praktik terbaik</a:t>
            </a:r>
            <a:endParaRPr lang="en-US" sz="1400" b="1">
              <a:latin typeface="Humanst521 BT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886200" y="2590800"/>
            <a:ext cx="3048000" cy="1447800"/>
          </a:xfrm>
          <a:prstGeom prst="downArrow">
            <a:avLst>
              <a:gd name="adj1" fmla="val 85759"/>
              <a:gd name="adj2" fmla="val 308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19063" eaLnBrk="0" hangingPunct="0">
              <a:tabLst>
                <a:tab pos="119063" algn="l"/>
              </a:tabLst>
            </a:pPr>
            <a:r>
              <a:rPr lang="en-US" sz="1400" b="1" dirty="0" err="1">
                <a:latin typeface="Humanst521 BT" pitchFamily="34" charset="0"/>
              </a:rPr>
              <a:t>Penilaian</a:t>
            </a:r>
            <a:r>
              <a:rPr lang="en-US" sz="1400" b="1" dirty="0">
                <a:latin typeface="Humanst521 BT" pitchFamily="34" charset="0"/>
              </a:rPr>
              <a:t> </a:t>
            </a:r>
            <a:r>
              <a:rPr lang="en-US" sz="1400" b="1" dirty="0" err="1">
                <a:latin typeface="Humanst521 BT" pitchFamily="34" charset="0"/>
              </a:rPr>
              <a:t>Kesinambungan</a:t>
            </a:r>
            <a:endParaRPr lang="en-US" sz="1400" b="1" dirty="0">
              <a:latin typeface="Humanst521 BT" pitchFamily="34" charset="0"/>
            </a:endParaRPr>
          </a:p>
          <a:p>
            <a:pPr marL="571500" lvl="1" indent="-227013" eaLnBrk="0" hangingPunct="0">
              <a:buFontTx/>
              <a:buChar char="•"/>
              <a:tabLst>
                <a:tab pos="119063" algn="l"/>
              </a:tabLst>
            </a:pPr>
            <a:r>
              <a:rPr lang="en-US" sz="1400" dirty="0" err="1">
                <a:latin typeface="Humanst521 BT" pitchFamily="34" charset="0"/>
              </a:rPr>
              <a:t>Analisis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i="1" dirty="0">
                <a:latin typeface="Humanst521 BT" pitchFamily="34" charset="0"/>
              </a:rPr>
              <a:t>portfolio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dirty="0" err="1">
                <a:latin typeface="Humanst521 BT" pitchFamily="34" charset="0"/>
              </a:rPr>
              <a:t>produk</a:t>
            </a:r>
            <a:endParaRPr lang="en-US" sz="1400" dirty="0">
              <a:latin typeface="Humanst521 BT" pitchFamily="34" charset="0"/>
            </a:endParaRPr>
          </a:p>
          <a:p>
            <a:pPr marL="571500" lvl="1" indent="-227013" eaLnBrk="0" hangingPunct="0">
              <a:buFontTx/>
              <a:buChar char="•"/>
              <a:tabLst>
                <a:tab pos="119063" algn="l"/>
              </a:tabLst>
            </a:pPr>
            <a:r>
              <a:rPr lang="en-US" sz="1400" dirty="0" err="1">
                <a:latin typeface="Humanst521 BT" pitchFamily="34" charset="0"/>
              </a:rPr>
              <a:t>Analisis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i="1" dirty="0">
                <a:latin typeface="Humanst521 BT" pitchFamily="34" charset="0"/>
              </a:rPr>
              <a:t>skills</a:t>
            </a:r>
            <a:r>
              <a:rPr lang="en-US" sz="1400" dirty="0">
                <a:latin typeface="Humanst521 BT" pitchFamily="34" charset="0"/>
              </a:rPr>
              <a:t>/</a:t>
            </a:r>
            <a:r>
              <a:rPr lang="en-US" sz="1400" dirty="0" err="1">
                <a:latin typeface="Humanst521 BT" pitchFamily="34" charset="0"/>
              </a:rPr>
              <a:t>budaya</a:t>
            </a:r>
            <a:endParaRPr lang="en-US" sz="1400" dirty="0">
              <a:latin typeface="Humanst521 BT" pitchFamily="34" charset="0"/>
            </a:endParaRPr>
          </a:p>
          <a:p>
            <a:pPr marL="571500" lvl="1" indent="-227013" eaLnBrk="0" hangingPunct="0">
              <a:buFontTx/>
              <a:buChar char="•"/>
              <a:tabLst>
                <a:tab pos="119063" algn="l"/>
              </a:tabLst>
            </a:pPr>
            <a:r>
              <a:rPr lang="en-US" sz="1400" dirty="0" err="1">
                <a:latin typeface="Humanst521 BT" pitchFamily="34" charset="0"/>
              </a:rPr>
              <a:t>Analisis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dirty="0" err="1">
                <a:latin typeface="Humanst521 BT" pitchFamily="34" charset="0"/>
              </a:rPr>
              <a:t>fleksibilitas</a:t>
            </a:r>
            <a:endParaRPr lang="en-US" sz="1400" b="1" dirty="0">
              <a:latin typeface="Humanst521 BT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62000" y="4038600"/>
            <a:ext cx="6096000" cy="1219200"/>
          </a:xfrm>
          <a:prstGeom prst="downArrow">
            <a:avLst>
              <a:gd name="adj1" fmla="val 72657"/>
              <a:gd name="adj2" fmla="val 456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 dirty="0" smtClean="0">
              <a:latin typeface="Humanst521 BT" pitchFamily="34" charset="0"/>
            </a:endParaRPr>
          </a:p>
          <a:p>
            <a:pPr algn="ctr" eaLnBrk="0" hangingPunct="0"/>
            <a:endParaRPr lang="en-US" sz="800" b="1" dirty="0" smtClean="0">
              <a:latin typeface="Humanst521 BT" pitchFamily="34" charset="0"/>
            </a:endParaRPr>
          </a:p>
          <a:p>
            <a:pPr algn="ctr" eaLnBrk="0" hangingPunct="0"/>
            <a:r>
              <a:rPr lang="en-US" sz="1600" b="1" dirty="0" smtClean="0">
                <a:latin typeface="Humanst521 BT" pitchFamily="34" charset="0"/>
              </a:rPr>
              <a:t>    </a:t>
            </a:r>
            <a:r>
              <a:rPr lang="en-US" sz="1600" b="1" dirty="0" err="1" smtClean="0">
                <a:latin typeface="Humanst521 BT" pitchFamily="34" charset="0"/>
              </a:rPr>
              <a:t>Identifikasi</a:t>
            </a:r>
            <a:r>
              <a:rPr lang="en-US" sz="1600" b="1" dirty="0" smtClean="0">
                <a:latin typeface="Humanst521 BT" pitchFamily="34" charset="0"/>
              </a:rPr>
              <a:t> </a:t>
            </a:r>
            <a:r>
              <a:rPr lang="en-US" sz="1600" b="1" dirty="0" err="1">
                <a:latin typeface="Humanst521 BT" pitchFamily="34" charset="0"/>
              </a:rPr>
              <a:t>berbagai</a:t>
            </a:r>
            <a:r>
              <a:rPr lang="en-US" sz="1600" b="1" dirty="0">
                <a:latin typeface="Humanst521 BT" pitchFamily="34" charset="0"/>
              </a:rPr>
              <a:t> </a:t>
            </a:r>
            <a:r>
              <a:rPr lang="en-US" sz="1600" b="1" dirty="0" err="1">
                <a:latin typeface="Humanst521 BT" pitchFamily="34" charset="0"/>
              </a:rPr>
              <a:t>isu</a:t>
            </a:r>
            <a:r>
              <a:rPr lang="en-US" sz="1600" b="1" dirty="0">
                <a:latin typeface="Humanst521 BT" pitchFamily="34" charset="0"/>
              </a:rPr>
              <a:t> </a:t>
            </a:r>
            <a:r>
              <a:rPr lang="en-US" sz="1600" b="1" dirty="0" err="1" smtClean="0">
                <a:latin typeface="Humanst521 BT" pitchFamily="34" charset="0"/>
              </a:rPr>
              <a:t>kunci</a:t>
            </a:r>
            <a:endParaRPr lang="en-US" sz="1600" b="1" dirty="0" smtClean="0">
              <a:latin typeface="Humanst521 BT" pitchFamily="34" charset="0"/>
            </a:endParaRPr>
          </a:p>
          <a:p>
            <a:pPr algn="ctr" eaLnBrk="0" hangingPunct="0"/>
            <a:endParaRPr lang="en-US" sz="800" b="1" dirty="0">
              <a:latin typeface="Humanst521 BT" pitchFamily="34" charset="0"/>
            </a:endParaRPr>
          </a:p>
          <a:p>
            <a:pPr lvl="1" indent="-230188" algn="ctr" eaLnBrk="0" hangingPunct="0">
              <a:buFontTx/>
              <a:buChar char="•"/>
            </a:pPr>
            <a:r>
              <a:rPr lang="en-US" sz="1400" dirty="0" err="1">
                <a:latin typeface="Humanst521 BT" pitchFamily="34" charset="0"/>
              </a:rPr>
              <a:t>Analisis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dirty="0" err="1">
                <a:latin typeface="Humanst521 BT" pitchFamily="34" charset="0"/>
              </a:rPr>
              <a:t>kekuatan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dirty="0" err="1">
                <a:latin typeface="Humanst521 BT" pitchFamily="34" charset="0"/>
              </a:rPr>
              <a:t>dan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dirty="0" err="1">
                <a:latin typeface="Humanst521 BT" pitchFamily="34" charset="0"/>
              </a:rPr>
              <a:t>kelemahan</a:t>
            </a:r>
            <a:endParaRPr lang="en-US" sz="1400" dirty="0">
              <a:latin typeface="Humanst521 BT" pitchFamily="34" charset="0"/>
            </a:endParaRPr>
          </a:p>
          <a:p>
            <a:pPr lvl="1" indent="-230188" algn="ctr" eaLnBrk="0" hangingPunct="0">
              <a:buFontTx/>
              <a:buChar char="•"/>
            </a:pPr>
            <a:r>
              <a:rPr lang="en-US" sz="1400" dirty="0" err="1">
                <a:latin typeface="Humanst521 BT" pitchFamily="34" charset="0"/>
              </a:rPr>
              <a:t>Kompetensi</a:t>
            </a:r>
            <a:r>
              <a:rPr lang="en-US" sz="1400" dirty="0">
                <a:latin typeface="Humanst521 BT" pitchFamily="34" charset="0"/>
              </a:rPr>
              <a:t> </a:t>
            </a:r>
            <a:r>
              <a:rPr lang="en-US" sz="1400" dirty="0" err="1">
                <a:latin typeface="Humanst521 BT" pitchFamily="34" charset="0"/>
              </a:rPr>
              <a:t>inti</a:t>
            </a:r>
            <a:endParaRPr lang="en-US" sz="1600" b="1" dirty="0">
              <a:latin typeface="Humanst521 BT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057400" y="5257800"/>
            <a:ext cx="38004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en-US" sz="900" b="1" dirty="0">
              <a:solidFill>
                <a:srgbClr val="FFFF00"/>
              </a:solidFill>
              <a:latin typeface="Humanst521 BT" pitchFamily="34" charset="0"/>
            </a:endParaRPr>
          </a:p>
          <a:p>
            <a:pPr eaLnBrk="0" hangingPunct="0"/>
            <a:r>
              <a:rPr lang="en-US" sz="1800" b="1" dirty="0" err="1">
                <a:latin typeface="Humanst521 BT" pitchFamily="34" charset="0"/>
              </a:rPr>
              <a:t>Pemahaman</a:t>
            </a:r>
            <a:r>
              <a:rPr lang="en-US" sz="1800" b="1" dirty="0">
                <a:latin typeface="Humanst521 BT" pitchFamily="34" charset="0"/>
              </a:rPr>
              <a:t> </a:t>
            </a:r>
            <a:r>
              <a:rPr lang="en-US" sz="1800" b="1" dirty="0" err="1">
                <a:latin typeface="Humanst521 BT" pitchFamily="34" charset="0"/>
              </a:rPr>
              <a:t>kapabilitas</a:t>
            </a:r>
            <a:r>
              <a:rPr lang="en-US" sz="1800" b="1" dirty="0">
                <a:latin typeface="Humanst521 BT" pitchFamily="34" charset="0"/>
              </a:rPr>
              <a:t> </a:t>
            </a:r>
            <a:r>
              <a:rPr lang="en-US" sz="1800" b="1" dirty="0" err="1">
                <a:latin typeface="Humanst521 BT" pitchFamily="34" charset="0"/>
              </a:rPr>
              <a:t>strategik</a:t>
            </a:r>
            <a:endParaRPr lang="en-US" sz="1800" b="1" dirty="0">
              <a:solidFill>
                <a:srgbClr val="FFFF00"/>
              </a:solidFill>
              <a:latin typeface="Humanst521 BT" pitchFamily="34" charset="0"/>
            </a:endParaRPr>
          </a:p>
          <a:p>
            <a:pPr eaLnBrk="0" hangingPunct="0"/>
            <a:endParaRPr lang="en-US" sz="900" b="1" dirty="0">
              <a:solidFill>
                <a:srgbClr val="FFFF00"/>
              </a:solidFill>
              <a:latin typeface="Humanst521 BT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066800" y="166688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ECBF00"/>
                </a:solidFill>
                <a:latin typeface="Arial" pitchFamily="34" charset="0"/>
              </a:rPr>
              <a:t>ANALISIS LINGKUNGAN INTERNAL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CE6-4F18-4D76-BAF7-31E89B0BE1C3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324600" y="228601"/>
            <a:ext cx="2547938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Humanst521 BT" pitchFamily="34" charset="0"/>
              </a:rPr>
              <a:t>Audit </a:t>
            </a:r>
            <a:r>
              <a:rPr lang="en-US" sz="1800" b="1" dirty="0" err="1">
                <a:latin typeface="Humanst521 BT" pitchFamily="34" charset="0"/>
              </a:rPr>
              <a:t>Sumberdaya</a:t>
            </a:r>
            <a:endParaRPr lang="en-US" sz="1800" b="1" dirty="0">
              <a:latin typeface="Humanst521 BT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88963" y="990600"/>
            <a:ext cx="7107237" cy="5386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1400" dirty="0">
                <a:latin typeface="Humanst521 BT" pitchFamily="34" charset="0"/>
              </a:rPr>
              <a:t>	</a:t>
            </a:r>
            <a:endParaRPr lang="en-US" sz="1400" dirty="0" smtClean="0"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sz="2400" dirty="0" err="1" smtClean="0">
                <a:latin typeface="Humanst521 BT" pitchFamily="34" charset="0"/>
              </a:rPr>
              <a:t>Analisis</a:t>
            </a:r>
            <a:r>
              <a:rPr lang="en-US" sz="2400" dirty="0" smtClean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ini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mengidentifikasikan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perusahaan</a:t>
            </a:r>
            <a:r>
              <a:rPr lang="en-US" sz="2400" dirty="0">
                <a:latin typeface="Humanst521 BT" pitchFamily="34" charset="0"/>
              </a:rPr>
              <a:t> yang </a:t>
            </a:r>
            <a:r>
              <a:rPr lang="en-US" sz="2400" dirty="0" err="1">
                <a:latin typeface="Humanst521 BT" pitchFamily="34" charset="0"/>
              </a:rPr>
              <a:t>tersedia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untuk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mendukung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strategi</a:t>
            </a:r>
            <a:r>
              <a:rPr lang="en-US" sz="2400" dirty="0">
                <a:latin typeface="Humanst521 BT" pitchFamily="34" charset="0"/>
              </a:rPr>
              <a:t>, yang </a:t>
            </a:r>
            <a:r>
              <a:rPr lang="en-US" sz="2400" dirty="0" err="1">
                <a:latin typeface="Humanst521 BT" pitchFamily="34" charset="0"/>
              </a:rPr>
              <a:t>mencakup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fisik</a:t>
            </a:r>
            <a:r>
              <a:rPr lang="en-US" sz="2400" dirty="0">
                <a:latin typeface="Humanst521 BT" pitchFamily="34" charset="0"/>
              </a:rPr>
              <a:t>,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manusia</a:t>
            </a:r>
            <a:r>
              <a:rPr lang="en-US" sz="2400" dirty="0">
                <a:latin typeface="Humanst521 BT" pitchFamily="34" charset="0"/>
              </a:rPr>
              <a:t>,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finansial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dan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i="1" dirty="0">
                <a:latin typeface="Humanst521 BT" pitchFamily="34" charset="0"/>
              </a:rPr>
              <a:t>intangibles</a:t>
            </a:r>
            <a:r>
              <a:rPr lang="en-US" sz="2400" dirty="0">
                <a:latin typeface="Humanst521 BT" pitchFamily="34" charset="0"/>
              </a:rPr>
              <a:t>. </a:t>
            </a:r>
            <a:endParaRPr lang="en-US" sz="2400" dirty="0" smtClean="0"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000" dirty="0" smtClean="0"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sz="2400" dirty="0" smtClean="0">
                <a:latin typeface="Humanst521 BT" pitchFamily="34" charset="0"/>
              </a:rPr>
              <a:t>Audit </a:t>
            </a:r>
            <a:r>
              <a:rPr lang="en-US" sz="2400" dirty="0" err="1">
                <a:latin typeface="Humanst521 BT" pitchFamily="34" charset="0"/>
              </a:rPr>
              <a:t>mencakup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tidak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hanya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kuantitas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dan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kualitas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yang </a:t>
            </a:r>
            <a:r>
              <a:rPr lang="en-US" sz="2400" dirty="0" err="1">
                <a:latin typeface="Humanst521 BT" pitchFamily="34" charset="0"/>
              </a:rPr>
              <a:t>secara</a:t>
            </a:r>
            <a:r>
              <a:rPr lang="en-US" sz="2400" dirty="0">
                <a:latin typeface="Humanst521 BT" pitchFamily="34" charset="0"/>
              </a:rPr>
              <a:t> legal </a:t>
            </a:r>
            <a:r>
              <a:rPr lang="en-US" sz="2400" dirty="0" err="1">
                <a:latin typeface="Humanst521 BT" pitchFamily="34" charset="0"/>
              </a:rPr>
              <a:t>dimiliki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perusahaan</a:t>
            </a:r>
            <a:r>
              <a:rPr lang="en-US" sz="2400" dirty="0">
                <a:latin typeface="Humanst521 BT" pitchFamily="34" charset="0"/>
              </a:rPr>
              <a:t>, </a:t>
            </a:r>
            <a:r>
              <a:rPr lang="en-US" sz="2400" dirty="0" err="1">
                <a:latin typeface="Humanst521 BT" pitchFamily="34" charset="0"/>
              </a:rPr>
              <a:t>tetapi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juga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semua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yang </a:t>
            </a:r>
            <a:r>
              <a:rPr lang="en-US" sz="2400" dirty="0" err="1">
                <a:latin typeface="Humanst521 BT" pitchFamily="34" charset="0"/>
              </a:rPr>
              <a:t>dapat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diakses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perusahaan</a:t>
            </a:r>
            <a:r>
              <a:rPr lang="en-US" sz="2400" dirty="0">
                <a:latin typeface="Humanst521 BT" pitchFamily="34" charset="0"/>
              </a:rPr>
              <a:t>. </a:t>
            </a:r>
            <a:endParaRPr lang="en-US" sz="2400" dirty="0" smtClean="0"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200" dirty="0" smtClean="0"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sz="2400" dirty="0" err="1" smtClean="0">
                <a:latin typeface="Humanst521 BT" pitchFamily="34" charset="0"/>
              </a:rPr>
              <a:t>Banyak</a:t>
            </a:r>
            <a:r>
              <a:rPr lang="en-US" sz="2400" dirty="0" smtClean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sumberdaya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penting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secara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strategik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ada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di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luar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perusahaan</a:t>
            </a:r>
            <a:r>
              <a:rPr lang="en-US" sz="2400" dirty="0">
                <a:latin typeface="Humanst521 BT" pitchFamily="34" charset="0"/>
              </a:rPr>
              <a:t>, </a:t>
            </a:r>
            <a:r>
              <a:rPr lang="en-US" sz="2400" dirty="0" err="1">
                <a:latin typeface="Humanst521 BT" pitchFamily="34" charset="0"/>
              </a:rPr>
              <a:t>seperti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jaringan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distribusi</a:t>
            </a:r>
            <a:r>
              <a:rPr lang="en-US" sz="2400" dirty="0">
                <a:latin typeface="Humanst521 BT" pitchFamily="34" charset="0"/>
              </a:rPr>
              <a:t>, </a:t>
            </a:r>
            <a:r>
              <a:rPr lang="en-US" sz="2400" dirty="0" err="1">
                <a:latin typeface="Humanst521 BT" pitchFamily="34" charset="0"/>
              </a:rPr>
              <a:t>atau</a:t>
            </a:r>
            <a:r>
              <a:rPr lang="en-US" sz="2400" dirty="0">
                <a:latin typeface="Humanst521 BT" pitchFamily="34" charset="0"/>
              </a:rPr>
              <a:t> </a:t>
            </a:r>
            <a:r>
              <a:rPr lang="en-US" sz="2400" dirty="0" err="1">
                <a:latin typeface="Humanst521 BT" pitchFamily="34" charset="0"/>
              </a:rPr>
              <a:t>pelanggan</a:t>
            </a:r>
            <a:r>
              <a:rPr lang="en-US" sz="2400" dirty="0">
                <a:latin typeface="Humanst521 BT" pitchFamily="34" charset="0"/>
              </a:rPr>
              <a:t> yang </a:t>
            </a:r>
            <a:r>
              <a:rPr lang="en-US" sz="2400" dirty="0" smtClean="0">
                <a:latin typeface="Humanst521 BT" pitchFamily="34" charset="0"/>
              </a:rPr>
              <a:t>loyal.</a:t>
            </a:r>
          </a:p>
          <a:p>
            <a:pPr eaLnBrk="0" hangingPunct="0">
              <a:tabLst>
                <a:tab pos="457200" algn="l"/>
              </a:tabLst>
            </a:pPr>
            <a:endParaRPr lang="en-US" sz="2000" dirty="0">
              <a:latin typeface="Humanst521 BT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705600" y="2971800"/>
            <a:ext cx="216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 b="1" dirty="0" smtClean="0">
                <a:latin typeface="Humanst521 BT" pitchFamily="34" charset="0"/>
              </a:rPr>
              <a:t> </a:t>
            </a:r>
            <a:endParaRPr lang="en-US" sz="1800" b="1" dirty="0">
              <a:latin typeface="Humanst521 BT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88963" y="3022600"/>
            <a:ext cx="58689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1400" dirty="0" smtClean="0">
                <a:latin typeface="Humanst521 BT" pitchFamily="34" charset="0"/>
              </a:rPr>
              <a:t> </a:t>
            </a:r>
            <a:endParaRPr lang="en-US" sz="1400" dirty="0">
              <a:latin typeface="Humanst521 BT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CE6-4F18-4D76-BAF7-31E89B0BE1C3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705600" y="1066800"/>
            <a:ext cx="216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 b="1" dirty="0" smtClean="0">
                <a:latin typeface="Humanst521 BT" pitchFamily="34" charset="0"/>
              </a:rPr>
              <a:t> </a:t>
            </a:r>
            <a:endParaRPr lang="en-US" sz="1800" b="1" dirty="0">
              <a:latin typeface="Humanst521 BT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88963" y="1117600"/>
            <a:ext cx="58689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1400" dirty="0">
                <a:latin typeface="Humanst521 BT" pitchFamily="34" charset="0"/>
              </a:rPr>
              <a:t>	</a:t>
            </a:r>
            <a:r>
              <a:rPr lang="en-US" sz="1400" dirty="0" smtClean="0">
                <a:latin typeface="Humanst521 BT" pitchFamily="34" charset="0"/>
              </a:rPr>
              <a:t> </a:t>
            </a:r>
            <a:endParaRPr lang="en-US" sz="1400" dirty="0">
              <a:latin typeface="Humanst521 BT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162800" y="609600"/>
            <a:ext cx="1709738" cy="923330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 err="1">
                <a:latin typeface="Humanst521 BT" pitchFamily="34" charset="0"/>
              </a:rPr>
              <a:t>Analisis</a:t>
            </a:r>
            <a:r>
              <a:rPr lang="en-US" sz="1800" b="1" dirty="0">
                <a:latin typeface="Humanst521 BT" pitchFamily="34" charset="0"/>
              </a:rPr>
              <a:t> </a:t>
            </a:r>
            <a:r>
              <a:rPr lang="en-US" sz="1800" b="1" dirty="0" err="1">
                <a:latin typeface="Humanst521 BT" pitchFamily="34" charset="0"/>
              </a:rPr>
              <a:t>Rantai</a:t>
            </a:r>
            <a:r>
              <a:rPr lang="en-US" sz="1800" b="1" dirty="0">
                <a:latin typeface="Humanst521 BT" pitchFamily="34" charset="0"/>
              </a:rPr>
              <a:t> </a:t>
            </a:r>
            <a:r>
              <a:rPr lang="en-US" sz="1800" b="1" dirty="0" err="1">
                <a:latin typeface="Humanst521 BT" pitchFamily="34" charset="0"/>
              </a:rPr>
              <a:t>Nilai</a:t>
            </a:r>
            <a:endParaRPr lang="en-US" sz="1800" b="1" dirty="0">
              <a:latin typeface="Humanst521 BT" pitchFamily="34" charset="0"/>
            </a:endParaRPr>
          </a:p>
          <a:p>
            <a:pPr eaLnBrk="0" hangingPunct="0"/>
            <a:r>
              <a:rPr lang="en-US" sz="1800" b="1" dirty="0">
                <a:latin typeface="Humanst521 BT" pitchFamily="34" charset="0"/>
              </a:rPr>
              <a:t>(</a:t>
            </a:r>
            <a:r>
              <a:rPr lang="en-US" sz="1800" b="1" i="1" dirty="0">
                <a:latin typeface="Humanst521 BT" pitchFamily="34" charset="0"/>
              </a:rPr>
              <a:t>Value Chain</a:t>
            </a:r>
            <a:r>
              <a:rPr lang="en-US" sz="1800" b="1" dirty="0">
                <a:latin typeface="Humanst521 BT" pitchFamily="34" charset="0"/>
              </a:rPr>
              <a:t>)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705600" cy="56938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Analisis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ini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sangat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berguna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untuk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mengkaitkan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sumberdaya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tujuan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strategik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untuk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mana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sumberdaya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akan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digunakan</a:t>
            </a:r>
            <a:r>
              <a:rPr lang="en-US" b="1" dirty="0" smtClean="0">
                <a:solidFill>
                  <a:srgbClr val="002060"/>
                </a:solidFill>
                <a:latin typeface="Humanst521 BT" pitchFamily="34" charset="0"/>
              </a:rPr>
              <a:t>.</a:t>
            </a:r>
          </a:p>
          <a:p>
            <a:pPr eaLnBrk="0" hangingPunct="0">
              <a:tabLst>
                <a:tab pos="457200" algn="l"/>
              </a:tabLst>
            </a:pPr>
            <a:endParaRPr lang="en-US" sz="1000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Humanst521 BT" pitchFamily="34" charset="0"/>
              </a:rPr>
              <a:t>Pengkaitan</a:t>
            </a:r>
            <a:r>
              <a:rPr lang="en-US" b="1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profil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sumberdaya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perusahaan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dengan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kinerja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strategik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secara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esensial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menyangkut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identifikasi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bagaimana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kegiatan-kegiatan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operasi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bisnis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perusahaan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baik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primer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maupun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pendukung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mendasari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keunggulan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kompetitifnya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. </a:t>
            </a:r>
            <a:endParaRPr lang="en-US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000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Humanst521 BT" pitchFamily="34" charset="0"/>
              </a:rPr>
              <a:t>Dua</a:t>
            </a:r>
            <a:r>
              <a:rPr lang="en-US" b="1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langkah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dasar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analisis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rantai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nilai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yaitu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identifikasi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Humanst521 BT" pitchFamily="34" charset="0"/>
              </a:rPr>
              <a:t>building blocks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atau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kegiatan-kegiatan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yang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secara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teknologis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strategik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berbeda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)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dalam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rangkaian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operasi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bisnis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penilaian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Humanst521 BT" pitchFamily="34" charset="0"/>
              </a:rPr>
              <a:t>value added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setiap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tahap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dikaitkan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dengan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analisis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keunggulan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kompetitif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. </a:t>
            </a:r>
            <a:endParaRPr lang="en-US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000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Humanst521 BT" pitchFamily="34" charset="0"/>
              </a:rPr>
              <a:t>Pertanyaan</a:t>
            </a:r>
            <a:r>
              <a:rPr lang="en-US" b="1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penting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adalah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, “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Apa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kegiatan-kegiatan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dalam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rantai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nilai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yang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dapat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dikembangkan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perusahaan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menjadi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keunggulan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kompetitif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?” </a:t>
            </a:r>
            <a:endParaRPr lang="en-US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000" b="1" dirty="0" smtClean="0">
              <a:solidFill>
                <a:srgbClr val="002060"/>
              </a:solidFill>
              <a:latin typeface="Humanst521 BT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Humanst521 BT" pitchFamily="34" charset="0"/>
              </a:rPr>
              <a:t>Pemahaman</a:t>
            </a:r>
            <a:r>
              <a:rPr lang="en-US" b="1" dirty="0" smtClean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kapabilitas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strategik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harus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mulai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dengan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identifikasi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berbagai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kegiatan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nilai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terpisah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Humanst521 BT" pitchFamily="34" charset="0"/>
              </a:rPr>
              <a:t>tersebut</a:t>
            </a:r>
            <a:r>
              <a:rPr lang="en-US" b="1" dirty="0">
                <a:solidFill>
                  <a:srgbClr val="002060"/>
                </a:solidFill>
                <a:latin typeface="Humanst521 BT" pitchFamily="34" charset="0"/>
              </a:rPr>
              <a:t>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77B3-1977-4B08-AF3A-016D53A55C6F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143000" y="609600"/>
            <a:ext cx="5410200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Value Chain Analysis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981200" y="2346325"/>
            <a:ext cx="3810000" cy="160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2060"/>
                </a:solidFill>
              </a:rPr>
              <a:t>Infrastruktur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Perusahaan</a:t>
            </a:r>
          </a:p>
          <a:p>
            <a:pPr algn="ctr" eaLnBrk="0" hangingPunct="0"/>
            <a:endParaRPr lang="en-US" sz="10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en-US" b="1" dirty="0" err="1" smtClean="0">
                <a:solidFill>
                  <a:srgbClr val="002060"/>
                </a:solidFill>
              </a:rPr>
              <a:t>Manajemen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Manusia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 eaLnBrk="0" hangingPunct="0"/>
            <a:endParaRPr lang="en-US" sz="800" b="1" dirty="0">
              <a:solidFill>
                <a:srgbClr val="002060"/>
              </a:solidFill>
            </a:endParaRPr>
          </a:p>
          <a:p>
            <a:pPr algn="ctr" eaLnBrk="0" hangingPunct="0"/>
            <a:r>
              <a:rPr lang="en-US" b="1" dirty="0" err="1" smtClean="0">
                <a:solidFill>
                  <a:srgbClr val="002060"/>
                </a:solidFill>
              </a:rPr>
              <a:t>Pengembangan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Teknologi</a:t>
            </a:r>
            <a:endParaRPr lang="en-US" b="1" dirty="0">
              <a:solidFill>
                <a:srgbClr val="002060"/>
              </a:solidFill>
            </a:endParaRPr>
          </a:p>
          <a:p>
            <a:pPr algn="ctr" eaLnBrk="0" hangingPunct="0"/>
            <a:endParaRPr lang="en-US" sz="800" b="1" dirty="0" smtClean="0">
              <a:solidFill>
                <a:srgbClr val="002060"/>
              </a:solidFill>
            </a:endParaRPr>
          </a:p>
          <a:p>
            <a:pPr algn="ctr" eaLnBrk="0" hangingPunct="0"/>
            <a:r>
              <a:rPr lang="en-US" b="1" dirty="0" smtClean="0">
                <a:solidFill>
                  <a:srgbClr val="002060"/>
                </a:solidFill>
              </a:rPr>
              <a:t>Procurement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74725" y="4221163"/>
            <a:ext cx="1077218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Inbound</a:t>
            </a:r>
          </a:p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Logistic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057399" y="4373563"/>
            <a:ext cx="1371601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2000" dirty="0"/>
              <a:t>Operations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336925" y="4221163"/>
            <a:ext cx="1253548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Outbound</a:t>
            </a:r>
          </a:p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Logistic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632325" y="4221163"/>
            <a:ext cx="1241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Marketing</a:t>
            </a:r>
          </a:p>
          <a:p>
            <a:pPr eaLnBrk="0" hangingPunct="0"/>
            <a:r>
              <a:rPr lang="en-US" sz="2000"/>
              <a:t>and Sales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943600" y="4373563"/>
            <a:ext cx="110312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</a:rPr>
              <a:t>Services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914400" y="3886200"/>
            <a:ext cx="6248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6553200" y="2057400"/>
            <a:ext cx="60960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6553200" y="3886200"/>
            <a:ext cx="60960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858000" y="2057400"/>
            <a:ext cx="68580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6858000" y="3886200"/>
            <a:ext cx="68580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38200" y="2057400"/>
            <a:ext cx="6019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990600" y="5638800"/>
            <a:ext cx="5867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838200" y="2057400"/>
            <a:ext cx="0" cy="3581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838200" y="5638800"/>
            <a:ext cx="533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838200" y="3886200"/>
            <a:ext cx="304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838200" y="2743200"/>
            <a:ext cx="59436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838200" y="3124200"/>
            <a:ext cx="6096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838200" y="3505200"/>
            <a:ext cx="6248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2057400" y="3886200"/>
            <a:ext cx="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3352800" y="3886200"/>
            <a:ext cx="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4572000" y="3886200"/>
            <a:ext cx="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5943600" y="3886200"/>
            <a:ext cx="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2057400" y="2743200"/>
            <a:ext cx="0" cy="1143000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V="1">
            <a:off x="3352800" y="2743200"/>
            <a:ext cx="0" cy="1143000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V="1">
            <a:off x="4572000" y="2743200"/>
            <a:ext cx="0" cy="1143000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V="1">
            <a:off x="5943600" y="2743200"/>
            <a:ext cx="0" cy="1143000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2117724" y="5715000"/>
            <a:ext cx="344487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b="1" dirty="0"/>
              <a:t>PRIMARY ACTIVITIES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 rot="16200000">
            <a:off x="-365125" y="2574925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 b="1" dirty="0"/>
              <a:t>SUPPORT ACTIVITIES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 rot="4140000">
            <a:off x="6533976" y="2783004"/>
            <a:ext cx="99379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b="1" dirty="0"/>
              <a:t>MARGIN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 rot="6578087">
            <a:off x="6527151" y="4452615"/>
            <a:ext cx="113352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b="1" dirty="0"/>
              <a:t>MARGIN</a:t>
            </a:r>
          </a:p>
        </p:txBody>
      </p:sp>
      <p:graphicFrame>
        <p:nvGraphicFramePr>
          <p:cNvPr id="42018" name="Object 34"/>
          <p:cNvGraphicFramePr>
            <a:graphicFrameLocks/>
          </p:cNvGraphicFramePr>
          <p:nvPr/>
        </p:nvGraphicFramePr>
        <p:xfrm>
          <a:off x="7469188" y="4495800"/>
          <a:ext cx="8112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name="Clip" r:id="rId3" imgW="1676400" imgH="3216275" progId="">
                  <p:embed/>
                </p:oleObj>
              </mc:Choice>
              <mc:Fallback>
                <p:oleObj name="Clip" r:id="rId3" imgW="1676400" imgH="3216275" progId="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4495800"/>
                        <a:ext cx="8112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676</Words>
  <Application>Microsoft Office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Angles</vt:lpstr>
      <vt:lpstr>2_Soaring</vt:lpstr>
      <vt:lpstr>Clip</vt:lpstr>
      <vt:lpstr>        Analisis internal Perusahaan</vt:lpstr>
      <vt:lpstr>        Analisis internal Perusahaan</vt:lpstr>
      <vt:lpstr>        Analisis internal Perusahaan</vt:lpstr>
      <vt:lpstr>        Analisis internal Perusahaan</vt:lpstr>
      <vt:lpstr>        Analisis internal Perusahaan</vt:lpstr>
      <vt:lpstr>PowerPoint Presentation</vt:lpstr>
      <vt:lpstr>PowerPoint Presentation</vt:lpstr>
      <vt:lpstr>PowerPoint Presentation</vt:lpstr>
      <vt:lpstr>PowerPoint Presentation</vt:lpstr>
      <vt:lpstr>                                          Langkah‐langkah penyusunan IFE Matrix :  1. Membuat daftar faktor‐faktor penting dari lingkungan internal       baik kekuatan maupun kelemahan.  2. Menentukan bobot dimulai dari 0,0 sangat tidak penting sampai 1,0        sangat penting (total bobot = 1,0). Yang berpengaruh terhadap       posisi perusahaan.  3. Memberikan rating 1 – 4 yang menggambarkan besarnya pengaruh       faktor tersebut terhadap posisi perusahaan. Rating untuk       kekuatan (1= tidak penting, 2= kurang 3=penting 4= sangat       penting). Rating untuk faktor kelemahan kebalikan dari       faktorkekuatan.  4. Mementukan nilai tertimbang (Perkalian antara bobot dengan       rating).  5. Menentukan total nilai tertimbang untuk perusahaan tersebut.   </vt:lpstr>
      <vt:lpstr>PowerPoint Presentation</vt:lpstr>
      <vt:lpstr>T E R I M A  K A S I H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Eksternal</dc:title>
  <dc:creator>hinta</dc:creator>
  <cp:lastModifiedBy>May</cp:lastModifiedBy>
  <cp:revision>44</cp:revision>
  <dcterms:created xsi:type="dcterms:W3CDTF">2012-01-29T16:57:18Z</dcterms:created>
  <dcterms:modified xsi:type="dcterms:W3CDTF">2015-05-02T06:32:16Z</dcterms:modified>
</cp:coreProperties>
</file>