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4" r:id="rId2"/>
    <p:sldId id="26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78E0C8-D6F1-45C4-8FA2-83D64C7E9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72729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Perancangan Tata Letak Fasilitas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TKT306 #1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3BBC5-86DA-4C3E-9088-2E3D248336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607402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5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6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8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4F093B-82E6-4E7A-B6DB-F72DD6850D14}" type="slidenum">
              <a:rPr lang="en-GB"/>
              <a:pPr/>
              <a:t>10</a:t>
            </a:fld>
            <a:endParaRPr lang="en-GB"/>
          </a:p>
        </p:txBody>
      </p:sp>
      <p:sp>
        <p:nvSpPr>
          <p:cNvPr id="108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8731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200"/>
            <a:ext cx="5943600" cy="1694329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52400" y="5029200"/>
            <a:ext cx="2590800" cy="1692275"/>
          </a:xfrm>
        </p:spPr>
        <p:txBody>
          <a:bodyPr anchor="b"/>
          <a:lstStyle>
            <a:lvl1pPr algn="ctr"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35814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219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43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4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2362200"/>
            <a:ext cx="3505200" cy="752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3200400"/>
            <a:ext cx="5303520" cy="350520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52400"/>
            <a:ext cx="3657600" cy="365125"/>
          </a:xfrm>
        </p:spPr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19600" y="152400"/>
            <a:ext cx="2895600" cy="365125"/>
          </a:xfrm>
        </p:spPr>
        <p:txBody>
          <a:bodyPr/>
          <a:lstStyle/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152400"/>
            <a:ext cx="990600" cy="365125"/>
          </a:xfrm>
        </p:spPr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389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95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7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87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TKT306 - Perancangan Tata Letak Fasilitas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6623 - Taufiqur Rachman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56141-EE72-4F1F-A749-B7E82EFB5B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8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474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TKT306 - Perancangan Tata Letak Fasilitas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6623 - </a:t>
            </a:r>
            <a:r>
              <a:rPr lang="en-US" dirty="0" err="1" smtClean="0"/>
              <a:t>Taufiqur</a:t>
            </a:r>
            <a:r>
              <a:rPr lang="en-US" dirty="0" smtClean="0"/>
              <a:t> </a:t>
            </a:r>
            <a:r>
              <a:rPr lang="en-US" dirty="0" err="1" smtClean="0"/>
              <a:t>Rachman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6356350"/>
            <a:ext cx="106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A156141-EE72-4F1F-A749-B7E82EFB5B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0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1219200"/>
            <a:ext cx="5943600" cy="2133600"/>
          </a:xfrm>
        </p:spPr>
        <p:txBody>
          <a:bodyPr anchor="ctr"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id-ID" sz="3200" dirty="0" smtClean="0"/>
              <a:t>Sistem </a:t>
            </a:r>
            <a:r>
              <a:rPr lang="id-ID" sz="3200" dirty="0"/>
              <a:t>Pengendalian Perusahaan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id-ID" sz="3200" dirty="0"/>
              <a:t>(Corporate Control System)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029199"/>
            <a:ext cx="5943600" cy="1677528"/>
          </a:xfrm>
        </p:spPr>
        <p:txBody>
          <a:bodyPr>
            <a:normAutofit/>
          </a:bodyPr>
          <a:lstStyle/>
          <a:p>
            <a:endParaRPr lang="en-US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FAKULTAS EKONOMI DAN BISNIS           UNIVERSITAS ESA UNGGUL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ate Placeholder 3"/>
          <p:cNvSpPr txBox="1">
            <a:spLocks/>
          </p:cNvSpPr>
          <p:nvPr/>
        </p:nvSpPr>
        <p:spPr>
          <a:xfrm>
            <a:off x="152400" y="5014452"/>
            <a:ext cx="2590800" cy="16922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FEB 909 </a:t>
            </a:r>
          </a:p>
          <a:p>
            <a:endParaRPr lang="id-ID" sz="2000" dirty="0" smtClean="0"/>
          </a:p>
          <a:p>
            <a:endParaRPr lang="id-ID" sz="2000" dirty="0"/>
          </a:p>
          <a:p>
            <a:r>
              <a:rPr lang="en-US" sz="2000" dirty="0" smtClean="0"/>
              <a:t>TATA KELOLA PERUSAHAAN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048000" y="3429000"/>
            <a:ext cx="59436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PERTEMUAN #11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0" y="4816495"/>
            <a:ext cx="6019800" cy="120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Sumber</a:t>
            </a:r>
            <a:r>
              <a:rPr kumimoji="0" lang="en-US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</a:t>
            </a:r>
            <a:r>
              <a:rPr kumimoji="0" lang="en-US" b="1" i="1" u="none" strike="noStrike" kern="0" spc="50" normalizeH="0" baseline="0" noProof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dari</a:t>
            </a:r>
            <a:r>
              <a:rPr kumimoji="0" lang="en-US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Workshop Metodologi Self-Assessment Penerapan GCG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b="1" i="1" u="none" strike="noStrike" kern="0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Forum Komunikasi</a:t>
            </a:r>
            <a:r>
              <a:rPr kumimoji="0" lang="id-ID" b="1" i="1" u="none" strike="noStrike" kern="0" spc="50" normalizeH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Candara" pitchFamily="34" charset="0"/>
                <a:ea typeface="+mj-ea"/>
                <a:cs typeface="+mj-cs"/>
              </a:rPr>
              <a:t> Satuan Pengawasan Intern</a:t>
            </a:r>
          </a:p>
        </p:txBody>
      </p:sp>
    </p:spTree>
    <p:extLst>
      <p:ext uri="{BB962C8B-B14F-4D97-AF65-F5344CB8AC3E}">
        <p14:creationId xmlns:p14="http://schemas.microsoft.com/office/powerpoint/2010/main" val="13222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265708"/>
            <a:ext cx="8247969" cy="3734928"/>
          </a:xfrm>
        </p:spPr>
        <p:txBody>
          <a:bodyPr>
            <a:normAutofit fontScale="85000" lnSpcReduction="10000"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Komplain atas produk dan layanan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Kelambatan p</a:t>
            </a:r>
            <a:r>
              <a:rPr lang="id-I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elaksanaan kegiatan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Berbagai keluhan tentang koordinasi internal;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Rencana kerja tidak berjalan baik;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Penggunaan sumber daya yang boros (inefisien);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Pencurian/penggelapan atas a</a:t>
            </a: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Korupsi dalam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Ketidakpuasan dan ketidakpercayaan dalam organisasi;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informasi tidak cukup mendukung pengambilan keputusan;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Pelanggaran peraturan oleh perusahaan;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Pelanggaran ketentuan perusahaan oleh karyawan;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0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Rapat yang terlalu banyak dan tanpa keputusan yang operasional atau keputusan yang tidak ada pelaksanaannya.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Akibat Kelemahan SPM: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Contoh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925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Governance System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966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7038355" cy="461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Kendali di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31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 Perusahaan Bagi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Investor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90670"/>
            <a:ext cx="3929090" cy="4895850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 pendapatan periodik berupa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bagi hasil (dividen)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diperoleh dari laba perusahaan;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Memperoleh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peningkatan kekayaan (net worth)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berupa meningkatnya nilai investasi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(saham)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dimilikinya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menjadi berkali lipat dari nilai awalnya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lvl="0" indent="-457200" algn="just">
              <a:buFont typeface="+mj-lt"/>
              <a:buAutoNum type="arabicPeriod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Misi lain</a:t>
            </a:r>
            <a:r>
              <a:rPr lang="en-US" sz="220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yang berhubungan dengan kepentingan investor.</a:t>
            </a:r>
            <a:endParaRPr lang="en-US" sz="2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4815621"/>
            <a:ext cx="2950389" cy="1328023"/>
          </a:xfrm>
          <a:prstGeom prst="round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extLst/>
          </a:lstStyle>
          <a:p>
            <a:r>
              <a:rPr lang="en-US" sz="2400" smtClean="0">
                <a:ln w="11430">
                  <a:noFill/>
                </a:ln>
                <a:solidFill>
                  <a:srgbClr val="FF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ill Sans MT"/>
              </a:rPr>
              <a:t>Dukungan bagi pengembangan infrastruktur</a:t>
            </a:r>
            <a:endParaRPr lang="en-US" sz="2400">
              <a:ln w="11430">
                <a:noFill/>
              </a:ln>
              <a:solidFill>
                <a:srgbClr val="FF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5" name="Picture 4" descr="Pictu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6242" y="1710928"/>
            <a:ext cx="3104848" cy="3461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2100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27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Perbedaan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Kepentingan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052638" y="3514746"/>
            <a:ext cx="4032250" cy="2914650"/>
            <a:chOff x="1293" y="2047"/>
            <a:chExt cx="2540" cy="183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1519" y="356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SHAREHOLDERS</a:t>
              </a:r>
            </a:p>
          </p:txBody>
        </p:sp>
        <p:cxnSp>
          <p:nvCxnSpPr>
            <p:cNvPr id="8" name="AutoShape 19"/>
            <p:cNvCxnSpPr>
              <a:cxnSpLocks noChangeShapeType="1"/>
              <a:stCxn id="12" idx="3"/>
              <a:endCxn id="7" idx="1"/>
            </p:cNvCxnSpPr>
            <p:nvPr/>
          </p:nvCxnSpPr>
          <p:spPr bwMode="auto">
            <a:xfrm>
              <a:off x="1293" y="2047"/>
              <a:ext cx="226" cy="167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9" name="Rectangle 26"/>
            <p:cNvSpPr>
              <a:spLocks noChangeArrowheads="1"/>
            </p:cNvSpPr>
            <p:nvPr/>
          </p:nvSpPr>
          <p:spPr bwMode="auto">
            <a:xfrm>
              <a:off x="2653" y="3566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40/07 &amp; PERIKATAN</a:t>
              </a:r>
            </a:p>
          </p:txBody>
        </p:sp>
        <p:cxnSp>
          <p:nvCxnSpPr>
            <p:cNvPr id="10" name="AutoShape 34"/>
            <p:cNvCxnSpPr>
              <a:cxnSpLocks noChangeShapeType="1"/>
              <a:stCxn id="7" idx="3"/>
              <a:endCxn id="9" idx="1"/>
            </p:cNvCxnSpPr>
            <p:nvPr/>
          </p:nvCxnSpPr>
          <p:spPr bwMode="auto">
            <a:xfrm>
              <a:off x="2517" y="372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</p:grp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395288" y="1533546"/>
            <a:ext cx="5689600" cy="3959225"/>
            <a:chOff x="249" y="799"/>
            <a:chExt cx="3584" cy="2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249" y="1842"/>
              <a:ext cx="1044" cy="409"/>
            </a:xfrm>
            <a:prstGeom prst="rect">
              <a:avLst/>
            </a:prstGeom>
            <a:solidFill>
              <a:srgbClr val="5EC902"/>
            </a:solidFill>
            <a:ln w="12700">
              <a:noFill/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STAKEHOLDERS’</a:t>
              </a:r>
            </a:p>
            <a:p>
              <a:pPr algn="ctr"/>
              <a:r>
                <a:rPr lang="en-US" sz="1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RIGHTS</a:t>
              </a:r>
            </a:p>
          </p:txBody>
        </p:sp>
        <p:sp>
          <p:nvSpPr>
            <p:cNvPr id="13" name="Rectangle 6"/>
            <p:cNvSpPr>
              <a:spLocks noChangeArrowheads="1"/>
            </p:cNvSpPr>
            <p:nvPr/>
          </p:nvSpPr>
          <p:spPr bwMode="auto">
            <a:xfrm>
              <a:off x="1519" y="800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CREDITORS</a:t>
              </a:r>
            </a:p>
          </p:txBody>
        </p:sp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1519" y="1889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EMPLOYEES</a:t>
              </a:r>
            </a:p>
          </p:txBody>
        </p:sp>
        <p:cxnSp>
          <p:nvCxnSpPr>
            <p:cNvPr id="15" name="AutoShape 8"/>
            <p:cNvCxnSpPr>
              <a:cxnSpLocks noChangeShapeType="1"/>
              <a:stCxn id="12" idx="3"/>
              <a:endCxn id="13" idx="1"/>
            </p:cNvCxnSpPr>
            <p:nvPr/>
          </p:nvCxnSpPr>
          <p:spPr bwMode="auto">
            <a:xfrm flipV="1">
              <a:off x="1293" y="959"/>
              <a:ext cx="226" cy="10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1519" y="2251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ENVIRONMENT</a:t>
              </a:r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1519" y="2614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SOCIETY</a:t>
              </a:r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1519" y="1163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CONSUMERS</a:t>
              </a:r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1519" y="152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SUPPLIERS</a:t>
              </a:r>
            </a:p>
          </p:txBody>
        </p:sp>
        <p:cxnSp>
          <p:nvCxnSpPr>
            <p:cNvPr id="20" name="AutoShape 14"/>
            <p:cNvCxnSpPr>
              <a:cxnSpLocks noChangeShapeType="1"/>
              <a:stCxn id="12" idx="3"/>
              <a:endCxn id="18" idx="1"/>
            </p:cNvCxnSpPr>
            <p:nvPr/>
          </p:nvCxnSpPr>
          <p:spPr bwMode="auto">
            <a:xfrm flipV="1">
              <a:off x="1293" y="1322"/>
              <a:ext cx="226" cy="725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1" name="AutoShape 15"/>
            <p:cNvCxnSpPr>
              <a:cxnSpLocks noChangeShapeType="1"/>
              <a:stCxn id="12" idx="3"/>
              <a:endCxn id="14" idx="1"/>
            </p:cNvCxnSpPr>
            <p:nvPr/>
          </p:nvCxnSpPr>
          <p:spPr bwMode="auto">
            <a:xfrm>
              <a:off x="1293" y="2047"/>
              <a:ext cx="22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22" name="AutoShape 16"/>
            <p:cNvCxnSpPr>
              <a:cxnSpLocks noChangeShapeType="1"/>
              <a:stCxn id="12" idx="3"/>
              <a:endCxn id="19" idx="1"/>
            </p:cNvCxnSpPr>
            <p:nvPr/>
          </p:nvCxnSpPr>
          <p:spPr bwMode="auto">
            <a:xfrm flipV="1">
              <a:off x="1293" y="1685"/>
              <a:ext cx="226" cy="36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3" name="AutoShape 17"/>
            <p:cNvCxnSpPr>
              <a:cxnSpLocks noChangeShapeType="1"/>
              <a:stCxn id="12" idx="3"/>
              <a:endCxn id="16" idx="1"/>
            </p:cNvCxnSpPr>
            <p:nvPr/>
          </p:nvCxnSpPr>
          <p:spPr bwMode="auto">
            <a:xfrm>
              <a:off x="1293" y="2047"/>
              <a:ext cx="226" cy="363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24" name="AutoShape 18"/>
            <p:cNvCxnSpPr>
              <a:cxnSpLocks noChangeShapeType="1"/>
              <a:stCxn id="12" idx="3"/>
              <a:endCxn id="17" idx="1"/>
            </p:cNvCxnSpPr>
            <p:nvPr/>
          </p:nvCxnSpPr>
          <p:spPr bwMode="auto">
            <a:xfrm>
              <a:off x="1293" y="2047"/>
              <a:ext cx="226" cy="72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  <p:sp>
          <p:nvSpPr>
            <p:cNvPr id="25" name="Rectangle 20"/>
            <p:cNvSpPr>
              <a:spLocks noChangeArrowheads="1"/>
            </p:cNvSpPr>
            <p:nvPr/>
          </p:nvSpPr>
          <p:spPr bwMode="auto">
            <a:xfrm>
              <a:off x="2653" y="799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PERIKATAN</a:t>
              </a:r>
            </a:p>
          </p:txBody>
        </p:sp>
        <p:sp>
          <p:nvSpPr>
            <p:cNvPr id="26" name="Rectangle 21"/>
            <p:cNvSpPr>
              <a:spLocks noChangeArrowheads="1"/>
            </p:cNvSpPr>
            <p:nvPr/>
          </p:nvSpPr>
          <p:spPr bwMode="auto">
            <a:xfrm>
              <a:off x="2653" y="1163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8/99 &amp; PERIKATAN</a:t>
              </a:r>
            </a:p>
          </p:txBody>
        </p:sp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2653" y="1525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PERIKATAN</a:t>
              </a:r>
            </a:p>
          </p:txBody>
        </p:sp>
        <p:sp>
          <p:nvSpPr>
            <p:cNvPr id="28" name="Rectangle 23"/>
            <p:cNvSpPr>
              <a:spLocks noChangeArrowheads="1"/>
            </p:cNvSpPr>
            <p:nvPr/>
          </p:nvSpPr>
          <p:spPr bwMode="auto">
            <a:xfrm>
              <a:off x="2653" y="1888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13/03 &amp; PERIKATAN</a:t>
              </a:r>
            </a:p>
          </p:txBody>
        </p:sp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2653" y="2251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23/97 &amp; PERIKATAN</a:t>
              </a:r>
            </a:p>
          </p:txBody>
        </p:sp>
        <p:sp>
          <p:nvSpPr>
            <p:cNvPr id="30" name="Rectangle 25"/>
            <p:cNvSpPr>
              <a:spLocks noChangeArrowheads="1"/>
            </p:cNvSpPr>
            <p:nvPr/>
          </p:nvSpPr>
          <p:spPr bwMode="auto">
            <a:xfrm>
              <a:off x="2653" y="2614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UU 40/07, Kep 117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18" idx="3"/>
              <a:endCxn id="26" idx="1"/>
            </p:cNvCxnSpPr>
            <p:nvPr/>
          </p:nvCxnSpPr>
          <p:spPr bwMode="auto">
            <a:xfrm>
              <a:off x="2517" y="1322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2" name="AutoShape 29"/>
            <p:cNvCxnSpPr>
              <a:cxnSpLocks noChangeShapeType="1"/>
              <a:stCxn id="13" idx="3"/>
              <a:endCxn id="25" idx="1"/>
            </p:cNvCxnSpPr>
            <p:nvPr/>
          </p:nvCxnSpPr>
          <p:spPr bwMode="auto">
            <a:xfrm flipV="1">
              <a:off x="2517" y="958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3" name="AutoShape 30"/>
            <p:cNvCxnSpPr>
              <a:cxnSpLocks noChangeShapeType="1"/>
              <a:stCxn id="19" idx="3"/>
              <a:endCxn id="27" idx="1"/>
            </p:cNvCxnSpPr>
            <p:nvPr/>
          </p:nvCxnSpPr>
          <p:spPr bwMode="auto">
            <a:xfrm flipV="1">
              <a:off x="2517" y="1684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4" name="AutoShape 31"/>
            <p:cNvCxnSpPr>
              <a:cxnSpLocks noChangeShapeType="1"/>
              <a:stCxn id="14" idx="3"/>
              <a:endCxn id="28" idx="1"/>
            </p:cNvCxnSpPr>
            <p:nvPr/>
          </p:nvCxnSpPr>
          <p:spPr bwMode="auto">
            <a:xfrm flipV="1">
              <a:off x="2517" y="2047"/>
              <a:ext cx="136" cy="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5" name="AutoShape 32"/>
            <p:cNvCxnSpPr>
              <a:cxnSpLocks noChangeShapeType="1"/>
              <a:stCxn id="16" idx="3"/>
              <a:endCxn id="29" idx="1"/>
            </p:cNvCxnSpPr>
            <p:nvPr/>
          </p:nvCxnSpPr>
          <p:spPr bwMode="auto">
            <a:xfrm>
              <a:off x="2517" y="2410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36" name="AutoShape 33"/>
            <p:cNvCxnSpPr>
              <a:cxnSpLocks noChangeShapeType="1"/>
              <a:stCxn id="17" idx="3"/>
              <a:endCxn id="30" idx="1"/>
            </p:cNvCxnSpPr>
            <p:nvPr/>
          </p:nvCxnSpPr>
          <p:spPr bwMode="auto">
            <a:xfrm>
              <a:off x="2517" y="2773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sp>
          <p:nvSpPr>
            <p:cNvPr id="37" name="Rectangle 42"/>
            <p:cNvSpPr>
              <a:spLocks noChangeArrowheads="1"/>
            </p:cNvSpPr>
            <p:nvPr/>
          </p:nvSpPr>
          <p:spPr bwMode="auto">
            <a:xfrm>
              <a:off x="1519" y="2976"/>
              <a:ext cx="998" cy="317"/>
            </a:xfrm>
            <a:prstGeom prst="rect">
              <a:avLst/>
            </a:prstGeom>
            <a:solidFill>
              <a:srgbClr val="006600"/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GOVERNMENT</a:t>
              </a:r>
            </a:p>
          </p:txBody>
        </p:sp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2653" y="2976"/>
              <a:ext cx="1180" cy="31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headEnd type="none" w="sm" len="sm"/>
              <a:tailEnd type="none" w="sm" len="sm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PERATURAN PERUNDANGAN</a:t>
              </a:r>
            </a:p>
          </p:txBody>
        </p:sp>
        <p:cxnSp>
          <p:nvCxnSpPr>
            <p:cNvPr id="39" name="AutoShape 44"/>
            <p:cNvCxnSpPr>
              <a:cxnSpLocks noChangeShapeType="1"/>
              <a:stCxn id="37" idx="3"/>
              <a:endCxn id="38" idx="1"/>
            </p:cNvCxnSpPr>
            <p:nvPr/>
          </p:nvCxnSpPr>
          <p:spPr bwMode="auto">
            <a:xfrm>
              <a:off x="2517" y="3135"/>
              <a:ext cx="13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0" name="AutoShape 45"/>
            <p:cNvCxnSpPr>
              <a:cxnSpLocks noChangeShapeType="1"/>
              <a:stCxn id="12" idx="3"/>
              <a:endCxn id="37" idx="1"/>
            </p:cNvCxnSpPr>
            <p:nvPr/>
          </p:nvCxnSpPr>
          <p:spPr bwMode="auto">
            <a:xfrm>
              <a:off x="1293" y="2047"/>
              <a:ext cx="226" cy="108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</p:spPr>
        </p:cxnSp>
      </p:grpSp>
      <p:grpSp>
        <p:nvGrpSpPr>
          <p:cNvPr id="4" name="Group 58"/>
          <p:cNvGrpSpPr>
            <a:grpSpLocks/>
          </p:cNvGrpSpPr>
          <p:nvPr/>
        </p:nvGrpSpPr>
        <p:grpSpPr bwMode="auto">
          <a:xfrm>
            <a:off x="6443663" y="1533546"/>
            <a:ext cx="2414617" cy="3959225"/>
            <a:chOff x="4059" y="799"/>
            <a:chExt cx="1361" cy="249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4059" y="799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PAYBACK, INTEREST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4059" y="1163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PRODUCT/SERVICE QUALITY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auto">
            <a:xfrm>
              <a:off x="4059" y="1525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REPLACEMENT COST, MARGIN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auto">
            <a:xfrm>
              <a:off x="4059" y="1888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REMUNERATION, </a:t>
              </a:r>
              <a:r>
                <a:rPr lang="id-ID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/>
              </a:r>
              <a:br>
                <a:rPr lang="id-ID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</a:br>
              <a:r>
                <a:rPr lang="en-US" sz="1400" b="1" smtClean="0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FACILITIES</a:t>
              </a:r>
              <a:endParaRPr lang="en-US" sz="1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auto">
            <a:xfrm>
              <a:off x="4059" y="2251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NEGATIVE EXTERNALITIES PREVENTION </a:t>
              </a:r>
            </a:p>
          </p:txBody>
        </p:sp>
        <p:sp>
          <p:nvSpPr>
            <p:cNvPr id="47" name="Rectangle 46"/>
            <p:cNvSpPr>
              <a:spLocks noChangeArrowheads="1"/>
            </p:cNvSpPr>
            <p:nvPr/>
          </p:nvSpPr>
          <p:spPr bwMode="auto">
            <a:xfrm>
              <a:off x="4059" y="2614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CORPORATE CITIZENSHIP</a:t>
              </a:r>
            </a:p>
          </p:txBody>
        </p:sp>
        <p:sp>
          <p:nvSpPr>
            <p:cNvPr id="48" name="Rectangle 47"/>
            <p:cNvSpPr>
              <a:spLocks noChangeArrowheads="1"/>
            </p:cNvSpPr>
            <p:nvPr/>
          </p:nvSpPr>
          <p:spPr bwMode="auto">
            <a:xfrm>
              <a:off x="4059" y="2976"/>
              <a:ext cx="1361" cy="317"/>
            </a:xfrm>
            <a:prstGeom prst="rect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/>
              <a:r>
                <a:rPr lang="en-US" sz="1400" b="1">
                  <a:solidFill>
                    <a:srgbClr val="33333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  <a:cs typeface="Times New Roman" pitchFamily="18" charset="0"/>
                </a:rPr>
                <a:t>PERATURAN PERUNDANGAN</a:t>
              </a:r>
            </a:p>
          </p:txBody>
        </p:sp>
      </p:grp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6443663" y="5926158"/>
            <a:ext cx="2414617" cy="503238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cs typeface="Times New Roman" pitchFamily="18" charset="0"/>
              </a:rPr>
              <a:t>RESIDUAL CLAIMS</a:t>
            </a: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>
            <a:off x="2339975" y="5710258"/>
            <a:ext cx="6408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9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Tata Kelola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74805"/>
            <a:ext cx="8229600" cy="4525963"/>
          </a:xfrm>
        </p:spPr>
        <p:txBody>
          <a:bodyPr/>
          <a:lstStyle/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 sistem kendali yang dibentuk untuk memastikan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adanya kesesuaian antara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hak suara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dengan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kewenangan memutuskan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 pengambilan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keputusan strategis/alokasi sumber daya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perusahaan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 untuk memastikan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perlindungan hak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pemegang saham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kepentingan stakeholders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dalam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pengambilan keputusan di perusahaan;</a:t>
            </a:r>
            <a:endParaRPr lang="en-US" sz="2200" smtClean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Bertujuan untuk mendisiplinkan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pengambil keputusan.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92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CG System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9" name="Picture 58" descr="Picture19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937" y="1211227"/>
            <a:ext cx="7371839" cy="50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02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71854" y="3071820"/>
            <a:ext cx="6858025" cy="714379"/>
          </a:xfrm>
        </p:spPr>
        <p:txBody>
          <a:bodyPr/>
          <a:lstStyle/>
          <a:p>
            <a:r>
              <a:rPr lang="id-ID"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CG System: </a:t>
            </a:r>
            <a:r>
              <a:rPr lang="id-ID" sz="28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</a:t>
            </a:r>
            <a:endParaRPr lang="id-ID" sz="280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Picture19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022" y="714356"/>
            <a:ext cx="6886878" cy="5287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955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4"/>
          <p:cNvSpPr>
            <a:spLocks noGrp="1"/>
          </p:cNvSpPr>
          <p:nvPr>
            <p:ph type="title"/>
          </p:nvPr>
        </p:nvSpPr>
        <p:spPr>
          <a:xfrm>
            <a:off x="457200" y="142830"/>
            <a:ext cx="8229600" cy="854043"/>
          </a:xfrm>
        </p:spPr>
        <p:txBody>
          <a:bodyPr>
            <a:normAutofit fontScale="90000"/>
          </a:bodyPr>
          <a:lstStyle/>
          <a:p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truktur Penilaian dalam Scorecard</a:t>
            </a:r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Picture18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775" y="1276664"/>
            <a:ext cx="7895315" cy="5009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020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7150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SEKIAN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DAN</a:t>
            </a:r>
            <a:b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6000" b="1" spc="1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TERIMA KASIH</a:t>
            </a:r>
            <a:endParaRPr lang="en-US" sz="6000" b="1" spc="1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89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KEMAMPUAN AKHIR YANG DIHARAPKAN</a:t>
            </a:r>
            <a:endParaRPr lang="en-US" sz="2800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Diharapkan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, </a:t>
            </a:r>
            <a:r>
              <a:rPr lang="en-US" dirty="0" err="1"/>
              <a:t>mahasiswa</a:t>
            </a:r>
            <a:r>
              <a:rPr lang="en-US" dirty="0"/>
              <a:t> 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1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500174"/>
            <a:ext cx="7038355" cy="4613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Perusahaan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4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" y="4475616"/>
            <a:ext cx="8867822" cy="600075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u="none" strike="noStrike" kern="0" normalizeH="0" baseline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Management</a:t>
            </a:r>
            <a:r>
              <a:rPr kumimoji="0" lang="id-ID" sz="3200" b="1" u="none" strike="noStrike" kern="0" normalizeH="0" noProof="0" smtClean="0">
                <a:ln w="18000">
                  <a:solidFill>
                    <a:srgbClr val="0066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Control System</a:t>
            </a:r>
            <a:endParaRPr kumimoji="0" lang="id-ID" sz="3200" b="1" u="none" strike="noStrike" kern="0" normalizeH="0" baseline="0" noProof="0">
              <a:ln w="18000">
                <a:solidFill>
                  <a:srgbClr val="0066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886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403132"/>
            <a:ext cx="8397875" cy="1252986"/>
          </a:xfrm>
        </p:spPr>
        <p:txBody>
          <a:bodyPr>
            <a:normAutofit fontScale="55000" lnSpcReduction="20000"/>
          </a:bodyPr>
          <a:lstStyle/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mempengaruhi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pelaku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menjalankan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</a:t>
            </a:r>
          </a:p>
          <a:p>
            <a:pPr marL="261938" indent="-261938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mencapai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4857752" y="4000504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© </a:t>
            </a:r>
            <a:r>
              <a:rPr kumimoji="0" lang="en-US" b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Anthony and Govindarajan, 2003</a:t>
            </a:r>
            <a:endParaRPr kumimoji="0" lang="id-ID" b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304799" y="1320800"/>
            <a:ext cx="6338904" cy="4394216"/>
            <a:chOff x="304799" y="1320800"/>
            <a:chExt cx="6338904" cy="4394216"/>
          </a:xfrm>
          <a:solidFill>
            <a:schemeClr val="bg1"/>
          </a:solidFill>
        </p:grpSpPr>
        <p:sp>
          <p:nvSpPr>
            <p:cNvPr id="7" name="Line Callout 2 6"/>
            <p:cNvSpPr/>
            <p:nvPr/>
          </p:nvSpPr>
          <p:spPr bwMode="auto">
            <a:xfrm>
              <a:off x="4114801" y="4963886"/>
              <a:ext cx="2528902" cy="751130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381795"/>
                <a:gd name="adj6" fmla="val -78221"/>
              </a:avLst>
            </a:prstGeom>
            <a:solidFill>
              <a:srgbClr val="006600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Menggunakan 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“alat kendali“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304799" y="1320800"/>
              <a:ext cx="2783841" cy="770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3609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438830" y="1533072"/>
            <a:ext cx="8291509" cy="1252986"/>
          </a:xfrm>
        </p:spPr>
        <p:txBody>
          <a:bodyPr>
            <a:normAutofit fontScale="55000" lnSpcReduction="20000"/>
          </a:bodyPr>
          <a:lstStyle/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b="1" u="sng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proses/sistem/alat/metoda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digunakan manajemen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mempengaruhi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pelaku organisasi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agar menjalankan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7663" indent="-347663" algn="just"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untuk mencapai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tujuan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organisasi.</a:t>
            </a:r>
            <a:endParaRPr lang="id-ID" sz="2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007414" y="3934513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id-ID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</a:t>
            </a:r>
            <a:r>
              <a:rPr kumimoji="0" lang="en-US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Anthony and Govindarajan, 2003</a:t>
            </a:r>
            <a:r>
              <a:rPr kumimoji="0" lang="id-ID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)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304799" y="1320800"/>
            <a:ext cx="6838968" cy="4608530"/>
            <a:chOff x="304799" y="1320800"/>
            <a:chExt cx="6838968" cy="4608530"/>
          </a:xfrm>
        </p:grpSpPr>
        <p:sp>
          <p:nvSpPr>
            <p:cNvPr id="8" name="Line Callout 2 7"/>
            <p:cNvSpPr/>
            <p:nvPr/>
          </p:nvSpPr>
          <p:spPr bwMode="auto">
            <a:xfrm>
              <a:off x="4114800" y="4786322"/>
              <a:ext cx="3028967" cy="1143008"/>
            </a:xfrm>
            <a:prstGeom prst="borderCallout2">
              <a:avLst>
                <a:gd name="adj1" fmla="val 18750"/>
                <a:gd name="adj2" fmla="val -8333"/>
                <a:gd name="adj3" fmla="val 18750"/>
                <a:gd name="adj4" fmla="val -16667"/>
                <a:gd name="adj5" fmla="val -229665"/>
                <a:gd name="adj6" fmla="val -59415"/>
              </a:avLst>
            </a:prstGeom>
            <a:solidFill>
              <a:srgbClr val="006600"/>
            </a:solidFill>
            <a:ln w="19050">
              <a:solidFill>
                <a:schemeClr val="bg1"/>
              </a:solidFill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2000" b="0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dara" pitchFamily="34" charset="0"/>
                </a:rPr>
                <a:t>Tertulis dalam kebijakan dan prosedur yang berlaku di perusahaan</a:t>
              </a: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304799" y="1320800"/>
              <a:ext cx="4052887" cy="770708"/>
            </a:xfrm>
            <a:prstGeom prst="ellips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z="36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Intern/Manajemen</a:t>
            </a:r>
            <a:endParaRPr lang="id-ID" sz="360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34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428736"/>
            <a:ext cx="8072494" cy="2466958"/>
          </a:xfrm>
        </p:spPr>
        <p:txBody>
          <a:bodyPr>
            <a:normAutofit fontScale="92500"/>
          </a:bodyPr>
          <a:lstStyle/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Merupakan sistem kendali yang dibentuk untuk memastikan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kendali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Direksi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atas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jalannya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perusahaan oleh 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karyawan</a:t>
            </a: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en-US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Dibutuhkan untuk memastikan kesesuaian jalannya perusahaan dengan</a:t>
            </a: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rencana kerja yang telah ditetapkan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ireksi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365125" indent="-365125" algn="just">
              <a:spcAft>
                <a:spcPts val="600"/>
              </a:spcAft>
              <a:buFontTx/>
              <a:buChar char="•"/>
              <a:tabLst>
                <a:tab pos="365125" algn="l"/>
              </a:tabLst>
            </a:pPr>
            <a:r>
              <a:rPr lang="id-ID" sz="220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Bertujuan untuk mendisiplinkan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perilaku karyawan.</a:t>
            </a:r>
            <a:endParaRPr lang="en-US" sz="2200" b="1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35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84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95288" y="1194270"/>
            <a:ext cx="8247969" cy="3734928"/>
          </a:xfrm>
        </p:spPr>
        <p:txBody>
          <a:bodyPr>
            <a:normAutofit lnSpcReduction="10000"/>
          </a:bodyPr>
          <a:lstStyle/>
          <a:p>
            <a:pPr marL="457200" indent="-457200" algn="just">
              <a:buNone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Memastikan agar organisasi ...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roduk dan layanan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berkualitas;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Berjalan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sistematis, ekonomis, efisien dan efektif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serta 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mencapai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outcome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yang direncanakan;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Terlindungi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korupsi, pemborosan, penyalangunaan dan salah urus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atas sumber-sumber daya organisasi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Menghasilkan laporan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keuangan dan manajemen yang</a:t>
            </a:r>
            <a:r>
              <a:rPr lang="id-ID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 diandalkan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fair </a:t>
            </a: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tepat waktu;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d-ID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2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aat</a:t>
            </a:r>
            <a:r>
              <a:rPr lang="en-US" sz="220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terhadap hukum, peraturan dan arahan-arahan manajemen.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007414" y="5072074"/>
            <a:ext cx="3679372" cy="566057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(Anthony and Govindarajan, 2003)</a:t>
            </a:r>
            <a:endParaRPr kumimoji="0" lang="id-ID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Fungsi </a:t>
            </a:r>
            <a:r>
              <a:rPr lang="id-ID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SPM</a:t>
            </a:r>
            <a:endParaRPr lang="id-ID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271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001977" y="3001945"/>
            <a:ext cx="6800818" cy="7969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id-ID" sz="36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 Pengendalian </a:t>
            </a:r>
            <a:r>
              <a:rPr lang="id-ID" sz="360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Manajemen</a:t>
            </a:r>
            <a:endParaRPr lang="en-US" sz="360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Picture6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14290"/>
            <a:ext cx="7482224" cy="6500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285852" y="2214554"/>
            <a:ext cx="1928826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KELEMAHAN:</a:t>
            </a:r>
          </a:p>
          <a:p>
            <a:r>
              <a:rPr lang="en-US" b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Rentan terhadap pengaruh Sistem Tata Kelola yang buruk</a:t>
            </a:r>
            <a:endParaRPr lang="id-ID" b="1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431601" y="3072588"/>
            <a:ext cx="1349828" cy="304801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Arial Rounded MT Bold" pitchFamily="34" charset="0"/>
              </a:rPr>
              <a:t>BUDAYA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smtClean="0">
                <a:solidFill>
                  <a:srgbClr val="FF0000"/>
                </a:solidFill>
                <a:latin typeface="Arial Rounded MT Bold" pitchFamily="34" charset="0"/>
              </a:rPr>
              <a:t>ORGANISASI</a:t>
            </a:r>
            <a:endParaRPr kumimoji="0" lang="id-ID" sz="140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286380" y="2857496"/>
            <a:ext cx="1643074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65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513</Words>
  <Application>Microsoft Office PowerPoint</Application>
  <PresentationFormat>On-screen Show (4:3)</PresentationFormat>
  <Paragraphs>106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 Sistem Pengendalian Perusahaan (Corporate Control System)  </vt:lpstr>
      <vt:lpstr>KEMAMPUAN AKHIR YANG DIHARAPKAN</vt:lpstr>
      <vt:lpstr>Sistem Pengendalian Perusahaan</vt:lpstr>
      <vt:lpstr>PowerPoint Presentation</vt:lpstr>
      <vt:lpstr>Tugas Manajemen</vt:lpstr>
      <vt:lpstr>Sistem Pengendalian Intern/Manajemen</vt:lpstr>
      <vt:lpstr>Sistem Pengendalian Manajemen</vt:lpstr>
      <vt:lpstr>Fungsi SPM</vt:lpstr>
      <vt:lpstr>Sistem Pengendalian Manajemen</vt:lpstr>
      <vt:lpstr>Akibat Kelemahan SPM: Contoh</vt:lpstr>
      <vt:lpstr>PowerPoint Presentation</vt:lpstr>
      <vt:lpstr>Sistem Kendali di Perusahaan</vt:lpstr>
      <vt:lpstr>Nilai Perusahaan Bagi Investor</vt:lpstr>
      <vt:lpstr>Perbedaan Kepentingan</vt:lpstr>
      <vt:lpstr>Sistem Tata Kelola</vt:lpstr>
      <vt:lpstr>Internal CG System</vt:lpstr>
      <vt:lpstr>Internal CG System: Proses</vt:lpstr>
      <vt:lpstr>Struktur Penilaian dalam Scorecard</vt:lpstr>
      <vt:lpstr>SEKIAN DAN TERIMA KASIH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22</cp:revision>
  <dcterms:created xsi:type="dcterms:W3CDTF">2017-09-09T11:34:57Z</dcterms:created>
  <dcterms:modified xsi:type="dcterms:W3CDTF">2017-09-21T13:28:20Z</dcterms:modified>
</cp:coreProperties>
</file>