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Korupsi</a:t>
            </a:r>
            <a:r>
              <a:rPr lang="en-US" sz="3200"/>
              <a:t> di </a:t>
            </a:r>
            <a:r>
              <a:rPr lang="en-US" sz="3200" smtClean="0"/>
              <a:t>Indonesia  </a:t>
            </a:r>
            <a:r>
              <a:rPr lang="en-US" sz="3200"/>
              <a:t>( Good Public Governance)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4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di Indonesia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/>
              <a:t> Indonesian Institute for Corporate Directorship (IICD)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(OJK)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kelola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ASEAN Governance </a:t>
            </a:r>
            <a:r>
              <a:rPr lang="en-US" dirty="0" smtClean="0"/>
              <a:t>Scorecard: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BUMN </a:t>
            </a:r>
            <a:r>
              <a:rPr lang="en-US" dirty="0" err="1"/>
              <a:t>terjerat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PT PAL, PT </a:t>
            </a:r>
            <a:r>
              <a:rPr lang="en-US" dirty="0" err="1"/>
              <a:t>Garam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PT </a:t>
            </a:r>
            <a:r>
              <a:rPr lang="en-US" dirty="0" err="1"/>
              <a:t>Askrindo</a:t>
            </a:r>
            <a:r>
              <a:rPr lang="en-US" dirty="0"/>
              <a:t> </a:t>
            </a:r>
            <a:r>
              <a:rPr lang="en-US" dirty="0" err="1"/>
              <a:t>terseret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rasuah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pencopotan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 smtClean="0"/>
              <a:t>.</a:t>
            </a:r>
          </a:p>
          <a:p>
            <a:r>
              <a:rPr lang="en-US" dirty="0" err="1"/>
              <a:t>Maraknya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di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bagusnya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kelola</a:t>
            </a:r>
            <a:r>
              <a:rPr lang="en-US" dirty="0"/>
              <a:t> (good corporate governance/GCG)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9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2016,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dinilai</a:t>
            </a:r>
            <a:r>
              <a:rPr lang="en-US" dirty="0" smtClean="0"/>
              <a:t> IICD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100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di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kapitalisasi</a:t>
            </a:r>
            <a:r>
              <a:rPr lang="en-US" dirty="0"/>
              <a:t> market </a:t>
            </a:r>
            <a:r>
              <a:rPr lang="en-US" dirty="0" err="1" smtClean="0"/>
              <a:t>terbesar</a:t>
            </a:r>
            <a:r>
              <a:rPr lang="en-US" dirty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/>
              <a:t>sedikit</a:t>
            </a:r>
            <a:r>
              <a:rPr lang="en-US" dirty="0"/>
              <a:t> yang </a:t>
            </a:r>
            <a:r>
              <a:rPr lang="en-US" dirty="0" err="1"/>
              <a:t>menerapkan</a:t>
            </a:r>
            <a:r>
              <a:rPr lang="en-US" dirty="0"/>
              <a:t> GCG,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memerangi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9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Mantan</a:t>
            </a:r>
            <a:r>
              <a:rPr lang="en-US" b="1" dirty="0"/>
              <a:t> </a:t>
            </a:r>
            <a:r>
              <a:rPr lang="en-US" b="1" dirty="0" err="1"/>
              <a:t>Dirut</a:t>
            </a:r>
            <a:r>
              <a:rPr lang="en-US" b="1" dirty="0"/>
              <a:t> Garuda Indonesia </a:t>
            </a:r>
            <a:r>
              <a:rPr lang="en-US" b="1" dirty="0" err="1"/>
              <a:t>tersangka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dugaan</a:t>
            </a:r>
            <a:r>
              <a:rPr lang="en-US" b="1" dirty="0"/>
              <a:t> </a:t>
            </a:r>
            <a:r>
              <a:rPr lang="en-US" b="1" dirty="0" err="1" smtClean="0"/>
              <a:t>korupsi</a:t>
            </a:r>
            <a:endParaRPr lang="en-US" dirty="0" smtClean="0"/>
          </a:p>
          <a:p>
            <a:pPr lvl="1"/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/>
              <a:t>Pemberantasan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, KPK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Garuda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Rolls Royce </a:t>
            </a:r>
            <a:r>
              <a:rPr lang="en-US" dirty="0" err="1"/>
              <a:t>Inggris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KPK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pendiri</a:t>
            </a:r>
            <a:r>
              <a:rPr lang="en-US" dirty="0"/>
              <a:t> PT </a:t>
            </a:r>
            <a:r>
              <a:rPr lang="en-US" dirty="0" err="1"/>
              <a:t>Mugi</a:t>
            </a:r>
            <a:r>
              <a:rPr lang="en-US" dirty="0"/>
              <a:t> </a:t>
            </a:r>
            <a:r>
              <a:rPr lang="en-US" dirty="0" err="1"/>
              <a:t>Rekso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Dirut</a:t>
            </a:r>
            <a:r>
              <a:rPr lang="en-US" dirty="0"/>
              <a:t> Garuda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Airbus S.A.S </a:t>
            </a:r>
            <a:r>
              <a:rPr lang="en-US" dirty="0" err="1"/>
              <a:t>dan</a:t>
            </a:r>
            <a:r>
              <a:rPr lang="en-US" dirty="0"/>
              <a:t> Rolls Royce </a:t>
            </a:r>
            <a:r>
              <a:rPr lang="en-US" dirty="0" err="1"/>
              <a:t>Plc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PT Garuda Indonesia.</a:t>
            </a:r>
          </a:p>
          <a:p>
            <a:pPr lvl="1"/>
            <a:r>
              <a:rPr lang="en-US" dirty="0"/>
              <a:t>"</a:t>
            </a:r>
            <a:r>
              <a:rPr lang="en-US" dirty="0" err="1"/>
              <a:t>Tersangka</a:t>
            </a:r>
            <a:r>
              <a:rPr lang="en-US" dirty="0"/>
              <a:t> ESA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SS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," </a:t>
            </a:r>
            <a:r>
              <a:rPr lang="en-US" dirty="0" err="1"/>
              <a:t>ujar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KPK. </a:t>
            </a:r>
            <a:r>
              <a:rPr lang="en-US" dirty="0" err="1"/>
              <a:t>Laode</a:t>
            </a:r>
            <a:r>
              <a:rPr lang="en-US" dirty="0"/>
              <a:t> M </a:t>
            </a:r>
            <a:r>
              <a:rPr lang="en-US" dirty="0" err="1"/>
              <a:t>Syarif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jumpa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di </a:t>
            </a:r>
            <a:r>
              <a:rPr lang="en-US" dirty="0" err="1"/>
              <a:t>Gedung</a:t>
            </a:r>
            <a:r>
              <a:rPr lang="en-US" dirty="0"/>
              <a:t> KPK, Jakarta </a:t>
            </a:r>
            <a:r>
              <a:rPr lang="en-US" dirty="0" err="1"/>
              <a:t>Kamis</a:t>
            </a:r>
            <a:r>
              <a:rPr lang="en-US" dirty="0"/>
              <a:t> (19/1) sore.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4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media di Indonesia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KPK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Emirsyah</a:t>
            </a:r>
            <a:r>
              <a:rPr lang="en-US" dirty="0"/>
              <a:t> </a:t>
            </a:r>
            <a:r>
              <a:rPr lang="en-US" dirty="0" err="1"/>
              <a:t>Satar</a:t>
            </a:r>
            <a:r>
              <a:rPr lang="en-US" dirty="0"/>
              <a:t>, yang </a:t>
            </a:r>
            <a:r>
              <a:rPr lang="en-US" dirty="0" err="1"/>
              <a:t>menjabat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Garuda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Maret</a:t>
            </a:r>
            <a:r>
              <a:rPr lang="en-US" dirty="0"/>
              <a:t> 2005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Desember</a:t>
            </a:r>
            <a:r>
              <a:rPr lang="en-US" dirty="0"/>
              <a:t> 2014. </a:t>
            </a:r>
          </a:p>
          <a:p>
            <a:r>
              <a:rPr lang="en-US" dirty="0" err="1"/>
              <a:t>Menurut</a:t>
            </a:r>
            <a:r>
              <a:rPr lang="en-US" dirty="0"/>
              <a:t> KPK, </a:t>
            </a:r>
            <a:r>
              <a:rPr lang="en-US" dirty="0" err="1"/>
              <a:t>pendiri</a:t>
            </a:r>
            <a:r>
              <a:rPr lang="en-US" dirty="0"/>
              <a:t> PT </a:t>
            </a:r>
            <a:r>
              <a:rPr lang="en-US" dirty="0" err="1"/>
              <a:t>Mugi</a:t>
            </a:r>
            <a:r>
              <a:rPr lang="en-US" dirty="0"/>
              <a:t> </a:t>
            </a:r>
            <a:r>
              <a:rPr lang="en-US" dirty="0" err="1"/>
              <a:t>Rekso</a:t>
            </a:r>
            <a:r>
              <a:rPr lang="en-US" dirty="0"/>
              <a:t> </a:t>
            </a:r>
            <a:r>
              <a:rPr lang="en-US" dirty="0" err="1"/>
              <a:t>Abadi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SS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Dirut</a:t>
            </a:r>
            <a:r>
              <a:rPr lang="en-US" dirty="0"/>
              <a:t> Garuda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Rp20 </a:t>
            </a:r>
            <a:r>
              <a:rPr lang="en-US" dirty="0" err="1"/>
              <a:t>miliar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26,76 </a:t>
            </a:r>
            <a:r>
              <a:rPr lang="en-US" dirty="0" err="1"/>
              <a:t>miliar</a:t>
            </a:r>
            <a:r>
              <a:rPr lang="en-US" dirty="0"/>
              <a:t> yang </a:t>
            </a:r>
            <a:r>
              <a:rPr lang="en-US" dirty="0" err="1"/>
              <a:t>tersebar</a:t>
            </a:r>
            <a:r>
              <a:rPr lang="en-US" dirty="0"/>
              <a:t> di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Singapura</a:t>
            </a:r>
            <a:r>
              <a:rPr lang="en-US" dirty="0"/>
              <a:t>.</a:t>
            </a:r>
          </a:p>
          <a:p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Airbus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kurun</a:t>
            </a:r>
            <a:r>
              <a:rPr lang="en-US" dirty="0"/>
              <a:t> 2005-2014 </a:t>
            </a:r>
            <a:r>
              <a:rPr lang="en-US" dirty="0" err="1"/>
              <a:t>dalam</a:t>
            </a:r>
            <a:r>
              <a:rPr lang="en-US" dirty="0"/>
              <a:t> program </a:t>
            </a:r>
            <a:r>
              <a:rPr lang="en-US" dirty="0" err="1"/>
              <a:t>pengadaan</a:t>
            </a:r>
            <a:r>
              <a:rPr lang="en-US" dirty="0"/>
              <a:t> 50 </a:t>
            </a:r>
            <a:r>
              <a:rPr lang="en-US" dirty="0" err="1"/>
              <a:t>pesawat</a:t>
            </a:r>
            <a:r>
              <a:rPr lang="en-US" dirty="0"/>
              <a:t> Airbus A330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2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juru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KPK, </a:t>
            </a:r>
            <a:r>
              <a:rPr lang="en-US" dirty="0" err="1"/>
              <a:t>Febri</a:t>
            </a:r>
            <a:r>
              <a:rPr lang="en-US" dirty="0"/>
              <a:t> </a:t>
            </a:r>
            <a:r>
              <a:rPr lang="en-US" dirty="0" err="1"/>
              <a:t>Diansyah</a:t>
            </a:r>
            <a:r>
              <a:rPr lang="en-US" dirty="0"/>
              <a:t>, </a:t>
            </a:r>
            <a:r>
              <a:rPr lang="en-US" dirty="0" err="1"/>
              <a:t>mengungkapkan</a:t>
            </a:r>
            <a:r>
              <a:rPr lang="en-US" dirty="0"/>
              <a:t>,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terungkap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pihaknya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antikorupsi</a:t>
            </a:r>
            <a:r>
              <a:rPr lang="en-US" dirty="0"/>
              <a:t> </a:t>
            </a:r>
            <a:r>
              <a:rPr lang="en-US" dirty="0" err="1"/>
              <a:t>Singapura</a:t>
            </a:r>
            <a:r>
              <a:rPr lang="en-US" dirty="0"/>
              <a:t> (Corrupt Practices Investigation Bureau)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(Serious Fraud Office).</a:t>
            </a:r>
          </a:p>
          <a:p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antikorupsi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Serious Fraud Office (SFO)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konspirasi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Rolls-Royce di </a:t>
            </a:r>
            <a:r>
              <a:rPr lang="en-US" dirty="0" err="1"/>
              <a:t>Cina</a:t>
            </a:r>
            <a:r>
              <a:rPr lang="en-US" dirty="0"/>
              <a:t>, India,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pasar-pasar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0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Rolls-Royce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maaf</a:t>
            </a:r>
            <a:r>
              <a:rPr lang="en-US" dirty="0"/>
              <a:t> '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'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25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jet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£497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8,1 </a:t>
            </a:r>
            <a:r>
              <a:rPr lang="en-US" dirty="0" err="1"/>
              <a:t>triliun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SFO,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r>
              <a:rPr lang="en-US" dirty="0"/>
              <a:t>Dan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jet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, Rolls-Royce,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£671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Rp11 </a:t>
            </a:r>
            <a:r>
              <a:rPr lang="en-US" dirty="0" err="1"/>
              <a:t>triliun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Indonesia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8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515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Masalah Korupsi di Indonesia  ( Good Public Governance) </vt:lpstr>
      <vt:lpstr>KEMAMPUAN AKHIR YANG DIHARAPKAN</vt:lpstr>
      <vt:lpstr>Pendahuluan</vt:lpstr>
      <vt:lpstr>Pendahuluan</vt:lpstr>
      <vt:lpstr>Kasus</vt:lpstr>
      <vt:lpstr>Kasus</vt:lpstr>
      <vt:lpstr>Kasus</vt:lpstr>
      <vt:lpstr>Kasus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lenovo</cp:lastModifiedBy>
  <cp:revision>21</cp:revision>
  <dcterms:created xsi:type="dcterms:W3CDTF">2017-09-09T11:34:57Z</dcterms:created>
  <dcterms:modified xsi:type="dcterms:W3CDTF">2017-09-21T14:06:27Z</dcterms:modified>
</cp:coreProperties>
</file>