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7" r:id="rId2"/>
    <p:sldId id="260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6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r>
              <a:rPr lang="en-US" sz="3600" dirty="0" err="1"/>
              <a:t>Tahapan</a:t>
            </a:r>
            <a:r>
              <a:rPr lang="en-US" sz="3600" dirty="0"/>
              <a:t> </a:t>
            </a:r>
            <a:r>
              <a:rPr lang="en-US" sz="3600" dirty="0" err="1"/>
              <a:t>Penerapan</a:t>
            </a:r>
            <a:r>
              <a:rPr lang="en-US" sz="3600" dirty="0"/>
              <a:t> Corporate Governance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EKONOMI DAN BISNIS           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FEB 909 </a:t>
            </a:r>
          </a:p>
          <a:p>
            <a:endParaRPr lang="id-ID" sz="2000" dirty="0" smtClean="0"/>
          </a:p>
          <a:p>
            <a:endParaRPr lang="id-ID" sz="2000" dirty="0"/>
          </a:p>
          <a:p>
            <a:r>
              <a:rPr lang="en-US" sz="2000" dirty="0" smtClean="0"/>
              <a:t>TATA KELOLA PERUSAHAAN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#6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389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Keterangan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smtClean="0"/>
              <a:t>Penerapan GCG Merupakan Siklus yang dinamis atas pemenuhan Kepatuhan (Compliance) suatu praktek bisnis terhadap standar mutu prinsip-prinsip GCG dan perbaikan terus menerus (continuous Improvement ) atas praktek bisnis tersebut untuk mencapai standar mutu prinsip-prinsip GCG yang harus berusaha selalu kita tingkatkan.</a:t>
            </a:r>
          </a:p>
          <a:p>
            <a:pPr eaLnBrk="1" hangingPunct="1"/>
            <a:r>
              <a:rPr lang="en-US" smtClean="0"/>
              <a:t>Artinya pada tahap awal, praktek bisnis di perusahaan anda harus memenuhi kepatuhan (compliance) terhadap standar mutu awal dari prinsip-Prinsip GCG di perusahaan. (TIARF)</a:t>
            </a:r>
          </a:p>
        </p:txBody>
      </p:sp>
    </p:spTree>
    <p:extLst>
      <p:ext uri="{BB962C8B-B14F-4D97-AF65-F5344CB8AC3E}">
        <p14:creationId xmlns:p14="http://schemas.microsoft.com/office/powerpoint/2010/main" val="2143917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Keterangan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smtClean="0"/>
              <a:t>Setelah siklus I tercapai, dimana proses bisnis perusahaan sudah memenuhi kepatuhan terhadap standar mutu yang dipersyaratkan dalam prinsip-prinsip  GCG tahap awal, jangan berhenti sampai di sini. Tetapi Perusahaan harus melakukan Improvement terhadap standar mutu selanjutnya dari prinsip-prinsip GCG Perusahaan.</a:t>
            </a:r>
          </a:p>
          <a:p>
            <a:pPr eaLnBrk="1" hangingPunct="1"/>
            <a:r>
              <a:rPr lang="en-US" smtClean="0"/>
              <a:t>Mulailah dengan meningkatkan standar mutu kedua dari prinsip-prinisp GCG dan Lakukan Siklus II untuk memcapai pemenuhan kepatuhan terhadap standar mutu kedua prinsip-prinisp GCG yang telah ditingkatkan.</a:t>
            </a:r>
          </a:p>
        </p:txBody>
      </p:sp>
    </p:spTree>
    <p:extLst>
      <p:ext uri="{BB962C8B-B14F-4D97-AF65-F5344CB8AC3E}">
        <p14:creationId xmlns:p14="http://schemas.microsoft.com/office/powerpoint/2010/main" val="3812403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Keterangan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Begitu seterusnya, lakukan kegiatan ini secara terus menerus sebagai suatu siklus untuk Compliance-Improvement beberapa kali, dari Siklus I, II, III, IV dan seterusnya.</a:t>
            </a:r>
          </a:p>
        </p:txBody>
      </p:sp>
    </p:spTree>
    <p:extLst>
      <p:ext uri="{BB962C8B-B14F-4D97-AF65-F5344CB8AC3E}">
        <p14:creationId xmlns:p14="http://schemas.microsoft.com/office/powerpoint/2010/main" val="2829510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Langkah</a:t>
            </a:r>
            <a:r>
              <a:rPr lang="en-US" dirty="0" smtClean="0"/>
              <a:t> </a:t>
            </a:r>
            <a:r>
              <a:rPr lang="en-US" dirty="0" err="1" smtClean="0"/>
              <a:t>Perbaikan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GBCI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smtClean="0"/>
              <a:t>Langkah 1:</a:t>
            </a:r>
          </a:p>
          <a:p>
            <a:pPr lvl="1" eaLnBrk="1" hangingPunct="1"/>
            <a:r>
              <a:rPr lang="en-US" smtClean="0"/>
              <a:t>Tetapkan Governance Issues, (identifikasi praktek bisnis yang memiliki indikasi tidak sesuai dengan peraturan yang berlaku dan GCG’s Prinsiples)</a:t>
            </a:r>
          </a:p>
          <a:p>
            <a:pPr eaLnBrk="1" hangingPunct="1"/>
            <a:r>
              <a:rPr lang="en-US" smtClean="0"/>
              <a:t>Langkah 2:</a:t>
            </a:r>
          </a:p>
          <a:p>
            <a:pPr lvl="1" eaLnBrk="1" hangingPunct="1"/>
            <a:r>
              <a:rPr lang="en-US" smtClean="0"/>
              <a:t>Lakukan Compliance, (asesmen praktek bisnis, apakah sesuai dengan peraturan yang berlaku dan GCG’s Principles)</a:t>
            </a:r>
          </a:p>
          <a:p>
            <a:pPr eaLnBrk="1" hangingPunct="1"/>
            <a:r>
              <a:rPr lang="en-US" smtClean="0"/>
              <a:t>Langkah 3:</a:t>
            </a:r>
          </a:p>
          <a:p>
            <a:pPr lvl="1" eaLnBrk="1" hangingPunct="1"/>
            <a:r>
              <a:rPr lang="en-US" smtClean="0"/>
              <a:t>Lakukan Improvement, (perbaiki proses bisnis agar sesuai dengan peratuaran yang berlaku dan GCG’s principles)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39034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Roda GCI</a:t>
            </a: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0188" y="1447800"/>
            <a:ext cx="6286500" cy="5124450"/>
          </a:xfrm>
        </p:spPr>
      </p:pic>
    </p:spTree>
    <p:extLst>
      <p:ext uri="{BB962C8B-B14F-4D97-AF65-F5344CB8AC3E}">
        <p14:creationId xmlns:p14="http://schemas.microsoft.com/office/powerpoint/2010/main" val="3915477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Keterangan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53013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perbaikan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tim</a:t>
            </a:r>
            <a:r>
              <a:rPr lang="en-US" dirty="0" smtClean="0"/>
              <a:t> yang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Tim 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Penerapan</a:t>
            </a:r>
            <a:r>
              <a:rPr lang="en-US" dirty="0" smtClean="0"/>
              <a:t> GCG. </a:t>
            </a:r>
            <a:r>
              <a:rPr lang="en-US" dirty="0" err="1" smtClean="0"/>
              <a:t>Siapa</a:t>
            </a:r>
            <a:r>
              <a:rPr lang="en-US" dirty="0" smtClean="0"/>
              <a:t> yang </a:t>
            </a: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Perbaikan</a:t>
            </a:r>
            <a:r>
              <a:rPr lang="en-US" dirty="0" smtClean="0"/>
              <a:t>?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/>
              <a:t>Prinsipnya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perbaikan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key persons yang </a:t>
            </a:r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 smtClean="0"/>
              <a:t>tujuh</a:t>
            </a:r>
            <a:r>
              <a:rPr lang="en-US" dirty="0" smtClean="0"/>
              <a:t> </a:t>
            </a:r>
            <a:r>
              <a:rPr lang="en-US" dirty="0" err="1" smtClean="0"/>
              <a:t>unsur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: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400" dirty="0" err="1" smtClean="0"/>
              <a:t>Pemegang</a:t>
            </a:r>
            <a:r>
              <a:rPr lang="en-US" sz="1400" dirty="0" smtClean="0"/>
              <a:t> </a:t>
            </a:r>
            <a:r>
              <a:rPr lang="en-US" sz="1400" dirty="0" err="1" smtClean="0"/>
              <a:t>Saham</a:t>
            </a:r>
            <a:endParaRPr lang="en-US" sz="1400" dirty="0" smtClean="0"/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400" dirty="0" err="1" smtClean="0"/>
              <a:t>Komisaris</a:t>
            </a:r>
            <a:r>
              <a:rPr lang="en-US" sz="1400" dirty="0" smtClean="0"/>
              <a:t> / </a:t>
            </a:r>
            <a:r>
              <a:rPr lang="en-US" sz="1400" dirty="0" err="1" smtClean="0"/>
              <a:t>Dewan</a:t>
            </a:r>
            <a:r>
              <a:rPr lang="en-US" sz="1400" dirty="0" smtClean="0"/>
              <a:t> </a:t>
            </a:r>
            <a:r>
              <a:rPr lang="en-US" sz="1400" dirty="0" err="1" smtClean="0"/>
              <a:t>Pengawas</a:t>
            </a:r>
            <a:endParaRPr lang="en-US" sz="1400" dirty="0" smtClean="0"/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400" dirty="0" err="1" smtClean="0"/>
              <a:t>Direksi</a:t>
            </a:r>
            <a:endParaRPr lang="en-US" sz="1400" dirty="0" smtClean="0"/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400" dirty="0" err="1" smtClean="0"/>
              <a:t>Manajer</a:t>
            </a:r>
            <a:endParaRPr lang="en-US" sz="1400" dirty="0" smtClean="0"/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400" dirty="0" err="1" smtClean="0"/>
              <a:t>Sekretaris</a:t>
            </a:r>
            <a:r>
              <a:rPr lang="en-US" sz="1400" dirty="0" smtClean="0"/>
              <a:t> Perusahaan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400" dirty="0" err="1" smtClean="0"/>
              <a:t>Satuan</a:t>
            </a:r>
            <a:r>
              <a:rPr lang="en-US" sz="1400" dirty="0" smtClean="0"/>
              <a:t> </a:t>
            </a:r>
            <a:r>
              <a:rPr lang="en-US" sz="1400" dirty="0" err="1" smtClean="0"/>
              <a:t>Pengawasan</a:t>
            </a:r>
            <a:r>
              <a:rPr lang="en-US" sz="1400" dirty="0" smtClean="0"/>
              <a:t> Intern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400" dirty="0" smtClean="0"/>
              <a:t>Tim </a:t>
            </a:r>
            <a:r>
              <a:rPr lang="en-US" sz="1400" dirty="0" err="1" smtClean="0"/>
              <a:t>Penerapan</a:t>
            </a:r>
            <a:r>
              <a:rPr lang="en-US" sz="1400" dirty="0" smtClean="0"/>
              <a:t> GCG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47911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KEMAMPUAN AKHIR YANG DIHARAPKAN</a:t>
            </a:r>
            <a:endParaRPr lang="en-US" sz="28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Diharapkan setelah menyelesaikan materi ini, mahasiswa mampu memahami  </a:t>
            </a:r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tahapan-tahapan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CG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941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827088" y="2592388"/>
            <a:ext cx="7705725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4400" dirty="0">
                <a:solidFill>
                  <a:prstClr val="white"/>
                </a:solidFill>
                <a:latin typeface="Comic Sans MS" pitchFamily="66" charset="0"/>
              </a:rPr>
              <a:t>Tahapan Penerapan GCG</a:t>
            </a:r>
          </a:p>
        </p:txBody>
      </p:sp>
    </p:spTree>
    <p:extLst>
      <p:ext uri="{BB962C8B-B14F-4D97-AF65-F5344CB8AC3E}">
        <p14:creationId xmlns:p14="http://schemas.microsoft.com/office/powerpoint/2010/main" val="280609926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068960"/>
            <a:ext cx="8568952" cy="2592288"/>
          </a:xfrm>
        </p:spPr>
        <p:txBody>
          <a:bodyPr>
            <a:normAutofit fontScale="925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id-I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1.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Comprehension  (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Tahap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Persiapan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)</a:t>
            </a:r>
            <a:endParaRPr lang="id-ID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id-I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2.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Consolidation  (</a:t>
            </a:r>
            <a:r>
              <a:rPr lang="id-I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Tahap Implementasi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)</a:t>
            </a:r>
            <a:endParaRPr lang="id-ID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id-I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3.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Continuous  (</a:t>
            </a:r>
            <a:r>
              <a:rPr lang="id-I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Tahap Evaluasi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)</a:t>
            </a:r>
            <a:endParaRPr lang="id-ID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endParaRPr lang="id-ID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5650" y="836613"/>
            <a:ext cx="7345363" cy="1152525"/>
          </a:xfrm>
          <a:prstGeom prst="roundRect">
            <a:avLst>
              <a:gd name="adj" fmla="val 205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600" dirty="0">
                <a:latin typeface="Comic Sans MS" pitchFamily="66" charset="0"/>
              </a:rPr>
              <a:t>3 tahapan penerapan GCG</a:t>
            </a:r>
            <a:r>
              <a:rPr lang="en-US" sz="3600" dirty="0">
                <a:latin typeface="Comic Sans MS" pitchFamily="66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Comic Sans MS" pitchFamily="66" charset="0"/>
              </a:rPr>
              <a:t>( BE G2C)</a:t>
            </a:r>
            <a:r>
              <a:rPr lang="id-ID" sz="3600" dirty="0">
                <a:latin typeface="Comic Sans MS" pitchFamily="66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111392129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id-ID" sz="4800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Tahap Persiapan</a:t>
            </a:r>
            <a:endParaRPr lang="id-ID" sz="4800" dirty="0">
              <a:solidFill>
                <a:schemeClr val="accent1">
                  <a:tint val="83000"/>
                  <a:satMod val="150000"/>
                </a:schemeClr>
              </a:solidFill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3346392"/>
          </a:xfrm>
        </p:spPr>
        <p:txBody>
          <a:bodyPr>
            <a:normAutofit lnSpcReduction="10000"/>
          </a:bodyPr>
          <a:lstStyle/>
          <a:p>
            <a:pPr marL="448056" indent="-384048" algn="ctr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id-ID" sz="3400" dirty="0">
                <a:effectLst>
                  <a:glow rad="228600">
                    <a:schemeClr val="tx1">
                      <a:lumMod val="50000"/>
                      <a:alpha val="40000"/>
                    </a:schemeClr>
                  </a:glow>
                </a:effectLst>
                <a:latin typeface="Comic Sans MS" pitchFamily="66" charset="0"/>
              </a:rPr>
              <a:t>Tahap ini terdiri atas 3 langkah </a:t>
            </a:r>
            <a:r>
              <a:rPr lang="id-ID" sz="3400" dirty="0" smtClean="0">
                <a:effectLst>
                  <a:glow rad="228600">
                    <a:schemeClr val="tx1">
                      <a:lumMod val="50000"/>
                      <a:alpha val="40000"/>
                    </a:schemeClr>
                  </a:glow>
                </a:effectLst>
                <a:latin typeface="Comic Sans MS" pitchFamily="66" charset="0"/>
              </a:rPr>
              <a:t>utama : </a:t>
            </a:r>
          </a:p>
          <a:p>
            <a:pPr marL="578358" indent="-514350" algn="ctr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AutoNum type="arabicPeriod"/>
              <a:defRPr/>
            </a:pPr>
            <a:r>
              <a:rPr lang="id-ID" sz="3400" dirty="0" smtClean="0">
                <a:effectLst>
                  <a:glow rad="228600">
                    <a:schemeClr val="tx1">
                      <a:lumMod val="50000"/>
                      <a:alpha val="40000"/>
                    </a:schemeClr>
                  </a:glow>
                </a:effectLst>
                <a:latin typeface="Comic Sans MS" pitchFamily="66" charset="0"/>
              </a:rPr>
              <a:t>Awareness building</a:t>
            </a:r>
          </a:p>
          <a:p>
            <a:pPr marL="578358" indent="-514350" algn="ctr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AutoNum type="arabicPeriod"/>
              <a:defRPr/>
            </a:pPr>
            <a:r>
              <a:rPr lang="id-ID" sz="3400" dirty="0" smtClean="0">
                <a:effectLst>
                  <a:glow rad="228600">
                    <a:schemeClr val="tx1">
                      <a:lumMod val="50000"/>
                      <a:alpha val="40000"/>
                    </a:schemeClr>
                  </a:glow>
                </a:effectLst>
                <a:latin typeface="Comic Sans MS" pitchFamily="66" charset="0"/>
              </a:rPr>
              <a:t>GCG assessment</a:t>
            </a:r>
          </a:p>
          <a:p>
            <a:pPr marL="578358" indent="-514350" algn="ctr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AutoNum type="arabicPeriod"/>
              <a:defRPr/>
            </a:pPr>
            <a:r>
              <a:rPr lang="id-ID" sz="3400" dirty="0" smtClean="0">
                <a:effectLst>
                  <a:glow rad="228600">
                    <a:schemeClr val="tx1">
                      <a:lumMod val="50000"/>
                      <a:alpha val="40000"/>
                    </a:schemeClr>
                  </a:glow>
                </a:effectLst>
                <a:latin typeface="Comic Sans MS" pitchFamily="66" charset="0"/>
              </a:rPr>
              <a:t>GCG manual building</a:t>
            </a:r>
          </a:p>
        </p:txBody>
      </p:sp>
    </p:spTree>
    <p:extLst>
      <p:ext uri="{BB962C8B-B14F-4D97-AF65-F5344CB8AC3E}">
        <p14:creationId xmlns:p14="http://schemas.microsoft.com/office/powerpoint/2010/main" val="2442830195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id-ID" sz="48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Comic Sans MS" pitchFamily="66" charset="0"/>
              </a:rPr>
              <a:t>Tahap Implementasi</a:t>
            </a:r>
            <a:endParaRPr lang="id-ID" sz="4800" dirty="0">
              <a:solidFill>
                <a:schemeClr val="accent1">
                  <a:tint val="83000"/>
                  <a:satMod val="1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2986352"/>
          </a:xfrm>
        </p:spPr>
        <p:txBody>
          <a:bodyPr>
            <a:normAutofit lnSpcReduction="10000"/>
          </a:bodyPr>
          <a:lstStyle/>
          <a:p>
            <a:pPr marL="448056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d-ID" sz="3600" dirty="0">
                <a:effectLst>
                  <a:glow rad="228600">
                    <a:schemeClr val="tx1">
                      <a:lumMod val="65000"/>
                      <a:alpha val="40000"/>
                    </a:schemeClr>
                  </a:glow>
                </a:effectLst>
                <a:latin typeface="Comic Sans MS" pitchFamily="66" charset="0"/>
              </a:rPr>
              <a:t>Tahap ini terdiri atas 3 langkah </a:t>
            </a:r>
            <a:r>
              <a:rPr lang="id-ID" sz="3600" dirty="0" smtClean="0">
                <a:effectLst>
                  <a:glow rad="228600">
                    <a:schemeClr val="tx1">
                      <a:lumMod val="65000"/>
                      <a:alpha val="40000"/>
                    </a:schemeClr>
                  </a:glow>
                </a:effectLst>
                <a:latin typeface="Comic Sans MS" pitchFamily="66" charset="0"/>
              </a:rPr>
              <a:t>utama :</a:t>
            </a:r>
          </a:p>
          <a:p>
            <a:pPr marL="514350" indent="-514350" algn="ctr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id-ID" sz="3600" dirty="0" smtClean="0">
                <a:effectLst>
                  <a:glow rad="228600">
                    <a:schemeClr val="tx1">
                      <a:lumMod val="65000"/>
                      <a:alpha val="40000"/>
                    </a:schemeClr>
                  </a:glow>
                </a:effectLst>
                <a:latin typeface="Comic Sans MS" pitchFamily="66" charset="0"/>
              </a:rPr>
              <a:t>Sosialisasi</a:t>
            </a:r>
          </a:p>
          <a:p>
            <a:pPr marL="514350" indent="-514350" algn="ctr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id-ID" sz="3600" dirty="0" smtClean="0">
                <a:effectLst>
                  <a:glow rad="228600">
                    <a:schemeClr val="tx1">
                      <a:lumMod val="65000"/>
                      <a:alpha val="40000"/>
                    </a:schemeClr>
                  </a:glow>
                </a:effectLst>
                <a:latin typeface="Comic Sans MS" pitchFamily="66" charset="0"/>
              </a:rPr>
              <a:t>Implementasi</a:t>
            </a:r>
          </a:p>
          <a:p>
            <a:pPr marL="514350" indent="-514350" algn="ctr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id-ID" sz="3600" dirty="0">
                <a:effectLst>
                  <a:glow rad="228600">
                    <a:schemeClr val="tx1">
                      <a:lumMod val="65000"/>
                      <a:alpha val="40000"/>
                    </a:schemeClr>
                  </a:glow>
                </a:effectLst>
                <a:latin typeface="Comic Sans MS" pitchFamily="66" charset="0"/>
              </a:rPr>
              <a:t>Internalisasi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id-ID" sz="3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48830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id-ID" sz="48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Comic Sans MS" pitchFamily="66" charset="0"/>
              </a:rPr>
              <a:t>Tahap</a:t>
            </a:r>
            <a:r>
              <a:rPr lang="id-ID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Comic Sans MS" pitchFamily="66" charset="0"/>
              </a:rPr>
              <a:t> Evaluasi</a:t>
            </a:r>
            <a:endParaRPr lang="id-ID" dirty="0">
              <a:solidFill>
                <a:schemeClr val="accent1">
                  <a:tint val="83000"/>
                  <a:satMod val="1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88937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id-ID" sz="3200" smtClean="0">
                <a:latin typeface="Comic Sans MS" pitchFamily="66" charset="0"/>
              </a:rPr>
              <a:t>	Tahap yang perlu dilakukan secara teratur dari waktu ke waktu untuk mengukur sejauh mana efektivitas penerapan GCG telah dilakukan dengan meminta pihak independen melakukan audit implementasi dan </a:t>
            </a:r>
            <a:r>
              <a:rPr lang="id-ID" sz="3200" i="1" smtClean="0">
                <a:latin typeface="Comic Sans MS" pitchFamily="66" charset="0"/>
              </a:rPr>
              <a:t>scoring </a:t>
            </a:r>
            <a:r>
              <a:rPr lang="id-ID" sz="3200" smtClean="0">
                <a:latin typeface="Comic Sans MS" pitchFamily="66" charset="0"/>
              </a:rPr>
              <a:t>atas</a:t>
            </a:r>
            <a:r>
              <a:rPr lang="en-US" sz="3200" smtClean="0">
                <a:latin typeface="Comic Sans MS" pitchFamily="66" charset="0"/>
              </a:rPr>
              <a:t> </a:t>
            </a:r>
            <a:r>
              <a:rPr lang="id-ID" sz="3200" smtClean="0">
                <a:latin typeface="Comic Sans MS" pitchFamily="66" charset="0"/>
              </a:rPr>
              <a:t>praktik GCG yang ada.</a:t>
            </a:r>
          </a:p>
        </p:txBody>
      </p:sp>
    </p:spTree>
    <p:extLst>
      <p:ext uri="{BB962C8B-B14F-4D97-AF65-F5344CB8AC3E}">
        <p14:creationId xmlns:p14="http://schemas.microsoft.com/office/powerpoint/2010/main" val="279236892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GBCI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Perbaikan</a:t>
            </a:r>
            <a:r>
              <a:rPr lang="en-US" dirty="0" smtClean="0"/>
              <a:t>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Menerus</a:t>
            </a:r>
            <a:endParaRPr lang="en-US" dirty="0"/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3600" smtClean="0"/>
              <a:t>Sasaran GCG adalah menjadi Perusahaan yang memiliki kompetensi dalam praktek bisnis berdasarkan prinsip-prinsip GCG atau BE G2C.</a:t>
            </a:r>
          </a:p>
          <a:p>
            <a:pPr eaLnBrk="1" hangingPunct="1"/>
            <a:r>
              <a:rPr lang="en-US" sz="3600" smtClean="0"/>
              <a:t>Indikator inilah yang harus kita kelola sebaik-baiknya secara sistematis dan terus menerus, tentunya tanpa mengabaikan indiktor-indikator yang lain.</a:t>
            </a:r>
          </a:p>
        </p:txBody>
      </p:sp>
    </p:spTree>
    <p:extLst>
      <p:ext uri="{BB962C8B-B14F-4D97-AF65-F5344CB8AC3E}">
        <p14:creationId xmlns:p14="http://schemas.microsoft.com/office/powerpoint/2010/main" val="3581363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GBCI</a:t>
            </a: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428750"/>
            <a:ext cx="7143750" cy="4643438"/>
          </a:xfrm>
        </p:spPr>
      </p:pic>
    </p:spTree>
    <p:extLst>
      <p:ext uri="{BB962C8B-B14F-4D97-AF65-F5344CB8AC3E}">
        <p14:creationId xmlns:p14="http://schemas.microsoft.com/office/powerpoint/2010/main" val="1493334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459</Words>
  <Application>Microsoft Office PowerPoint</Application>
  <PresentationFormat>On-screen Show (4:3)</PresentationFormat>
  <Paragraphs>62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Tahapan Penerapan Corporate Governance</vt:lpstr>
      <vt:lpstr>KEMAMPUAN AKHIR YANG DIHARAPKAN</vt:lpstr>
      <vt:lpstr>PowerPoint Presentation</vt:lpstr>
      <vt:lpstr>PowerPoint Presentation</vt:lpstr>
      <vt:lpstr>Tahap Persiapan</vt:lpstr>
      <vt:lpstr>Tahap Implementasi</vt:lpstr>
      <vt:lpstr>Tahap Evaluasi</vt:lpstr>
      <vt:lpstr>GBCI Sebagai Suatu Sistem Perbaikan Terus Menerus</vt:lpstr>
      <vt:lpstr>GBCI</vt:lpstr>
      <vt:lpstr>Keterangan </vt:lpstr>
      <vt:lpstr>Keterangan </vt:lpstr>
      <vt:lpstr>Keterangan </vt:lpstr>
      <vt:lpstr>Tiga Langkah Perbaikan dalam GBCI</vt:lpstr>
      <vt:lpstr>Roda GCI</vt:lpstr>
      <vt:lpstr>Keterangan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lenovo</cp:lastModifiedBy>
  <cp:revision>18</cp:revision>
  <dcterms:created xsi:type="dcterms:W3CDTF">2017-09-09T11:34:57Z</dcterms:created>
  <dcterms:modified xsi:type="dcterms:W3CDTF">2017-09-21T10:36:02Z</dcterms:modified>
</cp:coreProperties>
</file>