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60" r:id="rId3"/>
    <p:sldId id="265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200" b="1" dirty="0"/>
              <a:t>Expected Value, Standard </a:t>
            </a:r>
            <a:r>
              <a:rPr lang="en-US" sz="3200" b="1" dirty="0" err="1"/>
              <a:t>Deviasi</a:t>
            </a:r>
            <a:r>
              <a:rPr lang="en-US" sz="3200" b="1" dirty="0"/>
              <a:t>, Beta, Security Market Line, dan CAPM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#14</a:t>
            </a:r>
          </a:p>
        </p:txBody>
      </p:sp>
    </p:spTree>
    <p:extLst>
      <p:ext uri="{BB962C8B-B14F-4D97-AF65-F5344CB8AC3E}">
        <p14:creationId xmlns:p14="http://schemas.microsoft.com/office/powerpoint/2010/main" val="43212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93713"/>
            <a:ext cx="7772400" cy="1182687"/>
          </a:xfrm>
        </p:spPr>
        <p:txBody>
          <a:bodyPr>
            <a:normAutofit/>
          </a:bodyPr>
          <a:lstStyle/>
          <a:p>
            <a:r>
              <a:rPr lang="en-US" sz="3200" dirty="0"/>
              <a:t>Kesimpulan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err="1"/>
              <a:t>Investasi</a:t>
            </a:r>
            <a:r>
              <a:rPr lang="en-US" sz="2000" dirty="0"/>
              <a:t> yang </a:t>
            </a:r>
            <a:r>
              <a:rPr lang="en-US" sz="2000" dirty="0" err="1"/>
              <a:t>efisien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investasi</a:t>
            </a:r>
            <a:r>
              <a:rPr lang="en-US" sz="2000" dirty="0"/>
              <a:t> yang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terkecil</a:t>
            </a:r>
            <a:r>
              <a:rPr lang="en-US" sz="2000" dirty="0"/>
              <a:t>. </a:t>
            </a:r>
            <a:r>
              <a:rPr lang="en-US" sz="2000" dirty="0" err="1"/>
              <a:t>Dengan</a:t>
            </a:r>
            <a:r>
              <a:rPr lang="en-US" sz="2000" dirty="0"/>
              <a:t> kata lain, </a:t>
            </a:r>
            <a:r>
              <a:rPr lang="en-US" sz="2000" dirty="0" err="1"/>
              <a:t>kalau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usulan</a:t>
            </a:r>
            <a:r>
              <a:rPr lang="en-US" sz="2000" dirty="0"/>
              <a:t> </a:t>
            </a:r>
            <a:r>
              <a:rPr lang="en-US" sz="2000" dirty="0" err="1"/>
              <a:t>investasi</a:t>
            </a:r>
            <a:r>
              <a:rPr lang="en-US" sz="2000" dirty="0"/>
              <a:t> yang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tngkat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yang sama,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investor yang </a:t>
            </a:r>
            <a:r>
              <a:rPr lang="en-US" sz="2000" dirty="0" err="1"/>
              <a:t>rasional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memilih</a:t>
            </a:r>
            <a:r>
              <a:rPr lang="en-US" sz="2000" dirty="0"/>
              <a:t> </a:t>
            </a:r>
            <a:r>
              <a:rPr lang="en-US" sz="2000" dirty="0" err="1"/>
              <a:t>investasi</a:t>
            </a:r>
            <a:r>
              <a:rPr lang="en-US" sz="2000" dirty="0"/>
              <a:t> yang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memasukkan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(yang di </a:t>
            </a:r>
            <a:r>
              <a:rPr lang="en-US" sz="2000" dirty="0" err="1"/>
              <a:t>ukur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beta) </a:t>
            </a:r>
            <a:r>
              <a:rPr lang="en-US" sz="2000" dirty="0" err="1"/>
              <a:t>kedalam</a:t>
            </a:r>
            <a:r>
              <a:rPr lang="en-US" sz="2000" dirty="0"/>
              <a:t> </a:t>
            </a:r>
            <a:r>
              <a:rPr lang="en-US" sz="2000" dirty="0" err="1"/>
              <a:t>penilaian</a:t>
            </a:r>
            <a:r>
              <a:rPr lang="en-US" sz="2000" dirty="0"/>
              <a:t> (</a:t>
            </a:r>
            <a:r>
              <a:rPr lang="en-US" sz="2000" dirty="0" err="1"/>
              <a:t>suatu</a:t>
            </a:r>
            <a:r>
              <a:rPr lang="en-US" sz="2000" dirty="0"/>
              <a:t>) </a:t>
            </a:r>
            <a:r>
              <a:rPr lang="en-US" sz="2000" dirty="0" err="1"/>
              <a:t>investasi</a:t>
            </a:r>
            <a:r>
              <a:rPr lang="en-US" sz="2000" dirty="0"/>
              <a:t>. Karena </a:t>
            </a:r>
            <a:r>
              <a:rPr lang="en-US" sz="2000" dirty="0" err="1"/>
              <a:t>nialai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aktiva</a:t>
            </a:r>
            <a:r>
              <a:rPr lang="en-US" sz="2000" dirty="0"/>
              <a:t> </a:t>
            </a:r>
            <a:r>
              <a:rPr lang="en-US" sz="2000" dirty="0" err="1"/>
              <a:t>tergantung</a:t>
            </a:r>
            <a:r>
              <a:rPr lang="en-US" sz="2000" dirty="0"/>
              <a:t> </a:t>
            </a:r>
            <a:r>
              <a:rPr lang="en-US" sz="2000" dirty="0" err="1"/>
              <a:t>anatara</a:t>
            </a:r>
            <a:r>
              <a:rPr lang="en-US" sz="2000" dirty="0"/>
              <a:t> lain pada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yang </a:t>
            </a:r>
            <a:r>
              <a:rPr lang="en-US" sz="2000" dirty="0" err="1"/>
              <a:t>layak</a:t>
            </a:r>
            <a:r>
              <a:rPr lang="en-US" sz="2000" dirty="0"/>
              <a:t> (=r) </a:t>
            </a:r>
            <a:r>
              <a:rPr lang="en-US" sz="2000" dirty="0" err="1"/>
              <a:t>investasi</a:t>
            </a:r>
            <a:r>
              <a:rPr lang="en-US" sz="2000" dirty="0"/>
              <a:t>/</a:t>
            </a:r>
            <a:r>
              <a:rPr lang="en-US" sz="2000" dirty="0" err="1"/>
              <a:t>aktiva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CAPM ini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pergunakan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r yang </a:t>
            </a:r>
            <a:r>
              <a:rPr lang="en-US" sz="2000" dirty="0" err="1"/>
              <a:t>layak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investasi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mengingat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investasi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9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E9813-7119-4870-A07F-E80DB15A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F700F-13CE-446D-BE50-82B5E77D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</a:t>
            </a:r>
            <a:r>
              <a:rPr lang="en-US" i="1" dirty="0"/>
              <a:t>(return).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047EE7A-698E-4A27-9B24-13FA3621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BA38881-61C6-490A-B222-AE684BC8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/>
          <a:lstStyle/>
          <a:p>
            <a:r>
              <a:rPr lang="en-US" sz="3200" i="1" dirty="0"/>
              <a:t>Expected Value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Nilai yang </a:t>
            </a:r>
            <a:r>
              <a:rPr lang="en-US" dirty="0" err="1"/>
              <a:t>diharapkan</a:t>
            </a:r>
            <a:r>
              <a:rPr lang="en-US" dirty="0"/>
              <a:t> (EV)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diantisipasi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dan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, EV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mengalikan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dan </a:t>
            </a:r>
            <a:r>
              <a:rPr lang="en-US" dirty="0" err="1"/>
              <a:t>menjumlahkan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/>
          <a:lstStyle/>
          <a:p>
            <a:r>
              <a:rPr lang="en-US" sz="3200" dirty="0" err="1"/>
              <a:t>Manfaat</a:t>
            </a:r>
            <a:r>
              <a:rPr lang="en-US" sz="3200" i="1" dirty="0"/>
              <a:t> Expected Value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(EV), investor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skenario</a:t>
            </a:r>
            <a:r>
              <a:rPr lang="en-US" dirty="0"/>
              <a:t> yang paling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3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/>
          <a:lstStyle/>
          <a:p>
            <a:r>
              <a:rPr lang="en-US" sz="3200" i="1" dirty="0"/>
              <a:t>Breaking Down EV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Skenario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EV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. Ini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</a:t>
            </a:r>
            <a:r>
              <a:rPr lang="en-US" dirty="0" err="1"/>
              <a:t>multivariat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skenario</a:t>
            </a:r>
            <a:r>
              <a:rPr lang="en-US" dirty="0"/>
              <a:t> juga </a:t>
            </a:r>
            <a:r>
              <a:rPr lang="en-US" dirty="0" err="1"/>
              <a:t>membantu</a:t>
            </a:r>
            <a:r>
              <a:rPr lang="en-US" dirty="0"/>
              <a:t> investor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,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3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/>
          <a:lstStyle/>
          <a:p>
            <a:r>
              <a:rPr lang="en-US" sz="3200" dirty="0" err="1"/>
              <a:t>Standar</a:t>
            </a:r>
            <a:r>
              <a:rPr lang="en-US" sz="3200" dirty="0"/>
              <a:t> </a:t>
            </a:r>
            <a:r>
              <a:rPr lang="en-US" sz="3200" dirty="0" err="1"/>
              <a:t>Deviasi</a:t>
            </a:r>
            <a:r>
              <a:rPr lang="en-US" sz="3200" dirty="0"/>
              <a:t> dan Beta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deviasi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yang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sebaran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data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 </a:t>
            </a:r>
            <a:r>
              <a:rPr lang="en-US" i="1" dirty="0"/>
              <a:t>mean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rata-rata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, Beta </a:t>
            </a:r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. 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2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93713"/>
            <a:ext cx="7772400" cy="1182687"/>
          </a:xfrm>
        </p:spPr>
        <p:txBody>
          <a:bodyPr>
            <a:normAutofit/>
          </a:bodyPr>
          <a:lstStyle/>
          <a:p>
            <a:r>
              <a:rPr lang="en-US" sz="3000" dirty="0" err="1"/>
              <a:t>Hubungan</a:t>
            </a:r>
            <a:r>
              <a:rPr lang="en-US" sz="3000" dirty="0"/>
              <a:t> </a:t>
            </a:r>
            <a:r>
              <a:rPr lang="en-US" sz="3000" dirty="0" err="1"/>
              <a:t>Standar</a:t>
            </a:r>
            <a:r>
              <a:rPr lang="en-US" sz="3000" dirty="0"/>
              <a:t> </a:t>
            </a:r>
            <a:r>
              <a:rPr lang="en-US" sz="3000" dirty="0" err="1"/>
              <a:t>Deviasi</a:t>
            </a:r>
            <a:br>
              <a:rPr lang="en-US" sz="3000" dirty="0"/>
            </a:br>
            <a:r>
              <a:rPr lang="en-US" sz="3000" dirty="0" err="1"/>
              <a:t>bagi</a:t>
            </a:r>
            <a:r>
              <a:rPr lang="en-US" sz="3000" dirty="0"/>
              <a:t> </a:t>
            </a:r>
            <a:r>
              <a:rPr lang="en-US" sz="3000" dirty="0" err="1"/>
              <a:t>Manajemen</a:t>
            </a:r>
            <a:r>
              <a:rPr lang="en-US" sz="3000" dirty="0"/>
              <a:t> </a:t>
            </a:r>
            <a:r>
              <a:rPr lang="en-US" sz="3000" dirty="0" err="1"/>
              <a:t>Risiko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nya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melekat</a:t>
            </a:r>
            <a:r>
              <a:rPr lang="en-US" sz="2400" dirty="0"/>
              <a:t> pada return </a:t>
            </a:r>
            <a:r>
              <a:rPr lang="en-US" sz="2400" dirty="0" err="1"/>
              <a:t>investasi</a:t>
            </a:r>
            <a:r>
              <a:rPr lang="en-US" sz="2400" dirty="0"/>
              <a:t>. </a:t>
            </a:r>
          </a:p>
          <a:p>
            <a:pPr marL="0" indent="0" algn="just" fontAlgn="base">
              <a:buNone/>
            </a:pPr>
            <a:endParaRPr lang="en-US" sz="2400" dirty="0"/>
          </a:p>
          <a:p>
            <a:pPr marL="0" indent="0" algn="just" fontAlgn="base">
              <a:buNone/>
            </a:pPr>
            <a:r>
              <a:rPr lang="en-US" sz="2400" dirty="0" err="1"/>
              <a:t>Resiko</a:t>
            </a:r>
            <a:r>
              <a:rPr lang="en-US" sz="2400" dirty="0"/>
              <a:t> dan Return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searah</a:t>
            </a:r>
            <a:r>
              <a:rPr lang="en-US" sz="2400" dirty="0"/>
              <a:t>.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return </a:t>
            </a:r>
            <a:r>
              <a:rPr lang="en-US" sz="2400" dirty="0" err="1"/>
              <a:t>nya</a:t>
            </a:r>
            <a:r>
              <a:rPr lang="en-US" sz="2400" dirty="0"/>
              <a:t>, </a:t>
            </a:r>
            <a:r>
              <a:rPr lang="en-US" sz="2400" dirty="0" err="1"/>
              <a:t>begitu</a:t>
            </a:r>
            <a:r>
              <a:rPr lang="en-US" sz="2400" dirty="0"/>
              <a:t> juga </a:t>
            </a:r>
            <a:r>
              <a:rPr lang="en-US" sz="2400" dirty="0" err="1"/>
              <a:t>sebaliknya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return </a:t>
            </a:r>
            <a:r>
              <a:rPr lang="en-US" sz="2400" dirty="0" err="1"/>
              <a:t>nya</a:t>
            </a:r>
            <a:r>
              <a:rPr lang="en-US" sz="2400" dirty="0"/>
              <a:t>.</a:t>
            </a:r>
          </a:p>
          <a:p>
            <a:pPr marL="0" indent="0" algn="just" fontAlgn="base">
              <a:buNone/>
            </a:pPr>
            <a:endParaRPr lang="en-US" sz="2400" dirty="0"/>
          </a:p>
          <a:p>
            <a:pPr marL="0" indent="0" algn="just" fontAlgn="base">
              <a:buNone/>
            </a:pPr>
            <a:r>
              <a:rPr lang="en-US" sz="2400" dirty="0"/>
              <a:t>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para investor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investasinya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standard </a:t>
            </a:r>
            <a:r>
              <a:rPr lang="en-US" sz="2400" dirty="0" err="1"/>
              <a:t>deviasi</a:t>
            </a:r>
            <a:r>
              <a:rPr lang="en-US" sz="24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5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93713"/>
            <a:ext cx="7772400" cy="1182687"/>
          </a:xfrm>
        </p:spPr>
        <p:txBody>
          <a:bodyPr>
            <a:normAutofit/>
          </a:bodyPr>
          <a:lstStyle/>
          <a:p>
            <a:r>
              <a:rPr lang="en-US" sz="3200" dirty="0" err="1"/>
              <a:t>Hubungan</a:t>
            </a:r>
            <a:r>
              <a:rPr lang="en-US" sz="3200" dirty="0"/>
              <a:t> Security Market Line, Beta, dan CAPM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 fontScale="92500"/>
          </a:bodyPr>
          <a:lstStyle/>
          <a:p>
            <a:pPr marL="0" indent="0" algn="just" fontAlgn="base">
              <a:buNone/>
            </a:pPr>
            <a:r>
              <a:rPr lang="en-US" sz="2800" dirty="0"/>
              <a:t>Security Market Line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grafik</a:t>
            </a:r>
            <a:r>
              <a:rPr lang="en-US" sz="2800" dirty="0"/>
              <a:t> yang </a:t>
            </a:r>
            <a:r>
              <a:rPr lang="en-US" sz="2800" dirty="0" err="1"/>
              <a:t>merepresentasikan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pengembalian</a:t>
            </a:r>
            <a:r>
              <a:rPr lang="en-US" sz="2800" dirty="0"/>
              <a:t> dan beta yang </a:t>
            </a: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CAPM. Beta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pengukuran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beta </a:t>
            </a:r>
            <a:r>
              <a:rPr lang="en-US" sz="2800" dirty="0" err="1"/>
              <a:t>proporsional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varian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sekuritas</a:t>
            </a:r>
            <a:r>
              <a:rPr lang="en-US" sz="2800" dirty="0"/>
              <a:t> yang </a:t>
            </a:r>
            <a:r>
              <a:rPr lang="en-US" sz="2800" dirty="0" err="1"/>
              <a:t>berkontribusi</a:t>
            </a:r>
            <a:r>
              <a:rPr lang="en-US" sz="2800" dirty="0"/>
              <a:t> pada </a:t>
            </a:r>
            <a:r>
              <a:rPr lang="en-US" sz="2800" dirty="0" err="1"/>
              <a:t>portofolio</a:t>
            </a:r>
            <a:r>
              <a:rPr lang="en-US" sz="2800" dirty="0"/>
              <a:t> yang </a:t>
            </a:r>
            <a:r>
              <a:rPr lang="en-US" sz="2800" dirty="0" err="1"/>
              <a:t>berkontribusi</a:t>
            </a:r>
            <a:r>
              <a:rPr lang="en-US" sz="2800" dirty="0"/>
              <a:t>.</a:t>
            </a:r>
          </a:p>
          <a:p>
            <a:pPr marL="0" indent="0" algn="just" fontAlgn="base">
              <a:buNone/>
            </a:pPr>
            <a:endParaRPr lang="en-US" sz="2800" dirty="0"/>
          </a:p>
          <a:p>
            <a:pPr marL="0" indent="0" algn="just" fontAlgn="base">
              <a:buNone/>
            </a:pPr>
            <a:r>
              <a:rPr lang="en-US" i="1" dirty="0"/>
              <a:t>Capital Asset Pricing Model</a:t>
            </a:r>
            <a:r>
              <a:rPr lang="en-US" dirty="0"/>
              <a:t> (CAPM)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model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 </a:t>
            </a:r>
            <a:r>
              <a:rPr lang="en-US" i="1" dirty="0"/>
              <a:t>asset</a:t>
            </a:r>
            <a:r>
              <a:rPr lang="en-US" dirty="0"/>
              <a:t>.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3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93713"/>
            <a:ext cx="7772400" cy="1182687"/>
          </a:xfrm>
        </p:spPr>
        <p:txBody>
          <a:bodyPr>
            <a:normAutofit/>
          </a:bodyPr>
          <a:lstStyle/>
          <a:p>
            <a:r>
              <a:rPr lang="en-US" sz="3200" dirty="0" err="1"/>
              <a:t>Konsep</a:t>
            </a:r>
            <a:r>
              <a:rPr lang="en-US" sz="3200" dirty="0"/>
              <a:t> CAPM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 marL="514350" indent="-514350" algn="just" fontAlgn="base">
              <a:buFont typeface="+mj-lt"/>
              <a:buAutoNum type="arabicPeriod"/>
            </a:pP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 </a:t>
            </a:r>
            <a:r>
              <a:rPr lang="en-US" sz="2400" i="1" dirty="0"/>
              <a:t>(Systematic Risks)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 </a:t>
            </a:r>
            <a:r>
              <a:rPr lang="en-US" sz="2400" i="1" dirty="0"/>
              <a:t>(Unsystematic Risk)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400" dirty="0" err="1"/>
              <a:t>Risiko</a:t>
            </a:r>
            <a:r>
              <a:rPr lang="en-US" sz="2400" dirty="0"/>
              <a:t> Pasar (Market Risk)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400" i="1" dirty="0"/>
              <a:t>Default Risk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400" i="1" dirty="0"/>
              <a:t>Inflation Risk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400" i="1" dirty="0"/>
              <a:t>Currency Risk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400" i="1" dirty="0"/>
              <a:t>Political Risk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400" i="1" dirty="0"/>
              <a:t>Beta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2400" i="1" dirty="0"/>
              <a:t>Security Market Line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5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579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Calibri</vt:lpstr>
      <vt:lpstr>Office Theme</vt:lpstr>
      <vt:lpstr>Expected Value, Standard Deviasi, Beta, Security Market Line, dan CAPM</vt:lpstr>
      <vt:lpstr>KEMAMPUAN AKHIR YANG DIHARAPKAN</vt:lpstr>
      <vt:lpstr>Expected Value</vt:lpstr>
      <vt:lpstr>Manfaat Expected Value</vt:lpstr>
      <vt:lpstr>Breaking Down EV</vt:lpstr>
      <vt:lpstr>Standar Deviasi dan Beta</vt:lpstr>
      <vt:lpstr>Hubungan Standar Deviasi bagi Manajemen Risiko</vt:lpstr>
      <vt:lpstr>Hubungan Security Market Line, Beta, dan CAPM</vt:lpstr>
      <vt:lpstr>Konsep CAPM</vt:lpstr>
      <vt:lpstr>Kesimpulan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38</cp:revision>
  <dcterms:created xsi:type="dcterms:W3CDTF">2017-09-09T11:34:57Z</dcterms:created>
  <dcterms:modified xsi:type="dcterms:W3CDTF">2018-12-31T07:50:26Z</dcterms:modified>
</cp:coreProperties>
</file>