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1" r:id="rId5"/>
    <p:sldId id="263" r:id="rId6"/>
    <p:sldId id="265" r:id="rId7"/>
    <p:sldId id="267" r:id="rId8"/>
    <p:sldId id="269" r:id="rId9"/>
    <p:sldId id="271" r:id="rId10"/>
    <p:sldId id="273" r:id="rId11"/>
    <p:sldId id="275" r:id="rId12"/>
    <p:sldId id="277" r:id="rId13"/>
    <p:sldId id="279" r:id="rId14"/>
    <p:sldId id="281" r:id="rId15"/>
    <p:sldId id="283" r:id="rId16"/>
    <p:sldId id="285" r:id="rId17"/>
    <p:sldId id="286" r:id="rId18"/>
    <p:sldId id="287" r:id="rId19"/>
    <p:sldId id="288" r:id="rId20"/>
    <p:sldId id="289" r:id="rId21"/>
    <p:sldId id="290" r:id="rId22"/>
    <p:sldId id="291" r:id="rId23"/>
    <p:sldId id="292" r:id="rId24"/>
    <p:sldId id="294" r:id="rId25"/>
    <p:sldId id="296" r:id="rId26"/>
    <p:sldId id="297" r:id="rId27"/>
    <p:sldId id="298" r:id="rId28"/>
    <p:sldId id="300" r:id="rId29"/>
    <p:sldId id="301" r:id="rId30"/>
    <p:sldId id="303" r:id="rId31"/>
    <p:sldId id="305" r:id="rId32"/>
    <p:sldId id="307" r:id="rId33"/>
    <p:sldId id="309" r:id="rId34"/>
    <p:sldId id="31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39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86836" y="2410967"/>
            <a:ext cx="5650085" cy="1628853"/>
          </a:xfrm>
          <a:noFill/>
          <a:effectLst>
            <a:outerShdw blurRad="50800" dist="38100" dir="2700000" algn="tl" rotWithShape="0">
              <a:prstClr val="black">
                <a:alpha val="40000"/>
              </a:prstClr>
            </a:outerShdw>
          </a:effectLst>
        </p:spPr>
        <p:txBody>
          <a:bodyPr>
            <a:normAutofit/>
          </a:bodyPr>
          <a:lstStyle>
            <a:lvl1pPr algn="r">
              <a:defRPr sz="3600">
                <a:solidFill>
                  <a:srgbClr val="6C1A00"/>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2586835" y="4039819"/>
            <a:ext cx="5650086" cy="814427"/>
          </a:xfrm>
        </p:spPr>
        <p:txBody>
          <a:bodyPr>
            <a:normAutofit/>
          </a:bodyPr>
          <a:lstStyle>
            <a:lvl1pPr marL="0" indent="0" algn="r">
              <a:buNone/>
              <a:defRPr sz="2800" b="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19/10/2017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3393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19/10/2017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6619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19/10/2017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0639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19/10/2017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pic>
        <p:nvPicPr>
          <p:cNvPr id="7" name="Picture 6" descr="E:\websites\free-power-point-templates\2012\logos.png">
            <a:extLst>
              <a:ext uri="{FF2B5EF4-FFF2-40B4-BE49-F238E27FC236}">
                <a16:creationId xmlns="" xmlns:a16="http://schemas.microsoft.com/office/drawing/2014/main" id="{1E98B4B0-71D9-4EA0-BBC6-5B517B99E84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918306" y="3101618"/>
            <a:ext cx="1463784" cy="70261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848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55" y="374901"/>
            <a:ext cx="8246070" cy="814428"/>
          </a:xfrm>
        </p:spPr>
        <p:txBody>
          <a:bodyPr>
            <a:normAutofit/>
          </a:bodyPr>
          <a:lstStyle>
            <a:lvl1pPr algn="r">
              <a:defRPr sz="3600" baseline="0">
                <a:solidFill>
                  <a:srgbClr val="6C1A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800146"/>
            <a:ext cx="8246070" cy="4682953"/>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19/10/2017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237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86835" y="374899"/>
            <a:ext cx="6108200" cy="763525"/>
          </a:xfrm>
        </p:spPr>
        <p:txBody>
          <a:bodyPr>
            <a:normAutofit/>
          </a:bodyPr>
          <a:lstStyle>
            <a:lvl1pPr algn="l">
              <a:defRPr sz="3600">
                <a:solidFill>
                  <a:srgbClr val="6C1A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586835" y="1392934"/>
            <a:ext cx="6108200" cy="4885021"/>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19/10/2017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7930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19/10/2017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9019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19/10/2017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558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1671" y="374900"/>
            <a:ext cx="7635250" cy="814427"/>
          </a:xfrm>
        </p:spPr>
        <p:txBody>
          <a:bodyPr>
            <a:normAutofit/>
          </a:bodyPr>
          <a:lstStyle>
            <a:lvl1pPr algn="r">
              <a:defRPr sz="3600" baseline="0">
                <a:solidFill>
                  <a:srgbClr val="6C1A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984711"/>
            <a:ext cx="4040188" cy="639763"/>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2614573"/>
            <a:ext cx="4040188" cy="3035059"/>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1" y="1984711"/>
            <a:ext cx="4041775" cy="639763"/>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1" y="2614573"/>
            <a:ext cx="4041775" cy="3035059"/>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solidFill>
                  <a:prstClr val="black">
                    <a:tint val="75000"/>
                  </a:prstClr>
                </a:solidFill>
              </a:rPr>
              <a:pPr/>
              <a:t>19/10/2017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8468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solidFill>
                  <a:prstClr val="black">
                    <a:tint val="75000"/>
                  </a:prstClr>
                </a:solidFill>
              </a:rPr>
              <a:pPr/>
              <a:t>19/10/2017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7132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solidFill>
                  <a:prstClr val="black">
                    <a:tint val="75000"/>
                  </a:prstClr>
                </a:solidFill>
              </a:rPr>
              <a:pPr/>
              <a:t>19/10/2017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2578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19/10/2017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491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solidFill>
                  <a:prstClr val="black">
                    <a:tint val="75000"/>
                  </a:prstClr>
                </a:solidFill>
              </a:rPr>
              <a:pPr/>
              <a:t>19/10/2017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
        <p:nvSpPr>
          <p:cNvPr id="7" name="TextBox 6">
            <a:extLst>
              <a:ext uri="{FF2B5EF4-FFF2-40B4-BE49-F238E27FC236}">
                <a16:creationId xmlns="" xmlns:a16="http://schemas.microsoft.com/office/drawing/2014/main" id="{8ADB06F9-D214-477C-9697-998EB83AE2F6}"/>
              </a:ext>
            </a:extLst>
          </p:cNvPr>
          <p:cNvSpPr txBox="1"/>
          <p:nvPr userDrawn="1"/>
        </p:nvSpPr>
        <p:spPr>
          <a:xfrm>
            <a:off x="-9150" y="6951663"/>
            <a:ext cx="8389625" cy="523220"/>
          </a:xfrm>
          <a:prstGeom prst="rect">
            <a:avLst/>
          </a:prstGeom>
          <a:noFill/>
        </p:spPr>
        <p:txBody>
          <a:bodyPr wrap="square" rtlCol="0">
            <a:spAutoFit/>
          </a:bodyPr>
          <a:lstStyle/>
          <a:p>
            <a:r>
              <a:rPr lang="en-US" sz="1400">
                <a:solidFill>
                  <a:prstClr val="white">
                    <a:lumMod val="65000"/>
                  </a:prstClr>
                </a:solidFill>
              </a:rPr>
              <a:t>This presentation uses a free template provided by FPPT.com</a:t>
            </a:r>
          </a:p>
          <a:p>
            <a:r>
              <a:rPr lang="en-US" sz="1400">
                <a:solidFill>
                  <a:prstClr val="white">
                    <a:lumMod val="65000"/>
                  </a:prstClr>
                </a:solidFill>
              </a:rPr>
              <a:t>www.free-power-point-templates.com</a:t>
            </a:r>
          </a:p>
        </p:txBody>
      </p:sp>
    </p:spTree>
    <p:extLst>
      <p:ext uri="{BB962C8B-B14F-4D97-AF65-F5344CB8AC3E}">
        <p14:creationId xmlns:p14="http://schemas.microsoft.com/office/powerpoint/2010/main" val="41923195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67200" y="3352800"/>
            <a:ext cx="3207721" cy="865633"/>
          </a:xfrm>
        </p:spPr>
        <p:txBody>
          <a:bodyPr>
            <a:normAutofit fontScale="90000"/>
          </a:bodyPr>
          <a:lstStyle/>
          <a:p>
            <a:r>
              <a:rPr lang="en-US" sz="4900" dirty="0" smtClean="0">
                <a:latin typeface="Showcard Gothic" panose="04020904020102020604" pitchFamily="82" charset="0"/>
              </a:rPr>
              <a:t>ERGONOMI</a:t>
            </a:r>
            <a:r>
              <a:rPr lang="en-US" dirty="0"/>
              <a:t/>
            </a:r>
            <a:br>
              <a:rPr lang="en-US" dirty="0"/>
            </a:br>
            <a:endParaRPr lang="en-US" dirty="0"/>
          </a:p>
        </p:txBody>
      </p:sp>
      <p:sp>
        <p:nvSpPr>
          <p:cNvPr id="3" name="Subtitle 2"/>
          <p:cNvSpPr>
            <a:spLocks noGrp="1"/>
          </p:cNvSpPr>
          <p:nvPr>
            <p:ph type="subTitle" idx="1"/>
          </p:nvPr>
        </p:nvSpPr>
        <p:spPr>
          <a:xfrm>
            <a:off x="6019800" y="6096000"/>
            <a:ext cx="2830686" cy="457200"/>
          </a:xfrm>
        </p:spPr>
        <p:txBody>
          <a:bodyPr>
            <a:normAutofit/>
          </a:bodyPr>
          <a:lstStyle/>
          <a:p>
            <a:r>
              <a:rPr lang="en-US" sz="1600" dirty="0" smtClean="0">
                <a:solidFill>
                  <a:schemeClr val="bg1">
                    <a:lumMod val="75000"/>
                  </a:schemeClr>
                </a:solidFill>
                <a:latin typeface="Showcard Gothic" panose="04020904020102020604" pitchFamily="82" charset="0"/>
              </a:rPr>
              <a:t>EKO WIBOWO, </a:t>
            </a:r>
            <a:r>
              <a:rPr lang="en-US" sz="1600" dirty="0" err="1" smtClean="0">
                <a:solidFill>
                  <a:schemeClr val="bg1">
                    <a:lumMod val="75000"/>
                  </a:schemeClr>
                </a:solidFill>
                <a:latin typeface="Showcard Gothic" panose="04020904020102020604" pitchFamily="82" charset="0"/>
              </a:rPr>
              <a:t>S.Ft</a:t>
            </a:r>
            <a:r>
              <a:rPr lang="en-US" sz="1600" dirty="0" smtClean="0">
                <a:solidFill>
                  <a:schemeClr val="bg1">
                    <a:lumMod val="75000"/>
                  </a:schemeClr>
                </a:solidFill>
                <a:latin typeface="Showcard Gothic" panose="04020904020102020604" pitchFamily="82" charset="0"/>
              </a:rPr>
              <a:t>, M. </a:t>
            </a:r>
            <a:r>
              <a:rPr lang="en-US" sz="1600" dirty="0" err="1" smtClean="0">
                <a:solidFill>
                  <a:schemeClr val="bg1">
                    <a:lumMod val="75000"/>
                  </a:schemeClr>
                </a:solidFill>
                <a:latin typeface="Showcard Gothic" panose="04020904020102020604" pitchFamily="82" charset="0"/>
              </a:rPr>
              <a:t>Fis</a:t>
            </a:r>
            <a:endParaRPr lang="en-US" sz="1600" dirty="0">
              <a:solidFill>
                <a:schemeClr val="bg1">
                  <a:lumMod val="75000"/>
                </a:schemeClr>
              </a:solidFill>
              <a:latin typeface="Showcard Gothic" panose="04020904020102020604" pitchFamily="82" charset="0"/>
            </a:endParaRPr>
          </a:p>
        </p:txBody>
      </p:sp>
      <p:pic>
        <p:nvPicPr>
          <p:cNvPr id="4" name="Picture 3"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7620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498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62400" y="228600"/>
            <a:ext cx="3741425" cy="814428"/>
          </a:xfrm>
        </p:spPr>
        <p:txBody>
          <a:bodyPr>
            <a:normAutofit/>
          </a:bodyPr>
          <a:lstStyle/>
          <a:p>
            <a:r>
              <a:rPr lang="en-US" sz="2000" dirty="0" err="1" smtClean="0">
                <a:solidFill>
                  <a:schemeClr val="tx1"/>
                </a:solidFill>
                <a:latin typeface="Berlin Sans FB Demi" pitchFamily="34" charset="0"/>
              </a:rPr>
              <a:t>Corleet</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dan</a:t>
            </a:r>
            <a:r>
              <a:rPr lang="en-US" sz="2000" dirty="0" smtClean="0">
                <a:solidFill>
                  <a:schemeClr val="tx1"/>
                </a:solidFill>
                <a:latin typeface="Berlin Sans FB Demi" pitchFamily="34" charset="0"/>
              </a:rPr>
              <a:t> Clark  </a:t>
            </a:r>
            <a:r>
              <a:rPr lang="en-US" sz="2000" dirty="0">
                <a:solidFill>
                  <a:schemeClr val="tx1"/>
                </a:solidFill>
                <a:latin typeface="Berlin Sans FB Demi" pitchFamily="34" charset="0"/>
              </a:rPr>
              <a:t>(</a:t>
            </a:r>
            <a:r>
              <a:rPr lang="en-US" sz="2000" dirty="0" smtClean="0">
                <a:solidFill>
                  <a:schemeClr val="tx1"/>
                </a:solidFill>
                <a:latin typeface="Berlin Sans FB Demi" pitchFamily="34" charset="0"/>
              </a:rPr>
              <a:t>1995)</a:t>
            </a:r>
            <a:endParaRPr lang="en-US" sz="2000" dirty="0"/>
          </a:p>
        </p:txBody>
      </p:sp>
      <p:sp>
        <p:nvSpPr>
          <p:cNvPr id="10" name="Shape 283"/>
          <p:cNvSpPr txBox="1">
            <a:spLocks/>
          </p:cNvSpPr>
          <p:nvPr/>
        </p:nvSpPr>
        <p:spPr>
          <a:xfrm>
            <a:off x="3124200" y="3127600"/>
            <a:ext cx="2603088" cy="530000"/>
          </a:xfrm>
          <a:prstGeom prst="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25" tIns="91425" rIns="91425" bIns="91425" rtlCol="0" anchor="b" anchorCtr="0">
            <a:noAutofit/>
          </a:bodyPr>
          <a:lstStyle>
            <a:lvl1pPr algn="ctr" defTabSz="914400" rtl="0" eaLnBrk="1" latinLnBrk="0" hangingPunct="1">
              <a:spcBef>
                <a:spcPct val="0"/>
              </a:spcBef>
              <a:buNone/>
              <a:defRPr sz="4400" b="1" kern="1200" baseline="0">
                <a:solidFill>
                  <a:schemeClr val="bg1"/>
                </a:solidFill>
                <a:latin typeface="Arial" pitchFamily="34" charset="0"/>
                <a:ea typeface="+mj-ea"/>
                <a:cs typeface="Arial" pitchFamily="34" charset="0"/>
              </a:defRPr>
            </a:lvl1pPr>
          </a:lstStyle>
          <a:p>
            <a:r>
              <a:rPr lang="en-US" sz="2000" dirty="0" err="1" smtClean="0">
                <a:solidFill>
                  <a:schemeClr val="tx1"/>
                </a:solidFill>
                <a:latin typeface="Berlin Sans FB Demi" pitchFamily="34" charset="0"/>
              </a:rPr>
              <a:t>Ergonomi</a:t>
            </a:r>
            <a:r>
              <a:rPr lang="en-US" sz="2000" dirty="0" smtClean="0">
                <a:solidFill>
                  <a:schemeClr val="tx1"/>
                </a:solidFill>
                <a:latin typeface="Berlin Sans FB Demi" pitchFamily="34" charset="0"/>
              </a:rPr>
              <a:t> </a:t>
            </a:r>
            <a:endParaRPr lang="en-US" sz="2000" dirty="0">
              <a:solidFill>
                <a:schemeClr val="tx1"/>
              </a:solidFill>
              <a:latin typeface="Berlin Sans FB Demi" pitchFamily="34" charset="0"/>
            </a:endParaRPr>
          </a:p>
        </p:txBody>
      </p:sp>
      <p:sp>
        <p:nvSpPr>
          <p:cNvPr id="11" name="Shape 283"/>
          <p:cNvSpPr txBox="1">
            <a:spLocks/>
          </p:cNvSpPr>
          <p:nvPr/>
        </p:nvSpPr>
        <p:spPr>
          <a:xfrm>
            <a:off x="914400" y="3962400"/>
            <a:ext cx="7348872" cy="838200"/>
          </a:xfrm>
          <a:prstGeom prst="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25" tIns="91425" rIns="91425" bIns="91425" rtlCol="0" anchor="b" anchorCtr="0">
            <a:noAutofit/>
          </a:bodyPr>
          <a:lstStyle>
            <a:lvl1pPr algn="ctr" defTabSz="914400" rtl="0" eaLnBrk="1" latinLnBrk="0" hangingPunct="1">
              <a:spcBef>
                <a:spcPct val="0"/>
              </a:spcBef>
              <a:buNone/>
              <a:defRPr sz="4400" b="1" kern="1200" baseline="0">
                <a:solidFill>
                  <a:schemeClr val="bg1"/>
                </a:solidFill>
                <a:latin typeface="Arial" pitchFamily="34" charset="0"/>
                <a:ea typeface="+mj-ea"/>
                <a:cs typeface="Arial" pitchFamily="34" charset="0"/>
              </a:defRPr>
            </a:lvl1pPr>
          </a:lstStyle>
          <a:p>
            <a:r>
              <a:rPr lang="en-US" sz="2000" dirty="0" err="1" smtClean="0">
                <a:solidFill>
                  <a:schemeClr val="tx1"/>
                </a:solidFill>
                <a:latin typeface="Berlin Sans FB Demi" pitchFamily="34" charset="0"/>
              </a:rPr>
              <a:t>Studi</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dari</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kemampuan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manusia</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dan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karakteristik</a:t>
            </a:r>
            <a:r>
              <a:rPr lang="en-US" sz="2000" dirty="0" smtClean="0">
                <a:solidFill>
                  <a:schemeClr val="tx1"/>
                </a:solidFill>
                <a:latin typeface="Berlin Sans FB Demi" pitchFamily="34" charset="0"/>
              </a:rPr>
              <a:t> yang </a:t>
            </a:r>
            <a:r>
              <a:rPr lang="en-US" sz="2000" dirty="0" err="1" smtClean="0">
                <a:solidFill>
                  <a:schemeClr val="tx1"/>
                </a:solidFill>
                <a:latin typeface="Berlin Sans FB Demi" pitchFamily="34" charset="0"/>
              </a:rPr>
              <a:t>mempengaruhi</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perancangan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peralatan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dan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sistem</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kerja</a:t>
            </a:r>
            <a:endParaRPr lang="en-US" sz="2000" dirty="0">
              <a:solidFill>
                <a:schemeClr val="tx1"/>
              </a:solidFill>
              <a:latin typeface="Berlin Sans FB Demi" pitchFamily="34" charset="0"/>
            </a:endParaRPr>
          </a:p>
        </p:txBody>
      </p:sp>
    </p:spTree>
    <p:extLst>
      <p:ext uri="{BB962C8B-B14F-4D97-AF65-F5344CB8AC3E}">
        <p14:creationId xmlns:p14="http://schemas.microsoft.com/office/powerpoint/2010/main" val="15441938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62400" y="228600"/>
            <a:ext cx="3741425" cy="814428"/>
          </a:xfrm>
        </p:spPr>
        <p:txBody>
          <a:bodyPr>
            <a:normAutofit/>
          </a:bodyPr>
          <a:lstStyle/>
          <a:p>
            <a:r>
              <a:rPr lang="en-US" sz="2000" dirty="0" err="1" smtClean="0">
                <a:solidFill>
                  <a:schemeClr val="tx1"/>
                </a:solidFill>
                <a:latin typeface="Berlin Sans FB Demi" pitchFamily="34" charset="0"/>
              </a:rPr>
              <a:t>Annis</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dan</a:t>
            </a:r>
            <a:r>
              <a:rPr lang="en-US" sz="2000" dirty="0" smtClean="0">
                <a:solidFill>
                  <a:schemeClr val="tx1"/>
                </a:solidFill>
                <a:latin typeface="Berlin Sans FB Demi" pitchFamily="34" charset="0"/>
              </a:rPr>
              <a:t> Mc </a:t>
            </a:r>
            <a:r>
              <a:rPr lang="en-US" sz="2000" dirty="0" err="1" smtClean="0">
                <a:solidFill>
                  <a:schemeClr val="tx1"/>
                </a:solidFill>
                <a:latin typeface="Berlin Sans FB Demi" pitchFamily="34" charset="0"/>
              </a:rPr>
              <a:t>Conville</a:t>
            </a:r>
            <a:r>
              <a:rPr lang="en-US" sz="2000" dirty="0" smtClean="0">
                <a:solidFill>
                  <a:schemeClr val="tx1"/>
                </a:solidFill>
                <a:latin typeface="Berlin Sans FB Demi" pitchFamily="34" charset="0"/>
              </a:rPr>
              <a:t> (1996)</a:t>
            </a:r>
            <a:endParaRPr lang="en-US" sz="2000" dirty="0"/>
          </a:p>
        </p:txBody>
      </p:sp>
      <p:sp>
        <p:nvSpPr>
          <p:cNvPr id="10" name="Shape 283"/>
          <p:cNvSpPr txBox="1">
            <a:spLocks/>
          </p:cNvSpPr>
          <p:nvPr/>
        </p:nvSpPr>
        <p:spPr>
          <a:xfrm>
            <a:off x="3124200" y="3127600"/>
            <a:ext cx="2603088" cy="530000"/>
          </a:xfrm>
          <a:prstGeom prst="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25" tIns="91425" rIns="91425" bIns="91425" rtlCol="0" anchor="b" anchorCtr="0">
            <a:noAutofit/>
          </a:bodyPr>
          <a:lstStyle>
            <a:lvl1pPr algn="ctr" defTabSz="914400" rtl="0" eaLnBrk="1" latinLnBrk="0" hangingPunct="1">
              <a:spcBef>
                <a:spcPct val="0"/>
              </a:spcBef>
              <a:buNone/>
              <a:defRPr sz="4400" b="1" kern="1200" baseline="0">
                <a:solidFill>
                  <a:schemeClr val="bg1"/>
                </a:solidFill>
                <a:latin typeface="Arial" pitchFamily="34" charset="0"/>
                <a:ea typeface="+mj-ea"/>
                <a:cs typeface="Arial" pitchFamily="34" charset="0"/>
              </a:defRPr>
            </a:lvl1pPr>
          </a:lstStyle>
          <a:p>
            <a:r>
              <a:rPr lang="en-US" sz="2000" dirty="0" err="1" smtClean="0">
                <a:solidFill>
                  <a:schemeClr val="tx1"/>
                </a:solidFill>
                <a:latin typeface="Berlin Sans FB Demi" pitchFamily="34" charset="0"/>
              </a:rPr>
              <a:t>Ergonomi</a:t>
            </a:r>
            <a:r>
              <a:rPr lang="en-US" sz="2000" dirty="0" smtClean="0">
                <a:solidFill>
                  <a:schemeClr val="tx1"/>
                </a:solidFill>
                <a:latin typeface="Berlin Sans FB Demi" pitchFamily="34" charset="0"/>
              </a:rPr>
              <a:t> </a:t>
            </a:r>
            <a:endParaRPr lang="en-US" sz="2000" dirty="0">
              <a:solidFill>
                <a:schemeClr val="tx1"/>
              </a:solidFill>
              <a:latin typeface="Berlin Sans FB Demi" pitchFamily="34" charset="0"/>
            </a:endParaRPr>
          </a:p>
        </p:txBody>
      </p:sp>
      <p:sp>
        <p:nvSpPr>
          <p:cNvPr id="11" name="Shape 283"/>
          <p:cNvSpPr txBox="1">
            <a:spLocks/>
          </p:cNvSpPr>
          <p:nvPr/>
        </p:nvSpPr>
        <p:spPr>
          <a:xfrm>
            <a:off x="914400" y="4191000"/>
            <a:ext cx="7348872" cy="1752600"/>
          </a:xfrm>
          <a:prstGeom prst="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25" tIns="91425" rIns="91425" bIns="91425" rtlCol="0" anchor="b" anchorCtr="0">
            <a:noAutofit/>
          </a:bodyPr>
          <a:lstStyle>
            <a:lvl1pPr algn="ctr" defTabSz="914400" rtl="0" eaLnBrk="1" latinLnBrk="0" hangingPunct="1">
              <a:spcBef>
                <a:spcPct val="0"/>
              </a:spcBef>
              <a:buNone/>
              <a:defRPr sz="4400" b="1" kern="1200" baseline="0">
                <a:solidFill>
                  <a:schemeClr val="bg1"/>
                </a:solidFill>
                <a:latin typeface="Arial" pitchFamily="34" charset="0"/>
                <a:ea typeface="+mj-ea"/>
                <a:cs typeface="Arial" pitchFamily="34" charset="0"/>
              </a:defRPr>
            </a:lvl1pPr>
          </a:lstStyle>
          <a:p>
            <a:r>
              <a:rPr lang="en-US" sz="2000" dirty="0" err="1" smtClean="0">
                <a:solidFill>
                  <a:schemeClr val="tx1"/>
                </a:solidFill>
                <a:latin typeface="Berlin Sans FB Demi" pitchFamily="34" charset="0"/>
              </a:rPr>
              <a:t>Kemampuan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untuk</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menerapkan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informasi</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mengenai</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faktor-faktor</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manusia</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kapasitas</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dan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batasan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rancangan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tugas</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sistem</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mesin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ruang</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hidup</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dan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lingkungan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sehingga</a:t>
            </a:r>
            <a:r>
              <a:rPr lang="en-US" sz="2000" dirty="0" smtClean="0">
                <a:solidFill>
                  <a:schemeClr val="tx1"/>
                </a:solidFill>
                <a:latin typeface="Berlin Sans FB Demi" pitchFamily="34" charset="0"/>
              </a:rPr>
              <a:t> orang-orang </a:t>
            </a:r>
            <a:r>
              <a:rPr lang="en-US" sz="2000" dirty="0" err="1" smtClean="0">
                <a:solidFill>
                  <a:schemeClr val="tx1"/>
                </a:solidFill>
                <a:latin typeface="Berlin Sans FB Demi" pitchFamily="34" charset="0"/>
              </a:rPr>
              <a:t>dapat</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tinggal</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bekerja</a:t>
            </a:r>
            <a:r>
              <a:rPr lang="en-US" sz="2000" dirty="0">
                <a:solidFill>
                  <a:schemeClr val="tx1"/>
                </a:solidFill>
                <a:latin typeface="Berlin Sans FB Demi" pitchFamily="34" charset="0"/>
              </a:rPr>
              <a:t> </a:t>
            </a:r>
            <a:r>
              <a:rPr lang="en-US" sz="2000" dirty="0" err="1" smtClean="0">
                <a:solidFill>
                  <a:schemeClr val="tx1"/>
                </a:solidFill>
                <a:latin typeface="Berlin Sans FB Demi" pitchFamily="34" charset="0"/>
              </a:rPr>
              <a:t>dan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bermain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dengan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aman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nyaman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dan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efisien</a:t>
            </a:r>
            <a:r>
              <a:rPr lang="en-US" sz="2000" dirty="0" smtClean="0">
                <a:solidFill>
                  <a:schemeClr val="tx1"/>
                </a:solidFill>
                <a:latin typeface="Berlin Sans FB Demi" pitchFamily="34" charset="0"/>
              </a:rPr>
              <a:t>.</a:t>
            </a:r>
            <a:endParaRPr lang="en-US" sz="2000" dirty="0">
              <a:solidFill>
                <a:schemeClr val="tx1"/>
              </a:solidFill>
              <a:latin typeface="Berlin Sans FB Demi" pitchFamily="34" charset="0"/>
            </a:endParaRPr>
          </a:p>
        </p:txBody>
      </p:sp>
    </p:spTree>
    <p:extLst>
      <p:ext uri="{BB962C8B-B14F-4D97-AF65-F5344CB8AC3E}">
        <p14:creationId xmlns:p14="http://schemas.microsoft.com/office/powerpoint/2010/main" val="6529955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62400" y="228600"/>
            <a:ext cx="3741425" cy="814428"/>
          </a:xfrm>
        </p:spPr>
        <p:txBody>
          <a:bodyPr>
            <a:normAutofit/>
          </a:bodyPr>
          <a:lstStyle/>
          <a:p>
            <a:r>
              <a:rPr lang="en-US" sz="2000" dirty="0" smtClean="0">
                <a:solidFill>
                  <a:schemeClr val="tx1"/>
                </a:solidFill>
                <a:latin typeface="Berlin Sans FB Demi" pitchFamily="34" charset="0"/>
              </a:rPr>
              <a:t>Bridger (2003)</a:t>
            </a:r>
            <a:endParaRPr lang="en-US" sz="2000" dirty="0"/>
          </a:p>
        </p:txBody>
      </p:sp>
      <p:sp>
        <p:nvSpPr>
          <p:cNvPr id="10" name="Shape 283"/>
          <p:cNvSpPr txBox="1">
            <a:spLocks/>
          </p:cNvSpPr>
          <p:nvPr/>
        </p:nvSpPr>
        <p:spPr>
          <a:xfrm>
            <a:off x="3124200" y="3127600"/>
            <a:ext cx="2603088" cy="530000"/>
          </a:xfrm>
          <a:prstGeom prst="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25" tIns="91425" rIns="91425" bIns="91425" rtlCol="0" anchor="b" anchorCtr="0">
            <a:noAutofit/>
          </a:bodyPr>
          <a:lstStyle>
            <a:lvl1pPr algn="ctr" defTabSz="914400" rtl="0" eaLnBrk="1" latinLnBrk="0" hangingPunct="1">
              <a:spcBef>
                <a:spcPct val="0"/>
              </a:spcBef>
              <a:buNone/>
              <a:defRPr sz="4400" b="1" kern="1200" baseline="0">
                <a:solidFill>
                  <a:schemeClr val="bg1"/>
                </a:solidFill>
                <a:latin typeface="Arial" pitchFamily="34" charset="0"/>
                <a:ea typeface="+mj-ea"/>
                <a:cs typeface="Arial" pitchFamily="34" charset="0"/>
              </a:defRPr>
            </a:lvl1pPr>
          </a:lstStyle>
          <a:p>
            <a:r>
              <a:rPr lang="en-US" sz="2000" dirty="0" err="1" smtClean="0">
                <a:solidFill>
                  <a:schemeClr val="tx1"/>
                </a:solidFill>
                <a:latin typeface="Berlin Sans FB Demi" pitchFamily="34" charset="0"/>
              </a:rPr>
              <a:t>Ergonomi</a:t>
            </a:r>
            <a:r>
              <a:rPr lang="en-US" sz="2000" dirty="0" smtClean="0">
                <a:solidFill>
                  <a:schemeClr val="tx1"/>
                </a:solidFill>
                <a:latin typeface="Berlin Sans FB Demi" pitchFamily="34" charset="0"/>
              </a:rPr>
              <a:t> </a:t>
            </a:r>
            <a:endParaRPr lang="en-US" sz="2000" dirty="0">
              <a:solidFill>
                <a:schemeClr val="tx1"/>
              </a:solidFill>
              <a:latin typeface="Berlin Sans FB Demi" pitchFamily="34" charset="0"/>
            </a:endParaRPr>
          </a:p>
        </p:txBody>
      </p:sp>
      <p:sp>
        <p:nvSpPr>
          <p:cNvPr id="11" name="Shape 283"/>
          <p:cNvSpPr txBox="1">
            <a:spLocks/>
          </p:cNvSpPr>
          <p:nvPr/>
        </p:nvSpPr>
        <p:spPr>
          <a:xfrm>
            <a:off x="914400" y="4191000"/>
            <a:ext cx="7348872" cy="876300"/>
          </a:xfrm>
          <a:prstGeom prst="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25" tIns="91425" rIns="91425" bIns="91425" rtlCol="0" anchor="b" anchorCtr="0">
            <a:noAutofit/>
          </a:bodyPr>
          <a:lstStyle>
            <a:lvl1pPr algn="ctr" defTabSz="914400" rtl="0" eaLnBrk="1" latinLnBrk="0" hangingPunct="1">
              <a:spcBef>
                <a:spcPct val="0"/>
              </a:spcBef>
              <a:buNone/>
              <a:defRPr sz="4400" b="1" kern="1200" baseline="0">
                <a:solidFill>
                  <a:schemeClr val="bg1"/>
                </a:solidFill>
                <a:latin typeface="Arial" pitchFamily="34" charset="0"/>
                <a:ea typeface="+mj-ea"/>
                <a:cs typeface="Arial" pitchFamily="34" charset="0"/>
              </a:defRPr>
            </a:lvl1pPr>
          </a:lstStyle>
          <a:p>
            <a:r>
              <a:rPr lang="en-US" sz="2000" dirty="0" err="1" smtClean="0">
                <a:solidFill>
                  <a:schemeClr val="tx1"/>
                </a:solidFill>
                <a:latin typeface="Berlin Sans FB Demi" pitchFamily="34" charset="0"/>
              </a:rPr>
              <a:t>Merupakan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ilmu</a:t>
            </a:r>
            <a:r>
              <a:rPr lang="en-US" sz="2000" dirty="0" smtClean="0">
                <a:solidFill>
                  <a:schemeClr val="tx1"/>
                </a:solidFill>
                <a:latin typeface="Berlin Sans FB Demi" pitchFamily="34" charset="0"/>
              </a:rPr>
              <a:t> yang </a:t>
            </a:r>
            <a:r>
              <a:rPr lang="en-US" sz="2000" dirty="0" err="1" smtClean="0">
                <a:solidFill>
                  <a:schemeClr val="tx1"/>
                </a:solidFill>
                <a:latin typeface="Berlin Sans FB Demi" pitchFamily="34" charset="0"/>
              </a:rPr>
              <a:t>mempelajari</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interaksi</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antara</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manusia</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dengan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mesin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dan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faktor</a:t>
            </a:r>
            <a:r>
              <a:rPr lang="en-US" sz="2000" dirty="0" smtClean="0">
                <a:solidFill>
                  <a:schemeClr val="tx1"/>
                </a:solidFill>
                <a:latin typeface="Berlin Sans FB Demi" pitchFamily="34" charset="0"/>
              </a:rPr>
              <a:t> lain yang </a:t>
            </a:r>
            <a:r>
              <a:rPr lang="en-US" sz="2000" dirty="0" err="1" smtClean="0">
                <a:solidFill>
                  <a:schemeClr val="tx1"/>
                </a:solidFill>
                <a:latin typeface="Berlin Sans FB Demi" pitchFamily="34" charset="0"/>
              </a:rPr>
              <a:t>mempengaruhinya</a:t>
            </a:r>
            <a:r>
              <a:rPr lang="en-US" sz="2000" dirty="0" smtClean="0">
                <a:solidFill>
                  <a:schemeClr val="tx1"/>
                </a:solidFill>
                <a:latin typeface="Berlin Sans FB Demi" pitchFamily="34" charset="0"/>
              </a:rPr>
              <a:t>.</a:t>
            </a:r>
            <a:endParaRPr lang="en-US" sz="2000" dirty="0">
              <a:solidFill>
                <a:schemeClr val="tx1"/>
              </a:solidFill>
              <a:latin typeface="Berlin Sans FB Demi" pitchFamily="34" charset="0"/>
            </a:endParaRPr>
          </a:p>
        </p:txBody>
      </p:sp>
    </p:spTree>
    <p:extLst>
      <p:ext uri="{BB962C8B-B14F-4D97-AF65-F5344CB8AC3E}">
        <p14:creationId xmlns:p14="http://schemas.microsoft.com/office/powerpoint/2010/main" val="8039923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62400" y="228600"/>
            <a:ext cx="3741425" cy="814428"/>
          </a:xfrm>
        </p:spPr>
        <p:txBody>
          <a:bodyPr>
            <a:normAutofit/>
          </a:bodyPr>
          <a:lstStyle/>
          <a:p>
            <a:r>
              <a:rPr lang="en-US" sz="2000" dirty="0" err="1" smtClean="0">
                <a:solidFill>
                  <a:schemeClr val="tx1"/>
                </a:solidFill>
                <a:latin typeface="Berlin Sans FB Demi" pitchFamily="34" charset="0"/>
              </a:rPr>
              <a:t>Manuaba</a:t>
            </a:r>
            <a:r>
              <a:rPr lang="en-US" sz="2000" dirty="0" smtClean="0">
                <a:solidFill>
                  <a:schemeClr val="tx1"/>
                </a:solidFill>
                <a:latin typeface="Berlin Sans FB Demi" pitchFamily="34" charset="0"/>
              </a:rPr>
              <a:t>  (2004)</a:t>
            </a:r>
            <a:endParaRPr lang="en-US" sz="2000" dirty="0"/>
          </a:p>
        </p:txBody>
      </p:sp>
      <p:sp>
        <p:nvSpPr>
          <p:cNvPr id="10" name="Shape 283"/>
          <p:cNvSpPr txBox="1">
            <a:spLocks/>
          </p:cNvSpPr>
          <p:nvPr/>
        </p:nvSpPr>
        <p:spPr>
          <a:xfrm>
            <a:off x="3124200" y="3127600"/>
            <a:ext cx="2603088" cy="530000"/>
          </a:xfrm>
          <a:prstGeom prst="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25" tIns="91425" rIns="91425" bIns="91425" rtlCol="0" anchor="b" anchorCtr="0">
            <a:noAutofit/>
          </a:bodyPr>
          <a:lstStyle>
            <a:lvl1pPr algn="ctr" defTabSz="914400" rtl="0" eaLnBrk="1" latinLnBrk="0" hangingPunct="1">
              <a:spcBef>
                <a:spcPct val="0"/>
              </a:spcBef>
              <a:buNone/>
              <a:defRPr sz="4400" b="1" kern="1200" baseline="0">
                <a:solidFill>
                  <a:schemeClr val="bg1"/>
                </a:solidFill>
                <a:latin typeface="Arial" pitchFamily="34" charset="0"/>
                <a:ea typeface="+mj-ea"/>
                <a:cs typeface="Arial" pitchFamily="34" charset="0"/>
              </a:defRPr>
            </a:lvl1pPr>
          </a:lstStyle>
          <a:p>
            <a:r>
              <a:rPr lang="en-US" sz="2000" dirty="0" err="1" smtClean="0">
                <a:solidFill>
                  <a:schemeClr val="tx1"/>
                </a:solidFill>
                <a:latin typeface="Berlin Sans FB Demi" pitchFamily="34" charset="0"/>
              </a:rPr>
              <a:t>Ergonomi</a:t>
            </a:r>
            <a:r>
              <a:rPr lang="en-US" sz="2000" dirty="0" smtClean="0">
                <a:solidFill>
                  <a:schemeClr val="tx1"/>
                </a:solidFill>
                <a:latin typeface="Berlin Sans FB Demi" pitchFamily="34" charset="0"/>
              </a:rPr>
              <a:t> </a:t>
            </a:r>
            <a:endParaRPr lang="en-US" sz="2000" dirty="0">
              <a:solidFill>
                <a:schemeClr val="tx1"/>
              </a:solidFill>
              <a:latin typeface="Berlin Sans FB Demi" pitchFamily="34" charset="0"/>
            </a:endParaRPr>
          </a:p>
        </p:txBody>
      </p:sp>
      <p:sp>
        <p:nvSpPr>
          <p:cNvPr id="11" name="Shape 283"/>
          <p:cNvSpPr txBox="1">
            <a:spLocks/>
          </p:cNvSpPr>
          <p:nvPr/>
        </p:nvSpPr>
        <p:spPr>
          <a:xfrm>
            <a:off x="914400" y="3962400"/>
            <a:ext cx="7348872" cy="2057400"/>
          </a:xfrm>
          <a:prstGeom prst="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25" tIns="91425" rIns="91425" bIns="91425" rtlCol="0" anchor="b" anchorCtr="0">
            <a:noAutofit/>
          </a:bodyPr>
          <a:lstStyle>
            <a:lvl1pPr algn="ctr" defTabSz="914400" rtl="0" eaLnBrk="1" latinLnBrk="0" hangingPunct="1">
              <a:spcBef>
                <a:spcPct val="0"/>
              </a:spcBef>
              <a:buNone/>
              <a:defRPr sz="4400" b="1" kern="1200" baseline="0">
                <a:solidFill>
                  <a:schemeClr val="bg1"/>
                </a:solidFill>
                <a:latin typeface="Arial" pitchFamily="34" charset="0"/>
                <a:ea typeface="+mj-ea"/>
                <a:cs typeface="Arial" pitchFamily="34" charset="0"/>
              </a:defRPr>
            </a:lvl1pPr>
          </a:lstStyle>
          <a:p>
            <a:r>
              <a:rPr lang="en-US" sz="2000" dirty="0" err="1" smtClean="0">
                <a:solidFill>
                  <a:schemeClr val="tx1"/>
                </a:solidFill>
                <a:latin typeface="Berlin Sans FB Demi" pitchFamily="34" charset="0"/>
              </a:rPr>
              <a:t>Ilmu</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seni</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dan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penerapan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teknologi</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untuk</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menyerasikan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atau</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menyeimbangkan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antara</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segala</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fasilitas</a:t>
            </a:r>
            <a:r>
              <a:rPr lang="en-US" sz="2000" dirty="0" smtClean="0">
                <a:solidFill>
                  <a:schemeClr val="tx1"/>
                </a:solidFill>
                <a:latin typeface="Berlin Sans FB Demi" pitchFamily="34" charset="0"/>
              </a:rPr>
              <a:t> yang </a:t>
            </a:r>
            <a:r>
              <a:rPr lang="en-US" sz="2000" dirty="0" err="1" smtClean="0">
                <a:solidFill>
                  <a:schemeClr val="tx1"/>
                </a:solidFill>
                <a:latin typeface="Berlin Sans FB Demi" pitchFamily="34" charset="0"/>
              </a:rPr>
              <a:t>digunakan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baik</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dalam</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beraktivitas</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maupun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beristirahat</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dengan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kemampuan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dan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keterbatasan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manusia</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baik</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fisik</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maupun</a:t>
            </a:r>
            <a:r>
              <a:rPr lang="en-US" sz="2000" dirty="0" smtClean="0">
                <a:solidFill>
                  <a:schemeClr val="tx1"/>
                </a:solidFill>
                <a:latin typeface="Berlin Sans FB Demi" pitchFamily="34" charset="0"/>
              </a:rPr>
              <a:t> mental </a:t>
            </a:r>
            <a:r>
              <a:rPr lang="en-US" sz="2000" dirty="0" err="1" smtClean="0">
                <a:solidFill>
                  <a:schemeClr val="tx1"/>
                </a:solidFill>
                <a:latin typeface="Berlin Sans FB Demi" pitchFamily="34" charset="0"/>
              </a:rPr>
              <a:t>sehingga</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kualitas</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hidup</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secara</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keseluruhan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menjadi</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lebih</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baik</a:t>
            </a:r>
            <a:r>
              <a:rPr lang="en-US" sz="2000" dirty="0" smtClean="0">
                <a:solidFill>
                  <a:schemeClr val="tx1"/>
                </a:solidFill>
                <a:latin typeface="Berlin Sans FB Demi" pitchFamily="34" charset="0"/>
              </a:rPr>
              <a:t>.</a:t>
            </a:r>
            <a:endParaRPr lang="en-US" sz="2000" dirty="0">
              <a:solidFill>
                <a:schemeClr val="tx1"/>
              </a:solidFill>
              <a:latin typeface="Berlin Sans FB Demi" pitchFamily="34" charset="0"/>
            </a:endParaRPr>
          </a:p>
        </p:txBody>
      </p:sp>
    </p:spTree>
    <p:extLst>
      <p:ext uri="{BB962C8B-B14F-4D97-AF65-F5344CB8AC3E}">
        <p14:creationId xmlns:p14="http://schemas.microsoft.com/office/powerpoint/2010/main" val="37588506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429000" y="228600"/>
            <a:ext cx="4274825" cy="814428"/>
          </a:xfrm>
        </p:spPr>
        <p:txBody>
          <a:bodyPr>
            <a:normAutofit/>
          </a:bodyPr>
          <a:lstStyle/>
          <a:p>
            <a:r>
              <a:rPr lang="en-US" sz="2000" dirty="0" smtClean="0">
                <a:solidFill>
                  <a:schemeClr val="tx1"/>
                </a:solidFill>
                <a:latin typeface="Berlin Sans FB Demi" pitchFamily="34" charset="0"/>
              </a:rPr>
              <a:t>International </a:t>
            </a:r>
            <a:r>
              <a:rPr lang="en-US" sz="2000" dirty="0" err="1" smtClean="0">
                <a:solidFill>
                  <a:schemeClr val="tx1"/>
                </a:solidFill>
                <a:latin typeface="Berlin Sans FB Demi" pitchFamily="34" charset="0"/>
              </a:rPr>
              <a:t>Labour</a:t>
            </a:r>
            <a:r>
              <a:rPr lang="en-US" sz="2000" dirty="0" smtClean="0">
                <a:solidFill>
                  <a:schemeClr val="tx1"/>
                </a:solidFill>
                <a:latin typeface="Berlin Sans FB Demi" pitchFamily="34" charset="0"/>
              </a:rPr>
              <a:t> Organization (ILO)</a:t>
            </a:r>
            <a:endParaRPr lang="en-US" sz="2000" dirty="0"/>
          </a:p>
        </p:txBody>
      </p:sp>
      <p:sp>
        <p:nvSpPr>
          <p:cNvPr id="10" name="Shape 283"/>
          <p:cNvSpPr txBox="1">
            <a:spLocks/>
          </p:cNvSpPr>
          <p:nvPr/>
        </p:nvSpPr>
        <p:spPr>
          <a:xfrm>
            <a:off x="3124200" y="3127600"/>
            <a:ext cx="2603088" cy="530000"/>
          </a:xfrm>
          <a:prstGeom prst="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25" tIns="91425" rIns="91425" bIns="91425" rtlCol="0" anchor="b" anchorCtr="0">
            <a:noAutofit/>
          </a:bodyPr>
          <a:lstStyle>
            <a:lvl1pPr algn="ctr" defTabSz="914400" rtl="0" eaLnBrk="1" latinLnBrk="0" hangingPunct="1">
              <a:spcBef>
                <a:spcPct val="0"/>
              </a:spcBef>
              <a:buNone/>
              <a:defRPr sz="4400" b="1" kern="1200" baseline="0">
                <a:solidFill>
                  <a:schemeClr val="bg1"/>
                </a:solidFill>
                <a:latin typeface="Arial" pitchFamily="34" charset="0"/>
                <a:ea typeface="+mj-ea"/>
                <a:cs typeface="Arial" pitchFamily="34" charset="0"/>
              </a:defRPr>
            </a:lvl1pPr>
          </a:lstStyle>
          <a:p>
            <a:r>
              <a:rPr lang="en-US" sz="2000" dirty="0" err="1" smtClean="0">
                <a:solidFill>
                  <a:schemeClr val="tx1"/>
                </a:solidFill>
                <a:latin typeface="Berlin Sans FB Demi" pitchFamily="34" charset="0"/>
              </a:rPr>
              <a:t>Ergonomi</a:t>
            </a:r>
            <a:r>
              <a:rPr lang="en-US" sz="2000" dirty="0" smtClean="0">
                <a:solidFill>
                  <a:schemeClr val="tx1"/>
                </a:solidFill>
                <a:latin typeface="Berlin Sans FB Demi" pitchFamily="34" charset="0"/>
              </a:rPr>
              <a:t> </a:t>
            </a:r>
            <a:endParaRPr lang="en-US" sz="2000" dirty="0">
              <a:solidFill>
                <a:schemeClr val="tx1"/>
              </a:solidFill>
              <a:latin typeface="Berlin Sans FB Demi" pitchFamily="34" charset="0"/>
            </a:endParaRPr>
          </a:p>
        </p:txBody>
      </p:sp>
      <p:sp>
        <p:nvSpPr>
          <p:cNvPr id="11" name="Shape 283"/>
          <p:cNvSpPr txBox="1">
            <a:spLocks/>
          </p:cNvSpPr>
          <p:nvPr/>
        </p:nvSpPr>
        <p:spPr>
          <a:xfrm>
            <a:off x="914400" y="3962400"/>
            <a:ext cx="7348872" cy="2057400"/>
          </a:xfrm>
          <a:prstGeom prst="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25" tIns="91425" rIns="91425" bIns="91425" rtlCol="0" anchor="b" anchorCtr="0">
            <a:noAutofit/>
          </a:bodyPr>
          <a:lstStyle>
            <a:lvl1pPr algn="ctr" defTabSz="914400" rtl="0" eaLnBrk="1" latinLnBrk="0" hangingPunct="1">
              <a:spcBef>
                <a:spcPct val="0"/>
              </a:spcBef>
              <a:buNone/>
              <a:defRPr sz="4400" b="1" kern="1200" baseline="0">
                <a:solidFill>
                  <a:schemeClr val="bg1"/>
                </a:solidFill>
                <a:latin typeface="Arial" pitchFamily="34" charset="0"/>
                <a:ea typeface="+mj-ea"/>
                <a:cs typeface="Arial" pitchFamily="34" charset="0"/>
              </a:defRPr>
            </a:lvl1pPr>
          </a:lstStyle>
          <a:p>
            <a:r>
              <a:rPr lang="en-US" sz="2000" dirty="0" err="1" smtClean="0">
                <a:solidFill>
                  <a:schemeClr val="tx1"/>
                </a:solidFill>
                <a:latin typeface="Berlin Sans FB Demi" pitchFamily="34" charset="0"/>
              </a:rPr>
              <a:t>Merupakan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aplikasi</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ilmu</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pengetahuan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biologi</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manusia</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dengan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pengetahuan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rekayasa</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untuk</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mencapai</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sejumlah</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penyesuaian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dan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timbal</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balik</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dari</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pekerja</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baik</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wanita</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maupun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pria</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dalam</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melaksanakan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pekerjaannya</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manfaatnya</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dapat</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diukur</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dari</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efisiensi</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kesehatan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dan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kesejahteraan</a:t>
            </a:r>
            <a:r>
              <a:rPr lang="en-US" sz="2000" dirty="0" smtClean="0">
                <a:solidFill>
                  <a:schemeClr val="tx1"/>
                </a:solidFill>
                <a:latin typeface="Berlin Sans FB Demi" pitchFamily="34" charset="0"/>
              </a:rPr>
              <a:t>.</a:t>
            </a:r>
            <a:endParaRPr lang="en-US" sz="2000" dirty="0">
              <a:solidFill>
                <a:schemeClr val="tx1"/>
              </a:solidFill>
              <a:latin typeface="Berlin Sans FB Demi" pitchFamily="34" charset="0"/>
            </a:endParaRPr>
          </a:p>
        </p:txBody>
      </p:sp>
    </p:spTree>
    <p:extLst>
      <p:ext uri="{BB962C8B-B14F-4D97-AF65-F5344CB8AC3E}">
        <p14:creationId xmlns:p14="http://schemas.microsoft.com/office/powerpoint/2010/main" val="31113675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429000" y="228600"/>
            <a:ext cx="4274825" cy="814428"/>
          </a:xfrm>
        </p:spPr>
        <p:txBody>
          <a:bodyPr>
            <a:normAutofit/>
          </a:bodyPr>
          <a:lstStyle/>
          <a:p>
            <a:r>
              <a:rPr lang="en-US" sz="2000" dirty="0" smtClean="0">
                <a:solidFill>
                  <a:schemeClr val="tx1"/>
                </a:solidFill>
                <a:latin typeface="Berlin Sans FB Demi" pitchFamily="34" charset="0"/>
              </a:rPr>
              <a:t>International Ergonomics association (IEA, 2010)</a:t>
            </a:r>
            <a:endParaRPr lang="en-US" sz="2000" dirty="0"/>
          </a:p>
        </p:txBody>
      </p:sp>
      <p:sp>
        <p:nvSpPr>
          <p:cNvPr id="10" name="Shape 283"/>
          <p:cNvSpPr txBox="1">
            <a:spLocks/>
          </p:cNvSpPr>
          <p:nvPr/>
        </p:nvSpPr>
        <p:spPr>
          <a:xfrm>
            <a:off x="3124200" y="2133600"/>
            <a:ext cx="2603088" cy="530000"/>
          </a:xfrm>
          <a:prstGeom prst="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25" tIns="91425" rIns="91425" bIns="91425" rtlCol="0" anchor="b" anchorCtr="0">
            <a:noAutofit/>
          </a:bodyPr>
          <a:lstStyle>
            <a:lvl1pPr algn="ctr" defTabSz="914400" rtl="0" eaLnBrk="1" latinLnBrk="0" hangingPunct="1">
              <a:spcBef>
                <a:spcPct val="0"/>
              </a:spcBef>
              <a:buNone/>
              <a:defRPr sz="4400" b="1" kern="1200" baseline="0">
                <a:solidFill>
                  <a:schemeClr val="bg1"/>
                </a:solidFill>
                <a:latin typeface="Arial" pitchFamily="34" charset="0"/>
                <a:ea typeface="+mj-ea"/>
                <a:cs typeface="Arial" pitchFamily="34" charset="0"/>
              </a:defRPr>
            </a:lvl1pPr>
          </a:lstStyle>
          <a:p>
            <a:r>
              <a:rPr lang="en-US" sz="2000" dirty="0" err="1" smtClean="0">
                <a:solidFill>
                  <a:schemeClr val="tx1"/>
                </a:solidFill>
                <a:latin typeface="Berlin Sans FB Demi" pitchFamily="34" charset="0"/>
              </a:rPr>
              <a:t>Ergonomi</a:t>
            </a:r>
            <a:r>
              <a:rPr lang="en-US" sz="2000" dirty="0" smtClean="0">
                <a:solidFill>
                  <a:schemeClr val="tx1"/>
                </a:solidFill>
                <a:latin typeface="Berlin Sans FB Demi" pitchFamily="34" charset="0"/>
              </a:rPr>
              <a:t> </a:t>
            </a:r>
            <a:endParaRPr lang="en-US" sz="2000" dirty="0">
              <a:solidFill>
                <a:schemeClr val="tx1"/>
              </a:solidFill>
              <a:latin typeface="Berlin Sans FB Demi" pitchFamily="34" charset="0"/>
            </a:endParaRPr>
          </a:p>
        </p:txBody>
      </p:sp>
      <p:sp>
        <p:nvSpPr>
          <p:cNvPr id="11" name="Shape 283"/>
          <p:cNvSpPr txBox="1">
            <a:spLocks/>
          </p:cNvSpPr>
          <p:nvPr/>
        </p:nvSpPr>
        <p:spPr>
          <a:xfrm>
            <a:off x="914400" y="3048000"/>
            <a:ext cx="7348872" cy="2743200"/>
          </a:xfrm>
          <a:prstGeom prst="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25" tIns="91425" rIns="91425" bIns="91425" rtlCol="0" anchor="b" anchorCtr="0">
            <a:noAutofit/>
          </a:bodyPr>
          <a:lstStyle>
            <a:lvl1pPr algn="ctr" defTabSz="914400" rtl="0" eaLnBrk="1" latinLnBrk="0" hangingPunct="1">
              <a:spcBef>
                <a:spcPct val="0"/>
              </a:spcBef>
              <a:buNone/>
              <a:defRPr sz="4400" b="1" kern="1200" baseline="0">
                <a:solidFill>
                  <a:schemeClr val="bg1"/>
                </a:solidFill>
                <a:latin typeface="Arial" pitchFamily="34" charset="0"/>
                <a:ea typeface="+mj-ea"/>
                <a:cs typeface="Arial" pitchFamily="34" charset="0"/>
              </a:defRPr>
            </a:lvl1pPr>
          </a:lstStyle>
          <a:p>
            <a:r>
              <a:rPr lang="en-US" sz="2000" dirty="0" err="1" smtClean="0">
                <a:solidFill>
                  <a:schemeClr val="tx1"/>
                </a:solidFill>
                <a:latin typeface="Berlin Sans FB Demi" pitchFamily="34" charset="0"/>
              </a:rPr>
              <a:t>Merupakan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studi</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anatomis</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fisiologi</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dan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psikologi</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dari</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aspek</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manusia</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dalam</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bekerja</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dilingkungannya</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Konteks</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ini</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memiliki</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kaitan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dengan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efisiensi</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kesehatan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keselamatan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dan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kenyamanan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dari</a:t>
            </a:r>
            <a:r>
              <a:rPr lang="en-US" sz="2000" dirty="0" smtClean="0">
                <a:solidFill>
                  <a:schemeClr val="tx1"/>
                </a:solidFill>
                <a:latin typeface="Berlin Sans FB Demi" pitchFamily="34" charset="0"/>
              </a:rPr>
              <a:t> orang-orang </a:t>
            </a:r>
            <a:r>
              <a:rPr lang="en-US" sz="2000" dirty="0" err="1" smtClean="0">
                <a:solidFill>
                  <a:schemeClr val="tx1"/>
                </a:solidFill>
                <a:latin typeface="Berlin Sans FB Demi" pitchFamily="34" charset="0"/>
              </a:rPr>
              <a:t>ditempat</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kerja</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dirumah</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dan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sejumlah</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permainan</a:t>
            </a:r>
            <a:r>
              <a:rPr lang="en-US" sz="2000" dirty="0" smtClean="0">
                <a:solidFill>
                  <a:schemeClr val="tx1"/>
                </a:solidFill>
                <a:latin typeface="Berlin Sans FB Demi" pitchFamily="34" charset="0"/>
              </a:rPr>
              <a:t>. Hal </a:t>
            </a:r>
            <a:r>
              <a:rPr lang="en-US" sz="2000" dirty="0" err="1" smtClean="0">
                <a:solidFill>
                  <a:schemeClr val="tx1"/>
                </a:solidFill>
                <a:latin typeface="Berlin Sans FB Demi" pitchFamily="34" charset="0"/>
              </a:rPr>
              <a:t>ini</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secara</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umum</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memerlukan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studi</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dari</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sistem</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dan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fakta</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kebutuhan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manusia</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mesin-mesin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dan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lingkungan</a:t>
            </a:r>
            <a:r>
              <a:rPr lang="en-US" sz="2000" dirty="0" smtClean="0">
                <a:solidFill>
                  <a:schemeClr val="tx1"/>
                </a:solidFill>
                <a:latin typeface="Berlin Sans FB Demi" pitchFamily="34" charset="0"/>
              </a:rPr>
              <a:t> yang </a:t>
            </a:r>
            <a:r>
              <a:rPr lang="en-US" sz="2000" dirty="0" err="1" smtClean="0">
                <a:solidFill>
                  <a:schemeClr val="tx1"/>
                </a:solidFill>
                <a:latin typeface="Berlin Sans FB Demi" pitchFamily="34" charset="0"/>
              </a:rPr>
              <a:t>saling</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berhubungan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dengan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tujuan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mengenai</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penyesuaiannya</a:t>
            </a:r>
            <a:r>
              <a:rPr lang="en-US" sz="2000" dirty="0" smtClean="0">
                <a:solidFill>
                  <a:schemeClr val="tx1"/>
                </a:solidFill>
                <a:latin typeface="Berlin Sans FB Demi" pitchFamily="34" charset="0"/>
              </a:rPr>
              <a:t>.</a:t>
            </a:r>
            <a:endParaRPr lang="en-US" sz="2000" dirty="0">
              <a:solidFill>
                <a:schemeClr val="tx1"/>
              </a:solidFill>
              <a:latin typeface="Berlin Sans FB Demi" pitchFamily="34" charset="0"/>
            </a:endParaRPr>
          </a:p>
        </p:txBody>
      </p:sp>
    </p:spTree>
    <p:extLst>
      <p:ext uri="{BB962C8B-B14F-4D97-AF65-F5344CB8AC3E}">
        <p14:creationId xmlns:p14="http://schemas.microsoft.com/office/powerpoint/2010/main" val="13222397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429000" y="228600"/>
            <a:ext cx="4274825" cy="814428"/>
          </a:xfrm>
        </p:spPr>
        <p:txBody>
          <a:bodyPr>
            <a:normAutofit/>
          </a:bodyPr>
          <a:lstStyle/>
          <a:p>
            <a:r>
              <a:rPr lang="en-US" sz="2000" dirty="0" smtClean="0">
                <a:solidFill>
                  <a:schemeClr val="tx1"/>
                </a:solidFill>
                <a:latin typeface="Berlin Sans FB Demi" pitchFamily="34" charset="0"/>
              </a:rPr>
              <a:t>International Ergonomics association (IEA, 2010)</a:t>
            </a:r>
            <a:endParaRPr lang="en-US" sz="2000" dirty="0"/>
          </a:p>
        </p:txBody>
      </p:sp>
      <p:sp>
        <p:nvSpPr>
          <p:cNvPr id="10" name="Shape 283"/>
          <p:cNvSpPr txBox="1">
            <a:spLocks/>
          </p:cNvSpPr>
          <p:nvPr/>
        </p:nvSpPr>
        <p:spPr>
          <a:xfrm>
            <a:off x="3124200" y="2133600"/>
            <a:ext cx="2603088" cy="530000"/>
          </a:xfrm>
          <a:prstGeom prst="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25" tIns="91425" rIns="91425" bIns="91425" rtlCol="0" anchor="b" anchorCtr="0">
            <a:noAutofit/>
          </a:bodyPr>
          <a:lstStyle>
            <a:lvl1pPr algn="ctr" defTabSz="914400" rtl="0" eaLnBrk="1" latinLnBrk="0" hangingPunct="1">
              <a:spcBef>
                <a:spcPct val="0"/>
              </a:spcBef>
              <a:buNone/>
              <a:defRPr sz="4400" b="1" kern="1200" baseline="0">
                <a:solidFill>
                  <a:schemeClr val="bg1"/>
                </a:solidFill>
                <a:latin typeface="Arial" pitchFamily="34" charset="0"/>
                <a:ea typeface="+mj-ea"/>
                <a:cs typeface="Arial" pitchFamily="34" charset="0"/>
              </a:defRPr>
            </a:lvl1pPr>
          </a:lstStyle>
          <a:p>
            <a:r>
              <a:rPr lang="en-US" sz="2000" dirty="0" err="1" smtClean="0">
                <a:solidFill>
                  <a:schemeClr val="tx1"/>
                </a:solidFill>
                <a:latin typeface="Berlin Sans FB Demi" pitchFamily="34" charset="0"/>
              </a:rPr>
              <a:t>Ergonomi</a:t>
            </a:r>
            <a:r>
              <a:rPr lang="en-US" sz="2000" dirty="0" smtClean="0">
                <a:solidFill>
                  <a:schemeClr val="tx1"/>
                </a:solidFill>
                <a:latin typeface="Berlin Sans FB Demi" pitchFamily="34" charset="0"/>
              </a:rPr>
              <a:t> </a:t>
            </a:r>
            <a:endParaRPr lang="en-US" sz="2000" dirty="0">
              <a:solidFill>
                <a:schemeClr val="tx1"/>
              </a:solidFill>
              <a:latin typeface="Berlin Sans FB Demi" pitchFamily="34" charset="0"/>
            </a:endParaRPr>
          </a:p>
        </p:txBody>
      </p:sp>
      <p:sp>
        <p:nvSpPr>
          <p:cNvPr id="11" name="Shape 283"/>
          <p:cNvSpPr txBox="1">
            <a:spLocks/>
          </p:cNvSpPr>
          <p:nvPr/>
        </p:nvSpPr>
        <p:spPr>
          <a:xfrm>
            <a:off x="914400" y="3048000"/>
            <a:ext cx="7348872" cy="2743200"/>
          </a:xfrm>
          <a:prstGeom prst="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25" tIns="91425" rIns="91425" bIns="91425" rtlCol="0" anchor="b" anchorCtr="0">
            <a:noAutofit/>
          </a:bodyPr>
          <a:lstStyle>
            <a:lvl1pPr algn="ctr" defTabSz="914400" rtl="0" eaLnBrk="1" latinLnBrk="0" hangingPunct="1">
              <a:spcBef>
                <a:spcPct val="0"/>
              </a:spcBef>
              <a:buNone/>
              <a:defRPr sz="4400" b="1" kern="1200" baseline="0">
                <a:solidFill>
                  <a:schemeClr val="bg1"/>
                </a:solidFill>
                <a:latin typeface="Arial" pitchFamily="34" charset="0"/>
                <a:ea typeface="+mj-ea"/>
                <a:cs typeface="Arial" pitchFamily="34" charset="0"/>
              </a:defRPr>
            </a:lvl1pPr>
          </a:lstStyle>
          <a:p>
            <a:r>
              <a:rPr lang="en-US" sz="2000" dirty="0" err="1" smtClean="0">
                <a:solidFill>
                  <a:schemeClr val="tx1"/>
                </a:solidFill>
                <a:latin typeface="Berlin Sans FB Demi" pitchFamily="34" charset="0"/>
              </a:rPr>
              <a:t>Merupakan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studi</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anatomis</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fisiologi</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dan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psikologi</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dari</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aspek</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manusia</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dalam</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bekerja</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dilingkungannya</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Konteks</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ini</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memiliki</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kaitan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dengan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efisiensi</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kesehatan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keselamatan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dan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kenyamanan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dari</a:t>
            </a:r>
            <a:r>
              <a:rPr lang="en-US" sz="2000" dirty="0" smtClean="0">
                <a:solidFill>
                  <a:schemeClr val="tx1"/>
                </a:solidFill>
                <a:latin typeface="Berlin Sans FB Demi" pitchFamily="34" charset="0"/>
              </a:rPr>
              <a:t> orang-orang </a:t>
            </a:r>
            <a:r>
              <a:rPr lang="en-US" sz="2000" dirty="0" err="1" smtClean="0">
                <a:solidFill>
                  <a:schemeClr val="tx1"/>
                </a:solidFill>
                <a:latin typeface="Berlin Sans FB Demi" pitchFamily="34" charset="0"/>
              </a:rPr>
              <a:t>ditempat</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kerja</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dirumah</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dan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sejumlah</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permainan</a:t>
            </a:r>
            <a:r>
              <a:rPr lang="en-US" sz="2000" dirty="0" smtClean="0">
                <a:solidFill>
                  <a:schemeClr val="tx1"/>
                </a:solidFill>
                <a:latin typeface="Berlin Sans FB Demi" pitchFamily="34" charset="0"/>
              </a:rPr>
              <a:t>. Hal </a:t>
            </a:r>
            <a:r>
              <a:rPr lang="en-US" sz="2000" dirty="0" err="1" smtClean="0">
                <a:solidFill>
                  <a:schemeClr val="tx1"/>
                </a:solidFill>
                <a:latin typeface="Berlin Sans FB Demi" pitchFamily="34" charset="0"/>
              </a:rPr>
              <a:t>ini</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secara</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umum</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memerlukan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studi</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dari</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sistem</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dan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fakta</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kebutuhan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manusia</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mesin-mesin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dan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lingkungan</a:t>
            </a:r>
            <a:r>
              <a:rPr lang="en-US" sz="2000" dirty="0" smtClean="0">
                <a:solidFill>
                  <a:schemeClr val="tx1"/>
                </a:solidFill>
                <a:latin typeface="Berlin Sans FB Demi" pitchFamily="34" charset="0"/>
              </a:rPr>
              <a:t> yang </a:t>
            </a:r>
            <a:r>
              <a:rPr lang="en-US" sz="2000" dirty="0" err="1" smtClean="0">
                <a:solidFill>
                  <a:schemeClr val="tx1"/>
                </a:solidFill>
                <a:latin typeface="Berlin Sans FB Demi" pitchFamily="34" charset="0"/>
              </a:rPr>
              <a:t>saling</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berhubungan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dengan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tujuan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mengenai</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penyesuaiannya</a:t>
            </a:r>
            <a:r>
              <a:rPr lang="en-US" sz="2000" dirty="0" smtClean="0">
                <a:solidFill>
                  <a:schemeClr val="tx1"/>
                </a:solidFill>
                <a:latin typeface="Berlin Sans FB Demi" pitchFamily="34" charset="0"/>
              </a:rPr>
              <a:t>.</a:t>
            </a:r>
            <a:endParaRPr lang="en-US" sz="2000" dirty="0">
              <a:solidFill>
                <a:schemeClr val="tx1"/>
              </a:solidFill>
              <a:latin typeface="Berlin Sans FB Demi" pitchFamily="34" charset="0"/>
            </a:endParaRPr>
          </a:p>
        </p:txBody>
      </p:sp>
    </p:spTree>
    <p:extLst>
      <p:ext uri="{BB962C8B-B14F-4D97-AF65-F5344CB8AC3E}">
        <p14:creationId xmlns:p14="http://schemas.microsoft.com/office/powerpoint/2010/main" val="36186390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solidFill>
                  <a:schemeClr val="tx1"/>
                </a:solidFill>
                <a:latin typeface="Berlin Sans FB Demi" panose="020E0802020502020306" pitchFamily="34" charset="0"/>
              </a:rPr>
              <a:t>U.S </a:t>
            </a:r>
            <a:r>
              <a:rPr lang="en-US" sz="2000" dirty="0" err="1" smtClean="0">
                <a:solidFill>
                  <a:schemeClr val="tx1"/>
                </a:solidFill>
                <a:latin typeface="Berlin Sans FB Demi" panose="020E0802020502020306" pitchFamily="34" charset="0"/>
              </a:rPr>
              <a:t>Departtment</a:t>
            </a:r>
            <a:r>
              <a:rPr lang="en-US" sz="2000" dirty="0" smtClean="0">
                <a:solidFill>
                  <a:schemeClr val="tx1"/>
                </a:solidFill>
                <a:latin typeface="Berlin Sans FB Demi" panose="020E0802020502020306" pitchFamily="34" charset="0"/>
              </a:rPr>
              <a:t> of Labor </a:t>
            </a:r>
            <a:r>
              <a:rPr lang="en-US" sz="2000" dirty="0" smtClean="0">
                <a:solidFill>
                  <a:schemeClr val="tx1"/>
                </a:solidFill>
                <a:latin typeface="Berlin Sans FB Demi" panose="020E0802020502020306" pitchFamily="34" charset="0"/>
              </a:rPr>
              <a:t>Occupational</a:t>
            </a:r>
            <a:br>
              <a:rPr lang="en-US" sz="2000" dirty="0" smtClean="0">
                <a:solidFill>
                  <a:schemeClr val="tx1"/>
                </a:solidFill>
                <a:latin typeface="Berlin Sans FB Demi" panose="020E0802020502020306" pitchFamily="34" charset="0"/>
              </a:rPr>
            </a:br>
            <a:r>
              <a:rPr lang="en-US" sz="2000" dirty="0" smtClean="0">
                <a:solidFill>
                  <a:schemeClr val="tx1"/>
                </a:solidFill>
                <a:latin typeface="Berlin Sans FB Demi" panose="020E0802020502020306" pitchFamily="34" charset="0"/>
              </a:rPr>
              <a:t> </a:t>
            </a:r>
            <a:r>
              <a:rPr lang="en-US" sz="2000" dirty="0" smtClean="0">
                <a:solidFill>
                  <a:schemeClr val="tx1"/>
                </a:solidFill>
                <a:latin typeface="Berlin Sans FB Demi" panose="020E0802020502020306" pitchFamily="34" charset="0"/>
              </a:rPr>
              <a:t>Safety and Health Administration (OSHA)</a:t>
            </a:r>
            <a:endParaRPr lang="en-US" sz="2000" dirty="0">
              <a:solidFill>
                <a:schemeClr val="tx1"/>
              </a:solidFill>
              <a:latin typeface="Berlin Sans FB Demi" panose="020E0802020502020306" pitchFamily="34" charset="0"/>
            </a:endParaRPr>
          </a:p>
        </p:txBody>
      </p:sp>
      <p:sp>
        <p:nvSpPr>
          <p:cNvPr id="4" name="Shape 283"/>
          <p:cNvSpPr txBox="1">
            <a:spLocks/>
          </p:cNvSpPr>
          <p:nvPr/>
        </p:nvSpPr>
        <p:spPr>
          <a:xfrm>
            <a:off x="411480" y="2743200"/>
            <a:ext cx="8229600" cy="3048000"/>
          </a:xfrm>
          <a:prstGeom prst="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25" tIns="91425" rIns="91425" bIns="91425" rtlCol="0" anchor="b" anchorCtr="0">
            <a:noAutofit/>
          </a:bodyPr>
          <a:lstStyle>
            <a:lvl1pPr algn="ctr" defTabSz="914400" rtl="0" eaLnBrk="1" latinLnBrk="0" hangingPunct="1">
              <a:spcBef>
                <a:spcPct val="0"/>
              </a:spcBef>
              <a:buNone/>
              <a:defRPr sz="4400" b="1" kern="1200" baseline="0">
                <a:solidFill>
                  <a:schemeClr val="bg1"/>
                </a:solidFill>
                <a:latin typeface="Arial" pitchFamily="34" charset="0"/>
                <a:ea typeface="+mj-ea"/>
                <a:cs typeface="Arial" pitchFamily="34" charset="0"/>
              </a:defRPr>
            </a:lvl1pPr>
          </a:lstStyle>
          <a:p>
            <a:r>
              <a:rPr lang="en-US" sz="2000" dirty="0" err="1">
                <a:solidFill>
                  <a:schemeClr val="tx1"/>
                </a:solidFill>
                <a:latin typeface="Berlin Sans FB Demi" panose="020E0802020502020306" pitchFamily="34" charset="0"/>
              </a:rPr>
              <a:t>Ergonomi</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dapat</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didefinisikan</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secara</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sederhana</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yaitu</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sebagai</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studi</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dari</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pekerjaan</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Lebih</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terperinci</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ergonomi</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adalah</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ilmu</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pengetahuan</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tentang</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perancangan</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pekerjaan</a:t>
            </a:r>
            <a:r>
              <a:rPr lang="en-US" sz="2000" dirty="0">
                <a:solidFill>
                  <a:schemeClr val="tx1"/>
                </a:solidFill>
                <a:latin typeface="Berlin Sans FB Demi" panose="020E0802020502020306" pitchFamily="34" charset="0"/>
              </a:rPr>
              <a:t> yang </a:t>
            </a:r>
            <a:r>
              <a:rPr lang="en-US" sz="2000" dirty="0" err="1">
                <a:solidFill>
                  <a:schemeClr val="tx1"/>
                </a:solidFill>
                <a:latin typeface="Berlin Sans FB Demi" panose="020E0802020502020306" pitchFamily="34" charset="0"/>
              </a:rPr>
              <a:t>sesuai</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dengan</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kebutuhan</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pekerja</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dibandingkan</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secara</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fisik</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tubuh</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sesuai</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dengan</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pekerjaannya</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Tujuan</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utama</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dapat</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mengadaptasi</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tugas-tugas,waktu</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istirahat</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perkakas</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dan</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peralatan</a:t>
            </a:r>
            <a:r>
              <a:rPr lang="en-US" sz="2000" dirty="0">
                <a:solidFill>
                  <a:schemeClr val="tx1"/>
                </a:solidFill>
                <a:latin typeface="Berlin Sans FB Demi" panose="020E0802020502020306" pitchFamily="34" charset="0"/>
              </a:rPr>
              <a:t> yang </a:t>
            </a:r>
            <a:r>
              <a:rPr lang="en-US" sz="2000" dirty="0" err="1">
                <a:solidFill>
                  <a:schemeClr val="tx1"/>
                </a:solidFill>
                <a:latin typeface="Berlin Sans FB Demi" panose="020E0802020502020306" pitchFamily="34" charset="0"/>
              </a:rPr>
              <a:t>sesuai</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dengan</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pekerjaan</a:t>
            </a:r>
            <a:r>
              <a:rPr lang="en-US" sz="2000" dirty="0">
                <a:solidFill>
                  <a:schemeClr val="tx1"/>
                </a:solidFill>
                <a:latin typeface="Berlin Sans FB Demi" panose="020E0802020502020306" pitchFamily="34" charset="0"/>
              </a:rPr>
              <a:t> yang </a:t>
            </a:r>
            <a:r>
              <a:rPr lang="en-US" sz="2000" dirty="0" err="1">
                <a:solidFill>
                  <a:schemeClr val="tx1"/>
                </a:solidFill>
                <a:latin typeface="Berlin Sans FB Demi" panose="020E0802020502020306" pitchFamily="34" charset="0"/>
              </a:rPr>
              <a:t>dapat</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membantu</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mengurangi</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tekanan</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secara</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fisik</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dan</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mengurangi</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atau</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menghilangkan</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potensi</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serius</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seperti</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kelumpuhan</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atau</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gangguan</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otot</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akibat</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pekerjaaan</a:t>
            </a:r>
            <a:r>
              <a:rPr lang="en-US" sz="2000" dirty="0">
                <a:solidFill>
                  <a:schemeClr val="tx1"/>
                </a:solidFill>
                <a:latin typeface="Berlin Sans FB Demi" panose="020E0802020502020306" pitchFamily="34" charset="0"/>
              </a:rPr>
              <a:t> ( Musculoskeletal disorders (MSDs)</a:t>
            </a:r>
            <a:endParaRPr lang="en-US" sz="2000" dirty="0">
              <a:solidFill>
                <a:schemeClr val="tx1"/>
              </a:solidFill>
              <a:latin typeface="Berlin Sans FB Demi" pitchFamily="34" charset="0"/>
            </a:endParaRPr>
          </a:p>
        </p:txBody>
      </p:sp>
    </p:spTree>
    <p:extLst>
      <p:ext uri="{BB962C8B-B14F-4D97-AF65-F5344CB8AC3E}">
        <p14:creationId xmlns:p14="http://schemas.microsoft.com/office/powerpoint/2010/main" val="3522423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152400"/>
            <a:ext cx="4732025" cy="814428"/>
          </a:xfrm>
        </p:spPr>
        <p:txBody>
          <a:bodyPr>
            <a:normAutofit/>
          </a:bodyPr>
          <a:lstStyle/>
          <a:p>
            <a:r>
              <a:rPr lang="en-US" sz="2000" dirty="0" smtClean="0">
                <a:latin typeface="Berlin Sans FB Demi" panose="020E0802020502020306" pitchFamily="34" charset="0"/>
              </a:rPr>
              <a:t>The International </a:t>
            </a:r>
            <a:r>
              <a:rPr lang="en-US" sz="2000" dirty="0" smtClean="0">
                <a:latin typeface="Berlin Sans FB Demi" panose="020E0802020502020306" pitchFamily="34" charset="0"/>
              </a:rPr>
              <a:t/>
            </a:r>
            <a:br>
              <a:rPr lang="en-US" sz="2000" dirty="0" smtClean="0">
                <a:latin typeface="Berlin Sans FB Demi" panose="020E0802020502020306" pitchFamily="34" charset="0"/>
              </a:rPr>
            </a:br>
            <a:r>
              <a:rPr lang="en-US" sz="2000" dirty="0" smtClean="0">
                <a:latin typeface="Berlin Sans FB Demi" panose="020E0802020502020306" pitchFamily="34" charset="0"/>
              </a:rPr>
              <a:t>Ergonomics </a:t>
            </a:r>
            <a:r>
              <a:rPr lang="en-US" sz="2000" dirty="0" smtClean="0">
                <a:latin typeface="Berlin Sans FB Demi" panose="020E0802020502020306" pitchFamily="34" charset="0"/>
              </a:rPr>
              <a:t>Association </a:t>
            </a:r>
            <a:r>
              <a:rPr lang="en-US" sz="2000" dirty="0" smtClean="0">
                <a:latin typeface="Berlin Sans FB Demi" panose="020E0802020502020306" pitchFamily="34" charset="0"/>
              </a:rPr>
              <a:t>(IEA</a:t>
            </a:r>
            <a:r>
              <a:rPr lang="en-US" sz="2000" dirty="0" smtClean="0">
                <a:latin typeface="Berlin Sans FB Demi" panose="020E0802020502020306" pitchFamily="34" charset="0"/>
              </a:rPr>
              <a:t>), 2000</a:t>
            </a:r>
            <a:r>
              <a:rPr lang="en-US" sz="2000" dirty="0" smtClean="0">
                <a:latin typeface="Berlin Sans FB Demi" panose="020E0802020502020306" pitchFamily="34" charset="0"/>
              </a:rPr>
              <a:t>)</a:t>
            </a:r>
            <a:endParaRPr lang="en-US" sz="2000" dirty="0">
              <a:latin typeface="Berlin Sans FB Demi" panose="020E0802020502020306" pitchFamily="34" charset="0"/>
            </a:endParaRPr>
          </a:p>
        </p:txBody>
      </p:sp>
      <p:sp>
        <p:nvSpPr>
          <p:cNvPr id="4" name="Shape 283"/>
          <p:cNvSpPr txBox="1">
            <a:spLocks/>
          </p:cNvSpPr>
          <p:nvPr/>
        </p:nvSpPr>
        <p:spPr>
          <a:xfrm>
            <a:off x="457200" y="1981200"/>
            <a:ext cx="8153400" cy="4495800"/>
          </a:xfrm>
          <a:prstGeom prst="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25" tIns="91425" rIns="91425" bIns="91425" rtlCol="0" anchor="b" anchorCtr="0">
            <a:noAutofit/>
          </a:bodyPr>
          <a:lstStyle>
            <a:lvl1pPr algn="ctr" defTabSz="914400" rtl="0" eaLnBrk="1" latinLnBrk="0" hangingPunct="1">
              <a:spcBef>
                <a:spcPct val="0"/>
              </a:spcBef>
              <a:buNone/>
              <a:defRPr sz="4400" b="1" kern="1200" baseline="0">
                <a:solidFill>
                  <a:schemeClr val="bg1"/>
                </a:solidFill>
                <a:latin typeface="Arial" pitchFamily="34" charset="0"/>
                <a:ea typeface="+mj-ea"/>
                <a:cs typeface="Arial" pitchFamily="34" charset="0"/>
              </a:defRPr>
            </a:lvl1pPr>
          </a:lstStyle>
          <a:p>
            <a:r>
              <a:rPr lang="en-US" sz="1600" dirty="0" err="1">
                <a:solidFill>
                  <a:schemeClr val="tx1"/>
                </a:solidFill>
                <a:latin typeface="Berlin Sans FB Demi" panose="020E0802020502020306" pitchFamily="34" charset="0"/>
              </a:rPr>
              <a:t>Ketegori</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spesialisasi</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ergonomi</a:t>
            </a:r>
            <a:r>
              <a:rPr lang="en-US" sz="1600" dirty="0">
                <a:solidFill>
                  <a:schemeClr val="tx1"/>
                </a:solidFill>
                <a:latin typeface="Berlin Sans FB Demi" panose="020E0802020502020306" pitchFamily="34" charset="0"/>
              </a:rPr>
              <a:t> :</a:t>
            </a:r>
          </a:p>
          <a:p>
            <a:r>
              <a:rPr lang="en-US" sz="1800" i="1" u="sng" dirty="0" err="1">
                <a:solidFill>
                  <a:schemeClr val="tx1"/>
                </a:solidFill>
                <a:latin typeface="Berlin Sans FB Demi" panose="020E0802020502020306" pitchFamily="34" charset="0"/>
              </a:rPr>
              <a:t>Ergonomi</a:t>
            </a:r>
            <a:r>
              <a:rPr lang="en-US" sz="1800" i="1" u="sng" dirty="0">
                <a:solidFill>
                  <a:schemeClr val="tx1"/>
                </a:solidFill>
                <a:latin typeface="Berlin Sans FB Demi" panose="020E0802020502020306" pitchFamily="34" charset="0"/>
              </a:rPr>
              <a:t> </a:t>
            </a:r>
            <a:r>
              <a:rPr lang="en-US" sz="1800" i="1" u="sng" dirty="0" err="1">
                <a:solidFill>
                  <a:schemeClr val="tx1"/>
                </a:solidFill>
                <a:latin typeface="Berlin Sans FB Demi" panose="020E0802020502020306" pitchFamily="34" charset="0"/>
              </a:rPr>
              <a:t>fisik</a:t>
            </a:r>
            <a:r>
              <a:rPr lang="en-US" sz="1800" i="1" u="sng"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berkaitan</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dengan</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antaomi</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manusia</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seperi</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antropometri</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karekteristik</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mekanik</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fisiologis</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dan</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biologi</a:t>
            </a:r>
            <a:r>
              <a:rPr lang="en-US" sz="1600" dirty="0">
                <a:solidFill>
                  <a:schemeClr val="tx1"/>
                </a:solidFill>
                <a:latin typeface="Berlin Sans FB Demi" panose="020E0802020502020306" pitchFamily="34" charset="0"/>
              </a:rPr>
              <a:t> yang </a:t>
            </a:r>
            <a:r>
              <a:rPr lang="en-US" sz="1600" dirty="0" err="1">
                <a:solidFill>
                  <a:schemeClr val="tx1"/>
                </a:solidFill>
                <a:latin typeface="Berlin Sans FB Demi" panose="020E0802020502020306" pitchFamily="34" charset="0"/>
              </a:rPr>
              <a:t>berkaitandengan</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aktivitas</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fisik</a:t>
            </a:r>
            <a:r>
              <a:rPr lang="en-US" sz="1600" dirty="0">
                <a:solidFill>
                  <a:schemeClr val="tx1"/>
                </a:solidFill>
                <a:latin typeface="Berlin Sans FB Demi" panose="020E0802020502020306" pitchFamily="34" charset="0"/>
              </a:rPr>
              <a:t>.</a:t>
            </a:r>
          </a:p>
          <a:p>
            <a:r>
              <a:rPr lang="en-US" sz="1800" i="1" u="sng" dirty="0" err="1">
                <a:solidFill>
                  <a:schemeClr val="tx1"/>
                </a:solidFill>
                <a:latin typeface="Berlin Sans FB Demi" panose="020E0802020502020306" pitchFamily="34" charset="0"/>
              </a:rPr>
              <a:t>Ergonomi</a:t>
            </a:r>
            <a:r>
              <a:rPr lang="en-US" sz="1800" i="1" u="sng" dirty="0">
                <a:solidFill>
                  <a:schemeClr val="tx1"/>
                </a:solidFill>
                <a:latin typeface="Berlin Sans FB Demi" panose="020E0802020502020306" pitchFamily="34" charset="0"/>
              </a:rPr>
              <a:t> </a:t>
            </a:r>
            <a:r>
              <a:rPr lang="en-US" sz="1800" i="1" u="sng" dirty="0" err="1" smtClean="0">
                <a:solidFill>
                  <a:schemeClr val="tx1"/>
                </a:solidFill>
                <a:latin typeface="Berlin Sans FB Demi" panose="020E0802020502020306" pitchFamily="34" charset="0"/>
              </a:rPr>
              <a:t>kognitif</a:t>
            </a:r>
            <a:r>
              <a:rPr lang="en-US" sz="1800" i="1" u="sng" dirty="0" smtClean="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berkaitan</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dengan</a:t>
            </a:r>
            <a:r>
              <a:rPr lang="en-US" sz="1600" dirty="0">
                <a:solidFill>
                  <a:schemeClr val="tx1"/>
                </a:solidFill>
                <a:latin typeface="Berlin Sans FB Demi" panose="020E0802020502020306" pitchFamily="34" charset="0"/>
              </a:rPr>
              <a:t> proses mental, </a:t>
            </a:r>
            <a:r>
              <a:rPr lang="en-US" sz="1600" dirty="0" err="1">
                <a:solidFill>
                  <a:schemeClr val="tx1"/>
                </a:solidFill>
                <a:latin typeface="Berlin Sans FB Demi" panose="020E0802020502020306" pitchFamily="34" charset="0"/>
              </a:rPr>
              <a:t>seperti</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persepsi</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memori</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penalaran</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dan</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respon</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motorik</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karena</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hal</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itu</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memengaruhi</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interaksi</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antara</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manusia</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dan</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bagian</a:t>
            </a:r>
            <a:r>
              <a:rPr lang="en-US" sz="1600" dirty="0">
                <a:solidFill>
                  <a:schemeClr val="tx1"/>
                </a:solidFill>
                <a:latin typeface="Berlin Sans FB Demi" panose="020E0802020502020306" pitchFamily="34" charset="0"/>
              </a:rPr>
              <a:t> lain </a:t>
            </a:r>
            <a:r>
              <a:rPr lang="en-US" sz="1600" dirty="0" err="1">
                <a:solidFill>
                  <a:schemeClr val="tx1"/>
                </a:solidFill>
                <a:latin typeface="Berlin Sans FB Demi" panose="020E0802020502020306" pitchFamily="34" charset="0"/>
              </a:rPr>
              <a:t>dari</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sistem</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Topik</a:t>
            </a:r>
            <a:r>
              <a:rPr lang="en-US" sz="1600" dirty="0">
                <a:solidFill>
                  <a:schemeClr val="tx1"/>
                </a:solidFill>
                <a:latin typeface="Berlin Sans FB Demi" panose="020E0802020502020306" pitchFamily="34" charset="0"/>
              </a:rPr>
              <a:t> yang </a:t>
            </a:r>
            <a:r>
              <a:rPr lang="en-US" sz="1600" dirty="0" err="1">
                <a:solidFill>
                  <a:schemeClr val="tx1"/>
                </a:solidFill>
                <a:latin typeface="Berlin Sans FB Demi" panose="020E0802020502020306" pitchFamily="34" charset="0"/>
              </a:rPr>
              <a:t>relevan</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meliputi</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beban</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kerja</a:t>
            </a:r>
            <a:r>
              <a:rPr lang="en-US" sz="1600" dirty="0">
                <a:solidFill>
                  <a:schemeClr val="tx1"/>
                </a:solidFill>
                <a:latin typeface="Berlin Sans FB Demi" panose="020E0802020502020306" pitchFamily="34" charset="0"/>
              </a:rPr>
              <a:t> mental, </a:t>
            </a:r>
            <a:r>
              <a:rPr lang="en-US" sz="1600" dirty="0" err="1">
                <a:solidFill>
                  <a:schemeClr val="tx1"/>
                </a:solidFill>
                <a:latin typeface="Berlin Sans FB Demi" panose="020E0802020502020306" pitchFamily="34" charset="0"/>
              </a:rPr>
              <a:t>pengambilan</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keputusan</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kinerja</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terampil</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interaksi</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manusia-komputer</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keandalan</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manusia</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stres</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kerja</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dan</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pelatihan</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seoerti</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ini</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berhubungan</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dengan</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manusia-sistem</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dan</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desain</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interaksi</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manusia</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komputer</a:t>
            </a:r>
            <a:r>
              <a:rPr lang="en-US" sz="1600" dirty="0">
                <a:solidFill>
                  <a:schemeClr val="tx1"/>
                </a:solidFill>
                <a:latin typeface="Berlin Sans FB Demi" panose="020E0802020502020306" pitchFamily="34" charset="0"/>
              </a:rPr>
              <a:t>).</a:t>
            </a:r>
          </a:p>
          <a:p>
            <a:r>
              <a:rPr lang="en-US" sz="1800" i="1" u="sng" dirty="0" err="1">
                <a:solidFill>
                  <a:schemeClr val="tx1"/>
                </a:solidFill>
                <a:latin typeface="Berlin Sans FB Demi" panose="020E0802020502020306" pitchFamily="34" charset="0"/>
              </a:rPr>
              <a:t>Ergonomi</a:t>
            </a:r>
            <a:r>
              <a:rPr lang="en-US" sz="1800" i="1" u="sng" dirty="0">
                <a:solidFill>
                  <a:schemeClr val="tx1"/>
                </a:solidFill>
                <a:latin typeface="Berlin Sans FB Demi" panose="020E0802020502020306" pitchFamily="34" charset="0"/>
              </a:rPr>
              <a:t> </a:t>
            </a:r>
            <a:r>
              <a:rPr lang="en-US" sz="1800" i="1" u="sng" dirty="0" err="1">
                <a:solidFill>
                  <a:schemeClr val="tx1"/>
                </a:solidFill>
                <a:latin typeface="Berlin Sans FB Demi" panose="020E0802020502020306" pitchFamily="34" charset="0"/>
              </a:rPr>
              <a:t>organisasi</a:t>
            </a:r>
            <a:r>
              <a:rPr lang="en-US" sz="1800" i="1" u="sng" dirty="0">
                <a:solidFill>
                  <a:schemeClr val="tx1"/>
                </a:solidFill>
                <a:latin typeface="Berlin Sans FB Demi" panose="020E0802020502020306" pitchFamily="34" charset="0"/>
              </a:rPr>
              <a:t> </a:t>
            </a:r>
            <a:r>
              <a:rPr lang="en-US" sz="1800" i="1" u="sng" dirty="0" smtClean="0">
                <a:solidFill>
                  <a:schemeClr val="tx1"/>
                </a:solidFill>
                <a:latin typeface="Berlin Sans FB Demi" panose="020E0802020502020306" pitchFamily="34" charset="0"/>
              </a:rPr>
              <a:t> </a:t>
            </a:r>
            <a:r>
              <a:rPr lang="en-US" sz="1600" dirty="0" err="1" smtClean="0">
                <a:solidFill>
                  <a:schemeClr val="tx1"/>
                </a:solidFill>
                <a:latin typeface="Berlin Sans FB Demi" panose="020E0802020502020306" pitchFamily="34" charset="0"/>
              </a:rPr>
              <a:t>berkaitan</a:t>
            </a:r>
            <a:r>
              <a:rPr lang="en-US" sz="1600" dirty="0" smtClean="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dengan</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optimasi</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sistem</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sosio-teknis</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termasuk</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struktur</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organisasi</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mereka</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kebijakan</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dan</a:t>
            </a:r>
            <a:r>
              <a:rPr lang="en-US" sz="1600" dirty="0">
                <a:solidFill>
                  <a:schemeClr val="tx1"/>
                </a:solidFill>
                <a:latin typeface="Berlin Sans FB Demi" panose="020E0802020502020306" pitchFamily="34" charset="0"/>
              </a:rPr>
              <a:t> proses. (</a:t>
            </a:r>
            <a:r>
              <a:rPr lang="en-US" sz="1600" dirty="0" err="1">
                <a:solidFill>
                  <a:schemeClr val="tx1"/>
                </a:solidFill>
                <a:latin typeface="Berlin Sans FB Demi" panose="020E0802020502020306" pitchFamily="34" charset="0"/>
              </a:rPr>
              <a:t>Topik</a:t>
            </a:r>
            <a:r>
              <a:rPr lang="en-US" sz="1600" dirty="0">
                <a:solidFill>
                  <a:schemeClr val="tx1"/>
                </a:solidFill>
                <a:latin typeface="Berlin Sans FB Demi" panose="020E0802020502020306" pitchFamily="34" charset="0"/>
              </a:rPr>
              <a:t> yang </a:t>
            </a:r>
            <a:r>
              <a:rPr lang="en-US" sz="1600" dirty="0" err="1">
                <a:solidFill>
                  <a:schemeClr val="tx1"/>
                </a:solidFill>
                <a:latin typeface="Berlin Sans FB Demi" panose="020E0802020502020306" pitchFamily="34" charset="0"/>
              </a:rPr>
              <a:t>relevan</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meliputi</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komunikasi</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kru</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manajemen</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sumber</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daya</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desain</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pekerjaan</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sistem</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kerja</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desain</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waktu</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kerja</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kerja</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sama</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tim</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desain</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partisipatif</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ergonomi</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masyarakat</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kerja</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kooperatif</a:t>
            </a:r>
            <a:r>
              <a:rPr lang="en-US" sz="1600" dirty="0">
                <a:solidFill>
                  <a:schemeClr val="tx1"/>
                </a:solidFill>
                <a:latin typeface="Berlin Sans FB Demi" panose="020E0802020502020306" pitchFamily="34" charset="0"/>
              </a:rPr>
              <a:t>, program </a:t>
            </a:r>
            <a:r>
              <a:rPr lang="en-US" sz="1600" dirty="0" err="1">
                <a:solidFill>
                  <a:schemeClr val="tx1"/>
                </a:solidFill>
                <a:latin typeface="Berlin Sans FB Demi" panose="020E0802020502020306" pitchFamily="34" charset="0"/>
              </a:rPr>
              <a:t>kerja</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batu</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organisasi</a:t>
            </a:r>
            <a:r>
              <a:rPr lang="en-US" sz="1600" dirty="0">
                <a:solidFill>
                  <a:schemeClr val="tx1"/>
                </a:solidFill>
                <a:latin typeface="Berlin Sans FB Demi" panose="020E0802020502020306" pitchFamily="34" charset="0"/>
              </a:rPr>
              <a:t> virtual, telework, </a:t>
            </a:r>
            <a:r>
              <a:rPr lang="en-US" sz="1600" dirty="0" err="1">
                <a:solidFill>
                  <a:schemeClr val="tx1"/>
                </a:solidFill>
                <a:latin typeface="Berlin Sans FB Demi" panose="020E0802020502020306" pitchFamily="34" charset="0"/>
              </a:rPr>
              <a:t>dan</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manajemen</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mutu</a:t>
            </a:r>
            <a:r>
              <a:rPr lang="en-US" sz="1600" dirty="0">
                <a:solidFill>
                  <a:schemeClr val="tx1"/>
                </a:solidFill>
                <a:latin typeface="Berlin Sans FB Demi" panose="020E0802020502020306" pitchFamily="34" charset="0"/>
              </a:rPr>
              <a:t>). </a:t>
            </a:r>
          </a:p>
          <a:p>
            <a:r>
              <a:rPr lang="en-US" sz="1800" i="1" u="sng" dirty="0" err="1">
                <a:solidFill>
                  <a:schemeClr val="tx1"/>
                </a:solidFill>
                <a:latin typeface="Berlin Sans FB Demi" panose="020E0802020502020306" pitchFamily="34" charset="0"/>
              </a:rPr>
              <a:t>Ergonomi</a:t>
            </a:r>
            <a:r>
              <a:rPr lang="en-US" sz="1800" i="1" u="sng" dirty="0">
                <a:solidFill>
                  <a:schemeClr val="tx1"/>
                </a:solidFill>
                <a:latin typeface="Berlin Sans FB Demi" panose="020E0802020502020306" pitchFamily="34" charset="0"/>
              </a:rPr>
              <a:t> </a:t>
            </a:r>
            <a:r>
              <a:rPr lang="en-US" sz="1800" i="1" u="sng" dirty="0" err="1">
                <a:solidFill>
                  <a:schemeClr val="tx1"/>
                </a:solidFill>
                <a:latin typeface="Berlin Sans FB Demi" panose="020E0802020502020306" pitchFamily="34" charset="0"/>
              </a:rPr>
              <a:t>lingkungan</a:t>
            </a:r>
            <a:r>
              <a:rPr lang="en-US" sz="1800" i="1" u="sng"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berkaitan</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dengan</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interaksi</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manusia</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dan</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lingkungan</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Lingkungan</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fisik</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ditandai</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dengan</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iklim</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suhu</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tekanan</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getaran</a:t>
            </a:r>
            <a:r>
              <a:rPr lang="en-US" sz="1600" dirty="0">
                <a:solidFill>
                  <a:schemeClr val="tx1"/>
                </a:solidFill>
                <a:latin typeface="Berlin Sans FB Demi" panose="020E0802020502020306" pitchFamily="34" charset="0"/>
              </a:rPr>
              <a:t>, </a:t>
            </a:r>
            <a:r>
              <a:rPr lang="en-US" sz="1600" dirty="0" err="1">
                <a:solidFill>
                  <a:schemeClr val="tx1"/>
                </a:solidFill>
                <a:latin typeface="Berlin Sans FB Demi" panose="020E0802020502020306" pitchFamily="34" charset="0"/>
              </a:rPr>
              <a:t>cahaya</a:t>
            </a:r>
            <a:r>
              <a:rPr lang="en-US" sz="1600" dirty="0">
                <a:solidFill>
                  <a:schemeClr val="tx1"/>
                </a:solidFill>
                <a:latin typeface="Berlin Sans FB Demi" panose="020E0802020502020306" pitchFamily="34" charset="0"/>
              </a:rPr>
              <a:t>.</a:t>
            </a:r>
          </a:p>
        </p:txBody>
      </p:sp>
    </p:spTree>
    <p:extLst>
      <p:ext uri="{BB962C8B-B14F-4D97-AF65-F5344CB8AC3E}">
        <p14:creationId xmlns:p14="http://schemas.microsoft.com/office/powerpoint/2010/main" val="2622927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228600"/>
            <a:ext cx="4503425" cy="814428"/>
          </a:xfrm>
        </p:spPr>
        <p:txBody>
          <a:bodyPr>
            <a:normAutofit/>
          </a:bodyPr>
          <a:lstStyle/>
          <a:p>
            <a:r>
              <a:rPr lang="en-US" sz="2000" dirty="0" err="1" smtClean="0">
                <a:latin typeface="Berlin Sans FB Demi" panose="020E0802020502020306" pitchFamily="34" charset="0"/>
              </a:rPr>
              <a:t>Ruang</a:t>
            </a:r>
            <a:r>
              <a:rPr lang="en-US" sz="2000" dirty="0" smtClean="0">
                <a:latin typeface="Berlin Sans FB Demi" panose="020E0802020502020306" pitchFamily="34" charset="0"/>
              </a:rPr>
              <a:t> </a:t>
            </a:r>
            <a:r>
              <a:rPr lang="en-US" sz="2000" dirty="0" err="1" smtClean="0">
                <a:latin typeface="Berlin Sans FB Demi" panose="020E0802020502020306" pitchFamily="34" charset="0"/>
              </a:rPr>
              <a:t>Lingkup</a:t>
            </a:r>
            <a:r>
              <a:rPr lang="en-US" sz="2000" dirty="0" smtClean="0">
                <a:latin typeface="Berlin Sans FB Demi" panose="020E0802020502020306" pitchFamily="34" charset="0"/>
              </a:rPr>
              <a:t> </a:t>
            </a:r>
            <a:r>
              <a:rPr lang="en-US" sz="2000" dirty="0" err="1" smtClean="0">
                <a:latin typeface="Berlin Sans FB Demi" panose="020E0802020502020306" pitchFamily="34" charset="0"/>
              </a:rPr>
              <a:t>Garapan</a:t>
            </a:r>
            <a:r>
              <a:rPr lang="en-US" sz="2000" dirty="0" smtClean="0">
                <a:latin typeface="Berlin Sans FB Demi" panose="020E0802020502020306" pitchFamily="34" charset="0"/>
              </a:rPr>
              <a:t> </a:t>
            </a:r>
            <a:r>
              <a:rPr lang="en-US" sz="2000" dirty="0" err="1" smtClean="0">
                <a:latin typeface="Berlin Sans FB Demi" panose="020E0802020502020306" pitchFamily="34" charset="0"/>
              </a:rPr>
              <a:t>Ergonomi</a:t>
            </a:r>
            <a:endParaRPr lang="en-US" sz="2000" dirty="0">
              <a:latin typeface="Berlin Sans FB Demi" panose="020E0802020502020306" pitchFamily="34" charset="0"/>
            </a:endParaRPr>
          </a:p>
        </p:txBody>
      </p:sp>
      <p:sp>
        <p:nvSpPr>
          <p:cNvPr id="3" name="Content Placeholder 2"/>
          <p:cNvSpPr>
            <a:spLocks noGrp="1"/>
          </p:cNvSpPr>
          <p:nvPr>
            <p:ph idx="1"/>
          </p:nvPr>
        </p:nvSpPr>
        <p:spPr>
          <a:xfrm>
            <a:off x="448966" y="1800146"/>
            <a:ext cx="8246070" cy="4905454"/>
          </a:xfrm>
        </p:spPr>
        <p:txBody>
          <a:bodyPr>
            <a:normAutofit fontScale="47500" lnSpcReduction="20000"/>
          </a:bodyPr>
          <a:lstStyle/>
          <a:p>
            <a:r>
              <a:rPr lang="en-US" dirty="0" err="1" smtClean="0"/>
              <a:t>Aktivitas</a:t>
            </a:r>
            <a:r>
              <a:rPr lang="en-US" dirty="0" smtClean="0"/>
              <a:t> </a:t>
            </a:r>
            <a:r>
              <a:rPr lang="en-US" dirty="0" err="1" smtClean="0"/>
              <a:t>kerja</a:t>
            </a:r>
            <a:r>
              <a:rPr lang="en-US" dirty="0" smtClean="0"/>
              <a:t> </a:t>
            </a:r>
            <a:r>
              <a:rPr lang="en-US" dirty="0" err="1" smtClean="0"/>
              <a:t>dalam</a:t>
            </a:r>
            <a:r>
              <a:rPr lang="en-US" dirty="0" smtClean="0"/>
              <a:t> </a:t>
            </a:r>
            <a:r>
              <a:rPr lang="en-US" dirty="0" err="1" smtClean="0"/>
              <a:t>jabatan</a:t>
            </a:r>
            <a:r>
              <a:rPr lang="en-US" dirty="0" smtClean="0"/>
              <a:t>, </a:t>
            </a:r>
            <a:r>
              <a:rPr lang="en-US" dirty="0" err="1" smtClean="0"/>
              <a:t>dituntut</a:t>
            </a:r>
            <a:r>
              <a:rPr lang="en-US" dirty="0" smtClean="0"/>
              <a:t> </a:t>
            </a:r>
            <a:r>
              <a:rPr lang="en-US" dirty="0" err="1" smtClean="0"/>
              <a:t>sesuai</a:t>
            </a:r>
            <a:r>
              <a:rPr lang="en-US" dirty="0" smtClean="0"/>
              <a:t> </a:t>
            </a:r>
            <a:r>
              <a:rPr lang="en-US" dirty="0" err="1" smtClean="0"/>
              <a:t>dengankemampuan</a:t>
            </a:r>
            <a:r>
              <a:rPr lang="en-US" dirty="0" smtClean="0"/>
              <a:t> da </a:t>
            </a:r>
            <a:r>
              <a:rPr lang="en-US" dirty="0" err="1" smtClean="0"/>
              <a:t>nketerbatasan</a:t>
            </a:r>
            <a:r>
              <a:rPr lang="en-US" dirty="0" smtClean="0"/>
              <a:t> yang </a:t>
            </a:r>
            <a:r>
              <a:rPr lang="en-US" dirty="0" err="1" smtClean="0"/>
              <a:t>dimiliki</a:t>
            </a:r>
            <a:r>
              <a:rPr lang="en-US" dirty="0" smtClean="0"/>
              <a:t> </a:t>
            </a:r>
            <a:r>
              <a:rPr lang="en-US" dirty="0" err="1" smtClean="0"/>
              <a:t>pegawai</a:t>
            </a:r>
            <a:r>
              <a:rPr lang="en-US" dirty="0" smtClean="0"/>
              <a:t>. </a:t>
            </a:r>
            <a:r>
              <a:rPr lang="en-US" dirty="0" err="1" smtClean="0"/>
              <a:t>Oleh</a:t>
            </a:r>
            <a:r>
              <a:rPr lang="en-US" dirty="0" smtClean="0"/>
              <a:t> </a:t>
            </a:r>
            <a:r>
              <a:rPr lang="en-US" dirty="0" err="1" smtClean="0"/>
              <a:t>karena</a:t>
            </a:r>
            <a:r>
              <a:rPr lang="en-US" dirty="0" smtClean="0"/>
              <a:t> </a:t>
            </a:r>
            <a:r>
              <a:rPr lang="en-US" dirty="0" err="1" smtClean="0"/>
              <a:t>itu</a:t>
            </a:r>
            <a:r>
              <a:rPr lang="en-US" dirty="0" smtClean="0"/>
              <a:t>, para </a:t>
            </a:r>
            <a:r>
              <a:rPr lang="en-US" dirty="0" err="1" smtClean="0"/>
              <a:t>perancang</a:t>
            </a:r>
            <a:r>
              <a:rPr lang="en-US" dirty="0" smtClean="0"/>
              <a:t> </a:t>
            </a:r>
            <a:r>
              <a:rPr lang="en-US" dirty="0" err="1" smtClean="0"/>
              <a:t>sistem</a:t>
            </a:r>
            <a:r>
              <a:rPr lang="en-US" dirty="0" smtClean="0"/>
              <a:t> </a:t>
            </a:r>
            <a:r>
              <a:rPr lang="en-US" dirty="0" err="1" smtClean="0"/>
              <a:t>pelayanan</a:t>
            </a:r>
            <a:r>
              <a:rPr lang="en-US" dirty="0" smtClean="0"/>
              <a:t> </a:t>
            </a:r>
            <a:r>
              <a:rPr lang="en-US" dirty="0" err="1" smtClean="0"/>
              <a:t>melakukan</a:t>
            </a:r>
            <a:r>
              <a:rPr lang="en-US" dirty="0" smtClean="0"/>
              <a:t> </a:t>
            </a:r>
            <a:r>
              <a:rPr lang="en-US" dirty="0" err="1" smtClean="0"/>
              <a:t>berbagai</a:t>
            </a:r>
            <a:r>
              <a:rPr lang="en-US" dirty="0" smtClean="0"/>
              <a:t> </a:t>
            </a:r>
            <a:r>
              <a:rPr lang="en-US" dirty="0" err="1" smtClean="0"/>
              <a:t>analisis</a:t>
            </a:r>
            <a:r>
              <a:rPr lang="en-US" dirty="0" smtClean="0"/>
              <a:t> </a:t>
            </a:r>
            <a:r>
              <a:rPr lang="en-US" dirty="0" err="1" smtClean="0"/>
              <a:t>terkait</a:t>
            </a:r>
            <a:r>
              <a:rPr lang="en-US" dirty="0" smtClean="0"/>
              <a:t> </a:t>
            </a:r>
            <a:r>
              <a:rPr lang="en-US" dirty="0" err="1" smtClean="0"/>
              <a:t>dengan</a:t>
            </a:r>
            <a:r>
              <a:rPr lang="en-US" dirty="0" smtClean="0"/>
              <a:t> </a:t>
            </a:r>
            <a:r>
              <a:rPr lang="en-US" dirty="0" err="1" smtClean="0"/>
              <a:t>jenis</a:t>
            </a:r>
            <a:r>
              <a:rPr lang="en-US" dirty="0" smtClean="0"/>
              <a:t> </a:t>
            </a:r>
            <a:r>
              <a:rPr lang="en-US" dirty="0" err="1" smtClean="0"/>
              <a:t>tugas</a:t>
            </a:r>
            <a:r>
              <a:rPr lang="en-US" dirty="0" smtClean="0"/>
              <a:t>, </a:t>
            </a:r>
            <a:r>
              <a:rPr lang="en-US" dirty="0" err="1" smtClean="0"/>
              <a:t>gerakan</a:t>
            </a:r>
            <a:r>
              <a:rPr lang="en-US" dirty="0" smtClean="0"/>
              <a:t> </a:t>
            </a:r>
            <a:r>
              <a:rPr lang="en-US" dirty="0" err="1" smtClean="0"/>
              <a:t>tubuh</a:t>
            </a:r>
            <a:r>
              <a:rPr lang="en-US" dirty="0" smtClean="0"/>
              <a:t> yang </a:t>
            </a:r>
            <a:r>
              <a:rPr lang="en-US" dirty="0" err="1" smtClean="0"/>
              <a:t>diperlukan</a:t>
            </a:r>
            <a:r>
              <a:rPr lang="en-US" dirty="0" smtClean="0"/>
              <a:t> </a:t>
            </a:r>
            <a:r>
              <a:rPr lang="en-US" dirty="0" err="1" smtClean="0"/>
              <a:t>dan</a:t>
            </a:r>
            <a:r>
              <a:rPr lang="en-US" dirty="0" smtClean="0"/>
              <a:t> </a:t>
            </a:r>
            <a:r>
              <a:rPr lang="en-US" dirty="0" err="1" smtClean="0"/>
              <a:t>batas</a:t>
            </a:r>
            <a:r>
              <a:rPr lang="en-US" dirty="0" smtClean="0"/>
              <a:t> </a:t>
            </a:r>
            <a:r>
              <a:rPr lang="en-US" dirty="0" err="1" smtClean="0"/>
              <a:t>kemampuan</a:t>
            </a:r>
            <a:r>
              <a:rPr lang="en-US" dirty="0" smtClean="0"/>
              <a:t> </a:t>
            </a:r>
            <a:r>
              <a:rPr lang="en-US" dirty="0" err="1" smtClean="0"/>
              <a:t>menerima</a:t>
            </a:r>
            <a:r>
              <a:rPr lang="en-US" dirty="0" smtClean="0"/>
              <a:t> </a:t>
            </a:r>
            <a:r>
              <a:rPr lang="en-US" dirty="0" err="1" smtClean="0"/>
              <a:t>beban</a:t>
            </a:r>
            <a:r>
              <a:rPr lang="en-US" dirty="0" smtClean="0"/>
              <a:t>.</a:t>
            </a:r>
          </a:p>
          <a:p>
            <a:endParaRPr lang="en-US" dirty="0" smtClean="0"/>
          </a:p>
          <a:p>
            <a:r>
              <a:rPr lang="en-US" dirty="0" err="1" smtClean="0"/>
              <a:t>Ditinjau</a:t>
            </a:r>
            <a:r>
              <a:rPr lang="en-US" dirty="0" smtClean="0"/>
              <a:t> </a:t>
            </a:r>
            <a:r>
              <a:rPr lang="en-US" dirty="0" err="1" smtClean="0"/>
              <a:t>dari</a:t>
            </a:r>
            <a:r>
              <a:rPr lang="en-US" dirty="0" smtClean="0"/>
              <a:t> </a:t>
            </a:r>
            <a:r>
              <a:rPr lang="en-US" dirty="0" err="1" smtClean="0"/>
              <a:t>kepentingan</a:t>
            </a:r>
            <a:r>
              <a:rPr lang="en-US" dirty="0" smtClean="0"/>
              <a:t> </a:t>
            </a:r>
            <a:r>
              <a:rPr lang="en-US" dirty="0" err="1" smtClean="0"/>
              <a:t>praktis</a:t>
            </a:r>
            <a:r>
              <a:rPr lang="en-US" dirty="0" smtClean="0"/>
              <a:t>, </a:t>
            </a:r>
            <a:r>
              <a:rPr lang="en-US" dirty="0" err="1" smtClean="0"/>
              <a:t>manajemen</a:t>
            </a:r>
            <a:r>
              <a:rPr lang="en-US" dirty="0" smtClean="0"/>
              <a:t> </a:t>
            </a:r>
            <a:r>
              <a:rPr lang="en-US" dirty="0" err="1" smtClean="0"/>
              <a:t>sumber</a:t>
            </a:r>
            <a:r>
              <a:rPr lang="en-US" dirty="0" smtClean="0"/>
              <a:t> </a:t>
            </a:r>
            <a:r>
              <a:rPr lang="en-US" dirty="0" err="1" smtClean="0"/>
              <a:t>daya</a:t>
            </a:r>
            <a:r>
              <a:rPr lang="en-US" dirty="0" smtClean="0"/>
              <a:t> </a:t>
            </a:r>
            <a:r>
              <a:rPr lang="en-US" dirty="0" err="1" smtClean="0"/>
              <a:t>manusia</a:t>
            </a:r>
            <a:r>
              <a:rPr lang="en-US" dirty="0" smtClean="0"/>
              <a:t> di </a:t>
            </a:r>
            <a:r>
              <a:rPr lang="en-US" dirty="0" err="1" smtClean="0"/>
              <a:t>industri</a:t>
            </a:r>
            <a:r>
              <a:rPr lang="en-US" dirty="0" smtClean="0"/>
              <a:t>, </a:t>
            </a:r>
            <a:r>
              <a:rPr lang="en-US" dirty="0" err="1" smtClean="0"/>
              <a:t>adalah</a:t>
            </a:r>
            <a:r>
              <a:rPr lang="en-US" dirty="0" smtClean="0"/>
              <a:t> </a:t>
            </a:r>
            <a:r>
              <a:rPr lang="en-US" dirty="0" err="1" smtClean="0"/>
              <a:t>sebagai</a:t>
            </a:r>
            <a:r>
              <a:rPr lang="en-US" dirty="0" smtClean="0"/>
              <a:t> </a:t>
            </a:r>
            <a:r>
              <a:rPr lang="en-US" dirty="0" err="1" smtClean="0"/>
              <a:t>berikut</a:t>
            </a:r>
            <a:r>
              <a:rPr lang="en-US" dirty="0" smtClean="0"/>
              <a:t>.</a:t>
            </a:r>
          </a:p>
          <a:p>
            <a:r>
              <a:rPr lang="en-US" dirty="0" smtClean="0"/>
              <a:t>1. </a:t>
            </a:r>
            <a:r>
              <a:rPr lang="en-US" dirty="0" err="1" smtClean="0"/>
              <a:t>menentukan</a:t>
            </a:r>
            <a:r>
              <a:rPr lang="en-US" dirty="0" smtClean="0"/>
              <a:t> </a:t>
            </a:r>
            <a:r>
              <a:rPr lang="en-US" dirty="0" err="1" smtClean="0"/>
              <a:t>prasyarat</a:t>
            </a:r>
            <a:r>
              <a:rPr lang="en-US" dirty="0" smtClean="0"/>
              <a:t> </a:t>
            </a:r>
            <a:r>
              <a:rPr lang="en-US" dirty="0" err="1" smtClean="0"/>
              <a:t>terkait</a:t>
            </a:r>
            <a:r>
              <a:rPr lang="en-US" dirty="0" smtClean="0"/>
              <a:t> </a:t>
            </a:r>
            <a:r>
              <a:rPr lang="en-US" dirty="0" err="1" smtClean="0"/>
              <a:t>dengan</a:t>
            </a:r>
            <a:r>
              <a:rPr lang="en-US" dirty="0" smtClean="0"/>
              <a:t> </a:t>
            </a:r>
            <a:r>
              <a:rPr lang="en-US" dirty="0" err="1" smtClean="0"/>
              <a:t>kebutuhan</a:t>
            </a:r>
            <a:r>
              <a:rPr lang="en-US" dirty="0" smtClean="0"/>
              <a:t> </a:t>
            </a:r>
            <a:r>
              <a:rPr lang="en-US" dirty="0" err="1" smtClean="0"/>
              <a:t>calon</a:t>
            </a:r>
            <a:r>
              <a:rPr lang="en-US" dirty="0" smtClean="0"/>
              <a:t> </a:t>
            </a:r>
            <a:r>
              <a:rPr lang="en-US" dirty="0" err="1" smtClean="0"/>
              <a:t>tenaga</a:t>
            </a:r>
            <a:r>
              <a:rPr lang="en-US" dirty="0" smtClean="0"/>
              <a:t> </a:t>
            </a:r>
            <a:r>
              <a:rPr lang="en-US" dirty="0" err="1" smtClean="0"/>
              <a:t>kerja</a:t>
            </a:r>
            <a:r>
              <a:rPr lang="en-US" dirty="0" smtClean="0"/>
              <a:t>.</a:t>
            </a:r>
          </a:p>
          <a:p>
            <a:r>
              <a:rPr lang="en-US" dirty="0" smtClean="0"/>
              <a:t>2. </a:t>
            </a:r>
            <a:r>
              <a:rPr lang="en-US" dirty="0" err="1" smtClean="0"/>
              <a:t>upaya</a:t>
            </a:r>
            <a:r>
              <a:rPr lang="en-US" dirty="0" smtClean="0"/>
              <a:t> </a:t>
            </a:r>
            <a:r>
              <a:rPr lang="en-US" dirty="0" err="1" smtClean="0"/>
              <a:t>peningkatan</a:t>
            </a:r>
            <a:r>
              <a:rPr lang="en-US" dirty="0" smtClean="0"/>
              <a:t> </a:t>
            </a:r>
            <a:r>
              <a:rPr lang="en-US" dirty="0" err="1" smtClean="0"/>
              <a:t>kapasitas</a:t>
            </a:r>
            <a:r>
              <a:rPr lang="en-US" dirty="0" smtClean="0"/>
              <a:t> </a:t>
            </a:r>
            <a:r>
              <a:rPr lang="en-US" dirty="0" err="1" smtClean="0"/>
              <a:t>kebutuhan</a:t>
            </a:r>
            <a:r>
              <a:rPr lang="en-US" dirty="0" smtClean="0"/>
              <a:t> </a:t>
            </a:r>
            <a:r>
              <a:rPr lang="en-US" dirty="0" err="1" smtClean="0"/>
              <a:t>pekerja</a:t>
            </a:r>
            <a:r>
              <a:rPr lang="en-US" dirty="0" smtClean="0"/>
              <a:t> </a:t>
            </a:r>
            <a:r>
              <a:rPr lang="en-US" dirty="0" err="1" smtClean="0"/>
              <a:t>selaras</a:t>
            </a:r>
            <a:r>
              <a:rPr lang="en-US" dirty="0" smtClean="0"/>
              <a:t> </a:t>
            </a:r>
            <a:r>
              <a:rPr lang="en-US" dirty="0" err="1" smtClean="0"/>
              <a:t>dengan</a:t>
            </a:r>
            <a:r>
              <a:rPr lang="en-US" dirty="0" smtClean="0"/>
              <a:t> </a:t>
            </a:r>
            <a:r>
              <a:rPr lang="en-US" dirty="0" err="1" smtClean="0"/>
              <a:t>tuntutan</a:t>
            </a:r>
            <a:r>
              <a:rPr lang="en-US" dirty="0" smtClean="0"/>
              <a:t> </a:t>
            </a:r>
            <a:r>
              <a:rPr lang="en-US" dirty="0" err="1" smtClean="0"/>
              <a:t>kompetensi</a:t>
            </a:r>
            <a:r>
              <a:rPr lang="en-US" dirty="0" smtClean="0"/>
              <a:t> </a:t>
            </a:r>
            <a:r>
              <a:rPr lang="en-US" dirty="0" err="1" smtClean="0"/>
              <a:t>kerja</a:t>
            </a:r>
            <a:r>
              <a:rPr lang="en-US" dirty="0" smtClean="0"/>
              <a:t>, </a:t>
            </a:r>
            <a:r>
              <a:rPr lang="en-US" dirty="0" err="1" smtClean="0"/>
              <a:t>melalui</a:t>
            </a:r>
            <a:r>
              <a:rPr lang="en-US" dirty="0" smtClean="0"/>
              <a:t> </a:t>
            </a:r>
            <a:r>
              <a:rPr lang="en-US" dirty="0" err="1" smtClean="0"/>
              <a:t>pendidikan</a:t>
            </a:r>
            <a:r>
              <a:rPr lang="en-US" dirty="0" smtClean="0"/>
              <a:t> </a:t>
            </a:r>
            <a:r>
              <a:rPr lang="en-US" dirty="0" err="1" smtClean="0"/>
              <a:t>dan</a:t>
            </a:r>
            <a:r>
              <a:rPr lang="en-US" dirty="0" smtClean="0"/>
              <a:t> </a:t>
            </a:r>
            <a:r>
              <a:rPr lang="en-US" dirty="0" err="1" smtClean="0"/>
              <a:t>pelatihan</a:t>
            </a:r>
            <a:r>
              <a:rPr lang="en-US" dirty="0" smtClean="0"/>
              <a:t> </a:t>
            </a:r>
            <a:r>
              <a:rPr lang="en-US" dirty="0" err="1" smtClean="0"/>
              <a:t>tertentu</a:t>
            </a:r>
            <a:r>
              <a:rPr lang="en-US" dirty="0" smtClean="0"/>
              <a:t>.</a:t>
            </a:r>
          </a:p>
          <a:p>
            <a:r>
              <a:rPr lang="en-US" dirty="0" smtClean="0"/>
              <a:t>3. </a:t>
            </a:r>
            <a:r>
              <a:rPr lang="en-US" dirty="0" err="1" smtClean="0"/>
              <a:t>upaya</a:t>
            </a:r>
            <a:r>
              <a:rPr lang="en-US" dirty="0" smtClean="0"/>
              <a:t> </a:t>
            </a:r>
            <a:r>
              <a:rPr lang="en-US" dirty="0" err="1" smtClean="0"/>
              <a:t>perbaikan</a:t>
            </a:r>
            <a:r>
              <a:rPr lang="en-US" dirty="0" smtClean="0"/>
              <a:t> </a:t>
            </a:r>
            <a:r>
              <a:rPr lang="en-US" dirty="0" err="1" smtClean="0"/>
              <a:t>kinerja</a:t>
            </a:r>
            <a:r>
              <a:rPr lang="en-US" dirty="0" smtClean="0"/>
              <a:t> </a:t>
            </a:r>
            <a:r>
              <a:rPr lang="en-US" dirty="0" err="1" smtClean="0"/>
              <a:t>sesuai</a:t>
            </a:r>
            <a:r>
              <a:rPr lang="en-US" dirty="0" smtClean="0"/>
              <a:t> </a:t>
            </a:r>
            <a:r>
              <a:rPr lang="en-US" dirty="0" err="1" smtClean="0"/>
              <a:t>dengan</a:t>
            </a:r>
            <a:r>
              <a:rPr lang="en-US" dirty="0" smtClean="0"/>
              <a:t> </a:t>
            </a:r>
            <a:r>
              <a:rPr lang="en-US" dirty="0" err="1" smtClean="0"/>
              <a:t>hasil</a:t>
            </a:r>
            <a:r>
              <a:rPr lang="en-US" dirty="0" smtClean="0"/>
              <a:t> </a:t>
            </a:r>
            <a:r>
              <a:rPr lang="en-US" dirty="0" err="1" smtClean="0"/>
              <a:t>identifikasi</a:t>
            </a:r>
            <a:r>
              <a:rPr lang="en-US" dirty="0" smtClean="0"/>
              <a:t> </a:t>
            </a:r>
            <a:r>
              <a:rPr lang="en-US" dirty="0" err="1" smtClean="0"/>
              <a:t>dan</a:t>
            </a:r>
            <a:r>
              <a:rPr lang="en-US" dirty="0" smtClean="0"/>
              <a:t> </a:t>
            </a:r>
            <a:r>
              <a:rPr lang="en-US" dirty="0" err="1" smtClean="0"/>
              <a:t>penilaian</a:t>
            </a:r>
            <a:r>
              <a:rPr lang="en-US" dirty="0" smtClean="0"/>
              <a:t> </a:t>
            </a:r>
            <a:r>
              <a:rPr lang="en-US" dirty="0" err="1" smtClean="0"/>
              <a:t>pekerja</a:t>
            </a:r>
            <a:r>
              <a:rPr lang="en-US" dirty="0" smtClean="0"/>
              <a:t>.</a:t>
            </a:r>
          </a:p>
          <a:p>
            <a:r>
              <a:rPr lang="en-US" dirty="0" smtClean="0"/>
              <a:t>4. </a:t>
            </a:r>
            <a:r>
              <a:rPr lang="en-US" dirty="0" err="1" smtClean="0"/>
              <a:t>upaya</a:t>
            </a:r>
            <a:r>
              <a:rPr lang="en-US" dirty="0" smtClean="0"/>
              <a:t> </a:t>
            </a:r>
            <a:r>
              <a:rPr lang="en-US" dirty="0" err="1" smtClean="0"/>
              <a:t>peningkatan</a:t>
            </a:r>
            <a:r>
              <a:rPr lang="en-US" dirty="0" smtClean="0"/>
              <a:t> </a:t>
            </a:r>
            <a:r>
              <a:rPr lang="en-US" dirty="0" err="1" smtClean="0"/>
              <a:t>kesiagapan</a:t>
            </a:r>
            <a:r>
              <a:rPr lang="en-US" dirty="0" smtClean="0"/>
              <a:t> </a:t>
            </a:r>
            <a:r>
              <a:rPr lang="en-US" dirty="0" err="1" smtClean="0"/>
              <a:t>dan</a:t>
            </a:r>
            <a:r>
              <a:rPr lang="en-US" dirty="0" smtClean="0"/>
              <a:t> </a:t>
            </a:r>
            <a:r>
              <a:rPr lang="en-US" dirty="0" err="1" smtClean="0"/>
              <a:t>kewaspadaan</a:t>
            </a:r>
            <a:r>
              <a:rPr lang="en-US" dirty="0" smtClean="0"/>
              <a:t> </a:t>
            </a:r>
            <a:r>
              <a:rPr lang="en-US" dirty="0" err="1" smtClean="0"/>
              <a:t>dalam</a:t>
            </a:r>
            <a:r>
              <a:rPr lang="en-US" dirty="0" smtClean="0"/>
              <a:t> </a:t>
            </a:r>
            <a:r>
              <a:rPr lang="en-US" dirty="0" err="1" smtClean="0"/>
              <a:t>melaksanakan</a:t>
            </a:r>
            <a:r>
              <a:rPr lang="en-US" dirty="0" smtClean="0"/>
              <a:t> </a:t>
            </a:r>
            <a:r>
              <a:rPr lang="en-US" dirty="0" err="1" smtClean="0"/>
              <a:t>keselamatan</a:t>
            </a:r>
            <a:r>
              <a:rPr lang="en-US" dirty="0" smtClean="0"/>
              <a:t> </a:t>
            </a:r>
            <a:r>
              <a:rPr lang="en-US" dirty="0" err="1" smtClean="0"/>
              <a:t>dan</a:t>
            </a:r>
            <a:r>
              <a:rPr lang="en-US" dirty="0" smtClean="0"/>
              <a:t> </a:t>
            </a:r>
            <a:r>
              <a:rPr lang="en-US" dirty="0" err="1" smtClean="0"/>
              <a:t>kesehatan</a:t>
            </a:r>
            <a:r>
              <a:rPr lang="en-US" dirty="0" smtClean="0"/>
              <a:t> </a:t>
            </a:r>
            <a:r>
              <a:rPr lang="en-US" dirty="0" err="1" smtClean="0"/>
              <a:t>kerja</a:t>
            </a:r>
            <a:r>
              <a:rPr lang="en-US" dirty="0" smtClean="0"/>
              <a:t>.</a:t>
            </a:r>
          </a:p>
          <a:p>
            <a:r>
              <a:rPr lang="en-US" dirty="0" smtClean="0"/>
              <a:t>5. </a:t>
            </a:r>
            <a:r>
              <a:rPr lang="en-US" dirty="0" err="1" smtClean="0"/>
              <a:t>memelihara</a:t>
            </a:r>
            <a:r>
              <a:rPr lang="en-US" dirty="0" smtClean="0"/>
              <a:t> </a:t>
            </a:r>
            <a:r>
              <a:rPr lang="en-US" dirty="0" err="1" smtClean="0"/>
              <a:t>fisik</a:t>
            </a:r>
            <a:r>
              <a:rPr lang="en-US" dirty="0" smtClean="0"/>
              <a:t> </a:t>
            </a:r>
            <a:r>
              <a:rPr lang="en-US" dirty="0" err="1" smtClean="0"/>
              <a:t>dan</a:t>
            </a:r>
            <a:r>
              <a:rPr lang="en-US" dirty="0" smtClean="0"/>
              <a:t> mental, </a:t>
            </a:r>
            <a:r>
              <a:rPr lang="en-US" dirty="0" err="1" smtClean="0"/>
              <a:t>sebagai</a:t>
            </a:r>
            <a:r>
              <a:rPr lang="en-US" dirty="0" smtClean="0"/>
              <a:t> </a:t>
            </a:r>
            <a:r>
              <a:rPr lang="en-US" dirty="0" err="1" smtClean="0"/>
              <a:t>sumber</a:t>
            </a:r>
            <a:r>
              <a:rPr lang="en-US" dirty="0" smtClean="0"/>
              <a:t> </a:t>
            </a:r>
            <a:r>
              <a:rPr lang="en-US" dirty="0" err="1" smtClean="0"/>
              <a:t>dan</a:t>
            </a:r>
            <a:r>
              <a:rPr lang="en-US" dirty="0" smtClean="0"/>
              <a:t> </a:t>
            </a:r>
            <a:r>
              <a:rPr lang="en-US" dirty="0" err="1" smtClean="0"/>
              <a:t>tujuan</a:t>
            </a:r>
            <a:r>
              <a:rPr lang="en-US" dirty="0" smtClean="0"/>
              <a:t> </a:t>
            </a:r>
            <a:r>
              <a:rPr lang="en-US" dirty="0" err="1" smtClean="0"/>
              <a:t>kesejahteraan</a:t>
            </a:r>
            <a:r>
              <a:rPr lang="en-US" dirty="0" smtClean="0"/>
              <a:t> </a:t>
            </a:r>
            <a:r>
              <a:rPr lang="en-US" dirty="0" err="1" smtClean="0"/>
              <a:t>pekerja</a:t>
            </a:r>
            <a:r>
              <a:rPr lang="en-US" dirty="0" smtClean="0"/>
              <a:t> </a:t>
            </a:r>
            <a:r>
              <a:rPr lang="en-US" dirty="0" err="1" smtClean="0"/>
              <a:t>dalam</a:t>
            </a:r>
            <a:r>
              <a:rPr lang="en-US" dirty="0" smtClean="0"/>
              <a:t> </a:t>
            </a:r>
            <a:r>
              <a:rPr lang="en-US" dirty="0" err="1" smtClean="0"/>
              <a:t>upaya</a:t>
            </a:r>
            <a:r>
              <a:rPr lang="en-US" dirty="0" smtClean="0"/>
              <a:t> </a:t>
            </a:r>
            <a:r>
              <a:rPr lang="en-US" dirty="0" err="1" smtClean="0"/>
              <a:t>pencapaian</a:t>
            </a:r>
            <a:r>
              <a:rPr lang="en-US" dirty="0" smtClean="0"/>
              <a:t> </a:t>
            </a:r>
            <a:r>
              <a:rPr lang="en-US" dirty="0" err="1" smtClean="0"/>
              <a:t>produktivitas</a:t>
            </a:r>
            <a:r>
              <a:rPr lang="en-US" dirty="0" smtClean="0"/>
              <a:t>.</a:t>
            </a:r>
          </a:p>
          <a:p>
            <a:endParaRPr lang="en-US" dirty="0"/>
          </a:p>
          <a:p>
            <a:r>
              <a:rPr lang="en-US" dirty="0" err="1" smtClean="0"/>
              <a:t>Ditinjau</a:t>
            </a:r>
            <a:r>
              <a:rPr lang="en-US" dirty="0" smtClean="0"/>
              <a:t> </a:t>
            </a:r>
            <a:r>
              <a:rPr lang="en-US" dirty="0" err="1" smtClean="0"/>
              <a:t>dari</a:t>
            </a:r>
            <a:r>
              <a:rPr lang="en-US" dirty="0" smtClean="0"/>
              <a:t> </a:t>
            </a:r>
            <a:r>
              <a:rPr lang="en-US" dirty="0" err="1" smtClean="0"/>
              <a:t>kepentingan</a:t>
            </a:r>
            <a:r>
              <a:rPr lang="en-US" dirty="0" smtClean="0"/>
              <a:t> </a:t>
            </a:r>
            <a:r>
              <a:rPr lang="en-US" dirty="0" err="1" smtClean="0"/>
              <a:t>ilmiah</a:t>
            </a:r>
            <a:r>
              <a:rPr lang="en-US" dirty="0" smtClean="0"/>
              <a:t> yang </a:t>
            </a:r>
            <a:r>
              <a:rPr lang="en-US" dirty="0" err="1" smtClean="0"/>
              <a:t>dapat</a:t>
            </a:r>
            <a:r>
              <a:rPr lang="en-US" dirty="0"/>
              <a:t> </a:t>
            </a:r>
            <a:r>
              <a:rPr lang="en-US" dirty="0" err="1" smtClean="0"/>
              <a:t>memberikan</a:t>
            </a:r>
            <a:r>
              <a:rPr lang="en-US" dirty="0" smtClean="0"/>
              <a:t> </a:t>
            </a:r>
            <a:r>
              <a:rPr lang="en-US" dirty="0" err="1" smtClean="0"/>
              <a:t>kontribusi</a:t>
            </a:r>
            <a:r>
              <a:rPr lang="en-US" dirty="0" smtClean="0"/>
              <a:t> </a:t>
            </a:r>
            <a:r>
              <a:rPr lang="en-US" dirty="0" err="1" smtClean="0"/>
              <a:t>pada</a:t>
            </a:r>
            <a:r>
              <a:rPr lang="en-US" dirty="0" smtClean="0"/>
              <a:t> </a:t>
            </a:r>
            <a:r>
              <a:rPr lang="en-US" dirty="0" err="1" smtClean="0"/>
              <a:t>praksis</a:t>
            </a:r>
            <a:r>
              <a:rPr lang="en-US" dirty="0" smtClean="0"/>
              <a:t> </a:t>
            </a:r>
            <a:r>
              <a:rPr lang="en-US" dirty="0" err="1" smtClean="0"/>
              <a:t>industri</a:t>
            </a:r>
            <a:r>
              <a:rPr lang="en-US" dirty="0" smtClean="0"/>
              <a:t>, </a:t>
            </a:r>
            <a:r>
              <a:rPr lang="en-US" dirty="0" err="1" smtClean="0"/>
              <a:t>melalui</a:t>
            </a:r>
            <a:r>
              <a:rPr lang="en-US" dirty="0" smtClean="0"/>
              <a:t> </a:t>
            </a:r>
            <a:r>
              <a:rPr lang="en-US" dirty="0" err="1" smtClean="0"/>
              <a:t>penelitian</a:t>
            </a:r>
            <a:r>
              <a:rPr lang="en-US" dirty="0" smtClean="0"/>
              <a:t> </a:t>
            </a:r>
            <a:r>
              <a:rPr lang="en-US" dirty="0" err="1" smtClean="0"/>
              <a:t>mencakup</a:t>
            </a:r>
            <a:r>
              <a:rPr lang="en-US" dirty="0" smtClean="0"/>
              <a:t> </a:t>
            </a:r>
            <a:r>
              <a:rPr lang="en-US" dirty="0" err="1" smtClean="0"/>
              <a:t>hal</a:t>
            </a:r>
            <a:r>
              <a:rPr lang="en-US" dirty="0" smtClean="0"/>
              <a:t> -</a:t>
            </a:r>
            <a:r>
              <a:rPr lang="en-US" dirty="0" err="1" smtClean="0"/>
              <a:t>hal</a:t>
            </a:r>
            <a:r>
              <a:rPr lang="en-US" dirty="0" smtClean="0"/>
              <a:t> </a:t>
            </a:r>
            <a:r>
              <a:rPr lang="en-US" dirty="0" err="1" smtClean="0"/>
              <a:t>berikut</a:t>
            </a:r>
            <a:r>
              <a:rPr lang="en-US" dirty="0" smtClean="0"/>
              <a:t> </a:t>
            </a:r>
            <a:r>
              <a:rPr lang="en-US" dirty="0" err="1" smtClean="0"/>
              <a:t>ini</a:t>
            </a:r>
            <a:r>
              <a:rPr lang="en-US" dirty="0" smtClean="0"/>
              <a:t>.</a:t>
            </a:r>
          </a:p>
          <a:p>
            <a:r>
              <a:rPr lang="en-US" dirty="0" smtClean="0"/>
              <a:t>1. </a:t>
            </a:r>
            <a:r>
              <a:rPr lang="en-US" dirty="0" err="1" smtClean="0"/>
              <a:t>Penelitian</a:t>
            </a:r>
            <a:r>
              <a:rPr lang="en-US" dirty="0" smtClean="0"/>
              <a:t> Interface, interface (</a:t>
            </a:r>
            <a:r>
              <a:rPr lang="en-US" dirty="0" err="1" smtClean="0"/>
              <a:t>perangkat</a:t>
            </a:r>
            <a:r>
              <a:rPr lang="en-US" dirty="0" smtClean="0"/>
              <a:t> </a:t>
            </a:r>
            <a:r>
              <a:rPr lang="en-US" dirty="0" err="1" smtClean="0"/>
              <a:t>antara</a:t>
            </a:r>
            <a:r>
              <a:rPr lang="en-US" dirty="0" smtClean="0"/>
              <a:t>), yang </a:t>
            </a:r>
            <a:r>
              <a:rPr lang="en-US" dirty="0" err="1" smtClean="0"/>
              <a:t>mengidentifikasi</a:t>
            </a:r>
            <a:r>
              <a:rPr lang="en-US" dirty="0" smtClean="0"/>
              <a:t>, </a:t>
            </a:r>
            <a:r>
              <a:rPr lang="en-US" dirty="0" err="1" smtClean="0"/>
              <a:t>menganalisis</a:t>
            </a:r>
            <a:r>
              <a:rPr lang="en-US" dirty="0" smtClean="0"/>
              <a:t> </a:t>
            </a:r>
            <a:r>
              <a:rPr lang="en-US" dirty="0" err="1" smtClean="0"/>
              <a:t>dan</a:t>
            </a:r>
            <a:r>
              <a:rPr lang="en-US" dirty="0" smtClean="0"/>
              <a:t> </a:t>
            </a:r>
            <a:r>
              <a:rPr lang="en-US" dirty="0" err="1" smtClean="0"/>
              <a:t>mengkaji</a:t>
            </a:r>
            <a:r>
              <a:rPr lang="en-US" dirty="0" smtClean="0"/>
              <a:t> </a:t>
            </a:r>
            <a:r>
              <a:rPr lang="en-US" dirty="0" err="1" smtClean="0"/>
              <a:t>mengenai</a:t>
            </a:r>
            <a:r>
              <a:rPr lang="en-US" dirty="0" smtClean="0"/>
              <a:t> </a:t>
            </a:r>
            <a:r>
              <a:rPr lang="en-US" dirty="0" err="1" smtClean="0"/>
              <a:t>informasi</a:t>
            </a:r>
            <a:r>
              <a:rPr lang="en-US" dirty="0" smtClean="0"/>
              <a:t> </a:t>
            </a:r>
            <a:r>
              <a:rPr lang="en-US" dirty="0" err="1" smtClean="0"/>
              <a:t>tentang</a:t>
            </a:r>
            <a:r>
              <a:rPr lang="en-US" dirty="0" smtClean="0"/>
              <a:t> </a:t>
            </a:r>
            <a:r>
              <a:rPr lang="en-US" dirty="0" err="1" smtClean="0"/>
              <a:t>suatu</a:t>
            </a:r>
            <a:r>
              <a:rPr lang="en-US" dirty="0" smtClean="0"/>
              <a:t> </a:t>
            </a:r>
            <a:r>
              <a:rPr lang="en-US" dirty="0" err="1" smtClean="0"/>
              <a:t>lingkungan</a:t>
            </a:r>
            <a:r>
              <a:rPr lang="en-US" dirty="0" smtClean="0"/>
              <a:t> </a:t>
            </a:r>
            <a:r>
              <a:rPr lang="en-US" dirty="0" err="1" smtClean="0"/>
              <a:t>serta</a:t>
            </a:r>
            <a:r>
              <a:rPr lang="en-US" dirty="0" smtClean="0"/>
              <a:t> </a:t>
            </a:r>
            <a:r>
              <a:rPr lang="en-US" dirty="0" err="1" smtClean="0"/>
              <a:t>mendeskripsikannya</a:t>
            </a:r>
            <a:r>
              <a:rPr lang="en-US" dirty="0" smtClean="0"/>
              <a:t> </a:t>
            </a:r>
            <a:r>
              <a:rPr lang="en-US" dirty="0" err="1" smtClean="0"/>
              <a:t>dengan</a:t>
            </a:r>
            <a:r>
              <a:rPr lang="en-US" dirty="0" smtClean="0"/>
              <a:t> </a:t>
            </a:r>
            <a:r>
              <a:rPr lang="en-US" dirty="0" err="1" smtClean="0"/>
              <a:t>simbol-simbol</a:t>
            </a:r>
            <a:r>
              <a:rPr lang="en-US" dirty="0" smtClean="0"/>
              <a:t>, </a:t>
            </a:r>
            <a:r>
              <a:rPr lang="en-US" dirty="0" err="1" smtClean="0"/>
              <a:t>tanda-tanda</a:t>
            </a:r>
            <a:r>
              <a:rPr lang="en-US" dirty="0" smtClean="0"/>
              <a:t>, </a:t>
            </a:r>
            <a:r>
              <a:rPr lang="en-US" dirty="0" err="1" smtClean="0"/>
              <a:t>lambang</a:t>
            </a:r>
            <a:r>
              <a:rPr lang="en-US" dirty="0" smtClean="0"/>
              <a:t>, </a:t>
            </a:r>
            <a:r>
              <a:rPr lang="en-US" dirty="0" err="1" smtClean="0"/>
              <a:t>dan</a:t>
            </a:r>
            <a:r>
              <a:rPr lang="en-US" dirty="0" smtClean="0"/>
              <a:t> </a:t>
            </a:r>
            <a:r>
              <a:rPr lang="en-US" dirty="0" err="1" smtClean="0"/>
              <a:t>angka-angka</a:t>
            </a:r>
            <a:r>
              <a:rPr lang="en-US" dirty="0" smtClean="0"/>
              <a:t>, </a:t>
            </a:r>
            <a:r>
              <a:rPr lang="en-US" dirty="0" err="1" smtClean="0"/>
              <a:t>peta</a:t>
            </a:r>
            <a:r>
              <a:rPr lang="en-US" dirty="0" smtClean="0"/>
              <a:t> </a:t>
            </a:r>
            <a:r>
              <a:rPr lang="en-US" dirty="0" err="1" smtClean="0"/>
              <a:t>dan</a:t>
            </a:r>
            <a:r>
              <a:rPr lang="en-US" dirty="0" smtClean="0"/>
              <a:t> </a:t>
            </a:r>
            <a:r>
              <a:rPr lang="en-US" dirty="0" err="1" smtClean="0"/>
              <a:t>variabel</a:t>
            </a:r>
            <a:r>
              <a:rPr lang="en-US" dirty="0" smtClean="0"/>
              <a:t> (</a:t>
            </a:r>
            <a:r>
              <a:rPr lang="en-US" dirty="0" err="1" smtClean="0"/>
              <a:t>waktu</a:t>
            </a:r>
            <a:r>
              <a:rPr lang="en-US" dirty="0" smtClean="0"/>
              <a:t>, </a:t>
            </a:r>
            <a:r>
              <a:rPr lang="en-US" dirty="0" err="1" smtClean="0"/>
              <a:t>jarak</a:t>
            </a:r>
            <a:r>
              <a:rPr lang="en-US" dirty="0" smtClean="0"/>
              <a:t>) </a:t>
            </a:r>
            <a:r>
              <a:rPr lang="en-US" dirty="0" err="1" smtClean="0"/>
              <a:t>serta</a:t>
            </a:r>
            <a:r>
              <a:rPr lang="en-US" dirty="0" smtClean="0"/>
              <a:t> </a:t>
            </a:r>
            <a:r>
              <a:rPr lang="en-US" dirty="0" err="1" smtClean="0"/>
              <a:t>konstanta</a:t>
            </a:r>
            <a:r>
              <a:rPr lang="en-US" dirty="0" smtClean="0"/>
              <a:t> </a:t>
            </a:r>
            <a:r>
              <a:rPr lang="en-US" dirty="0" err="1" smtClean="0"/>
              <a:t>lainnya</a:t>
            </a:r>
            <a:r>
              <a:rPr lang="en-US" dirty="0" smtClean="0"/>
              <a:t>.</a:t>
            </a:r>
          </a:p>
          <a:p>
            <a:r>
              <a:rPr lang="en-US" dirty="0" smtClean="0"/>
              <a:t>2. </a:t>
            </a:r>
            <a:r>
              <a:rPr lang="en-US" dirty="0" err="1" smtClean="0"/>
              <a:t>Kekuatan</a:t>
            </a:r>
            <a:r>
              <a:rPr lang="en-US" dirty="0" smtClean="0"/>
              <a:t> </a:t>
            </a:r>
            <a:r>
              <a:rPr lang="en-US" dirty="0" err="1" smtClean="0"/>
              <a:t>fisik</a:t>
            </a:r>
            <a:r>
              <a:rPr lang="en-US" dirty="0" smtClean="0"/>
              <a:t> </a:t>
            </a:r>
            <a:r>
              <a:rPr lang="en-US" dirty="0" err="1" smtClean="0"/>
              <a:t>pekerja</a:t>
            </a:r>
            <a:r>
              <a:rPr lang="en-US" dirty="0" smtClean="0"/>
              <a:t>, </a:t>
            </a:r>
            <a:r>
              <a:rPr lang="en-US" dirty="0" err="1" smtClean="0"/>
              <a:t>penelitian</a:t>
            </a:r>
            <a:r>
              <a:rPr lang="en-US" dirty="0" smtClean="0"/>
              <a:t> </a:t>
            </a:r>
            <a:r>
              <a:rPr lang="en-US" dirty="0" err="1" smtClean="0"/>
              <a:t>tentang</a:t>
            </a:r>
            <a:r>
              <a:rPr lang="en-US" dirty="0" smtClean="0"/>
              <a:t> </a:t>
            </a:r>
            <a:r>
              <a:rPr lang="en-US" dirty="0" err="1" smtClean="0"/>
              <a:t>aktivitas</a:t>
            </a:r>
            <a:r>
              <a:rPr lang="en-US" dirty="0" smtClean="0"/>
              <a:t> </a:t>
            </a:r>
            <a:r>
              <a:rPr lang="en-US" dirty="0" err="1" smtClean="0"/>
              <a:t>pelayanan</a:t>
            </a:r>
            <a:r>
              <a:rPr lang="en-US" dirty="0" smtClean="0"/>
              <a:t> </a:t>
            </a:r>
            <a:r>
              <a:rPr lang="en-US" dirty="0" err="1" smtClean="0"/>
              <a:t>sistem</a:t>
            </a:r>
            <a:r>
              <a:rPr lang="en-US" dirty="0" smtClean="0"/>
              <a:t> </a:t>
            </a:r>
            <a:r>
              <a:rPr lang="en-US" dirty="0" err="1" smtClean="0"/>
              <a:t>kerja</a:t>
            </a:r>
            <a:r>
              <a:rPr lang="en-US" dirty="0" smtClean="0"/>
              <a:t>, </a:t>
            </a:r>
            <a:r>
              <a:rPr lang="en-US" dirty="0" err="1" smtClean="0"/>
              <a:t>melalui</a:t>
            </a:r>
            <a:r>
              <a:rPr lang="en-US" dirty="0" smtClean="0"/>
              <a:t> </a:t>
            </a:r>
            <a:r>
              <a:rPr lang="en-US" dirty="0" err="1" smtClean="0"/>
              <a:t>pengukuran</a:t>
            </a:r>
            <a:r>
              <a:rPr lang="en-US" dirty="0" smtClean="0"/>
              <a:t>  </a:t>
            </a:r>
            <a:r>
              <a:rPr lang="en-US" dirty="0" err="1" smtClean="0"/>
              <a:t>dan</a:t>
            </a:r>
            <a:r>
              <a:rPr lang="en-US" dirty="0" smtClean="0"/>
              <a:t> </a:t>
            </a:r>
            <a:r>
              <a:rPr lang="en-US" dirty="0" err="1" smtClean="0"/>
              <a:t>menganalisis</a:t>
            </a:r>
            <a:r>
              <a:rPr lang="en-US" dirty="0" smtClean="0"/>
              <a:t> </a:t>
            </a:r>
            <a:r>
              <a:rPr lang="en-US" dirty="0" err="1" smtClean="0"/>
              <a:t>gerakan</a:t>
            </a:r>
            <a:r>
              <a:rPr lang="en-US" dirty="0" smtClean="0"/>
              <a:t> </a:t>
            </a:r>
            <a:r>
              <a:rPr lang="en-US" dirty="0" err="1" smtClean="0"/>
              <a:t>fisik</a:t>
            </a:r>
            <a:r>
              <a:rPr lang="en-US" dirty="0" smtClean="0"/>
              <a:t>, </a:t>
            </a:r>
            <a:r>
              <a:rPr lang="en-US" dirty="0" err="1" smtClean="0"/>
              <a:t>beban</a:t>
            </a:r>
            <a:r>
              <a:rPr lang="en-US" dirty="0" smtClean="0"/>
              <a:t> yang </a:t>
            </a:r>
            <a:r>
              <a:rPr lang="en-US" dirty="0" err="1" smtClean="0"/>
              <a:t>diterima</a:t>
            </a:r>
            <a:r>
              <a:rPr lang="en-US" dirty="0" smtClean="0"/>
              <a:t> </a:t>
            </a:r>
            <a:r>
              <a:rPr lang="en-US" dirty="0" err="1" smtClean="0"/>
              <a:t>danperalatan</a:t>
            </a:r>
            <a:r>
              <a:rPr lang="en-US" dirty="0" smtClean="0"/>
              <a:t> yang </a:t>
            </a:r>
            <a:r>
              <a:rPr lang="en-US" dirty="0" err="1" smtClean="0"/>
              <a:t>digunakan</a:t>
            </a:r>
            <a:r>
              <a:rPr lang="en-US" dirty="0" smtClean="0"/>
              <a:t> </a:t>
            </a:r>
            <a:r>
              <a:rPr lang="en-US" dirty="0" err="1" smtClean="0"/>
              <a:t>dalam</a:t>
            </a:r>
            <a:r>
              <a:rPr lang="en-US" dirty="0" smtClean="0"/>
              <a:t> </a:t>
            </a:r>
            <a:r>
              <a:rPr lang="en-US" dirty="0" err="1" smtClean="0"/>
              <a:t>objek</a:t>
            </a:r>
            <a:r>
              <a:rPr lang="en-US" dirty="0" smtClean="0"/>
              <a:t> </a:t>
            </a:r>
            <a:r>
              <a:rPr lang="en-US" dirty="0" err="1" smtClean="0"/>
              <a:t>pekerjaan</a:t>
            </a:r>
            <a:r>
              <a:rPr lang="en-US" dirty="0" smtClean="0"/>
              <a:t>. Data-data yang </a:t>
            </a:r>
            <a:r>
              <a:rPr lang="en-US" dirty="0" err="1" smtClean="0"/>
              <a:t>diperoleh</a:t>
            </a:r>
            <a:r>
              <a:rPr lang="en-US" dirty="0" smtClean="0"/>
              <a:t>, </a:t>
            </a:r>
            <a:r>
              <a:rPr lang="en-US" dirty="0" err="1" smtClean="0"/>
              <a:t>dijadikan</a:t>
            </a:r>
            <a:r>
              <a:rPr lang="en-US" dirty="0" smtClean="0"/>
              <a:t> </a:t>
            </a:r>
            <a:r>
              <a:rPr lang="en-US" dirty="0" err="1" smtClean="0"/>
              <a:t>bahan</a:t>
            </a:r>
            <a:r>
              <a:rPr lang="en-US" dirty="0" smtClean="0"/>
              <a:t> </a:t>
            </a:r>
            <a:r>
              <a:rPr lang="en-US" dirty="0" err="1" smtClean="0"/>
              <a:t>perancagan</a:t>
            </a:r>
            <a:r>
              <a:rPr lang="en-US" dirty="0" smtClean="0"/>
              <a:t> </a:t>
            </a:r>
            <a:r>
              <a:rPr lang="en-US" dirty="0" err="1" smtClean="0"/>
              <a:t>peralatan</a:t>
            </a:r>
            <a:r>
              <a:rPr lang="en-US" dirty="0" smtClean="0"/>
              <a:t> </a:t>
            </a:r>
            <a:r>
              <a:rPr lang="en-US" dirty="0" err="1" smtClean="0"/>
              <a:t>kerja</a:t>
            </a:r>
            <a:r>
              <a:rPr lang="en-US" dirty="0" smtClean="0"/>
              <a:t> </a:t>
            </a:r>
            <a:r>
              <a:rPr lang="en-US" dirty="0" err="1" smtClean="0"/>
              <a:t>sesuai</a:t>
            </a:r>
            <a:r>
              <a:rPr lang="en-US" dirty="0" smtClean="0"/>
              <a:t> </a:t>
            </a:r>
            <a:r>
              <a:rPr lang="en-US" dirty="0" err="1" smtClean="0"/>
              <a:t>dengan</a:t>
            </a:r>
            <a:r>
              <a:rPr lang="en-US" dirty="0" smtClean="0"/>
              <a:t> rata-rata </a:t>
            </a:r>
            <a:r>
              <a:rPr lang="en-US" dirty="0" err="1" smtClean="0"/>
              <a:t>kemampuan</a:t>
            </a:r>
            <a:r>
              <a:rPr lang="en-US" dirty="0" smtClean="0"/>
              <a:t> </a:t>
            </a:r>
            <a:r>
              <a:rPr lang="en-US" dirty="0" err="1" smtClean="0"/>
              <a:t>fisik</a:t>
            </a:r>
            <a:r>
              <a:rPr lang="en-US" dirty="0" smtClean="0"/>
              <a:t> para </a:t>
            </a:r>
            <a:r>
              <a:rPr lang="en-US" dirty="0" err="1" smtClean="0"/>
              <a:t>pekerja</a:t>
            </a:r>
            <a:r>
              <a:rPr lang="en-US" dirty="0" smtClean="0"/>
              <a:t>.</a:t>
            </a:r>
          </a:p>
          <a:p>
            <a:r>
              <a:rPr lang="en-US" dirty="0" smtClean="0"/>
              <a:t>3. </a:t>
            </a:r>
            <a:r>
              <a:rPr lang="en-US" dirty="0" err="1" smtClean="0"/>
              <a:t>Dimensi</a:t>
            </a:r>
            <a:r>
              <a:rPr lang="en-US" dirty="0" smtClean="0"/>
              <a:t> </a:t>
            </a:r>
            <a:r>
              <a:rPr lang="en-US" dirty="0" err="1" smtClean="0"/>
              <a:t>dan</a:t>
            </a:r>
            <a:r>
              <a:rPr lang="en-US" dirty="0" smtClean="0"/>
              <a:t> </a:t>
            </a:r>
            <a:r>
              <a:rPr lang="en-US" dirty="0" err="1" smtClean="0"/>
              <a:t>Bentuk</a:t>
            </a:r>
            <a:r>
              <a:rPr lang="en-US" dirty="0" smtClean="0"/>
              <a:t> </a:t>
            </a:r>
            <a:r>
              <a:rPr lang="en-US" dirty="0" err="1" smtClean="0"/>
              <a:t>Tempat</a:t>
            </a:r>
            <a:r>
              <a:rPr lang="en-US" dirty="0" smtClean="0"/>
              <a:t> </a:t>
            </a:r>
            <a:r>
              <a:rPr lang="en-US" dirty="0" err="1" smtClean="0"/>
              <a:t>Kerja</a:t>
            </a:r>
            <a:r>
              <a:rPr lang="en-US" dirty="0" smtClean="0"/>
              <a:t>, </a:t>
            </a:r>
            <a:r>
              <a:rPr lang="en-US" dirty="0" err="1" smtClean="0"/>
              <a:t>penelitian</a:t>
            </a:r>
            <a:r>
              <a:rPr lang="en-US" dirty="0" smtClean="0"/>
              <a:t> </a:t>
            </a:r>
            <a:r>
              <a:rPr lang="en-US" dirty="0" err="1" smtClean="0"/>
              <a:t>mengenai</a:t>
            </a:r>
            <a:r>
              <a:rPr lang="en-US" dirty="0" smtClean="0"/>
              <a:t> </a:t>
            </a:r>
            <a:r>
              <a:rPr lang="en-US" dirty="0" err="1" smtClean="0"/>
              <a:t>dimensi</a:t>
            </a:r>
            <a:r>
              <a:rPr lang="en-US" dirty="0" smtClean="0"/>
              <a:t> </a:t>
            </a:r>
            <a:r>
              <a:rPr lang="en-US" dirty="0" err="1" smtClean="0"/>
              <a:t>dan</a:t>
            </a:r>
            <a:r>
              <a:rPr lang="en-US" dirty="0" smtClean="0"/>
              <a:t> </a:t>
            </a:r>
            <a:r>
              <a:rPr lang="en-US" dirty="0" err="1" smtClean="0"/>
              <a:t>bentuk</a:t>
            </a:r>
            <a:r>
              <a:rPr lang="en-US" dirty="0" smtClean="0"/>
              <a:t> </a:t>
            </a:r>
            <a:r>
              <a:rPr lang="en-US" dirty="0" err="1" smtClean="0"/>
              <a:t>ruang</a:t>
            </a:r>
            <a:r>
              <a:rPr lang="en-US" dirty="0" smtClean="0"/>
              <a:t> </a:t>
            </a:r>
            <a:r>
              <a:rPr lang="en-US" dirty="0" err="1" smtClean="0"/>
              <a:t>tempat</a:t>
            </a:r>
            <a:r>
              <a:rPr lang="en-US" dirty="0" smtClean="0"/>
              <a:t> </a:t>
            </a:r>
            <a:r>
              <a:rPr lang="en-US" dirty="0" err="1" smtClean="0"/>
              <a:t>kerja</a:t>
            </a:r>
            <a:r>
              <a:rPr lang="en-US" dirty="0" smtClean="0"/>
              <a:t>, </a:t>
            </a:r>
            <a:r>
              <a:rPr lang="en-US" dirty="0" err="1" smtClean="0"/>
              <a:t>dimensi</a:t>
            </a:r>
            <a:r>
              <a:rPr lang="en-US" dirty="0" smtClean="0"/>
              <a:t> </a:t>
            </a:r>
            <a:r>
              <a:rPr lang="en-US" dirty="0" err="1" smtClean="0"/>
              <a:t>ukuran</a:t>
            </a:r>
            <a:r>
              <a:rPr lang="en-US" dirty="0" smtClean="0"/>
              <a:t> </a:t>
            </a:r>
            <a:r>
              <a:rPr lang="en-US" dirty="0" err="1" smtClean="0"/>
              <a:t>kebutuhan</a:t>
            </a:r>
            <a:r>
              <a:rPr lang="en-US" dirty="0" smtClean="0"/>
              <a:t> para </a:t>
            </a:r>
            <a:r>
              <a:rPr lang="en-US" dirty="0" err="1" smtClean="0"/>
              <a:t>pekerja</a:t>
            </a:r>
            <a:r>
              <a:rPr lang="en-US" dirty="0" smtClean="0"/>
              <a:t>, </a:t>
            </a:r>
            <a:r>
              <a:rPr lang="en-US" dirty="0" err="1" smtClean="0"/>
              <a:t>jenis</a:t>
            </a:r>
            <a:r>
              <a:rPr lang="en-US" dirty="0" smtClean="0"/>
              <a:t> </a:t>
            </a:r>
            <a:r>
              <a:rPr lang="en-US" dirty="0" err="1" smtClean="0"/>
              <a:t>pekerjaan</a:t>
            </a:r>
            <a:r>
              <a:rPr lang="en-US" dirty="0" smtClean="0"/>
              <a:t>, </a:t>
            </a:r>
            <a:r>
              <a:rPr lang="en-US" dirty="0" err="1" smtClean="0"/>
              <a:t>dan</a:t>
            </a:r>
            <a:r>
              <a:rPr lang="en-US" dirty="0" smtClean="0"/>
              <a:t> </a:t>
            </a:r>
            <a:r>
              <a:rPr lang="en-US" dirty="0" err="1" smtClean="0"/>
              <a:t>faktor-faktor</a:t>
            </a:r>
            <a:r>
              <a:rPr lang="en-US" dirty="0" smtClean="0"/>
              <a:t> yang </a:t>
            </a:r>
            <a:r>
              <a:rPr lang="en-US" dirty="0" err="1" smtClean="0"/>
              <a:t>memengaruhi</a:t>
            </a:r>
            <a:r>
              <a:rPr lang="en-US" dirty="0" smtClean="0"/>
              <a:t> </a:t>
            </a:r>
            <a:r>
              <a:rPr lang="en-US" dirty="0" err="1" smtClean="0"/>
              <a:t>karakteristik</a:t>
            </a:r>
            <a:r>
              <a:rPr lang="en-US" dirty="0" smtClean="0"/>
              <a:t> </a:t>
            </a:r>
            <a:r>
              <a:rPr lang="en-US" dirty="0" err="1" smtClean="0"/>
              <a:t>aktivitas</a:t>
            </a:r>
            <a:r>
              <a:rPr lang="en-US" dirty="0" smtClean="0"/>
              <a:t> </a:t>
            </a:r>
            <a:r>
              <a:rPr lang="en-US" dirty="0" err="1" smtClean="0"/>
              <a:t>kerja</a:t>
            </a:r>
            <a:r>
              <a:rPr lang="en-US" dirty="0" smtClean="0"/>
              <a:t>.</a:t>
            </a:r>
          </a:p>
          <a:p>
            <a:r>
              <a:rPr lang="en-US" dirty="0" smtClean="0"/>
              <a:t>4.  </a:t>
            </a:r>
            <a:r>
              <a:rPr lang="en-US" dirty="0" err="1" smtClean="0"/>
              <a:t>Lingkungan</a:t>
            </a:r>
            <a:r>
              <a:rPr lang="en-US" dirty="0" smtClean="0"/>
              <a:t> </a:t>
            </a:r>
            <a:r>
              <a:rPr lang="en-US" dirty="0" err="1" smtClean="0"/>
              <a:t>Kerja</a:t>
            </a:r>
            <a:r>
              <a:rPr lang="en-US" dirty="0" smtClean="0"/>
              <a:t>, </a:t>
            </a:r>
            <a:r>
              <a:rPr lang="en-US" dirty="0" err="1" smtClean="0"/>
              <a:t>penelitian</a:t>
            </a:r>
            <a:r>
              <a:rPr lang="en-US" dirty="0" smtClean="0"/>
              <a:t> </a:t>
            </a:r>
            <a:r>
              <a:rPr lang="en-US" dirty="0" err="1" smtClean="0"/>
              <a:t>mengenai</a:t>
            </a:r>
            <a:r>
              <a:rPr lang="en-US" dirty="0" smtClean="0"/>
              <a:t> </a:t>
            </a:r>
            <a:r>
              <a:rPr lang="en-US" dirty="0" err="1" smtClean="0"/>
              <a:t>kondisi</a:t>
            </a:r>
            <a:r>
              <a:rPr lang="en-US" dirty="0" smtClean="0"/>
              <a:t> </a:t>
            </a:r>
            <a:r>
              <a:rPr lang="en-US" dirty="0" err="1" smtClean="0"/>
              <a:t>lingkungan</a:t>
            </a:r>
            <a:r>
              <a:rPr lang="en-US" dirty="0" smtClean="0"/>
              <a:t> </a:t>
            </a:r>
            <a:r>
              <a:rPr lang="en-US" dirty="0" err="1" smtClean="0"/>
              <a:t>tempat</a:t>
            </a:r>
            <a:r>
              <a:rPr lang="en-US" dirty="0" smtClean="0"/>
              <a:t> </a:t>
            </a:r>
            <a:r>
              <a:rPr lang="en-US" dirty="0" err="1" smtClean="0"/>
              <a:t>kerja</a:t>
            </a:r>
            <a:r>
              <a:rPr lang="en-US" dirty="0" smtClean="0"/>
              <a:t>, </a:t>
            </a:r>
            <a:r>
              <a:rPr lang="en-US" dirty="0" err="1" smtClean="0"/>
              <a:t>seperti</a:t>
            </a:r>
            <a:r>
              <a:rPr lang="en-US" dirty="0" smtClean="0"/>
              <a:t> </a:t>
            </a:r>
            <a:r>
              <a:rPr lang="en-US" dirty="0" err="1" smtClean="0"/>
              <a:t>pengaturan</a:t>
            </a:r>
            <a:r>
              <a:rPr lang="en-US" dirty="0" smtClean="0"/>
              <a:t> </a:t>
            </a:r>
            <a:r>
              <a:rPr lang="en-US" dirty="0" err="1" smtClean="0"/>
              <a:t>pencahayaan</a:t>
            </a:r>
            <a:r>
              <a:rPr lang="en-US" dirty="0" smtClean="0"/>
              <a:t>, </a:t>
            </a:r>
            <a:r>
              <a:rPr lang="en-US" dirty="0" err="1" smtClean="0"/>
              <a:t>pengaturan</a:t>
            </a:r>
            <a:r>
              <a:rPr lang="en-US" dirty="0" smtClean="0"/>
              <a:t> </a:t>
            </a:r>
            <a:r>
              <a:rPr lang="en-US" dirty="0" err="1" smtClean="0"/>
              <a:t>ventilasi</a:t>
            </a:r>
            <a:r>
              <a:rPr lang="en-US" dirty="0" smtClean="0"/>
              <a:t> </a:t>
            </a:r>
            <a:r>
              <a:rPr lang="en-US" dirty="0" err="1" smtClean="0"/>
              <a:t>udara</a:t>
            </a:r>
            <a:r>
              <a:rPr lang="en-US" dirty="0" smtClean="0"/>
              <a:t>, </a:t>
            </a:r>
            <a:r>
              <a:rPr lang="en-US" dirty="0" err="1" smtClean="0"/>
              <a:t>dan</a:t>
            </a:r>
            <a:r>
              <a:rPr lang="en-US" dirty="0" smtClean="0"/>
              <a:t> </a:t>
            </a:r>
            <a:r>
              <a:rPr lang="en-US" dirty="0" err="1" smtClean="0"/>
              <a:t>faktor</a:t>
            </a:r>
            <a:r>
              <a:rPr lang="en-US" dirty="0" smtClean="0"/>
              <a:t> yang </a:t>
            </a:r>
            <a:r>
              <a:rPr lang="en-US" dirty="0" err="1" smtClean="0"/>
              <a:t>memengaruhi</a:t>
            </a:r>
            <a:r>
              <a:rPr lang="en-US" dirty="0"/>
              <a:t> </a:t>
            </a:r>
            <a:r>
              <a:rPr lang="en-US" dirty="0" err="1" smtClean="0"/>
              <a:t>fisik</a:t>
            </a:r>
            <a:r>
              <a:rPr lang="en-US" dirty="0" smtClean="0"/>
              <a:t> </a:t>
            </a:r>
            <a:r>
              <a:rPr lang="en-US" dirty="0" err="1" smtClean="0"/>
              <a:t>pekerja</a:t>
            </a:r>
            <a:r>
              <a:rPr lang="en-US" dirty="0" smtClean="0"/>
              <a:t>, </a:t>
            </a:r>
            <a:r>
              <a:rPr lang="en-US" dirty="0" err="1" smtClean="0"/>
              <a:t>seperti</a:t>
            </a:r>
            <a:r>
              <a:rPr lang="en-US" dirty="0" smtClean="0"/>
              <a:t> </a:t>
            </a:r>
            <a:r>
              <a:rPr lang="en-US" dirty="0" err="1" smtClean="0"/>
              <a:t>kebisingsn</a:t>
            </a:r>
            <a:r>
              <a:rPr lang="en-US" dirty="0" smtClean="0"/>
              <a:t>, </a:t>
            </a:r>
            <a:r>
              <a:rPr lang="en-US" dirty="0" err="1" smtClean="0"/>
              <a:t>getaran</a:t>
            </a:r>
            <a:r>
              <a:rPr lang="en-US" dirty="0" smtClean="0"/>
              <a:t>, </a:t>
            </a:r>
            <a:r>
              <a:rPr lang="en-US" dirty="0" err="1" smtClean="0"/>
              <a:t>tempertautr</a:t>
            </a:r>
            <a:r>
              <a:rPr lang="en-US" dirty="0" smtClean="0"/>
              <a:t>, </a:t>
            </a:r>
            <a:r>
              <a:rPr lang="en-US" dirty="0" err="1" smtClean="0"/>
              <a:t>dan</a:t>
            </a:r>
            <a:r>
              <a:rPr lang="en-US" dirty="0" smtClean="0"/>
              <a:t> </a:t>
            </a:r>
            <a:r>
              <a:rPr lang="en-US" dirty="0" err="1" smtClean="0"/>
              <a:t>limbah</a:t>
            </a:r>
            <a:r>
              <a:rPr lang="en-US" dirty="0" smtClean="0"/>
              <a:t> </a:t>
            </a:r>
            <a:r>
              <a:rPr lang="en-US" dirty="0" err="1" smtClean="0"/>
              <a:t>cairan</a:t>
            </a:r>
            <a:r>
              <a:rPr lang="en-US" dirty="0" smtClean="0"/>
              <a:t> </a:t>
            </a:r>
            <a:r>
              <a:rPr lang="en-US" dirty="0" err="1" smtClean="0"/>
              <a:t>kimia</a:t>
            </a:r>
            <a:r>
              <a:rPr lang="en-US" dirty="0" smtClean="0"/>
              <a:t>.</a:t>
            </a:r>
          </a:p>
          <a:p>
            <a:endParaRPr lang="en-US" dirty="0"/>
          </a:p>
          <a:p>
            <a:endParaRPr lang="en-US" dirty="0"/>
          </a:p>
        </p:txBody>
      </p:sp>
    </p:spTree>
    <p:extLst>
      <p:ext uri="{BB962C8B-B14F-4D97-AF65-F5344CB8AC3E}">
        <p14:creationId xmlns:p14="http://schemas.microsoft.com/office/powerpoint/2010/main" val="3976760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62400" y="228600"/>
            <a:ext cx="3741425" cy="814428"/>
          </a:xfrm>
        </p:spPr>
        <p:txBody>
          <a:bodyPr>
            <a:normAutofit fontScale="90000"/>
          </a:bodyPr>
          <a:lstStyle/>
          <a:p>
            <a:r>
              <a:rPr lang="en-US" sz="4900" dirty="0" smtClean="0">
                <a:latin typeface="Showcard Gothic" panose="04020904020102020604" pitchFamily="82" charset="0"/>
              </a:rPr>
              <a:t>PENGERTIAN</a:t>
            </a:r>
            <a:endParaRPr lang="en-US" dirty="0"/>
          </a:p>
        </p:txBody>
      </p:sp>
      <p:sp>
        <p:nvSpPr>
          <p:cNvPr id="6" name="Shape 283"/>
          <p:cNvSpPr txBox="1">
            <a:spLocks/>
          </p:cNvSpPr>
          <p:nvPr/>
        </p:nvSpPr>
        <p:spPr>
          <a:xfrm>
            <a:off x="2744558" y="2816000"/>
            <a:ext cx="3350084" cy="530000"/>
          </a:xfrm>
          <a:prstGeom prst="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25" tIns="91425" rIns="91425" bIns="91425" rtlCol="0" anchor="b" anchorCtr="0">
            <a:noAutofit/>
          </a:bodyPr>
          <a:lstStyle>
            <a:lvl1pPr algn="ctr" defTabSz="914400" rtl="0" eaLnBrk="1" latinLnBrk="0" hangingPunct="1">
              <a:spcBef>
                <a:spcPct val="0"/>
              </a:spcBef>
              <a:buNone/>
              <a:defRPr sz="4400" b="1" kern="1200" baseline="0">
                <a:solidFill>
                  <a:schemeClr val="bg1"/>
                </a:solidFill>
                <a:latin typeface="Arial" pitchFamily="34" charset="0"/>
                <a:ea typeface="+mj-ea"/>
                <a:cs typeface="Arial" pitchFamily="34" charset="0"/>
              </a:defRPr>
            </a:lvl1pPr>
          </a:lstStyle>
          <a:p>
            <a:r>
              <a:rPr lang="en-US" sz="2000" dirty="0" err="1" smtClean="0">
                <a:solidFill>
                  <a:schemeClr val="tx1"/>
                </a:solidFill>
                <a:latin typeface="Berlin Sans FB Demi" pitchFamily="34" charset="0"/>
              </a:rPr>
              <a:t>Ergos</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dan</a:t>
            </a:r>
            <a:r>
              <a:rPr lang="en-US" sz="2000" dirty="0" smtClean="0">
                <a:solidFill>
                  <a:schemeClr val="tx1"/>
                </a:solidFill>
                <a:latin typeface="Berlin Sans FB Demi" pitchFamily="34" charset="0"/>
              </a:rPr>
              <a:t> Nomos</a:t>
            </a:r>
            <a:endParaRPr lang="en-US" sz="2000" dirty="0">
              <a:solidFill>
                <a:schemeClr val="tx1"/>
              </a:solidFill>
              <a:latin typeface="Berlin Sans FB Demi" pitchFamily="34" charset="0"/>
            </a:endParaRPr>
          </a:p>
        </p:txBody>
      </p:sp>
      <p:sp>
        <p:nvSpPr>
          <p:cNvPr id="7" name="Shape 283"/>
          <p:cNvSpPr txBox="1">
            <a:spLocks/>
          </p:cNvSpPr>
          <p:nvPr/>
        </p:nvSpPr>
        <p:spPr>
          <a:xfrm>
            <a:off x="1524000" y="5257800"/>
            <a:ext cx="6019800" cy="727856"/>
          </a:xfrm>
          <a:prstGeom prst="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25" tIns="91425" rIns="91425" bIns="91425" rtlCol="0" anchor="b" anchorCtr="0">
            <a:noAutofit/>
          </a:bodyPr>
          <a:lstStyle>
            <a:lvl1pPr algn="ctr" defTabSz="914400" rtl="0" eaLnBrk="1" latinLnBrk="0" hangingPunct="1">
              <a:spcBef>
                <a:spcPct val="0"/>
              </a:spcBef>
              <a:buNone/>
              <a:defRPr sz="4400" b="1" kern="1200" baseline="0">
                <a:solidFill>
                  <a:schemeClr val="bg1"/>
                </a:solidFill>
                <a:latin typeface="Arial" pitchFamily="34" charset="0"/>
                <a:ea typeface="+mj-ea"/>
                <a:cs typeface="Arial" pitchFamily="34" charset="0"/>
              </a:defRPr>
            </a:lvl1pPr>
          </a:lstStyle>
          <a:p>
            <a:r>
              <a:rPr lang="en-US" sz="2000" dirty="0" err="1" smtClean="0">
                <a:solidFill>
                  <a:schemeClr val="tx1"/>
                </a:solidFill>
                <a:latin typeface="Berlin Sans FB Demi" pitchFamily="34" charset="0"/>
              </a:rPr>
              <a:t>Suatu</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aturan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atau</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kaidah</a:t>
            </a:r>
            <a:r>
              <a:rPr lang="en-US" sz="2000" dirty="0" smtClean="0">
                <a:solidFill>
                  <a:schemeClr val="tx1"/>
                </a:solidFill>
                <a:latin typeface="Berlin Sans FB Demi" pitchFamily="34" charset="0"/>
              </a:rPr>
              <a:t> yang </a:t>
            </a:r>
            <a:r>
              <a:rPr lang="en-US" sz="2000" dirty="0" err="1" smtClean="0">
                <a:solidFill>
                  <a:schemeClr val="tx1"/>
                </a:solidFill>
                <a:latin typeface="Berlin Sans FB Demi" pitchFamily="34" charset="0"/>
              </a:rPr>
              <a:t>ditaati</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dalam</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lingkungan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pekerjaan</a:t>
            </a:r>
            <a:endParaRPr lang="en-US" sz="2000" dirty="0">
              <a:solidFill>
                <a:schemeClr val="tx1"/>
              </a:solidFill>
              <a:latin typeface="Berlin Sans FB Demi" pitchFamily="34" charset="0"/>
            </a:endParaRPr>
          </a:p>
        </p:txBody>
      </p:sp>
      <p:sp>
        <p:nvSpPr>
          <p:cNvPr id="9" name="Shape 283"/>
          <p:cNvSpPr txBox="1">
            <a:spLocks/>
          </p:cNvSpPr>
          <p:nvPr/>
        </p:nvSpPr>
        <p:spPr>
          <a:xfrm>
            <a:off x="2552699" y="4343400"/>
            <a:ext cx="3733800" cy="530000"/>
          </a:xfrm>
          <a:prstGeom prst="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25" tIns="91425" rIns="91425" bIns="91425" rtlCol="0" anchor="b" anchorCtr="0">
            <a:noAutofit/>
          </a:bodyPr>
          <a:lstStyle>
            <a:lvl1pPr algn="ctr" defTabSz="914400" rtl="0" eaLnBrk="1" latinLnBrk="0" hangingPunct="1">
              <a:spcBef>
                <a:spcPct val="0"/>
              </a:spcBef>
              <a:buNone/>
              <a:defRPr sz="4400" b="1" kern="1200" baseline="0">
                <a:solidFill>
                  <a:schemeClr val="bg1"/>
                </a:solidFill>
                <a:latin typeface="Arial" pitchFamily="34" charset="0"/>
                <a:ea typeface="+mj-ea"/>
                <a:cs typeface="Arial" pitchFamily="34" charset="0"/>
              </a:defRPr>
            </a:lvl1pPr>
          </a:lstStyle>
          <a:p>
            <a:r>
              <a:rPr lang="en-US" sz="2000" dirty="0" err="1" smtClean="0">
                <a:solidFill>
                  <a:schemeClr val="tx1"/>
                </a:solidFill>
                <a:latin typeface="Berlin Sans FB Demi" pitchFamily="34" charset="0"/>
              </a:rPr>
              <a:t>Kerja</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dan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aturan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atau</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kaidah</a:t>
            </a:r>
            <a:endParaRPr lang="en-US" sz="2000" dirty="0">
              <a:solidFill>
                <a:schemeClr val="tx1"/>
              </a:solidFill>
              <a:latin typeface="Berlin Sans FB Demi" pitchFamily="34" charset="0"/>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2893" y="3489891"/>
            <a:ext cx="633413" cy="853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55878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err="1" smtClean="0"/>
              <a:t>Ditinjau</a:t>
            </a:r>
            <a:r>
              <a:rPr lang="en-US" dirty="0" smtClean="0"/>
              <a:t> </a:t>
            </a:r>
            <a:r>
              <a:rPr lang="en-US" dirty="0" err="1" smtClean="0"/>
              <a:t>dari</a:t>
            </a:r>
            <a:r>
              <a:rPr lang="en-US" dirty="0" smtClean="0"/>
              <a:t> </a:t>
            </a:r>
            <a:r>
              <a:rPr lang="en-US" dirty="0" err="1" smtClean="0"/>
              <a:t>kepentingan</a:t>
            </a:r>
            <a:r>
              <a:rPr lang="en-US" dirty="0" smtClean="0"/>
              <a:t> </a:t>
            </a:r>
            <a:r>
              <a:rPr lang="en-US" dirty="0" err="1" smtClean="0"/>
              <a:t>pendidikan</a:t>
            </a:r>
            <a:r>
              <a:rPr lang="en-US" dirty="0" smtClean="0"/>
              <a:t>, </a:t>
            </a:r>
            <a:r>
              <a:rPr lang="en-US" dirty="0" err="1" smtClean="0"/>
              <a:t>pelatihan</a:t>
            </a:r>
            <a:r>
              <a:rPr lang="en-US" dirty="0" smtClean="0"/>
              <a:t> </a:t>
            </a:r>
            <a:r>
              <a:rPr lang="en-US" dirty="0" err="1" smtClean="0"/>
              <a:t>vokasi</a:t>
            </a:r>
            <a:r>
              <a:rPr lang="en-US" dirty="0" smtClean="0"/>
              <a:t> </a:t>
            </a:r>
            <a:r>
              <a:rPr lang="en-US" dirty="0" err="1" smtClean="0"/>
              <a:t>dan</a:t>
            </a:r>
            <a:r>
              <a:rPr lang="en-US" dirty="0" smtClean="0"/>
              <a:t> </a:t>
            </a:r>
            <a:r>
              <a:rPr lang="en-US" dirty="0" err="1" smtClean="0"/>
              <a:t>kejuruan</a:t>
            </a:r>
            <a:r>
              <a:rPr lang="en-US" dirty="0" smtClean="0"/>
              <a:t> </a:t>
            </a:r>
            <a:r>
              <a:rPr lang="en-US" dirty="0" err="1" smtClean="0"/>
              <a:t>meliputi</a:t>
            </a:r>
            <a:r>
              <a:rPr lang="en-US" dirty="0" smtClean="0"/>
              <a:t> </a:t>
            </a:r>
            <a:r>
              <a:rPr lang="en-US" dirty="0" err="1" smtClean="0"/>
              <a:t>hal</a:t>
            </a:r>
            <a:r>
              <a:rPr lang="en-US" dirty="0" smtClean="0"/>
              <a:t> </a:t>
            </a:r>
            <a:r>
              <a:rPr lang="en-US" dirty="0" err="1" smtClean="0"/>
              <a:t>hal</a:t>
            </a:r>
            <a:r>
              <a:rPr lang="en-US" dirty="0" smtClean="0"/>
              <a:t> </a:t>
            </a:r>
            <a:r>
              <a:rPr lang="en-US" dirty="0" err="1" smtClean="0"/>
              <a:t>berikut</a:t>
            </a:r>
            <a:r>
              <a:rPr lang="en-US" dirty="0" smtClean="0"/>
              <a:t> </a:t>
            </a:r>
            <a:r>
              <a:rPr lang="en-US" dirty="0" err="1" smtClean="0"/>
              <a:t>ini</a:t>
            </a:r>
            <a:r>
              <a:rPr lang="en-US" dirty="0" smtClean="0"/>
              <a:t>.</a:t>
            </a:r>
          </a:p>
          <a:p>
            <a:r>
              <a:rPr lang="en-US" dirty="0" smtClean="0"/>
              <a:t>1. </a:t>
            </a:r>
            <a:r>
              <a:rPr lang="en-US" dirty="0" err="1" smtClean="0"/>
              <a:t>Merekonstruksi</a:t>
            </a:r>
            <a:r>
              <a:rPr lang="en-US" dirty="0" smtClean="0"/>
              <a:t> </a:t>
            </a:r>
            <a:r>
              <a:rPr lang="en-US" dirty="0" err="1" smtClean="0"/>
              <a:t>kurikulum</a:t>
            </a:r>
            <a:r>
              <a:rPr lang="en-US" dirty="0" smtClean="0"/>
              <a:t> </a:t>
            </a:r>
            <a:r>
              <a:rPr lang="en-US" dirty="0" err="1" smtClean="0"/>
              <a:t>sistem</a:t>
            </a:r>
            <a:r>
              <a:rPr lang="en-US" dirty="0" smtClean="0"/>
              <a:t> </a:t>
            </a:r>
            <a:r>
              <a:rPr lang="en-US" dirty="0" err="1" smtClean="0"/>
              <a:t>pelatihan</a:t>
            </a:r>
            <a:r>
              <a:rPr lang="en-US" dirty="0" smtClean="0"/>
              <a:t> </a:t>
            </a:r>
            <a:r>
              <a:rPr lang="en-US" dirty="0" err="1" smtClean="0"/>
              <a:t>sexara</a:t>
            </a:r>
            <a:r>
              <a:rPr lang="en-US" dirty="0" smtClean="0"/>
              <a:t> </a:t>
            </a:r>
            <a:r>
              <a:rPr lang="en-US" dirty="0" err="1" smtClean="0"/>
              <a:t>terpadu</a:t>
            </a:r>
            <a:r>
              <a:rPr lang="en-US" dirty="0" smtClean="0"/>
              <a:t> (</a:t>
            </a:r>
            <a:r>
              <a:rPr lang="en-US" dirty="0" err="1" smtClean="0"/>
              <a:t>kompetensi</a:t>
            </a:r>
            <a:r>
              <a:rPr lang="en-US" dirty="0" smtClean="0"/>
              <a:t> </a:t>
            </a:r>
            <a:r>
              <a:rPr lang="en-US" dirty="0" err="1" smtClean="0"/>
              <a:t>dan</a:t>
            </a:r>
            <a:r>
              <a:rPr lang="en-US" dirty="0" smtClean="0"/>
              <a:t> </a:t>
            </a:r>
            <a:r>
              <a:rPr lang="en-US" dirty="0" err="1" smtClean="0"/>
              <a:t>praktis</a:t>
            </a:r>
            <a:r>
              <a:rPr lang="en-US" dirty="0" smtClean="0"/>
              <a:t> </a:t>
            </a:r>
            <a:r>
              <a:rPr lang="en-US" dirty="0" err="1" smtClean="0"/>
              <a:t>gerak</a:t>
            </a:r>
            <a:r>
              <a:rPr lang="en-US" dirty="0" smtClean="0"/>
              <a:t> </a:t>
            </a:r>
            <a:r>
              <a:rPr lang="en-US" dirty="0" err="1" smtClean="0"/>
              <a:t>ergonomi</a:t>
            </a:r>
            <a:r>
              <a:rPr lang="en-US" dirty="0" smtClean="0"/>
              <a:t>, </a:t>
            </a:r>
            <a:r>
              <a:rPr lang="en-US" dirty="0" err="1" smtClean="0"/>
              <a:t>pada</a:t>
            </a:r>
            <a:r>
              <a:rPr lang="en-US" dirty="0" smtClean="0"/>
              <a:t> </a:t>
            </a:r>
            <a:r>
              <a:rPr lang="en-US" dirty="0" err="1" smtClean="0"/>
              <a:t>lembaga</a:t>
            </a:r>
            <a:r>
              <a:rPr lang="en-US" dirty="0" smtClean="0"/>
              <a:t> </a:t>
            </a:r>
            <a:r>
              <a:rPr lang="en-US" dirty="0" err="1" smtClean="0"/>
              <a:t>pendidikan-pelatihan</a:t>
            </a:r>
            <a:r>
              <a:rPr lang="en-US" dirty="0" smtClean="0"/>
              <a:t> </a:t>
            </a:r>
            <a:r>
              <a:rPr lang="en-US" dirty="0" err="1" smtClean="0"/>
              <a:t>vokasi</a:t>
            </a:r>
            <a:r>
              <a:rPr lang="en-US" dirty="0" smtClean="0"/>
              <a:t> (</a:t>
            </a:r>
            <a:r>
              <a:rPr lang="en-US" dirty="0" err="1" smtClean="0"/>
              <a:t>kejuruan</a:t>
            </a:r>
            <a:r>
              <a:rPr lang="en-US" dirty="0" smtClean="0"/>
              <a:t>).</a:t>
            </a:r>
          </a:p>
          <a:p>
            <a:r>
              <a:rPr lang="en-US" dirty="0" smtClean="0"/>
              <a:t>2. </a:t>
            </a:r>
            <a:r>
              <a:rPr lang="en-US" dirty="0" err="1" smtClean="0"/>
              <a:t>Mengembangkan</a:t>
            </a:r>
            <a:r>
              <a:rPr lang="en-US" dirty="0" smtClean="0"/>
              <a:t> </a:t>
            </a:r>
            <a:r>
              <a:rPr lang="en-US" dirty="0" err="1" smtClean="0"/>
              <a:t>sistem</a:t>
            </a:r>
            <a:r>
              <a:rPr lang="en-US" dirty="0" smtClean="0"/>
              <a:t> </a:t>
            </a:r>
            <a:r>
              <a:rPr lang="en-US" dirty="0" err="1" smtClean="0"/>
              <a:t>pembelajaran</a:t>
            </a:r>
            <a:r>
              <a:rPr lang="en-US" dirty="0" smtClean="0"/>
              <a:t> </a:t>
            </a:r>
            <a:r>
              <a:rPr lang="en-US" dirty="0" err="1" smtClean="0"/>
              <a:t>gerak</a:t>
            </a:r>
            <a:r>
              <a:rPr lang="en-US" dirty="0" smtClean="0"/>
              <a:t> </a:t>
            </a:r>
            <a:r>
              <a:rPr lang="en-US" dirty="0" err="1" smtClean="0"/>
              <a:t>sistemik</a:t>
            </a:r>
            <a:r>
              <a:rPr lang="en-US" dirty="0" smtClean="0"/>
              <a:t> </a:t>
            </a:r>
            <a:r>
              <a:rPr lang="en-US" dirty="0" err="1" smtClean="0"/>
              <a:t>untuk</a:t>
            </a:r>
            <a:r>
              <a:rPr lang="en-US" dirty="0" smtClean="0"/>
              <a:t> </a:t>
            </a:r>
            <a:r>
              <a:rPr lang="en-US" dirty="0" err="1" smtClean="0"/>
              <a:t>mempersiapkan</a:t>
            </a:r>
            <a:r>
              <a:rPr lang="en-US" dirty="0" smtClean="0"/>
              <a:t> </a:t>
            </a:r>
            <a:r>
              <a:rPr lang="en-US" dirty="0" err="1" smtClean="0"/>
              <a:t>calon</a:t>
            </a:r>
            <a:r>
              <a:rPr lang="en-US" dirty="0" smtClean="0"/>
              <a:t> </a:t>
            </a:r>
            <a:r>
              <a:rPr lang="en-US" dirty="0" err="1" smtClean="0"/>
              <a:t>tenaga</a:t>
            </a:r>
            <a:r>
              <a:rPr lang="en-US" dirty="0" smtClean="0"/>
              <a:t> </a:t>
            </a:r>
            <a:r>
              <a:rPr lang="en-US" dirty="0" err="1" smtClean="0"/>
              <a:t>kerja</a:t>
            </a:r>
            <a:r>
              <a:rPr lang="en-US" dirty="0" smtClean="0"/>
              <a:t> </a:t>
            </a:r>
            <a:r>
              <a:rPr lang="en-US" dirty="0" err="1" smtClean="0"/>
              <a:t>teknik</a:t>
            </a:r>
            <a:r>
              <a:rPr lang="en-US" dirty="0" smtClean="0"/>
              <a:t> (</a:t>
            </a:r>
            <a:r>
              <a:rPr lang="en-US" dirty="0" err="1" smtClean="0"/>
              <a:t>teknisi</a:t>
            </a:r>
            <a:r>
              <a:rPr lang="en-US" dirty="0" smtClean="0"/>
              <a:t>, </a:t>
            </a:r>
            <a:r>
              <a:rPr lang="en-US" dirty="0" err="1" smtClean="0"/>
              <a:t>mekanik</a:t>
            </a:r>
            <a:r>
              <a:rPr lang="en-US" dirty="0" smtClean="0"/>
              <a:t>, </a:t>
            </a:r>
            <a:r>
              <a:rPr lang="en-US" dirty="0" err="1" smtClean="0"/>
              <a:t>dan</a:t>
            </a:r>
            <a:r>
              <a:rPr lang="en-US" dirty="0" smtClean="0"/>
              <a:t> operator).</a:t>
            </a:r>
          </a:p>
          <a:p>
            <a:r>
              <a:rPr lang="en-US" dirty="0" smtClean="0"/>
              <a:t>3. </a:t>
            </a:r>
            <a:r>
              <a:rPr lang="en-US" dirty="0" err="1" smtClean="0"/>
              <a:t>Mengembangakan</a:t>
            </a:r>
            <a:r>
              <a:rPr lang="en-US" dirty="0" smtClean="0"/>
              <a:t> </a:t>
            </a:r>
            <a:r>
              <a:rPr lang="en-US" dirty="0" err="1" smtClean="0"/>
              <a:t>teknik</a:t>
            </a:r>
            <a:r>
              <a:rPr lang="en-US" dirty="0" smtClean="0"/>
              <a:t> </a:t>
            </a:r>
            <a:r>
              <a:rPr lang="en-US" dirty="0" err="1" smtClean="0"/>
              <a:t>gerak</a:t>
            </a:r>
            <a:r>
              <a:rPr lang="en-US" dirty="0" smtClean="0"/>
              <a:t> </a:t>
            </a:r>
            <a:r>
              <a:rPr lang="en-US" dirty="0" err="1" smtClean="0"/>
              <a:t>sistemik</a:t>
            </a:r>
            <a:r>
              <a:rPr lang="en-US" dirty="0" smtClean="0"/>
              <a:t> </a:t>
            </a:r>
            <a:r>
              <a:rPr lang="en-US" dirty="0" err="1" smtClean="0"/>
              <a:t>pada</a:t>
            </a:r>
            <a:r>
              <a:rPr lang="en-US" dirty="0" smtClean="0"/>
              <a:t> </a:t>
            </a:r>
            <a:r>
              <a:rPr lang="en-US" dirty="0" err="1" smtClean="0"/>
              <a:t>mata</a:t>
            </a:r>
            <a:r>
              <a:rPr lang="en-US" dirty="0" smtClean="0"/>
              <a:t> </a:t>
            </a:r>
            <a:r>
              <a:rPr lang="en-US" dirty="0" err="1" smtClean="0"/>
              <a:t>pelajaran</a:t>
            </a:r>
            <a:r>
              <a:rPr lang="en-US" dirty="0" smtClean="0"/>
              <a:t> yang </a:t>
            </a:r>
            <a:r>
              <a:rPr lang="en-US" dirty="0" err="1" smtClean="0"/>
              <a:t>menuntut</a:t>
            </a:r>
            <a:r>
              <a:rPr lang="en-US" dirty="0" smtClean="0"/>
              <a:t> </a:t>
            </a:r>
            <a:r>
              <a:rPr lang="en-US" dirty="0" err="1" smtClean="0"/>
              <a:t>kemampuan</a:t>
            </a:r>
            <a:r>
              <a:rPr lang="en-US" dirty="0" smtClean="0"/>
              <a:t> </a:t>
            </a:r>
            <a:r>
              <a:rPr lang="en-US" dirty="0" err="1" smtClean="0"/>
              <a:t>keterampilan</a:t>
            </a:r>
            <a:r>
              <a:rPr lang="en-US" dirty="0"/>
              <a:t> </a:t>
            </a:r>
            <a:r>
              <a:rPr lang="en-US" dirty="0" err="1" smtClean="0"/>
              <a:t>teknis</a:t>
            </a:r>
            <a:r>
              <a:rPr lang="en-US" dirty="0" smtClean="0"/>
              <a:t> </a:t>
            </a:r>
            <a:r>
              <a:rPr lang="en-US" dirty="0" err="1" smtClean="0"/>
              <a:t>dalam</a:t>
            </a:r>
            <a:r>
              <a:rPr lang="en-US" dirty="0" smtClean="0"/>
              <a:t> </a:t>
            </a:r>
            <a:r>
              <a:rPr lang="en-US" dirty="0" err="1" smtClean="0"/>
              <a:t>menghadapi</a:t>
            </a:r>
            <a:r>
              <a:rPr lang="en-US" dirty="0" smtClean="0"/>
              <a:t> </a:t>
            </a:r>
            <a:r>
              <a:rPr lang="en-US" dirty="0" err="1" smtClean="0"/>
              <a:t>keragaman</a:t>
            </a:r>
            <a:r>
              <a:rPr lang="en-US" dirty="0" smtClean="0"/>
              <a:t> </a:t>
            </a:r>
            <a:r>
              <a:rPr lang="en-US" dirty="0" err="1" smtClean="0"/>
              <a:t>jenis</a:t>
            </a:r>
            <a:r>
              <a:rPr lang="en-US" dirty="0" smtClean="0"/>
              <a:t> </a:t>
            </a:r>
            <a:r>
              <a:rPr lang="en-US" dirty="0" err="1" smtClean="0"/>
              <a:t>pekerjaan</a:t>
            </a:r>
            <a:r>
              <a:rPr lang="en-US" dirty="0" smtClean="0"/>
              <a:t> di </a:t>
            </a:r>
            <a:r>
              <a:rPr lang="en-US" dirty="0" err="1" smtClean="0"/>
              <a:t>industri</a:t>
            </a:r>
            <a:r>
              <a:rPr lang="en-US" dirty="0" smtClean="0"/>
              <a:t>.</a:t>
            </a:r>
          </a:p>
          <a:p>
            <a:r>
              <a:rPr lang="en-US" dirty="0" smtClean="0"/>
              <a:t>4. </a:t>
            </a:r>
            <a:r>
              <a:rPr lang="en-US" dirty="0" err="1" smtClean="0"/>
              <a:t>Mengembangkan</a:t>
            </a:r>
            <a:r>
              <a:rPr lang="en-US" dirty="0" smtClean="0"/>
              <a:t> </a:t>
            </a:r>
            <a:r>
              <a:rPr lang="en-US" dirty="0" err="1" smtClean="0"/>
              <a:t>dan</a:t>
            </a:r>
            <a:r>
              <a:rPr lang="en-US" dirty="0" smtClean="0"/>
              <a:t> </a:t>
            </a:r>
            <a:r>
              <a:rPr lang="en-US" dirty="0" err="1" smtClean="0"/>
              <a:t>mengaplikasikan</a:t>
            </a:r>
            <a:r>
              <a:rPr lang="en-US" dirty="0" smtClean="0"/>
              <a:t> </a:t>
            </a:r>
            <a:r>
              <a:rPr lang="en-US" dirty="0" err="1" smtClean="0"/>
              <a:t>pembiasaan</a:t>
            </a:r>
            <a:r>
              <a:rPr lang="en-US" dirty="0" smtClean="0"/>
              <a:t> </a:t>
            </a:r>
            <a:r>
              <a:rPr lang="en-US" dirty="0" err="1" smtClean="0"/>
              <a:t>dan</a:t>
            </a:r>
            <a:r>
              <a:rPr lang="en-US" dirty="0" smtClean="0"/>
              <a:t> </a:t>
            </a:r>
            <a:r>
              <a:rPr lang="en-US" dirty="0" err="1" smtClean="0"/>
              <a:t>budaya</a:t>
            </a:r>
            <a:r>
              <a:rPr lang="en-US" dirty="0" smtClean="0"/>
              <a:t> </a:t>
            </a:r>
            <a:r>
              <a:rPr lang="en-US" dirty="0" err="1" smtClean="0"/>
              <a:t>kerja</a:t>
            </a:r>
            <a:r>
              <a:rPr lang="en-US" dirty="0" smtClean="0"/>
              <a:t> </a:t>
            </a:r>
            <a:r>
              <a:rPr lang="en-US" dirty="0" err="1" smtClean="0"/>
              <a:t>teknik</a:t>
            </a:r>
            <a:r>
              <a:rPr lang="en-US" dirty="0" smtClean="0"/>
              <a:t> yang </a:t>
            </a:r>
            <a:r>
              <a:rPr lang="en-US" dirty="0" err="1" smtClean="0"/>
              <a:t>sehat</a:t>
            </a:r>
            <a:r>
              <a:rPr lang="en-US" dirty="0" smtClean="0"/>
              <a:t> </a:t>
            </a:r>
            <a:r>
              <a:rPr lang="en-US" dirty="0" err="1" smtClean="0"/>
              <a:t>dan</a:t>
            </a:r>
            <a:r>
              <a:rPr lang="en-US" dirty="0" smtClean="0"/>
              <a:t> </a:t>
            </a:r>
            <a:r>
              <a:rPr lang="en-US" dirty="0" err="1" smtClean="0"/>
              <a:t>aman</a:t>
            </a:r>
            <a:r>
              <a:rPr lang="en-US" dirty="0" smtClean="0"/>
              <a:t> </a:t>
            </a:r>
            <a:r>
              <a:rPr lang="en-US" dirty="0" err="1" smtClean="0"/>
              <a:t>dalam</a:t>
            </a:r>
            <a:r>
              <a:rPr lang="en-US" dirty="0" smtClean="0"/>
              <a:t> </a:t>
            </a:r>
            <a:r>
              <a:rPr lang="en-US" dirty="0" err="1" smtClean="0"/>
              <a:t>lingkungan</a:t>
            </a:r>
            <a:r>
              <a:rPr lang="en-US" dirty="0" smtClean="0"/>
              <a:t> </a:t>
            </a:r>
            <a:r>
              <a:rPr lang="en-US" dirty="0" err="1" smtClean="0"/>
              <a:t>kerja</a:t>
            </a:r>
            <a:r>
              <a:rPr lang="en-US" dirty="0" smtClean="0"/>
              <a:t>.</a:t>
            </a:r>
          </a:p>
        </p:txBody>
      </p:sp>
    </p:spTree>
    <p:extLst>
      <p:ext uri="{BB962C8B-B14F-4D97-AF65-F5344CB8AC3E}">
        <p14:creationId xmlns:p14="http://schemas.microsoft.com/office/powerpoint/2010/main" val="3455914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err="1" smtClean="0"/>
              <a:t>Harapan</a:t>
            </a:r>
            <a:r>
              <a:rPr lang="en-US" dirty="0" smtClean="0"/>
              <a:t> </a:t>
            </a:r>
            <a:r>
              <a:rPr lang="en-US" dirty="0" err="1" smtClean="0"/>
              <a:t>praksis</a:t>
            </a:r>
            <a:r>
              <a:rPr lang="en-US" dirty="0" smtClean="0"/>
              <a:t> </a:t>
            </a:r>
            <a:r>
              <a:rPr lang="en-US" dirty="0" err="1" smtClean="0"/>
              <a:t>dari</a:t>
            </a:r>
            <a:r>
              <a:rPr lang="en-US" dirty="0" smtClean="0"/>
              <a:t> </a:t>
            </a:r>
            <a:r>
              <a:rPr lang="en-US" dirty="0" err="1" smtClean="0"/>
              <a:t>penerapan</a:t>
            </a:r>
            <a:r>
              <a:rPr lang="en-US" dirty="0" smtClean="0"/>
              <a:t> </a:t>
            </a:r>
            <a:r>
              <a:rPr lang="en-US" dirty="0" err="1" smtClean="0"/>
              <a:t>ergonomi</a:t>
            </a:r>
            <a:r>
              <a:rPr lang="en-US" dirty="0" smtClean="0"/>
              <a:t>, </a:t>
            </a:r>
            <a:r>
              <a:rPr lang="en-US" dirty="0" err="1" smtClean="0"/>
              <a:t>adalah</a:t>
            </a:r>
            <a:r>
              <a:rPr lang="en-US" dirty="0" smtClean="0"/>
              <a:t> </a:t>
            </a:r>
            <a:r>
              <a:rPr lang="en-US" dirty="0" err="1" smtClean="0"/>
              <a:t>sebagai</a:t>
            </a:r>
            <a:r>
              <a:rPr lang="en-US" dirty="0" smtClean="0"/>
              <a:t> </a:t>
            </a:r>
            <a:r>
              <a:rPr lang="en-US" dirty="0" err="1" smtClean="0"/>
              <a:t>berikut</a:t>
            </a:r>
            <a:r>
              <a:rPr lang="en-US" dirty="0" smtClean="0"/>
              <a:t>.</a:t>
            </a:r>
          </a:p>
          <a:p>
            <a:r>
              <a:rPr lang="en-US" dirty="0" smtClean="0"/>
              <a:t>1. </a:t>
            </a:r>
            <a:r>
              <a:rPr lang="en-US" dirty="0" err="1" smtClean="0"/>
              <a:t>tercapainya</a:t>
            </a:r>
            <a:r>
              <a:rPr lang="en-US" dirty="0" smtClean="0"/>
              <a:t> </a:t>
            </a:r>
            <a:r>
              <a:rPr lang="en-US" dirty="0" err="1" smtClean="0"/>
              <a:t>kesejahteraan</a:t>
            </a:r>
            <a:r>
              <a:rPr lang="en-US" dirty="0" smtClean="0"/>
              <a:t> </a:t>
            </a:r>
            <a:r>
              <a:rPr lang="en-US" dirty="0" err="1" smtClean="0"/>
              <a:t>fisik</a:t>
            </a:r>
            <a:r>
              <a:rPr lang="en-US" dirty="0" smtClean="0"/>
              <a:t> </a:t>
            </a:r>
            <a:r>
              <a:rPr lang="en-US" dirty="0" err="1" smtClean="0"/>
              <a:t>dan</a:t>
            </a:r>
            <a:r>
              <a:rPr lang="en-US" dirty="0" smtClean="0"/>
              <a:t> mental, </a:t>
            </a:r>
            <a:r>
              <a:rPr lang="en-US" dirty="0" err="1" smtClean="0"/>
              <a:t>melalui</a:t>
            </a:r>
            <a:r>
              <a:rPr lang="en-US" dirty="0" smtClean="0"/>
              <a:t> </a:t>
            </a:r>
            <a:r>
              <a:rPr lang="en-US" dirty="0" err="1" smtClean="0"/>
              <a:t>upaya</a:t>
            </a:r>
            <a:r>
              <a:rPr lang="en-US" dirty="0" smtClean="0"/>
              <a:t> </a:t>
            </a:r>
            <a:r>
              <a:rPr lang="en-US" dirty="0" err="1" smtClean="0"/>
              <a:t>pencegahan</a:t>
            </a:r>
            <a:r>
              <a:rPr lang="en-US" dirty="0" smtClean="0"/>
              <a:t> </a:t>
            </a:r>
            <a:r>
              <a:rPr lang="en-US" dirty="0" err="1" smtClean="0"/>
              <a:t>dari</a:t>
            </a:r>
            <a:r>
              <a:rPr lang="en-US" dirty="0" smtClean="0"/>
              <a:t> </a:t>
            </a:r>
            <a:r>
              <a:rPr lang="en-US" dirty="0" err="1" smtClean="0"/>
              <a:t>cedera</a:t>
            </a:r>
            <a:r>
              <a:rPr lang="en-US" dirty="0" smtClean="0"/>
              <a:t> </a:t>
            </a:r>
            <a:r>
              <a:rPr lang="en-US" dirty="0" err="1" smtClean="0"/>
              <a:t>dan</a:t>
            </a:r>
            <a:r>
              <a:rPr lang="en-US" dirty="0" smtClean="0"/>
              <a:t> </a:t>
            </a:r>
            <a:r>
              <a:rPr lang="en-US" dirty="0" err="1" smtClean="0"/>
              <a:t>bentuk</a:t>
            </a:r>
            <a:r>
              <a:rPr lang="en-US" dirty="0" smtClean="0"/>
              <a:t> </a:t>
            </a:r>
            <a:r>
              <a:rPr lang="en-US" dirty="0" err="1" smtClean="0"/>
              <a:t>penyakit</a:t>
            </a:r>
            <a:r>
              <a:rPr lang="en-US" dirty="0" smtClean="0"/>
              <a:t> </a:t>
            </a:r>
            <a:r>
              <a:rPr lang="en-US" dirty="0" err="1" smtClean="0"/>
              <a:t>akibat</a:t>
            </a:r>
            <a:r>
              <a:rPr lang="en-US" dirty="0" smtClean="0"/>
              <a:t> </a:t>
            </a:r>
            <a:r>
              <a:rPr lang="en-US" dirty="0" err="1" smtClean="0"/>
              <a:t>kerja</a:t>
            </a:r>
            <a:r>
              <a:rPr lang="en-US" dirty="0" smtClean="0"/>
              <a:t>, </a:t>
            </a:r>
            <a:r>
              <a:rPr lang="en-US" dirty="0" err="1" smtClean="0"/>
              <a:t>secara</a:t>
            </a:r>
            <a:r>
              <a:rPr lang="en-US" dirty="0" smtClean="0"/>
              <a:t> </a:t>
            </a:r>
            <a:r>
              <a:rPr lang="en-US" dirty="0" err="1" smtClean="0"/>
              <a:t>sinergis</a:t>
            </a:r>
            <a:r>
              <a:rPr lang="en-US" dirty="0" smtClean="0"/>
              <a:t>, </a:t>
            </a:r>
            <a:r>
              <a:rPr lang="en-US" dirty="0" err="1" smtClean="0"/>
              <a:t>konsisten</a:t>
            </a:r>
            <a:r>
              <a:rPr lang="en-US" dirty="0" smtClean="0"/>
              <a:t> </a:t>
            </a:r>
            <a:r>
              <a:rPr lang="en-US" dirty="0" err="1" smtClean="0"/>
              <a:t>dan</a:t>
            </a:r>
            <a:r>
              <a:rPr lang="en-US" dirty="0" smtClean="0"/>
              <a:t> </a:t>
            </a:r>
            <a:r>
              <a:rPr lang="en-US" dirty="0" err="1" smtClean="0"/>
              <a:t>berkesinambungan</a:t>
            </a:r>
            <a:r>
              <a:rPr lang="en-US" dirty="0" smtClean="0"/>
              <a:t> </a:t>
            </a:r>
            <a:r>
              <a:rPr lang="en-US" dirty="0" err="1" smtClean="0"/>
              <a:t>antara</a:t>
            </a:r>
            <a:r>
              <a:rPr lang="en-US" dirty="0" smtClean="0"/>
              <a:t> </a:t>
            </a:r>
            <a:r>
              <a:rPr lang="en-US" dirty="0" err="1" smtClean="0"/>
              <a:t>kebijakan</a:t>
            </a:r>
            <a:r>
              <a:rPr lang="en-US" dirty="0" smtClean="0"/>
              <a:t> </a:t>
            </a:r>
            <a:r>
              <a:rPr lang="en-US" dirty="0" err="1" smtClean="0"/>
              <a:t>serta</a:t>
            </a:r>
            <a:r>
              <a:rPr lang="en-US" dirty="0" smtClean="0"/>
              <a:t> </a:t>
            </a:r>
            <a:r>
              <a:rPr lang="en-US" dirty="0" err="1" smtClean="0"/>
              <a:t>aturan</a:t>
            </a:r>
            <a:r>
              <a:rPr lang="en-US" dirty="0" smtClean="0"/>
              <a:t> </a:t>
            </a:r>
            <a:r>
              <a:rPr lang="en-US" dirty="0" err="1" smtClean="0"/>
              <a:t>pemberi</a:t>
            </a:r>
            <a:r>
              <a:rPr lang="en-US" dirty="0" smtClean="0"/>
              <a:t> </a:t>
            </a:r>
            <a:r>
              <a:rPr lang="en-US" dirty="0" err="1" smtClean="0"/>
              <a:t>kerja</a:t>
            </a:r>
            <a:r>
              <a:rPr lang="en-US" dirty="0" smtClean="0"/>
              <a:t> </a:t>
            </a:r>
            <a:r>
              <a:rPr lang="en-US" dirty="0" err="1" smtClean="0"/>
              <a:t>dengan</a:t>
            </a:r>
            <a:r>
              <a:rPr lang="en-US" dirty="0" smtClean="0"/>
              <a:t> </a:t>
            </a:r>
            <a:r>
              <a:rPr lang="en-US" dirty="0" err="1" smtClean="0"/>
              <a:t>penerima</a:t>
            </a:r>
            <a:r>
              <a:rPr lang="en-US" dirty="0" smtClean="0"/>
              <a:t> </a:t>
            </a:r>
            <a:r>
              <a:rPr lang="en-US" dirty="0" err="1" smtClean="0"/>
              <a:t>pekerjaan</a:t>
            </a:r>
            <a:r>
              <a:rPr lang="en-US" dirty="0" smtClean="0"/>
              <a:t>. </a:t>
            </a:r>
          </a:p>
          <a:p>
            <a:r>
              <a:rPr lang="en-US" dirty="0" smtClean="0"/>
              <a:t>2. </a:t>
            </a:r>
            <a:r>
              <a:rPr lang="en-US" dirty="0" err="1" smtClean="0"/>
              <a:t>Tercapainya</a:t>
            </a:r>
            <a:r>
              <a:rPr lang="en-US" dirty="0" smtClean="0"/>
              <a:t> </a:t>
            </a:r>
            <a:r>
              <a:rPr lang="en-US" dirty="0" err="1" smtClean="0"/>
              <a:t>kesejahteraan</a:t>
            </a:r>
            <a:r>
              <a:rPr lang="en-US" dirty="0" smtClean="0"/>
              <a:t> </a:t>
            </a:r>
            <a:r>
              <a:rPr lang="en-US" dirty="0" err="1" smtClean="0"/>
              <a:t>sosial</a:t>
            </a:r>
            <a:r>
              <a:rPr lang="en-US" dirty="0" smtClean="0"/>
              <a:t> </a:t>
            </a:r>
            <a:r>
              <a:rPr lang="en-US" dirty="0" err="1" smtClean="0"/>
              <a:t>dan</a:t>
            </a:r>
            <a:r>
              <a:rPr lang="en-US" dirty="0" smtClean="0"/>
              <a:t> </a:t>
            </a:r>
            <a:r>
              <a:rPr lang="en-US" dirty="0" err="1" smtClean="0"/>
              <a:t>martabat</a:t>
            </a:r>
            <a:r>
              <a:rPr lang="en-US" dirty="0" smtClean="0"/>
              <a:t> </a:t>
            </a:r>
            <a:r>
              <a:rPr lang="en-US" dirty="0" err="1" smtClean="0"/>
              <a:t>manusi</a:t>
            </a:r>
            <a:r>
              <a:rPr lang="en-US" dirty="0" smtClean="0"/>
              <a:t> </a:t>
            </a:r>
            <a:r>
              <a:rPr lang="en-US" dirty="0" err="1" smtClean="0"/>
              <a:t>pekerja</a:t>
            </a:r>
            <a:r>
              <a:rPr lang="en-US" dirty="0" smtClean="0"/>
              <a:t>, </a:t>
            </a:r>
            <a:r>
              <a:rPr lang="en-US" dirty="0" err="1" smtClean="0"/>
              <a:t>melalui</a:t>
            </a:r>
            <a:r>
              <a:rPr lang="en-US" dirty="0" smtClean="0"/>
              <a:t> </a:t>
            </a:r>
            <a:r>
              <a:rPr lang="en-US" dirty="0" err="1" smtClean="0"/>
              <a:t>peningkatan</a:t>
            </a:r>
            <a:r>
              <a:rPr lang="en-US" dirty="0" smtClean="0"/>
              <a:t> </a:t>
            </a:r>
            <a:r>
              <a:rPr lang="en-US" dirty="0" err="1" smtClean="0"/>
              <a:t>kualitas</a:t>
            </a:r>
            <a:r>
              <a:rPr lang="en-US" dirty="0" smtClean="0"/>
              <a:t> </a:t>
            </a:r>
            <a:r>
              <a:rPr lang="en-US" dirty="0" err="1" smtClean="0"/>
              <a:t>interaksi</a:t>
            </a:r>
            <a:r>
              <a:rPr lang="en-US" dirty="0" smtClean="0"/>
              <a:t> </a:t>
            </a:r>
            <a:r>
              <a:rPr lang="en-US" dirty="0" err="1" smtClean="0"/>
              <a:t>sosial</a:t>
            </a:r>
            <a:r>
              <a:rPr lang="en-US" dirty="0" smtClean="0"/>
              <a:t> </a:t>
            </a:r>
            <a:r>
              <a:rPr lang="en-US" dirty="0" err="1" smtClean="0"/>
              <a:t>sejalan</a:t>
            </a:r>
            <a:r>
              <a:rPr lang="en-US" dirty="0" smtClean="0"/>
              <a:t> </a:t>
            </a:r>
            <a:r>
              <a:rPr lang="en-US" dirty="0" err="1" smtClean="0"/>
              <a:t>dengan</a:t>
            </a:r>
            <a:r>
              <a:rPr lang="en-US" dirty="0" smtClean="0"/>
              <a:t> </a:t>
            </a:r>
            <a:r>
              <a:rPr lang="en-US" dirty="0" err="1" smtClean="0"/>
              <a:t>fungsi-fungsi</a:t>
            </a:r>
            <a:r>
              <a:rPr lang="en-US" dirty="0" smtClean="0"/>
              <a:t> </a:t>
            </a:r>
            <a:r>
              <a:rPr lang="en-US" dirty="0" err="1" smtClean="0"/>
              <a:t>manajemen</a:t>
            </a:r>
            <a:r>
              <a:rPr lang="en-US" dirty="0" smtClean="0"/>
              <a:t> </a:t>
            </a:r>
            <a:r>
              <a:rPr lang="en-US" dirty="0" err="1" smtClean="0"/>
              <a:t>sumber</a:t>
            </a:r>
            <a:r>
              <a:rPr lang="en-US" dirty="0" smtClean="0"/>
              <a:t> </a:t>
            </a:r>
            <a:r>
              <a:rPr lang="en-US" dirty="0" err="1" smtClean="0"/>
              <a:t>daya</a:t>
            </a:r>
            <a:r>
              <a:rPr lang="en-US" dirty="0" smtClean="0"/>
              <a:t> </a:t>
            </a:r>
            <a:r>
              <a:rPr lang="en-US" dirty="0" err="1" smtClean="0"/>
              <a:t>manusia</a:t>
            </a:r>
            <a:r>
              <a:rPr lang="en-US" dirty="0" smtClean="0"/>
              <a:t>, </a:t>
            </a:r>
            <a:r>
              <a:rPr lang="en-US" dirty="0" err="1" smtClean="0"/>
              <a:t>selaras</a:t>
            </a:r>
            <a:r>
              <a:rPr lang="en-US" dirty="0" smtClean="0"/>
              <a:t> </a:t>
            </a:r>
            <a:r>
              <a:rPr lang="en-US" dirty="0" err="1" smtClean="0"/>
              <a:t>dengan</a:t>
            </a:r>
            <a:r>
              <a:rPr lang="en-US" dirty="0" smtClean="0"/>
              <a:t> </a:t>
            </a:r>
            <a:r>
              <a:rPr lang="en-US" dirty="0" err="1" smtClean="0"/>
              <a:t>komitmen</a:t>
            </a:r>
            <a:r>
              <a:rPr lang="en-US" dirty="0" smtClean="0"/>
              <a:t> </a:t>
            </a:r>
            <a:r>
              <a:rPr lang="en-US" dirty="0" err="1" smtClean="0"/>
              <a:t>terhadap</a:t>
            </a:r>
            <a:r>
              <a:rPr lang="en-US" dirty="0" smtClean="0"/>
              <a:t> </a:t>
            </a:r>
            <a:r>
              <a:rPr lang="en-US" dirty="0" err="1" smtClean="0"/>
              <a:t>jaminan</a:t>
            </a:r>
            <a:r>
              <a:rPr lang="en-US" dirty="0" smtClean="0"/>
              <a:t> </a:t>
            </a:r>
            <a:r>
              <a:rPr lang="en-US" dirty="0" err="1" smtClean="0"/>
              <a:t>sosial</a:t>
            </a:r>
            <a:r>
              <a:rPr lang="en-US" dirty="0" smtClean="0"/>
              <a:t> </a:t>
            </a:r>
            <a:r>
              <a:rPr lang="en-US" dirty="0" err="1" smtClean="0"/>
              <a:t>bagi</a:t>
            </a:r>
            <a:r>
              <a:rPr lang="en-US" dirty="0" smtClean="0"/>
              <a:t> </a:t>
            </a:r>
            <a:r>
              <a:rPr lang="en-US" dirty="0" err="1" smtClean="0"/>
              <a:t>pekerja</a:t>
            </a:r>
            <a:r>
              <a:rPr lang="en-US" dirty="0" smtClean="0"/>
              <a:t> </a:t>
            </a:r>
            <a:r>
              <a:rPr lang="en-US" dirty="0" err="1" smtClean="0"/>
              <a:t>berdasarkan</a:t>
            </a:r>
            <a:r>
              <a:rPr lang="en-US" dirty="0" smtClean="0"/>
              <a:t> </a:t>
            </a:r>
            <a:r>
              <a:rPr lang="en-US" dirty="0" err="1" smtClean="0"/>
              <a:t>kontinum</a:t>
            </a:r>
            <a:r>
              <a:rPr lang="en-US" dirty="0" smtClean="0"/>
              <a:t> masa </a:t>
            </a:r>
            <a:r>
              <a:rPr lang="en-US" dirty="0" err="1" smtClean="0"/>
              <a:t>kerja</a:t>
            </a:r>
            <a:r>
              <a:rPr lang="en-US" dirty="0" smtClean="0"/>
              <a:t> (</a:t>
            </a:r>
            <a:r>
              <a:rPr lang="en-US" dirty="0" err="1" smtClean="0"/>
              <a:t>waktu</a:t>
            </a:r>
            <a:r>
              <a:rPr lang="en-US" dirty="0" smtClean="0"/>
              <a:t> </a:t>
            </a:r>
            <a:r>
              <a:rPr lang="en-US" dirty="0" err="1" smtClean="0"/>
              <a:t>produktif</a:t>
            </a:r>
            <a:r>
              <a:rPr lang="en-US" dirty="0" smtClean="0"/>
              <a:t> </a:t>
            </a:r>
            <a:r>
              <a:rPr lang="en-US" dirty="0" err="1" smtClean="0"/>
              <a:t>sampai</a:t>
            </a:r>
            <a:r>
              <a:rPr lang="en-US" dirty="0" smtClean="0"/>
              <a:t> </a:t>
            </a:r>
            <a:r>
              <a:rPr lang="en-US" dirty="0" err="1" smtClean="0"/>
              <a:t>pensiun</a:t>
            </a:r>
            <a:r>
              <a:rPr lang="en-US" dirty="0" smtClean="0"/>
              <a:t>).</a:t>
            </a:r>
          </a:p>
          <a:p>
            <a:r>
              <a:rPr lang="en-US" dirty="0" smtClean="0"/>
              <a:t>3. </a:t>
            </a:r>
            <a:r>
              <a:rPr lang="en-US" dirty="0" err="1" smtClean="0"/>
              <a:t>Terciptanya</a:t>
            </a:r>
            <a:r>
              <a:rPr lang="en-US" dirty="0" smtClean="0"/>
              <a:t> </a:t>
            </a:r>
            <a:r>
              <a:rPr lang="en-US" dirty="0" err="1" smtClean="0"/>
              <a:t>keseimbangan</a:t>
            </a:r>
            <a:r>
              <a:rPr lang="en-US" dirty="0" smtClean="0"/>
              <a:t> </a:t>
            </a:r>
            <a:r>
              <a:rPr lang="en-US" dirty="0" err="1" smtClean="0"/>
              <a:t>antara</a:t>
            </a:r>
            <a:r>
              <a:rPr lang="en-US" dirty="0" smtClean="0"/>
              <a:t> </a:t>
            </a:r>
            <a:r>
              <a:rPr lang="en-US" dirty="0" err="1" smtClean="0"/>
              <a:t>tuntutan</a:t>
            </a:r>
            <a:r>
              <a:rPr lang="en-US" dirty="0" smtClean="0"/>
              <a:t> </a:t>
            </a:r>
            <a:r>
              <a:rPr lang="en-US" dirty="0" err="1" smtClean="0"/>
              <a:t>teknis</a:t>
            </a:r>
            <a:r>
              <a:rPr lang="en-US" dirty="0" smtClean="0"/>
              <a:t>, </a:t>
            </a:r>
            <a:r>
              <a:rPr lang="en-US" dirty="0" err="1" smtClean="0"/>
              <a:t>ekonomis</a:t>
            </a:r>
            <a:r>
              <a:rPr lang="en-US" dirty="0" smtClean="0"/>
              <a:t>, </a:t>
            </a:r>
            <a:r>
              <a:rPr lang="en-US" dirty="0" err="1" smtClean="0"/>
              <a:t>sistem</a:t>
            </a:r>
            <a:r>
              <a:rPr lang="en-US" dirty="0" smtClean="0"/>
              <a:t> </a:t>
            </a:r>
            <a:r>
              <a:rPr lang="en-US" dirty="0" err="1" smtClean="0"/>
              <a:t>kerja</a:t>
            </a:r>
            <a:r>
              <a:rPr lang="en-US" dirty="0" smtClean="0"/>
              <a:t>, </a:t>
            </a:r>
            <a:r>
              <a:rPr lang="en-US" dirty="0" err="1" smtClean="0"/>
              <a:t>budaya</a:t>
            </a:r>
            <a:r>
              <a:rPr lang="en-US" dirty="0" smtClean="0"/>
              <a:t> </a:t>
            </a:r>
            <a:r>
              <a:rPr lang="en-US" dirty="0" err="1" smtClean="0"/>
              <a:t>kerja</a:t>
            </a:r>
            <a:r>
              <a:rPr lang="en-US" dirty="0" smtClean="0"/>
              <a:t>, </a:t>
            </a:r>
            <a:r>
              <a:rPr lang="en-US" dirty="0" err="1" smtClean="0"/>
              <a:t>lingkungan</a:t>
            </a:r>
            <a:r>
              <a:rPr lang="en-US" dirty="0" smtClean="0"/>
              <a:t> </a:t>
            </a:r>
            <a:r>
              <a:rPr lang="en-US" dirty="0" err="1" smtClean="0"/>
              <a:t>kerja</a:t>
            </a:r>
            <a:r>
              <a:rPr lang="en-US" dirty="0" smtClean="0"/>
              <a:t>, </a:t>
            </a:r>
            <a:r>
              <a:rPr lang="en-US" dirty="0" err="1" smtClean="0"/>
              <a:t>dengan</a:t>
            </a:r>
            <a:r>
              <a:rPr lang="en-US" dirty="0" smtClean="0"/>
              <a:t> </a:t>
            </a:r>
            <a:r>
              <a:rPr lang="en-US" dirty="0" err="1" smtClean="0"/>
              <a:t>faktor</a:t>
            </a:r>
            <a:r>
              <a:rPr lang="en-US" dirty="0" smtClean="0"/>
              <a:t> </a:t>
            </a:r>
            <a:r>
              <a:rPr lang="en-US" dirty="0" err="1" smtClean="0"/>
              <a:t>faktor</a:t>
            </a:r>
            <a:r>
              <a:rPr lang="en-US" dirty="0" smtClean="0"/>
              <a:t> </a:t>
            </a:r>
            <a:r>
              <a:rPr lang="en-US" dirty="0" err="1" smtClean="0"/>
              <a:t>keunggulan</a:t>
            </a:r>
            <a:r>
              <a:rPr lang="en-US" dirty="0" smtClean="0"/>
              <a:t> </a:t>
            </a:r>
            <a:r>
              <a:rPr lang="en-US" dirty="0" err="1" smtClean="0"/>
              <a:t>dan</a:t>
            </a:r>
            <a:r>
              <a:rPr lang="en-US" dirty="0" smtClean="0"/>
              <a:t> </a:t>
            </a:r>
            <a:r>
              <a:rPr lang="en-US" dirty="0" err="1" smtClean="0"/>
              <a:t>keterbatasan</a:t>
            </a:r>
            <a:r>
              <a:rPr lang="en-US" dirty="0" smtClean="0"/>
              <a:t> </a:t>
            </a:r>
            <a:r>
              <a:rPr lang="en-US" dirty="0" err="1" smtClean="0"/>
              <a:t>kemanusiaaan</a:t>
            </a:r>
            <a:r>
              <a:rPr lang="en-US" dirty="0" smtClean="0"/>
              <a:t> </a:t>
            </a:r>
            <a:r>
              <a:rPr lang="en-US" dirty="0" err="1" smtClean="0"/>
              <a:t>sehingga</a:t>
            </a:r>
            <a:r>
              <a:rPr lang="en-US" dirty="0" smtClean="0"/>
              <a:t> </a:t>
            </a:r>
            <a:r>
              <a:rPr lang="en-US" dirty="0" err="1" smtClean="0"/>
              <a:t>diperoleh</a:t>
            </a:r>
            <a:r>
              <a:rPr lang="en-US" dirty="0" smtClean="0"/>
              <a:t> </a:t>
            </a:r>
            <a:r>
              <a:rPr lang="en-US" dirty="0" err="1" smtClean="0"/>
              <a:t>kualitas</a:t>
            </a:r>
            <a:r>
              <a:rPr lang="en-US" dirty="0" smtClean="0"/>
              <a:t> </a:t>
            </a:r>
            <a:r>
              <a:rPr lang="en-US" dirty="0" err="1" smtClean="0"/>
              <a:t>kehidupan</a:t>
            </a:r>
            <a:r>
              <a:rPr lang="en-US" dirty="0" smtClean="0"/>
              <a:t> </a:t>
            </a:r>
            <a:r>
              <a:rPr lang="en-US" dirty="0" err="1" smtClean="0"/>
              <a:t>kerja</a:t>
            </a:r>
            <a:r>
              <a:rPr lang="en-US" dirty="0" smtClean="0"/>
              <a:t> yang </a:t>
            </a:r>
            <a:r>
              <a:rPr lang="en-US" dirty="0" err="1" smtClean="0"/>
              <a:t>bremuara</a:t>
            </a:r>
            <a:r>
              <a:rPr lang="en-US" dirty="0" smtClean="0"/>
              <a:t> </a:t>
            </a:r>
            <a:r>
              <a:rPr lang="en-US" dirty="0" err="1" smtClean="0"/>
              <a:t>pada</a:t>
            </a:r>
            <a:r>
              <a:rPr lang="en-US" dirty="0" smtClean="0"/>
              <a:t> </a:t>
            </a:r>
            <a:r>
              <a:rPr lang="en-US" dirty="0" err="1" smtClean="0"/>
              <a:t>produktivitas</a:t>
            </a:r>
            <a:r>
              <a:rPr lang="en-US" dirty="0" smtClean="0"/>
              <a:t>. (</a:t>
            </a:r>
            <a:r>
              <a:rPr lang="en-US" dirty="0" err="1" smtClean="0"/>
              <a:t>Kuswana</a:t>
            </a:r>
            <a:r>
              <a:rPr lang="en-US" dirty="0" smtClean="0"/>
              <a:t>, 2013).</a:t>
            </a:r>
            <a:endParaRPr lang="en-US" dirty="0"/>
          </a:p>
        </p:txBody>
      </p:sp>
    </p:spTree>
    <p:extLst>
      <p:ext uri="{BB962C8B-B14F-4D97-AF65-F5344CB8AC3E}">
        <p14:creationId xmlns:p14="http://schemas.microsoft.com/office/powerpoint/2010/main" val="3117353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0" y="228600"/>
            <a:ext cx="2302470" cy="814428"/>
          </a:xfrm>
        </p:spPr>
        <p:txBody>
          <a:bodyPr>
            <a:normAutofit/>
          </a:bodyPr>
          <a:lstStyle/>
          <a:p>
            <a:r>
              <a:rPr lang="en-US" sz="2000" dirty="0" err="1" smtClean="0">
                <a:latin typeface="Berlin Sans FB Demi" panose="020E0802020502020306" pitchFamily="34" charset="0"/>
              </a:rPr>
              <a:t>Resiko</a:t>
            </a:r>
            <a:r>
              <a:rPr lang="en-US" sz="2000" dirty="0" smtClean="0">
                <a:latin typeface="Berlin Sans FB Demi" panose="020E0802020502020306" pitchFamily="34" charset="0"/>
              </a:rPr>
              <a:t> </a:t>
            </a:r>
            <a:r>
              <a:rPr lang="en-US" sz="2000" dirty="0" err="1" smtClean="0">
                <a:latin typeface="Berlin Sans FB Demi" panose="020E0802020502020306" pitchFamily="34" charset="0"/>
              </a:rPr>
              <a:t>Ergonomi</a:t>
            </a:r>
            <a:endParaRPr lang="en-US" sz="2000" dirty="0">
              <a:latin typeface="Berlin Sans FB Demi" panose="020E0802020502020306" pitchFamily="34" charset="0"/>
            </a:endParaRPr>
          </a:p>
        </p:txBody>
      </p:sp>
      <p:sp>
        <p:nvSpPr>
          <p:cNvPr id="4" name="Shape 283"/>
          <p:cNvSpPr txBox="1">
            <a:spLocks/>
          </p:cNvSpPr>
          <p:nvPr/>
        </p:nvSpPr>
        <p:spPr>
          <a:xfrm>
            <a:off x="609600" y="2209800"/>
            <a:ext cx="8153400" cy="4191000"/>
          </a:xfrm>
          <a:prstGeom prst="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25" tIns="91425" rIns="91425" bIns="91425" rtlCol="0" anchor="b" anchorCtr="0">
            <a:noAutofit/>
          </a:bodyPr>
          <a:lstStyle>
            <a:lvl1pPr algn="ctr" defTabSz="914400" rtl="0" eaLnBrk="1" latinLnBrk="0" hangingPunct="1">
              <a:spcBef>
                <a:spcPct val="0"/>
              </a:spcBef>
              <a:buNone/>
              <a:defRPr sz="4400" b="1" kern="1200" baseline="0">
                <a:solidFill>
                  <a:schemeClr val="bg1"/>
                </a:solidFill>
                <a:latin typeface="Arial" pitchFamily="34" charset="0"/>
                <a:ea typeface="+mj-ea"/>
                <a:cs typeface="Arial" pitchFamily="34" charset="0"/>
              </a:defRPr>
            </a:lvl1pPr>
          </a:lstStyle>
          <a:p>
            <a:r>
              <a:rPr lang="en-US" sz="2000" dirty="0" err="1">
                <a:solidFill>
                  <a:schemeClr val="tx1"/>
                </a:solidFill>
                <a:latin typeface="Berlin Sans FB Demi" panose="020E0802020502020306" pitchFamily="34" charset="0"/>
              </a:rPr>
              <a:t>Resiko</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ergonomi</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merupakan</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suatu</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resiko</a:t>
            </a:r>
            <a:r>
              <a:rPr lang="en-US" sz="2000" dirty="0">
                <a:solidFill>
                  <a:schemeClr val="tx1"/>
                </a:solidFill>
                <a:latin typeface="Berlin Sans FB Demi" panose="020E0802020502020306" pitchFamily="34" charset="0"/>
              </a:rPr>
              <a:t> yang </a:t>
            </a:r>
            <a:r>
              <a:rPr lang="en-US" sz="2000" dirty="0" err="1">
                <a:solidFill>
                  <a:schemeClr val="tx1"/>
                </a:solidFill>
                <a:latin typeface="Berlin Sans FB Demi" panose="020E0802020502020306" pitchFamily="34" charset="0"/>
              </a:rPr>
              <a:t>menyebabkan</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cedera</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akibat</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kerja</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hal</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itu</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termasuk</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berikut</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ini</a:t>
            </a:r>
            <a:r>
              <a:rPr lang="en-US" sz="2000" dirty="0">
                <a:solidFill>
                  <a:schemeClr val="tx1"/>
                </a:solidFill>
                <a:latin typeface="Berlin Sans FB Demi" panose="020E0802020502020306" pitchFamily="34" charset="0"/>
              </a:rPr>
              <a:t>.</a:t>
            </a:r>
          </a:p>
          <a:p>
            <a:pPr algn="l"/>
            <a:r>
              <a:rPr lang="en-US" sz="2000" dirty="0">
                <a:solidFill>
                  <a:schemeClr val="tx1"/>
                </a:solidFill>
                <a:latin typeface="Berlin Sans FB Demi" panose="020E0802020502020306" pitchFamily="34" charset="0"/>
              </a:rPr>
              <a:t>1. </a:t>
            </a:r>
            <a:r>
              <a:rPr lang="en-US" sz="2000" dirty="0" err="1">
                <a:solidFill>
                  <a:schemeClr val="tx1"/>
                </a:solidFill>
                <a:latin typeface="Berlin Sans FB Demi" panose="020E0802020502020306" pitchFamily="34" charset="0"/>
              </a:rPr>
              <a:t>Penggunaan</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tenaga</a:t>
            </a:r>
            <a:r>
              <a:rPr lang="en-US" sz="2000" dirty="0">
                <a:solidFill>
                  <a:schemeClr val="tx1"/>
                </a:solidFill>
                <a:latin typeface="Berlin Sans FB Demi" panose="020E0802020502020306" pitchFamily="34" charset="0"/>
              </a:rPr>
              <a:t>/</a:t>
            </a:r>
            <a:r>
              <a:rPr lang="en-US" sz="2000" dirty="0" err="1">
                <a:solidFill>
                  <a:schemeClr val="tx1"/>
                </a:solidFill>
                <a:latin typeface="Berlin Sans FB Demi" panose="020E0802020502020306" pitchFamily="34" charset="0"/>
              </a:rPr>
              <a:t>kekuatan</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mengangkat</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mendorong</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menarik</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dan</a:t>
            </a:r>
            <a:r>
              <a:rPr lang="en-US" sz="2000" dirty="0">
                <a:solidFill>
                  <a:schemeClr val="tx1"/>
                </a:solidFill>
                <a:latin typeface="Berlin Sans FB Demi" panose="020E0802020502020306" pitchFamily="34" charset="0"/>
              </a:rPr>
              <a:t> lain-lain).</a:t>
            </a:r>
          </a:p>
          <a:p>
            <a:pPr algn="l"/>
            <a:r>
              <a:rPr lang="en-US" sz="2000" dirty="0">
                <a:solidFill>
                  <a:schemeClr val="tx1"/>
                </a:solidFill>
                <a:latin typeface="Berlin Sans FB Demi" panose="020E0802020502020306" pitchFamily="34" charset="0"/>
              </a:rPr>
              <a:t>2. </a:t>
            </a:r>
            <a:r>
              <a:rPr lang="en-US" sz="2000" dirty="0" err="1">
                <a:solidFill>
                  <a:schemeClr val="tx1"/>
                </a:solidFill>
                <a:latin typeface="Berlin Sans FB Demi" panose="020E0802020502020306" pitchFamily="34" charset="0"/>
              </a:rPr>
              <a:t>pengulangan</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melakukan</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jenis</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kegiatan</a:t>
            </a:r>
            <a:r>
              <a:rPr lang="en-US" sz="2000" dirty="0">
                <a:solidFill>
                  <a:schemeClr val="tx1"/>
                </a:solidFill>
                <a:latin typeface="Berlin Sans FB Demi" panose="020E0802020502020306" pitchFamily="34" charset="0"/>
              </a:rPr>
              <a:t> yang </a:t>
            </a:r>
            <a:r>
              <a:rPr lang="en-US" sz="2000" dirty="0" err="1">
                <a:solidFill>
                  <a:schemeClr val="tx1"/>
                </a:solidFill>
                <a:latin typeface="Berlin Sans FB Demi" panose="020E0802020502020306" pitchFamily="34" charset="0"/>
              </a:rPr>
              <a:t>sama</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dari</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suatu</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pekerjaan</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dengan</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menggunakan</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otot</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atau</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anggota</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tubuh</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berulang</a:t>
            </a:r>
            <a:r>
              <a:rPr lang="en-US" sz="2000" dirty="0">
                <a:solidFill>
                  <a:schemeClr val="tx1"/>
                </a:solidFill>
                <a:latin typeface="Berlin Sans FB Demi" panose="020E0802020502020306" pitchFamily="34" charset="0"/>
              </a:rPr>
              <a:t> kali.</a:t>
            </a:r>
          </a:p>
          <a:p>
            <a:pPr algn="l"/>
            <a:r>
              <a:rPr lang="en-US" sz="2000" dirty="0">
                <a:solidFill>
                  <a:schemeClr val="tx1"/>
                </a:solidFill>
                <a:latin typeface="Berlin Sans FB Demi" panose="020E0802020502020306" pitchFamily="34" charset="0"/>
              </a:rPr>
              <a:t>3. </a:t>
            </a:r>
            <a:r>
              <a:rPr lang="en-US" sz="2000" dirty="0" err="1">
                <a:solidFill>
                  <a:schemeClr val="tx1"/>
                </a:solidFill>
                <a:latin typeface="Berlin Sans FB Demi" panose="020E0802020502020306" pitchFamily="34" charset="0"/>
              </a:rPr>
              <a:t>Kelenturan</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tubuh</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lenturan</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puntir</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jangkauan</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atas</a:t>
            </a:r>
            <a:r>
              <a:rPr lang="en-US" sz="2000" dirty="0">
                <a:solidFill>
                  <a:schemeClr val="tx1"/>
                </a:solidFill>
                <a:latin typeface="Berlin Sans FB Demi" panose="020E0802020502020306" pitchFamily="34" charset="0"/>
              </a:rPr>
              <a:t>).</a:t>
            </a:r>
          </a:p>
          <a:p>
            <a:pPr algn="l"/>
            <a:r>
              <a:rPr lang="en-US" sz="2000" dirty="0">
                <a:solidFill>
                  <a:schemeClr val="tx1"/>
                </a:solidFill>
                <a:latin typeface="Berlin Sans FB Demi" panose="020E0802020502020306" pitchFamily="34" charset="0"/>
              </a:rPr>
              <a:t>4. </a:t>
            </a:r>
            <a:r>
              <a:rPr lang="en-US" sz="2000" dirty="0" err="1">
                <a:solidFill>
                  <a:schemeClr val="tx1"/>
                </a:solidFill>
                <a:latin typeface="Berlin Sans FB Demi" panose="020E0802020502020306" pitchFamily="34" charset="0"/>
              </a:rPr>
              <a:t>Pekerjaan</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statis</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diam</a:t>
            </a:r>
            <a:r>
              <a:rPr lang="en-US" sz="2000" dirty="0">
                <a:solidFill>
                  <a:schemeClr val="tx1"/>
                </a:solidFill>
                <a:latin typeface="Berlin Sans FB Demi" panose="020E0802020502020306" pitchFamily="34" charset="0"/>
              </a:rPr>
              <a:t> di </a:t>
            </a:r>
            <a:r>
              <a:rPr lang="en-US" sz="2000" dirty="0" err="1">
                <a:solidFill>
                  <a:schemeClr val="tx1"/>
                </a:solidFill>
                <a:latin typeface="Berlin Sans FB Demi" panose="020E0802020502020306" pitchFamily="34" charset="0"/>
              </a:rPr>
              <a:t>dalam</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satu</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posisi</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pada</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suatu</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periode</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waktu</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tertentu</a:t>
            </a:r>
            <a:r>
              <a:rPr lang="en-US" sz="2000" dirty="0">
                <a:solidFill>
                  <a:schemeClr val="tx1"/>
                </a:solidFill>
                <a:latin typeface="Berlin Sans FB Demi" panose="020E0802020502020306" pitchFamily="34" charset="0"/>
              </a:rPr>
              <a:t>.</a:t>
            </a:r>
          </a:p>
          <a:p>
            <a:pPr algn="l"/>
            <a:r>
              <a:rPr lang="en-US" sz="2000" dirty="0">
                <a:solidFill>
                  <a:schemeClr val="tx1"/>
                </a:solidFill>
                <a:latin typeface="Berlin Sans FB Demi" panose="020E0802020502020306" pitchFamily="34" charset="0"/>
              </a:rPr>
              <a:t>5. </a:t>
            </a:r>
            <a:r>
              <a:rPr lang="en-US" sz="2000" dirty="0" err="1">
                <a:solidFill>
                  <a:schemeClr val="tx1"/>
                </a:solidFill>
                <a:latin typeface="Berlin Sans FB Demi" panose="020E0802020502020306" pitchFamily="34" charset="0"/>
              </a:rPr>
              <a:t>Getaran</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mesin-mesin</a:t>
            </a:r>
            <a:r>
              <a:rPr lang="en-US" sz="2000" dirty="0">
                <a:solidFill>
                  <a:schemeClr val="tx1"/>
                </a:solidFill>
                <a:latin typeface="Berlin Sans FB Demi" panose="020E0802020502020306" pitchFamily="34" charset="0"/>
              </a:rPr>
              <a:t>.</a:t>
            </a:r>
          </a:p>
          <a:p>
            <a:pPr algn="l"/>
            <a:r>
              <a:rPr lang="en-US" sz="2000" dirty="0">
                <a:solidFill>
                  <a:schemeClr val="tx1"/>
                </a:solidFill>
                <a:latin typeface="Berlin Sans FB Demi" panose="020E0802020502020306" pitchFamily="34" charset="0"/>
              </a:rPr>
              <a:t>6. </a:t>
            </a:r>
            <a:r>
              <a:rPr lang="en-US" sz="2000" dirty="0" err="1">
                <a:solidFill>
                  <a:schemeClr val="tx1"/>
                </a:solidFill>
                <a:latin typeface="Berlin Sans FB Demi" panose="020E0802020502020306" pitchFamily="34" charset="0"/>
              </a:rPr>
              <a:t>Kontak</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tegangan</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ketika</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memperoleh</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suatu</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permukaan</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benda</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tajam</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dari</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suatu</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alat</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atau</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benda</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kerja</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terhadap</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bagian</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atau</a:t>
            </a:r>
            <a:r>
              <a:rPr lang="en-US" sz="2000" dirty="0">
                <a:solidFill>
                  <a:schemeClr val="tx1"/>
                </a:solidFill>
                <a:latin typeface="Berlin Sans FB Demi" panose="020E0802020502020306" pitchFamily="34" charset="0"/>
              </a:rPr>
              <a:t> </a:t>
            </a:r>
            <a:r>
              <a:rPr lang="en-US" sz="2000" dirty="0" err="1">
                <a:solidFill>
                  <a:schemeClr val="tx1"/>
                </a:solidFill>
                <a:latin typeface="Berlin Sans FB Demi" panose="020E0802020502020306" pitchFamily="34" charset="0"/>
              </a:rPr>
              <a:t>tubuh</a:t>
            </a:r>
            <a:r>
              <a:rPr lang="en-US" sz="2000" dirty="0">
                <a:solidFill>
                  <a:schemeClr val="tx1"/>
                </a:solidFill>
                <a:latin typeface="Berlin Sans FB Demi" panose="020E0802020502020306" pitchFamily="34" charset="0"/>
              </a:rPr>
              <a:t>.</a:t>
            </a:r>
          </a:p>
        </p:txBody>
      </p:sp>
    </p:spTree>
    <p:extLst>
      <p:ext uri="{BB962C8B-B14F-4D97-AF65-F5344CB8AC3E}">
        <p14:creationId xmlns:p14="http://schemas.microsoft.com/office/powerpoint/2010/main" val="4058678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791200" y="228600"/>
            <a:ext cx="2302470" cy="814428"/>
          </a:xfrm>
        </p:spPr>
        <p:txBody>
          <a:bodyPr>
            <a:normAutofit/>
          </a:bodyPr>
          <a:lstStyle/>
          <a:p>
            <a:r>
              <a:rPr lang="en-US" sz="2000" dirty="0" err="1" smtClean="0">
                <a:latin typeface="Berlin Sans FB Demi" panose="020E0802020502020306" pitchFamily="34" charset="0"/>
              </a:rPr>
              <a:t>Cedera</a:t>
            </a:r>
            <a:r>
              <a:rPr lang="en-US" sz="2000" dirty="0" smtClean="0">
                <a:latin typeface="Berlin Sans FB Demi" panose="020E0802020502020306" pitchFamily="34" charset="0"/>
              </a:rPr>
              <a:t> </a:t>
            </a:r>
            <a:r>
              <a:rPr lang="en-US" sz="2000" dirty="0" err="1" smtClean="0">
                <a:latin typeface="Berlin Sans FB Demi" panose="020E0802020502020306" pitchFamily="34" charset="0"/>
              </a:rPr>
              <a:t>Tubuh</a:t>
            </a:r>
            <a:endParaRPr lang="en-US" sz="2000" dirty="0">
              <a:latin typeface="Berlin Sans FB Demi" panose="020E0802020502020306" pitchFamily="34" charset="0"/>
            </a:endParaRPr>
          </a:p>
        </p:txBody>
      </p:sp>
      <p:sp>
        <p:nvSpPr>
          <p:cNvPr id="6" name="Shape 283"/>
          <p:cNvSpPr txBox="1">
            <a:spLocks/>
          </p:cNvSpPr>
          <p:nvPr/>
        </p:nvSpPr>
        <p:spPr>
          <a:xfrm>
            <a:off x="642257" y="2971800"/>
            <a:ext cx="8153400" cy="2362200"/>
          </a:xfrm>
          <a:prstGeom prst="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25" tIns="91425" rIns="91425" bIns="91425" rtlCol="0" anchor="b" anchorCtr="0">
            <a:noAutofit/>
          </a:bodyPr>
          <a:lstStyle>
            <a:lvl1pPr algn="ctr" defTabSz="914400" rtl="0" eaLnBrk="1" latinLnBrk="0" hangingPunct="1">
              <a:spcBef>
                <a:spcPct val="0"/>
              </a:spcBef>
              <a:buNone/>
              <a:defRPr sz="4400" b="1" kern="1200" baseline="0">
                <a:solidFill>
                  <a:schemeClr val="bg1"/>
                </a:solidFill>
                <a:latin typeface="Arial" pitchFamily="34" charset="0"/>
                <a:ea typeface="+mj-ea"/>
                <a:cs typeface="Arial" pitchFamily="34" charset="0"/>
              </a:defRPr>
            </a:lvl1pPr>
          </a:lstStyle>
          <a:p>
            <a:pPr marL="514350" indent="-514350">
              <a:buFont typeface="+mj-lt"/>
              <a:buAutoNum type="arabicPeriod"/>
            </a:pPr>
            <a:r>
              <a:rPr lang="id-ID" sz="2000" dirty="0">
                <a:solidFill>
                  <a:schemeClr val="tx1"/>
                </a:solidFill>
                <a:latin typeface="Berlin Sans FB Demi" panose="020E0802020502020306" pitchFamily="34" charset="0"/>
              </a:rPr>
              <a:t>Cumulative Trauma Disorders (CTD) </a:t>
            </a:r>
          </a:p>
          <a:p>
            <a:r>
              <a:rPr lang="id-ID" sz="2000" dirty="0">
                <a:solidFill>
                  <a:schemeClr val="tx1"/>
                </a:solidFill>
                <a:latin typeface="Berlin Sans FB Demi" panose="020E0802020502020306" pitchFamily="34" charset="0"/>
              </a:rPr>
              <a:t>Philip Harris, M.D.(2003), menuliskan Cumulative Trauma Disorders (CTD), (Trauma Gangguan Kumulatif), atau dikenal sebagai  Repetitive Strain Injury (RSI), atau cedera regangan berulang, didefinisikan sebagai gangguan pada otot, tendon, saraf, dan pembuluh darah yang disebabkan, atau diperparah oleh pengerahan tenaga atau gerakan berulang.</a:t>
            </a:r>
          </a:p>
        </p:txBody>
      </p:sp>
    </p:spTree>
    <p:extLst>
      <p:ext uri="{BB962C8B-B14F-4D97-AF65-F5344CB8AC3E}">
        <p14:creationId xmlns:p14="http://schemas.microsoft.com/office/powerpoint/2010/main" val="814564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791200" y="228600"/>
            <a:ext cx="2302470" cy="814428"/>
          </a:xfrm>
        </p:spPr>
        <p:txBody>
          <a:bodyPr>
            <a:normAutofit/>
          </a:bodyPr>
          <a:lstStyle/>
          <a:p>
            <a:r>
              <a:rPr lang="en-US" sz="2000" dirty="0" err="1" smtClean="0">
                <a:latin typeface="Berlin Sans FB Demi" panose="020E0802020502020306" pitchFamily="34" charset="0"/>
              </a:rPr>
              <a:t>Cedera</a:t>
            </a:r>
            <a:r>
              <a:rPr lang="en-US" sz="2000" dirty="0" smtClean="0">
                <a:latin typeface="Berlin Sans FB Demi" panose="020E0802020502020306" pitchFamily="34" charset="0"/>
              </a:rPr>
              <a:t> </a:t>
            </a:r>
            <a:r>
              <a:rPr lang="en-US" sz="2000" dirty="0" err="1" smtClean="0">
                <a:latin typeface="Berlin Sans FB Demi" panose="020E0802020502020306" pitchFamily="34" charset="0"/>
              </a:rPr>
              <a:t>Tubuh</a:t>
            </a:r>
            <a:endParaRPr lang="en-US" sz="2000" dirty="0">
              <a:latin typeface="Berlin Sans FB Demi" panose="020E0802020502020306" pitchFamily="34" charset="0"/>
            </a:endParaRPr>
          </a:p>
        </p:txBody>
      </p:sp>
      <p:sp>
        <p:nvSpPr>
          <p:cNvPr id="6" name="Shape 283"/>
          <p:cNvSpPr txBox="1">
            <a:spLocks/>
          </p:cNvSpPr>
          <p:nvPr/>
        </p:nvSpPr>
        <p:spPr>
          <a:xfrm>
            <a:off x="642257" y="2286000"/>
            <a:ext cx="8153400" cy="3733800"/>
          </a:xfrm>
          <a:prstGeom prst="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25" tIns="91425" rIns="91425" bIns="91425" rtlCol="0" anchor="b" anchorCtr="0">
            <a:noAutofit/>
          </a:bodyPr>
          <a:lstStyle>
            <a:lvl1pPr algn="ctr" defTabSz="914400" rtl="0" eaLnBrk="1" latinLnBrk="0" hangingPunct="1">
              <a:spcBef>
                <a:spcPct val="0"/>
              </a:spcBef>
              <a:buNone/>
              <a:defRPr sz="4400" b="1" kern="1200" baseline="0">
                <a:solidFill>
                  <a:schemeClr val="bg1"/>
                </a:solidFill>
                <a:latin typeface="Arial" pitchFamily="34" charset="0"/>
                <a:ea typeface="+mj-ea"/>
                <a:cs typeface="Arial" pitchFamily="34" charset="0"/>
              </a:defRPr>
            </a:lvl1pPr>
          </a:lstStyle>
          <a:p>
            <a:r>
              <a:rPr lang="id-ID" sz="2000" dirty="0">
                <a:solidFill>
                  <a:schemeClr val="tx1"/>
                </a:solidFill>
                <a:latin typeface="Berlin Sans FB Demi" panose="020E0802020502020306" pitchFamily="34" charset="0"/>
              </a:rPr>
              <a:t>Repetitive Strain Injuries (RSI)</a:t>
            </a:r>
          </a:p>
          <a:p>
            <a:r>
              <a:rPr lang="id-ID" sz="2000" dirty="0">
                <a:solidFill>
                  <a:schemeClr val="tx1"/>
                </a:solidFill>
                <a:latin typeface="Berlin Sans FB Demi" panose="020E0802020502020306" pitchFamily="34" charset="0"/>
              </a:rPr>
              <a:t>Van Tulder M, Malmivaara A,Koes B (2007), menuliskan bahwa repetitive Strain Injury (RSI) adalah istilah umum  yang digunakan untuk </a:t>
            </a:r>
            <a:r>
              <a:rPr lang="id-ID" sz="2000" dirty="0" smtClean="0">
                <a:solidFill>
                  <a:schemeClr val="tx1"/>
                </a:solidFill>
                <a:latin typeface="Berlin Sans FB Demi" panose="020E0802020502020306" pitchFamily="34" charset="0"/>
              </a:rPr>
              <a:t>meru</a:t>
            </a:r>
            <a:r>
              <a:rPr lang="en-US" sz="2000" dirty="0" smtClean="0">
                <a:solidFill>
                  <a:schemeClr val="tx1"/>
                </a:solidFill>
                <a:latin typeface="Berlin Sans FB Demi" panose="020E0802020502020306" pitchFamily="34" charset="0"/>
              </a:rPr>
              <a:t>j</a:t>
            </a:r>
            <a:r>
              <a:rPr lang="id-ID" sz="2000" dirty="0" smtClean="0">
                <a:solidFill>
                  <a:schemeClr val="tx1"/>
                </a:solidFill>
                <a:latin typeface="Berlin Sans FB Demi" panose="020E0802020502020306" pitchFamily="34" charset="0"/>
              </a:rPr>
              <a:t>uk </a:t>
            </a:r>
            <a:r>
              <a:rPr lang="id-ID" sz="2000" dirty="0">
                <a:solidFill>
                  <a:schemeClr val="tx1"/>
                </a:solidFill>
                <a:latin typeface="Berlin Sans FB Demi" panose="020E0802020502020306" pitchFamily="34" charset="0"/>
              </a:rPr>
              <a:t>pada beberapa kondisi diskrit yang dapat dikaitkan dengan tugas yang berulang, pengerahan kekuatan tenaga, getaran, kompresi mekanik yang berkelanjutan. Contoh : kondisi yang dapat dikaitkan dengan penyebab tersebut termasuk, edema, tendintis, carpal tunnel syndrome, cubital tunnel syndrome, de uervein syndrome, thoracic outlet syndrome, intersection syndrome, golfer’s elbow (medial epicondylitis), tennis elbow (lateral epicondylitis), trigger finger, radial tunnel syndrome, and focal dystonia. </a:t>
            </a:r>
          </a:p>
        </p:txBody>
      </p:sp>
    </p:spTree>
    <p:extLst>
      <p:ext uri="{BB962C8B-B14F-4D97-AF65-F5344CB8AC3E}">
        <p14:creationId xmlns:p14="http://schemas.microsoft.com/office/powerpoint/2010/main" val="1020697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791200" y="228600"/>
            <a:ext cx="2302470" cy="814428"/>
          </a:xfrm>
        </p:spPr>
        <p:txBody>
          <a:bodyPr>
            <a:normAutofit/>
          </a:bodyPr>
          <a:lstStyle/>
          <a:p>
            <a:r>
              <a:rPr lang="en-US" sz="2000" dirty="0" err="1" smtClean="0">
                <a:latin typeface="Berlin Sans FB Demi" panose="020E0802020502020306" pitchFamily="34" charset="0"/>
              </a:rPr>
              <a:t>Cedera</a:t>
            </a:r>
            <a:r>
              <a:rPr lang="en-US" sz="2000" dirty="0" smtClean="0">
                <a:latin typeface="Berlin Sans FB Demi" panose="020E0802020502020306" pitchFamily="34" charset="0"/>
              </a:rPr>
              <a:t> </a:t>
            </a:r>
            <a:r>
              <a:rPr lang="en-US" sz="2000" dirty="0" err="1" smtClean="0">
                <a:latin typeface="Berlin Sans FB Demi" panose="020E0802020502020306" pitchFamily="34" charset="0"/>
              </a:rPr>
              <a:t>Tubuh</a:t>
            </a:r>
            <a:endParaRPr lang="en-US" sz="2000" dirty="0">
              <a:latin typeface="Berlin Sans FB Demi" panose="020E0802020502020306" pitchFamily="34" charset="0"/>
            </a:endParaRPr>
          </a:p>
        </p:txBody>
      </p:sp>
      <p:sp>
        <p:nvSpPr>
          <p:cNvPr id="6" name="Shape 283"/>
          <p:cNvSpPr txBox="1">
            <a:spLocks/>
          </p:cNvSpPr>
          <p:nvPr/>
        </p:nvSpPr>
        <p:spPr>
          <a:xfrm>
            <a:off x="642257" y="3429000"/>
            <a:ext cx="8153400" cy="1981200"/>
          </a:xfrm>
          <a:prstGeom prst="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25" tIns="91425" rIns="91425" bIns="91425" rtlCol="0" anchor="b" anchorCtr="0">
            <a:noAutofit/>
          </a:bodyPr>
          <a:lstStyle>
            <a:lvl1pPr algn="ctr" defTabSz="914400" rtl="0" eaLnBrk="1" latinLnBrk="0" hangingPunct="1">
              <a:spcBef>
                <a:spcPct val="0"/>
              </a:spcBef>
              <a:buNone/>
              <a:defRPr sz="4400" b="1" kern="1200" baseline="0">
                <a:solidFill>
                  <a:schemeClr val="bg1"/>
                </a:solidFill>
                <a:latin typeface="Arial" pitchFamily="34" charset="0"/>
                <a:ea typeface="+mj-ea"/>
                <a:cs typeface="Arial" pitchFamily="34" charset="0"/>
              </a:defRPr>
            </a:lvl1pPr>
          </a:lstStyle>
          <a:p>
            <a:r>
              <a:rPr lang="id-ID" sz="2000" dirty="0">
                <a:solidFill>
                  <a:schemeClr val="tx1"/>
                </a:solidFill>
                <a:latin typeface="Berlin Sans FB Demi" panose="020E0802020502020306" pitchFamily="34" charset="0"/>
              </a:rPr>
              <a:t>Musculoskeletal Disorders (MSDs)</a:t>
            </a:r>
          </a:p>
          <a:p>
            <a:r>
              <a:rPr lang="id-ID" sz="2000" dirty="0">
                <a:solidFill>
                  <a:schemeClr val="tx1"/>
                </a:solidFill>
                <a:latin typeface="Berlin Sans FB Demi" panose="020E0802020502020306" pitchFamily="34" charset="0"/>
              </a:rPr>
              <a:t>Gangguan musculoskeletal (MSDs) adalah cedera pada otot, saraf, tendon, ligamen, sendi, tulang rawan, atau cakram tulang belakang. MSDs biasanya hasil dari setiap peristiwa sesaat atau akut (seperti slip, perjalanan, atau jatuh), selain itu mencerminkan perkembangan yang lebih bertahap atau kronis.</a:t>
            </a:r>
            <a:endParaRPr lang="id-ID" sz="2000" dirty="0">
              <a:solidFill>
                <a:schemeClr val="tx1"/>
              </a:solidFill>
              <a:latin typeface="Berlin Sans FB Demi" panose="020E0802020502020306" pitchFamily="34" charset="0"/>
            </a:endParaRPr>
          </a:p>
        </p:txBody>
      </p:sp>
    </p:spTree>
    <p:extLst>
      <p:ext uri="{BB962C8B-B14F-4D97-AF65-F5344CB8AC3E}">
        <p14:creationId xmlns:p14="http://schemas.microsoft.com/office/powerpoint/2010/main" val="2922013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495800" y="228600"/>
            <a:ext cx="3597870" cy="814428"/>
          </a:xfrm>
        </p:spPr>
        <p:txBody>
          <a:bodyPr>
            <a:normAutofit/>
          </a:bodyPr>
          <a:lstStyle/>
          <a:p>
            <a:r>
              <a:rPr lang="en-US" sz="2000" dirty="0" err="1" smtClean="0">
                <a:latin typeface="Berlin Sans FB Demi" panose="020E0802020502020306" pitchFamily="34" charset="0"/>
              </a:rPr>
              <a:t>Pekerjaan</a:t>
            </a:r>
            <a:r>
              <a:rPr lang="en-US" sz="2000" dirty="0" smtClean="0">
                <a:latin typeface="Berlin Sans FB Demi" panose="020E0802020502020306" pitchFamily="34" charset="0"/>
              </a:rPr>
              <a:t> </a:t>
            </a:r>
            <a:r>
              <a:rPr lang="en-US" sz="2000" dirty="0" err="1" smtClean="0">
                <a:latin typeface="Berlin Sans FB Demi" panose="020E0802020502020306" pitchFamily="34" charset="0"/>
              </a:rPr>
              <a:t>Beresiko</a:t>
            </a:r>
            <a:r>
              <a:rPr lang="en-US" sz="2000" dirty="0" smtClean="0">
                <a:latin typeface="Berlin Sans FB Demi" panose="020E0802020502020306" pitchFamily="34" charset="0"/>
              </a:rPr>
              <a:t> </a:t>
            </a:r>
            <a:r>
              <a:rPr lang="en-US" sz="2000" dirty="0" err="1" smtClean="0">
                <a:latin typeface="Berlin Sans FB Demi" panose="020E0802020502020306" pitchFamily="34" charset="0"/>
              </a:rPr>
              <a:t>Ergonomi</a:t>
            </a:r>
            <a:endParaRPr lang="en-US" sz="2000" dirty="0">
              <a:latin typeface="Berlin Sans FB Demi" panose="020E0802020502020306"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05000"/>
            <a:ext cx="79248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9287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495800" y="228600"/>
            <a:ext cx="3597870" cy="814428"/>
          </a:xfrm>
        </p:spPr>
        <p:txBody>
          <a:bodyPr>
            <a:normAutofit/>
          </a:bodyPr>
          <a:lstStyle/>
          <a:p>
            <a:r>
              <a:rPr lang="en-US" sz="2000" dirty="0" err="1" smtClean="0">
                <a:latin typeface="Berlin Sans FB Demi" panose="020E0802020502020306" pitchFamily="34" charset="0"/>
              </a:rPr>
              <a:t>Pekerjaan</a:t>
            </a:r>
            <a:r>
              <a:rPr lang="en-US" sz="2000" dirty="0" smtClean="0">
                <a:latin typeface="Berlin Sans FB Demi" panose="020E0802020502020306" pitchFamily="34" charset="0"/>
              </a:rPr>
              <a:t> </a:t>
            </a:r>
            <a:r>
              <a:rPr lang="en-US" sz="2000" dirty="0" err="1" smtClean="0">
                <a:latin typeface="Berlin Sans FB Demi" panose="020E0802020502020306" pitchFamily="34" charset="0"/>
              </a:rPr>
              <a:t>Beresiko</a:t>
            </a:r>
            <a:r>
              <a:rPr lang="en-US" sz="2000" dirty="0" smtClean="0">
                <a:latin typeface="Berlin Sans FB Demi" panose="020E0802020502020306" pitchFamily="34" charset="0"/>
              </a:rPr>
              <a:t> </a:t>
            </a:r>
            <a:r>
              <a:rPr lang="en-US" sz="2000" dirty="0" err="1" smtClean="0">
                <a:latin typeface="Berlin Sans FB Demi" panose="020E0802020502020306" pitchFamily="34" charset="0"/>
              </a:rPr>
              <a:t>Ergonomi</a:t>
            </a:r>
            <a:endParaRPr lang="en-US" sz="2000" dirty="0">
              <a:latin typeface="Berlin Sans FB Demi" panose="020E0802020502020306"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895600"/>
            <a:ext cx="8229600"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95802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791200" y="228600"/>
            <a:ext cx="2302470" cy="814428"/>
          </a:xfrm>
        </p:spPr>
        <p:txBody>
          <a:bodyPr>
            <a:normAutofit/>
          </a:bodyPr>
          <a:lstStyle/>
          <a:p>
            <a:r>
              <a:rPr lang="en-US" sz="2000" dirty="0" err="1" smtClean="0">
                <a:latin typeface="Berlin Sans FB Demi" panose="020E0802020502020306" pitchFamily="34" charset="0"/>
              </a:rPr>
              <a:t>Metode</a:t>
            </a:r>
            <a:r>
              <a:rPr lang="en-US" sz="2000" dirty="0" smtClean="0">
                <a:latin typeface="Berlin Sans FB Demi" panose="020E0802020502020306" pitchFamily="34" charset="0"/>
              </a:rPr>
              <a:t> </a:t>
            </a:r>
            <a:r>
              <a:rPr lang="en-US" sz="2000" dirty="0" err="1" smtClean="0">
                <a:latin typeface="Berlin Sans FB Demi" panose="020E0802020502020306" pitchFamily="34" charset="0"/>
              </a:rPr>
              <a:t>Ergonomi</a:t>
            </a:r>
            <a:endParaRPr lang="en-US" sz="2000" dirty="0">
              <a:latin typeface="Berlin Sans FB Demi" panose="020E0802020502020306" pitchFamily="34" charset="0"/>
            </a:endParaRPr>
          </a:p>
        </p:txBody>
      </p:sp>
      <p:sp>
        <p:nvSpPr>
          <p:cNvPr id="5" name="Shape 283"/>
          <p:cNvSpPr txBox="1">
            <a:spLocks/>
          </p:cNvSpPr>
          <p:nvPr/>
        </p:nvSpPr>
        <p:spPr>
          <a:xfrm>
            <a:off x="457200" y="2445657"/>
            <a:ext cx="8153400" cy="3581400"/>
          </a:xfrm>
          <a:prstGeom prst="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25" tIns="91425" rIns="91425" bIns="91425" rtlCol="0" anchor="b" anchorCtr="0">
            <a:noAutofit/>
          </a:bodyPr>
          <a:lstStyle>
            <a:lvl1pPr algn="ctr" defTabSz="914400" rtl="0" eaLnBrk="1" latinLnBrk="0" hangingPunct="1">
              <a:spcBef>
                <a:spcPct val="0"/>
              </a:spcBef>
              <a:buNone/>
              <a:defRPr sz="4400" b="1" kern="1200" baseline="0">
                <a:solidFill>
                  <a:schemeClr val="bg1"/>
                </a:solidFill>
                <a:latin typeface="Arial" pitchFamily="34" charset="0"/>
                <a:ea typeface="+mj-ea"/>
                <a:cs typeface="Arial" pitchFamily="34" charset="0"/>
              </a:defRPr>
            </a:lvl1pPr>
          </a:lstStyle>
          <a:p>
            <a:r>
              <a:rPr lang="id-ID" sz="2000" dirty="0">
                <a:solidFill>
                  <a:schemeClr val="tx1"/>
                </a:solidFill>
                <a:latin typeface="Berlin Sans FB Demi" panose="020E0802020502020306" pitchFamily="34" charset="0"/>
              </a:rPr>
              <a:t>Beberapa metode yang biasa digunakan, menurut Stanton, N.,Salmon, P., Walker G., Baber, C., dan Jenkins, D. (2005), yaitu Human Factors Methods; A Practical Guide For Engineering and Design. Aldersht, Hampshire: Ashgate Publishing Limited, adalah sebagai berikut.</a:t>
            </a:r>
          </a:p>
          <a:p>
            <a:r>
              <a:rPr lang="id-ID" sz="2000" dirty="0">
                <a:solidFill>
                  <a:schemeClr val="tx1"/>
                </a:solidFill>
                <a:latin typeface="Berlin Sans FB Demi" panose="020E0802020502020306" pitchFamily="34" charset="0"/>
              </a:rPr>
              <a:t>1. Ethnographic analysis (analisis etnografis), metode yang merujuk pada etnografi, proses berfoku pada pengamatan penggunaan teknologi dalam lingkungan kerja. Penekanan pada metode kualitatif berifat pengalaman “dunia nyata” dan tekanan serta penggunaan teknologi atau lingkungan di tempat kerja. Proses ini paling baik digunakan pada awal proses desain</a:t>
            </a:r>
            <a:r>
              <a:rPr lang="id-ID" sz="2000" dirty="0" smtClean="0">
                <a:solidFill>
                  <a:schemeClr val="tx1"/>
                </a:solidFill>
                <a:latin typeface="Berlin Sans FB Demi" panose="020E0802020502020306" pitchFamily="34" charset="0"/>
              </a:rPr>
              <a:t>.</a:t>
            </a:r>
            <a:endParaRPr lang="id-ID" sz="2000" dirty="0">
              <a:solidFill>
                <a:schemeClr val="tx1"/>
              </a:solidFill>
              <a:latin typeface="Berlin Sans FB Demi" panose="020E0802020502020306" pitchFamily="34" charset="0"/>
            </a:endParaRPr>
          </a:p>
        </p:txBody>
      </p:sp>
    </p:spTree>
    <p:extLst>
      <p:ext uri="{BB962C8B-B14F-4D97-AF65-F5344CB8AC3E}">
        <p14:creationId xmlns:p14="http://schemas.microsoft.com/office/powerpoint/2010/main" val="24183545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791200" y="228600"/>
            <a:ext cx="2302470" cy="814428"/>
          </a:xfrm>
        </p:spPr>
        <p:txBody>
          <a:bodyPr>
            <a:normAutofit/>
          </a:bodyPr>
          <a:lstStyle/>
          <a:p>
            <a:r>
              <a:rPr lang="en-US" sz="2000" dirty="0" err="1" smtClean="0">
                <a:latin typeface="Berlin Sans FB Demi" panose="020E0802020502020306" pitchFamily="34" charset="0"/>
              </a:rPr>
              <a:t>Metode</a:t>
            </a:r>
            <a:r>
              <a:rPr lang="en-US" sz="2000" dirty="0" smtClean="0">
                <a:latin typeface="Berlin Sans FB Demi" panose="020E0802020502020306" pitchFamily="34" charset="0"/>
              </a:rPr>
              <a:t> </a:t>
            </a:r>
            <a:r>
              <a:rPr lang="en-US" sz="2000" dirty="0" err="1" smtClean="0">
                <a:latin typeface="Berlin Sans FB Demi" panose="020E0802020502020306" pitchFamily="34" charset="0"/>
              </a:rPr>
              <a:t>Ergonomi</a:t>
            </a:r>
            <a:endParaRPr lang="en-US" sz="2000" dirty="0">
              <a:latin typeface="Berlin Sans FB Demi" panose="020E0802020502020306" pitchFamily="34" charset="0"/>
            </a:endParaRPr>
          </a:p>
        </p:txBody>
      </p:sp>
      <p:sp>
        <p:nvSpPr>
          <p:cNvPr id="6" name="Shape 283"/>
          <p:cNvSpPr txBox="1">
            <a:spLocks/>
          </p:cNvSpPr>
          <p:nvPr/>
        </p:nvSpPr>
        <p:spPr>
          <a:xfrm>
            <a:off x="533400" y="3124200"/>
            <a:ext cx="8153400" cy="2362200"/>
          </a:xfrm>
          <a:prstGeom prst="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25" tIns="91425" rIns="91425" bIns="91425" rtlCol="0" anchor="b" anchorCtr="0">
            <a:noAutofit/>
          </a:bodyPr>
          <a:lstStyle>
            <a:lvl1pPr algn="ctr" defTabSz="914400" rtl="0" eaLnBrk="1" latinLnBrk="0" hangingPunct="1">
              <a:spcBef>
                <a:spcPct val="0"/>
              </a:spcBef>
              <a:buNone/>
              <a:defRPr sz="4400" b="1" kern="1200" baseline="0">
                <a:solidFill>
                  <a:schemeClr val="bg1"/>
                </a:solidFill>
                <a:latin typeface="Arial" pitchFamily="34" charset="0"/>
                <a:ea typeface="+mj-ea"/>
                <a:cs typeface="Arial" pitchFamily="34" charset="0"/>
              </a:defRPr>
            </a:lvl1pPr>
          </a:lstStyle>
          <a:p>
            <a:r>
              <a:rPr lang="id-ID" sz="2000" dirty="0">
                <a:solidFill>
                  <a:schemeClr val="tx1"/>
                </a:solidFill>
                <a:latin typeface="Berlin Sans FB Demi" panose="020E0802020502020306" pitchFamily="34" charset="0"/>
              </a:rPr>
              <a:t>2. Focus Groups Discutions (FGD), adalah bentuk lain dari penelitian kualitatif , yaitu seorang individu akan memfasilitasi diskusi untuk memperoleh pendapat tentang teknologi atau proses dalam penyelidikan. Hal ini dapat dilaksanakan pada wawancara, atau dalam sesi dinamika kelompok. Selain dapat digunakan untuk mendapatkan  jumlah besar data kualitatif yang mendalam meskipun ukuran sampel yang kecil.</a:t>
            </a:r>
            <a:endParaRPr lang="id-ID" sz="2000" dirty="0">
              <a:solidFill>
                <a:schemeClr val="tx1"/>
              </a:solidFill>
              <a:latin typeface="Berlin Sans FB Demi" panose="020E0802020502020306" pitchFamily="34" charset="0"/>
            </a:endParaRPr>
          </a:p>
        </p:txBody>
      </p:sp>
    </p:spTree>
    <p:extLst>
      <p:ext uri="{BB962C8B-B14F-4D97-AF65-F5344CB8AC3E}">
        <p14:creationId xmlns:p14="http://schemas.microsoft.com/office/powerpoint/2010/main" val="1152595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62400" y="228600"/>
            <a:ext cx="3741425" cy="814428"/>
          </a:xfrm>
        </p:spPr>
        <p:txBody>
          <a:bodyPr>
            <a:normAutofit fontScale="90000"/>
          </a:bodyPr>
          <a:lstStyle/>
          <a:p>
            <a:r>
              <a:rPr lang="en-US" sz="4900" dirty="0" smtClean="0">
                <a:latin typeface="Showcard Gothic" panose="04020904020102020604" pitchFamily="82" charset="0"/>
              </a:rPr>
              <a:t>HISTORIS</a:t>
            </a:r>
            <a:endParaRPr lang="en-US" dirty="0"/>
          </a:p>
        </p:txBody>
      </p:sp>
      <p:sp>
        <p:nvSpPr>
          <p:cNvPr id="5" name="Shape 283"/>
          <p:cNvSpPr txBox="1">
            <a:spLocks/>
          </p:cNvSpPr>
          <p:nvPr/>
        </p:nvSpPr>
        <p:spPr>
          <a:xfrm>
            <a:off x="2744558" y="2816000"/>
            <a:ext cx="3350084" cy="530000"/>
          </a:xfrm>
          <a:prstGeom prst="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25" tIns="91425" rIns="91425" bIns="91425" rtlCol="0" anchor="b" anchorCtr="0">
            <a:noAutofit/>
          </a:bodyPr>
          <a:lstStyle>
            <a:lvl1pPr algn="ctr" defTabSz="914400" rtl="0" eaLnBrk="1" latinLnBrk="0" hangingPunct="1">
              <a:spcBef>
                <a:spcPct val="0"/>
              </a:spcBef>
              <a:buNone/>
              <a:defRPr sz="4400" b="1" kern="1200" baseline="0">
                <a:solidFill>
                  <a:schemeClr val="bg1"/>
                </a:solidFill>
                <a:latin typeface="Arial" pitchFamily="34" charset="0"/>
                <a:ea typeface="+mj-ea"/>
                <a:cs typeface="Arial" pitchFamily="34" charset="0"/>
              </a:defRPr>
            </a:lvl1pPr>
          </a:lstStyle>
          <a:p>
            <a:r>
              <a:rPr lang="en-US" sz="2000" dirty="0" smtClean="0">
                <a:solidFill>
                  <a:schemeClr val="tx1"/>
                </a:solidFill>
                <a:latin typeface="Berlin Sans FB Demi" pitchFamily="34" charset="0"/>
              </a:rPr>
              <a:t>Zaman </a:t>
            </a:r>
            <a:r>
              <a:rPr lang="en-US" sz="2000" dirty="0" err="1" smtClean="0">
                <a:solidFill>
                  <a:schemeClr val="tx1"/>
                </a:solidFill>
                <a:latin typeface="Berlin Sans FB Demi" pitchFamily="34" charset="0"/>
              </a:rPr>
              <a:t>Megalitik</a:t>
            </a:r>
            <a:endParaRPr lang="en-US" sz="2000" dirty="0">
              <a:solidFill>
                <a:schemeClr val="tx1"/>
              </a:solidFill>
              <a:latin typeface="Berlin Sans FB Demi" pitchFamily="34" charset="0"/>
            </a:endParaRPr>
          </a:p>
        </p:txBody>
      </p:sp>
      <p:sp>
        <p:nvSpPr>
          <p:cNvPr id="6" name="Shape 283"/>
          <p:cNvSpPr txBox="1">
            <a:spLocks/>
          </p:cNvSpPr>
          <p:nvPr/>
        </p:nvSpPr>
        <p:spPr>
          <a:xfrm>
            <a:off x="457200" y="4987144"/>
            <a:ext cx="1905000" cy="499256"/>
          </a:xfrm>
          <a:prstGeom prst="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25" tIns="91425" rIns="91425" bIns="91425" rtlCol="0" anchor="b" anchorCtr="0">
            <a:noAutofit/>
          </a:bodyPr>
          <a:lstStyle>
            <a:lvl1pPr algn="ctr" defTabSz="914400" rtl="0" eaLnBrk="1" latinLnBrk="0" hangingPunct="1">
              <a:spcBef>
                <a:spcPct val="0"/>
              </a:spcBef>
              <a:buNone/>
              <a:defRPr sz="4400" b="1" kern="1200" baseline="0">
                <a:solidFill>
                  <a:schemeClr val="bg1"/>
                </a:solidFill>
                <a:latin typeface="Arial" pitchFamily="34" charset="0"/>
                <a:ea typeface="+mj-ea"/>
                <a:cs typeface="Arial" pitchFamily="34" charset="0"/>
              </a:defRPr>
            </a:lvl1pPr>
          </a:lstStyle>
          <a:p>
            <a:r>
              <a:rPr lang="en-US" sz="2000" dirty="0" err="1" smtClean="0">
                <a:solidFill>
                  <a:schemeClr val="tx1"/>
                </a:solidFill>
                <a:latin typeface="Berlin Sans FB Demi" pitchFamily="34" charset="0"/>
              </a:rPr>
              <a:t>observasi</a:t>
            </a:r>
            <a:endParaRPr lang="en-US" sz="2000" dirty="0">
              <a:solidFill>
                <a:schemeClr val="tx1"/>
              </a:solidFill>
              <a:latin typeface="Berlin Sans FB Demi" pitchFamily="34" charset="0"/>
            </a:endParaRPr>
          </a:p>
        </p:txBody>
      </p:sp>
      <p:sp>
        <p:nvSpPr>
          <p:cNvPr id="7" name="Shape 283"/>
          <p:cNvSpPr txBox="1">
            <a:spLocks/>
          </p:cNvSpPr>
          <p:nvPr/>
        </p:nvSpPr>
        <p:spPr>
          <a:xfrm>
            <a:off x="1847849" y="3505200"/>
            <a:ext cx="5143501" cy="1215800"/>
          </a:xfrm>
          <a:prstGeom prst="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25" tIns="91425" rIns="91425" bIns="91425" rtlCol="0" anchor="b" anchorCtr="0">
            <a:noAutofit/>
          </a:bodyPr>
          <a:lstStyle>
            <a:lvl1pPr algn="ctr" defTabSz="914400" rtl="0" eaLnBrk="1" latinLnBrk="0" hangingPunct="1">
              <a:spcBef>
                <a:spcPct val="0"/>
              </a:spcBef>
              <a:buNone/>
              <a:defRPr sz="4400" b="1" kern="1200" baseline="0">
                <a:solidFill>
                  <a:schemeClr val="bg1"/>
                </a:solidFill>
                <a:latin typeface="Arial" pitchFamily="34" charset="0"/>
                <a:ea typeface="+mj-ea"/>
                <a:cs typeface="Arial" pitchFamily="34" charset="0"/>
              </a:defRPr>
            </a:lvl1pPr>
          </a:lstStyle>
          <a:p>
            <a:r>
              <a:rPr lang="en-US" sz="2000" dirty="0" smtClean="0">
                <a:solidFill>
                  <a:schemeClr val="tx1"/>
                </a:solidFill>
                <a:latin typeface="Berlin Sans FB Demi" pitchFamily="34" charset="0"/>
              </a:rPr>
              <a:t>Proses </a:t>
            </a:r>
            <a:r>
              <a:rPr lang="en-US" sz="2000" dirty="0" err="1" smtClean="0">
                <a:solidFill>
                  <a:schemeClr val="tx1"/>
                </a:solidFill>
                <a:latin typeface="Berlin Sans FB Demi" pitchFamily="34" charset="0"/>
              </a:rPr>
              <a:t>perancangan</a:t>
            </a:r>
            <a:r>
              <a:rPr lang="en-US" sz="2000" dirty="0" smtClean="0">
                <a:solidFill>
                  <a:schemeClr val="tx1"/>
                </a:solidFill>
                <a:latin typeface="Berlin Sans FB Demi" pitchFamily="34" charset="0"/>
              </a:rPr>
              <a:t> + </a:t>
            </a:r>
            <a:r>
              <a:rPr lang="en-US" sz="2000" dirty="0" err="1" smtClean="0">
                <a:solidFill>
                  <a:schemeClr val="tx1"/>
                </a:solidFill>
                <a:latin typeface="Berlin Sans FB Demi" pitchFamily="34" charset="0"/>
              </a:rPr>
              <a:t>pembuatan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benda</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alat</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kerja</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kebutuhan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manusia</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pada</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zamannya</a:t>
            </a:r>
            <a:endParaRPr lang="en-US" sz="2000" dirty="0">
              <a:solidFill>
                <a:schemeClr val="tx1"/>
              </a:solidFill>
              <a:latin typeface="Berlin Sans FB Demi" pitchFamily="34" charset="0"/>
            </a:endParaRPr>
          </a:p>
        </p:txBody>
      </p:sp>
      <p:sp>
        <p:nvSpPr>
          <p:cNvPr id="8" name="Shape 283"/>
          <p:cNvSpPr txBox="1">
            <a:spLocks/>
          </p:cNvSpPr>
          <p:nvPr/>
        </p:nvSpPr>
        <p:spPr>
          <a:xfrm>
            <a:off x="3233998" y="4987144"/>
            <a:ext cx="5562600" cy="1215800"/>
          </a:xfrm>
          <a:prstGeom prst="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25" tIns="91425" rIns="91425" bIns="91425" rtlCol="0" anchor="b" anchorCtr="0">
            <a:noAutofit/>
          </a:bodyPr>
          <a:lstStyle>
            <a:lvl1pPr algn="ctr" defTabSz="914400" rtl="0" eaLnBrk="1" latinLnBrk="0" hangingPunct="1">
              <a:spcBef>
                <a:spcPct val="0"/>
              </a:spcBef>
              <a:buNone/>
              <a:defRPr sz="4400" b="1" kern="1200" baseline="0">
                <a:solidFill>
                  <a:schemeClr val="bg1"/>
                </a:solidFill>
                <a:latin typeface="Arial" pitchFamily="34" charset="0"/>
                <a:ea typeface="+mj-ea"/>
                <a:cs typeface="Arial" pitchFamily="34" charset="0"/>
              </a:defRPr>
            </a:lvl1pPr>
          </a:lstStyle>
          <a:p>
            <a:r>
              <a:rPr lang="en-US" sz="2000" dirty="0" smtClean="0">
                <a:solidFill>
                  <a:schemeClr val="tx1"/>
                </a:solidFill>
                <a:latin typeface="Berlin Sans FB Demi" pitchFamily="34" charset="0"/>
              </a:rPr>
              <a:t>Zaman </a:t>
            </a:r>
            <a:r>
              <a:rPr lang="en-US" sz="2000" dirty="0" err="1" smtClean="0">
                <a:solidFill>
                  <a:schemeClr val="tx1"/>
                </a:solidFill>
                <a:latin typeface="Berlin Sans FB Demi" pitchFamily="34" charset="0"/>
              </a:rPr>
              <a:t>megalitik</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memberikan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informasi</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implisit</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eksistensi</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makna</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fungsi</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dan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keindahan</a:t>
            </a:r>
            <a:r>
              <a:rPr lang="en-US" sz="2000" dirty="0" smtClean="0">
                <a:solidFill>
                  <a:schemeClr val="tx1"/>
                </a:solidFill>
                <a:latin typeface="Berlin Sans FB Demi" pitchFamily="34" charset="0"/>
              </a:rPr>
              <a:t>) </a:t>
            </a:r>
            <a:endParaRPr lang="en-US" sz="2000" dirty="0">
              <a:solidFill>
                <a:schemeClr val="tx1"/>
              </a:solidFill>
              <a:latin typeface="Berlin Sans FB Demi" pitchFamily="34" charset="0"/>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490536" y="4810017"/>
            <a:ext cx="633413" cy="853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Gambar terka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3331337" cy="2580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1317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791200" y="228600"/>
            <a:ext cx="2302470" cy="814428"/>
          </a:xfrm>
        </p:spPr>
        <p:txBody>
          <a:bodyPr>
            <a:normAutofit/>
          </a:bodyPr>
          <a:lstStyle/>
          <a:p>
            <a:r>
              <a:rPr lang="en-US" sz="2000" dirty="0" err="1" smtClean="0">
                <a:latin typeface="Berlin Sans FB Demi" panose="020E0802020502020306" pitchFamily="34" charset="0"/>
              </a:rPr>
              <a:t>Metode</a:t>
            </a:r>
            <a:r>
              <a:rPr lang="en-US" sz="2000" dirty="0" smtClean="0">
                <a:latin typeface="Berlin Sans FB Demi" panose="020E0802020502020306" pitchFamily="34" charset="0"/>
              </a:rPr>
              <a:t> </a:t>
            </a:r>
            <a:r>
              <a:rPr lang="en-US" sz="2000" dirty="0" err="1" smtClean="0">
                <a:latin typeface="Berlin Sans FB Demi" panose="020E0802020502020306" pitchFamily="34" charset="0"/>
              </a:rPr>
              <a:t>Ergonomi</a:t>
            </a:r>
            <a:endParaRPr lang="en-US" sz="2000" dirty="0">
              <a:latin typeface="Berlin Sans FB Demi" panose="020E0802020502020306" pitchFamily="34" charset="0"/>
            </a:endParaRPr>
          </a:p>
        </p:txBody>
      </p:sp>
      <p:sp>
        <p:nvSpPr>
          <p:cNvPr id="6" name="Shape 283"/>
          <p:cNvSpPr txBox="1">
            <a:spLocks/>
          </p:cNvSpPr>
          <p:nvPr/>
        </p:nvSpPr>
        <p:spPr>
          <a:xfrm>
            <a:off x="655701" y="2819400"/>
            <a:ext cx="8153400" cy="2667000"/>
          </a:xfrm>
          <a:prstGeom prst="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25" tIns="91425" rIns="91425" bIns="91425" rtlCol="0" anchor="b" anchorCtr="0">
            <a:noAutofit/>
          </a:bodyPr>
          <a:lstStyle>
            <a:lvl1pPr algn="ctr" defTabSz="914400" rtl="0" eaLnBrk="1" latinLnBrk="0" hangingPunct="1">
              <a:spcBef>
                <a:spcPct val="0"/>
              </a:spcBef>
              <a:buNone/>
              <a:defRPr sz="4400" b="1" kern="1200" baseline="0">
                <a:solidFill>
                  <a:schemeClr val="bg1"/>
                </a:solidFill>
                <a:latin typeface="Arial" pitchFamily="34" charset="0"/>
                <a:ea typeface="+mj-ea"/>
                <a:cs typeface="Arial" pitchFamily="34" charset="0"/>
              </a:defRPr>
            </a:lvl1pPr>
          </a:lstStyle>
          <a:p>
            <a:r>
              <a:rPr lang="id-ID" sz="2000" dirty="0">
                <a:solidFill>
                  <a:schemeClr val="tx1"/>
                </a:solidFill>
                <a:latin typeface="Berlin Sans FB Demi" panose="020E0802020502020306" pitchFamily="34" charset="0"/>
              </a:rPr>
              <a:t>3. Iterative Design (perancangan desain), dikenal sebagai prototipe, iterative proses  desain berusaha untuk melibatkan  pengguna pada beberapa tahap desain, dalam rangka memperbaiki masalah ketika muncul dalam kenyataan. Sebagai prototipe dari proses desain, harus tunduk pada bentuk-bentuk lain dari analisis dan hasilnya kemudian diambil  serta dimasukkan kedalam desain baru. Kecenderungan di antara pengguna dianalisis, selanjutnya produk di desain ulang.</a:t>
            </a:r>
            <a:endParaRPr lang="id-ID" sz="2000" dirty="0">
              <a:solidFill>
                <a:schemeClr val="tx1"/>
              </a:solidFill>
              <a:latin typeface="Berlin Sans FB Demi" panose="020E0802020502020306" pitchFamily="34" charset="0"/>
            </a:endParaRPr>
          </a:p>
        </p:txBody>
      </p:sp>
    </p:spTree>
    <p:extLst>
      <p:ext uri="{BB962C8B-B14F-4D97-AF65-F5344CB8AC3E}">
        <p14:creationId xmlns:p14="http://schemas.microsoft.com/office/powerpoint/2010/main" val="19419841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791200" y="228600"/>
            <a:ext cx="2302470" cy="814428"/>
          </a:xfrm>
        </p:spPr>
        <p:txBody>
          <a:bodyPr>
            <a:normAutofit/>
          </a:bodyPr>
          <a:lstStyle/>
          <a:p>
            <a:r>
              <a:rPr lang="en-US" sz="2000" dirty="0" err="1" smtClean="0">
                <a:latin typeface="Berlin Sans FB Demi" panose="020E0802020502020306" pitchFamily="34" charset="0"/>
              </a:rPr>
              <a:t>Metode</a:t>
            </a:r>
            <a:r>
              <a:rPr lang="en-US" sz="2000" dirty="0" smtClean="0">
                <a:latin typeface="Berlin Sans FB Demi" panose="020E0802020502020306" pitchFamily="34" charset="0"/>
              </a:rPr>
              <a:t> </a:t>
            </a:r>
            <a:r>
              <a:rPr lang="en-US" sz="2000" dirty="0" err="1" smtClean="0">
                <a:latin typeface="Berlin Sans FB Demi" panose="020E0802020502020306" pitchFamily="34" charset="0"/>
              </a:rPr>
              <a:t>Ergonomi</a:t>
            </a:r>
            <a:endParaRPr lang="en-US" sz="2000" dirty="0">
              <a:latin typeface="Berlin Sans FB Demi" panose="020E0802020502020306" pitchFamily="34" charset="0"/>
            </a:endParaRPr>
          </a:p>
        </p:txBody>
      </p:sp>
      <p:sp>
        <p:nvSpPr>
          <p:cNvPr id="6" name="Shape 283"/>
          <p:cNvSpPr txBox="1">
            <a:spLocks/>
          </p:cNvSpPr>
          <p:nvPr/>
        </p:nvSpPr>
        <p:spPr>
          <a:xfrm>
            <a:off x="655701" y="2819400"/>
            <a:ext cx="8153400" cy="2667000"/>
          </a:xfrm>
          <a:prstGeom prst="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25" tIns="91425" rIns="91425" bIns="91425" rtlCol="0" anchor="b" anchorCtr="0">
            <a:noAutofit/>
          </a:bodyPr>
          <a:lstStyle>
            <a:lvl1pPr algn="ctr" defTabSz="914400" rtl="0" eaLnBrk="1" latinLnBrk="0" hangingPunct="1">
              <a:spcBef>
                <a:spcPct val="0"/>
              </a:spcBef>
              <a:buNone/>
              <a:defRPr sz="4400" b="1" kern="1200" baseline="0">
                <a:solidFill>
                  <a:schemeClr val="bg1"/>
                </a:solidFill>
                <a:latin typeface="Arial" pitchFamily="34" charset="0"/>
                <a:ea typeface="+mj-ea"/>
                <a:cs typeface="Arial" pitchFamily="34" charset="0"/>
              </a:defRPr>
            </a:lvl1pPr>
          </a:lstStyle>
          <a:p>
            <a:r>
              <a:rPr lang="en-US" sz="2000" dirty="0" smtClean="0">
                <a:solidFill>
                  <a:schemeClr val="tx1"/>
                </a:solidFill>
                <a:latin typeface="Berlin Sans FB Demi" panose="020E0802020502020306" pitchFamily="34" charset="0"/>
              </a:rPr>
              <a:t>4. Meta –Analysis (meta-</a:t>
            </a:r>
            <a:r>
              <a:rPr lang="en-US" sz="2000" dirty="0" err="1" smtClean="0">
                <a:solidFill>
                  <a:schemeClr val="tx1"/>
                </a:solidFill>
                <a:latin typeface="Berlin Sans FB Demi" panose="020E0802020502020306" pitchFamily="34" charset="0"/>
              </a:rPr>
              <a:t>analisis</a:t>
            </a:r>
            <a:r>
              <a:rPr lang="en-US" sz="2000" dirty="0" smtClean="0">
                <a:solidFill>
                  <a:schemeClr val="tx1"/>
                </a:solidFill>
                <a:latin typeface="Berlin Sans FB Demi" panose="020E0802020502020306" pitchFamily="34" charset="0"/>
              </a:rPr>
              <a:t>)</a:t>
            </a:r>
          </a:p>
          <a:p>
            <a:r>
              <a:rPr lang="en-US" sz="2000" dirty="0" err="1" smtClean="0">
                <a:solidFill>
                  <a:schemeClr val="tx1"/>
                </a:solidFill>
                <a:latin typeface="Berlin Sans FB Demi" panose="020E0802020502020306" pitchFamily="34" charset="0"/>
              </a:rPr>
              <a:t>Merupakan</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teknik</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tambahan</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digunakan</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untuk</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memeriksa</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macam</a:t>
            </a:r>
            <a:r>
              <a:rPr lang="en-US" sz="2000" dirty="0" smtClean="0">
                <a:solidFill>
                  <a:schemeClr val="tx1"/>
                </a:solidFill>
                <a:latin typeface="Berlin Sans FB Demi" panose="020E0802020502020306" pitchFamily="34" charset="0"/>
              </a:rPr>
              <a:t> data </a:t>
            </a:r>
            <a:r>
              <a:rPr lang="en-US" sz="2000" dirty="0" err="1" smtClean="0">
                <a:solidFill>
                  <a:schemeClr val="tx1"/>
                </a:solidFill>
                <a:latin typeface="Berlin Sans FB Demi" panose="020E0802020502020306" pitchFamily="34" charset="0"/>
              </a:rPr>
              <a:t>tubuh</a:t>
            </a:r>
            <a:r>
              <a:rPr lang="en-US" sz="2000" dirty="0" smtClean="0">
                <a:solidFill>
                  <a:schemeClr val="tx1"/>
                </a:solidFill>
                <a:latin typeface="Berlin Sans FB Demi" panose="020E0802020502020306" pitchFamily="34" charset="0"/>
              </a:rPr>
              <a:t> yang </a:t>
            </a:r>
            <a:r>
              <a:rPr lang="en-US" sz="2000" dirty="0" err="1" smtClean="0">
                <a:solidFill>
                  <a:schemeClr val="tx1"/>
                </a:solidFill>
                <a:latin typeface="Berlin Sans FB Demi" panose="020E0802020502020306" pitchFamily="34" charset="0"/>
              </a:rPr>
              <a:t>sudah</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ada</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atau</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literatur</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dalam</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rangka</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memperoleh</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kecenderungan</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atau</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bentuk</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hipotesis</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untuk</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membantu</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keputusan</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desain</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Sebagai</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bagian</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dari</a:t>
            </a:r>
            <a:r>
              <a:rPr lang="en-US" sz="2000" dirty="0" smtClean="0">
                <a:solidFill>
                  <a:schemeClr val="tx1"/>
                </a:solidFill>
                <a:latin typeface="Berlin Sans FB Demi" panose="020E0802020502020306" pitchFamily="34" charset="0"/>
              </a:rPr>
              <a:t> survey </a:t>
            </a:r>
            <a:r>
              <a:rPr lang="en-US" sz="2000" dirty="0" err="1" smtClean="0">
                <a:solidFill>
                  <a:schemeClr val="tx1"/>
                </a:solidFill>
                <a:latin typeface="Berlin Sans FB Demi" panose="020E0802020502020306" pitchFamily="34" charset="0"/>
              </a:rPr>
              <a:t>literatur</a:t>
            </a:r>
            <a:r>
              <a:rPr lang="en-US" sz="2000" dirty="0" smtClean="0">
                <a:solidFill>
                  <a:schemeClr val="tx1"/>
                </a:solidFill>
                <a:latin typeface="Berlin Sans FB Demi" panose="020E0802020502020306" pitchFamily="34" charset="0"/>
              </a:rPr>
              <a:t>, meta –</a:t>
            </a:r>
            <a:r>
              <a:rPr lang="en-US" sz="2000" dirty="0" err="1" smtClean="0">
                <a:solidFill>
                  <a:schemeClr val="tx1"/>
                </a:solidFill>
                <a:latin typeface="Berlin Sans FB Demi" panose="020E0802020502020306" pitchFamily="34" charset="0"/>
              </a:rPr>
              <a:t>analisis</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dapat</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dilakukan</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dalam</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rangka</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untuk</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melihat</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kecenderungan</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kolektif</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dari</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variabel</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individu</a:t>
            </a:r>
            <a:r>
              <a:rPr lang="en-US" sz="2000" dirty="0" smtClean="0">
                <a:solidFill>
                  <a:schemeClr val="tx1"/>
                </a:solidFill>
                <a:latin typeface="Berlin Sans FB Demi" panose="020E0802020502020306" pitchFamily="34" charset="0"/>
              </a:rPr>
              <a:t>.</a:t>
            </a:r>
            <a:endParaRPr lang="id-ID" sz="2000" dirty="0">
              <a:solidFill>
                <a:schemeClr val="tx1"/>
              </a:solidFill>
              <a:latin typeface="Berlin Sans FB Demi" panose="020E0802020502020306" pitchFamily="34" charset="0"/>
            </a:endParaRPr>
          </a:p>
        </p:txBody>
      </p:sp>
    </p:spTree>
    <p:extLst>
      <p:ext uri="{BB962C8B-B14F-4D97-AF65-F5344CB8AC3E}">
        <p14:creationId xmlns:p14="http://schemas.microsoft.com/office/powerpoint/2010/main" val="17048318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791200" y="228600"/>
            <a:ext cx="2302470" cy="814428"/>
          </a:xfrm>
        </p:spPr>
        <p:txBody>
          <a:bodyPr>
            <a:normAutofit/>
          </a:bodyPr>
          <a:lstStyle/>
          <a:p>
            <a:r>
              <a:rPr lang="en-US" sz="2000" dirty="0" err="1" smtClean="0">
                <a:latin typeface="Berlin Sans FB Demi" panose="020E0802020502020306" pitchFamily="34" charset="0"/>
              </a:rPr>
              <a:t>Metode</a:t>
            </a:r>
            <a:r>
              <a:rPr lang="en-US" sz="2000" dirty="0" smtClean="0">
                <a:latin typeface="Berlin Sans FB Demi" panose="020E0802020502020306" pitchFamily="34" charset="0"/>
              </a:rPr>
              <a:t> </a:t>
            </a:r>
            <a:r>
              <a:rPr lang="en-US" sz="2000" dirty="0" err="1" smtClean="0">
                <a:latin typeface="Berlin Sans FB Demi" panose="020E0802020502020306" pitchFamily="34" charset="0"/>
              </a:rPr>
              <a:t>Ergonomi</a:t>
            </a:r>
            <a:endParaRPr lang="en-US" sz="2000" dirty="0">
              <a:latin typeface="Berlin Sans FB Demi" panose="020E0802020502020306" pitchFamily="34" charset="0"/>
            </a:endParaRPr>
          </a:p>
        </p:txBody>
      </p:sp>
      <p:sp>
        <p:nvSpPr>
          <p:cNvPr id="6" name="Shape 283"/>
          <p:cNvSpPr txBox="1">
            <a:spLocks/>
          </p:cNvSpPr>
          <p:nvPr/>
        </p:nvSpPr>
        <p:spPr>
          <a:xfrm>
            <a:off x="655701" y="3352800"/>
            <a:ext cx="8153400" cy="2133600"/>
          </a:xfrm>
          <a:prstGeom prst="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25" tIns="91425" rIns="91425" bIns="91425" rtlCol="0" anchor="b" anchorCtr="0">
            <a:noAutofit/>
          </a:bodyPr>
          <a:lstStyle>
            <a:lvl1pPr algn="ctr" defTabSz="914400" rtl="0" eaLnBrk="1" latinLnBrk="0" hangingPunct="1">
              <a:spcBef>
                <a:spcPct val="0"/>
              </a:spcBef>
              <a:buNone/>
              <a:defRPr sz="4400" b="1" kern="1200" baseline="0">
                <a:solidFill>
                  <a:schemeClr val="bg1"/>
                </a:solidFill>
                <a:latin typeface="Arial" pitchFamily="34" charset="0"/>
                <a:ea typeface="+mj-ea"/>
                <a:cs typeface="Arial" pitchFamily="34" charset="0"/>
              </a:defRPr>
            </a:lvl1pPr>
          </a:lstStyle>
          <a:p>
            <a:r>
              <a:rPr lang="en-US" sz="2000" dirty="0" smtClean="0">
                <a:solidFill>
                  <a:schemeClr val="tx1"/>
                </a:solidFill>
                <a:latin typeface="Berlin Sans FB Demi" panose="020E0802020502020306" pitchFamily="34" charset="0"/>
              </a:rPr>
              <a:t>5. subjects-in-Tandem (</a:t>
            </a:r>
            <a:r>
              <a:rPr lang="en-US" sz="2000" dirty="0" err="1" smtClean="0">
                <a:solidFill>
                  <a:schemeClr val="tx1"/>
                </a:solidFill>
                <a:latin typeface="Berlin Sans FB Demi" panose="020E0802020502020306" pitchFamily="34" charset="0"/>
              </a:rPr>
              <a:t>subjek</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dalam</a:t>
            </a:r>
            <a:r>
              <a:rPr lang="en-US" sz="2000" dirty="0" smtClean="0">
                <a:solidFill>
                  <a:schemeClr val="tx1"/>
                </a:solidFill>
                <a:latin typeface="Berlin Sans FB Demi" panose="020E0802020502020306" pitchFamily="34" charset="0"/>
              </a:rPr>
              <a:t> tandem)</a:t>
            </a:r>
          </a:p>
          <a:p>
            <a:r>
              <a:rPr lang="en-US" sz="2000" dirty="0" err="1" smtClean="0">
                <a:solidFill>
                  <a:schemeClr val="tx1"/>
                </a:solidFill>
                <a:latin typeface="Berlin Sans FB Demi" panose="020E0802020502020306" pitchFamily="34" charset="0"/>
              </a:rPr>
              <a:t>Yaitu</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dua</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subjek</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diminta</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untuk</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bekerja</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secara</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bersamaan</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pada</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serangkaian</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tugas</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sementara</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pengamatan</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analisis</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dilakukan</a:t>
            </a:r>
            <a:r>
              <a:rPr lang="en-US" sz="2000" dirty="0" smtClean="0">
                <a:solidFill>
                  <a:schemeClr val="tx1"/>
                </a:solidFill>
                <a:latin typeface="Berlin Sans FB Demi" panose="020E0802020502020306" pitchFamily="34" charset="0"/>
              </a:rPr>
              <a:t>. Hal </a:t>
            </a:r>
            <a:r>
              <a:rPr lang="en-US" sz="2000" dirty="0" err="1" smtClean="0">
                <a:solidFill>
                  <a:schemeClr val="tx1"/>
                </a:solidFill>
                <a:latin typeface="Berlin Sans FB Demi" panose="020E0802020502020306" pitchFamily="34" charset="0"/>
              </a:rPr>
              <a:t>ini</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diamati</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oleh</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peneliti</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dan</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dapat</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digunakan</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untuk</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menemukan</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kesulitan</a:t>
            </a:r>
            <a:r>
              <a:rPr lang="en-US" sz="2000" dirty="0">
                <a:solidFill>
                  <a:schemeClr val="tx1"/>
                </a:solidFill>
                <a:latin typeface="Berlin Sans FB Demi" panose="020E0802020502020306" pitchFamily="34" charset="0"/>
              </a:rPr>
              <a:t>.</a:t>
            </a:r>
            <a:endParaRPr lang="en-US" sz="2000" dirty="0" smtClean="0">
              <a:solidFill>
                <a:schemeClr val="tx1"/>
              </a:solidFill>
              <a:latin typeface="Berlin Sans FB Demi" panose="020E0802020502020306" pitchFamily="34" charset="0"/>
            </a:endParaRPr>
          </a:p>
          <a:p>
            <a:endParaRPr lang="id-ID" sz="2000" dirty="0">
              <a:solidFill>
                <a:schemeClr val="tx1"/>
              </a:solidFill>
              <a:latin typeface="Berlin Sans FB Demi" panose="020E0802020502020306" pitchFamily="34" charset="0"/>
            </a:endParaRPr>
          </a:p>
        </p:txBody>
      </p:sp>
    </p:spTree>
    <p:extLst>
      <p:ext uri="{BB962C8B-B14F-4D97-AF65-F5344CB8AC3E}">
        <p14:creationId xmlns:p14="http://schemas.microsoft.com/office/powerpoint/2010/main" val="23506650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791200" y="228600"/>
            <a:ext cx="2302470" cy="814428"/>
          </a:xfrm>
        </p:spPr>
        <p:txBody>
          <a:bodyPr>
            <a:normAutofit/>
          </a:bodyPr>
          <a:lstStyle/>
          <a:p>
            <a:r>
              <a:rPr lang="en-US" sz="2000" dirty="0" err="1" smtClean="0">
                <a:latin typeface="Berlin Sans FB Demi" panose="020E0802020502020306" pitchFamily="34" charset="0"/>
              </a:rPr>
              <a:t>Metode</a:t>
            </a:r>
            <a:r>
              <a:rPr lang="en-US" sz="2000" dirty="0" smtClean="0">
                <a:latin typeface="Berlin Sans FB Demi" panose="020E0802020502020306" pitchFamily="34" charset="0"/>
              </a:rPr>
              <a:t> </a:t>
            </a:r>
            <a:r>
              <a:rPr lang="en-US" sz="2000" dirty="0" err="1" smtClean="0">
                <a:latin typeface="Berlin Sans FB Demi" panose="020E0802020502020306" pitchFamily="34" charset="0"/>
              </a:rPr>
              <a:t>Ergonomi</a:t>
            </a:r>
            <a:endParaRPr lang="en-US" sz="2000" dirty="0">
              <a:latin typeface="Berlin Sans FB Demi" panose="020E0802020502020306" pitchFamily="34" charset="0"/>
            </a:endParaRPr>
          </a:p>
        </p:txBody>
      </p:sp>
      <p:sp>
        <p:nvSpPr>
          <p:cNvPr id="6" name="Shape 283"/>
          <p:cNvSpPr txBox="1">
            <a:spLocks/>
          </p:cNvSpPr>
          <p:nvPr/>
        </p:nvSpPr>
        <p:spPr>
          <a:xfrm>
            <a:off x="655701" y="3352800"/>
            <a:ext cx="8153400" cy="2133600"/>
          </a:xfrm>
          <a:prstGeom prst="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25" tIns="91425" rIns="91425" bIns="91425" rtlCol="0" anchor="b" anchorCtr="0">
            <a:noAutofit/>
          </a:bodyPr>
          <a:lstStyle>
            <a:lvl1pPr algn="ctr" defTabSz="914400" rtl="0" eaLnBrk="1" latinLnBrk="0" hangingPunct="1">
              <a:spcBef>
                <a:spcPct val="0"/>
              </a:spcBef>
              <a:buNone/>
              <a:defRPr sz="4400" b="1" kern="1200" baseline="0">
                <a:solidFill>
                  <a:schemeClr val="bg1"/>
                </a:solidFill>
                <a:latin typeface="Arial" pitchFamily="34" charset="0"/>
                <a:ea typeface="+mj-ea"/>
                <a:cs typeface="Arial" pitchFamily="34" charset="0"/>
              </a:defRPr>
            </a:lvl1pPr>
          </a:lstStyle>
          <a:p>
            <a:r>
              <a:rPr lang="en-US" sz="2000" dirty="0" smtClean="0">
                <a:solidFill>
                  <a:schemeClr val="tx1"/>
                </a:solidFill>
                <a:latin typeface="Berlin Sans FB Demi" panose="020E0802020502020306" pitchFamily="34" charset="0"/>
              </a:rPr>
              <a:t>6. Survey </a:t>
            </a:r>
            <a:r>
              <a:rPr lang="en-US" sz="2000" dirty="0" err="1" smtClean="0">
                <a:solidFill>
                  <a:schemeClr val="tx1"/>
                </a:solidFill>
                <a:latin typeface="Berlin Sans FB Demi" panose="020E0802020502020306" pitchFamily="34" charset="0"/>
              </a:rPr>
              <a:t>dan</a:t>
            </a:r>
            <a:r>
              <a:rPr lang="en-US" sz="2000" dirty="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Kuesioner</a:t>
            </a:r>
            <a:endParaRPr lang="en-US" sz="2000" dirty="0" smtClean="0">
              <a:solidFill>
                <a:schemeClr val="tx1"/>
              </a:solidFill>
              <a:latin typeface="Berlin Sans FB Demi" panose="020E0802020502020306" pitchFamily="34" charset="0"/>
            </a:endParaRPr>
          </a:p>
          <a:p>
            <a:r>
              <a:rPr lang="en-US" sz="2000" dirty="0" err="1" smtClean="0">
                <a:solidFill>
                  <a:schemeClr val="tx1"/>
                </a:solidFill>
                <a:latin typeface="Berlin Sans FB Demi" panose="020E0802020502020306" pitchFamily="34" charset="0"/>
              </a:rPr>
              <a:t>Yaitu</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teknik</a:t>
            </a:r>
            <a:r>
              <a:rPr lang="en-US" sz="2000" dirty="0" smtClean="0">
                <a:solidFill>
                  <a:schemeClr val="tx1"/>
                </a:solidFill>
                <a:latin typeface="Berlin Sans FB Demi" panose="020E0802020502020306" pitchFamily="34" charset="0"/>
              </a:rPr>
              <a:t> yang </a:t>
            </a:r>
            <a:r>
              <a:rPr lang="en-US" sz="2000" dirty="0" err="1" smtClean="0">
                <a:solidFill>
                  <a:schemeClr val="tx1"/>
                </a:solidFill>
                <a:latin typeface="Berlin Sans FB Demi" panose="020E0802020502020306" pitchFamily="34" charset="0"/>
              </a:rPr>
              <a:t>umum</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digunakan</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dan</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memiliki</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keuntungan</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yaitu</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dapat</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diberikan</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kepada</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sekelompok</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besar</a:t>
            </a:r>
            <a:r>
              <a:rPr lang="en-US" sz="2000" dirty="0" smtClean="0">
                <a:solidFill>
                  <a:schemeClr val="tx1"/>
                </a:solidFill>
                <a:latin typeface="Berlin Sans FB Demi" panose="020E0802020502020306" pitchFamily="34" charset="0"/>
              </a:rPr>
              <a:t> orang </a:t>
            </a:r>
            <a:r>
              <a:rPr lang="en-US" sz="2000" dirty="0" err="1" smtClean="0">
                <a:solidFill>
                  <a:schemeClr val="tx1"/>
                </a:solidFill>
                <a:latin typeface="Berlin Sans FB Demi" panose="020E0802020502020306" pitchFamily="34" charset="0"/>
              </a:rPr>
              <a:t>dan</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biaya</a:t>
            </a:r>
            <a:r>
              <a:rPr lang="en-US" sz="2000" dirty="0" smtClean="0">
                <a:solidFill>
                  <a:schemeClr val="tx1"/>
                </a:solidFill>
                <a:latin typeface="Berlin Sans FB Demi" panose="020E0802020502020306" pitchFamily="34" charset="0"/>
              </a:rPr>
              <a:t> yang </a:t>
            </a:r>
            <a:r>
              <a:rPr lang="en-US" sz="2000" dirty="0" err="1" smtClean="0">
                <a:solidFill>
                  <a:schemeClr val="tx1"/>
                </a:solidFill>
                <a:latin typeface="Berlin Sans FB Demi" panose="020E0802020502020306" pitchFamily="34" charset="0"/>
              </a:rPr>
              <a:t>relatif</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rendah</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memungkinkan</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peneliti</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untuk</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mendapatkan</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sejumlah</a:t>
            </a:r>
            <a:r>
              <a:rPr lang="en-US" sz="2000" dirty="0" smtClean="0">
                <a:solidFill>
                  <a:schemeClr val="tx1"/>
                </a:solidFill>
                <a:latin typeface="Berlin Sans FB Demi" panose="020E0802020502020306" pitchFamily="34" charset="0"/>
              </a:rPr>
              <a:t> </a:t>
            </a:r>
            <a:r>
              <a:rPr lang="en-US" sz="2000" dirty="0" err="1" smtClean="0">
                <a:solidFill>
                  <a:schemeClr val="tx1"/>
                </a:solidFill>
                <a:latin typeface="Berlin Sans FB Demi" panose="020E0802020502020306" pitchFamily="34" charset="0"/>
              </a:rPr>
              <a:t>besar</a:t>
            </a:r>
            <a:r>
              <a:rPr lang="en-US" sz="2000" dirty="0" smtClean="0">
                <a:solidFill>
                  <a:schemeClr val="tx1"/>
                </a:solidFill>
                <a:latin typeface="Berlin Sans FB Demi" panose="020E0802020502020306" pitchFamily="34" charset="0"/>
              </a:rPr>
              <a:t> data.</a:t>
            </a:r>
          </a:p>
          <a:p>
            <a:endParaRPr lang="id-ID" sz="2000" dirty="0">
              <a:solidFill>
                <a:schemeClr val="tx1"/>
              </a:solidFill>
              <a:latin typeface="Berlin Sans FB Demi" panose="020E0802020502020306" pitchFamily="34" charset="0"/>
            </a:endParaRPr>
          </a:p>
        </p:txBody>
      </p:sp>
    </p:spTree>
    <p:extLst>
      <p:ext uri="{BB962C8B-B14F-4D97-AF65-F5344CB8AC3E}">
        <p14:creationId xmlns:p14="http://schemas.microsoft.com/office/powerpoint/2010/main" val="17288916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283"/>
          <p:cNvSpPr txBox="1">
            <a:spLocks/>
          </p:cNvSpPr>
          <p:nvPr/>
        </p:nvSpPr>
        <p:spPr>
          <a:xfrm>
            <a:off x="2057399" y="2971800"/>
            <a:ext cx="6751701" cy="1600200"/>
          </a:xfrm>
          <a:prstGeom prst="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25" tIns="91425" rIns="91425" bIns="91425" rtlCol="0" anchor="b" anchorCtr="0">
            <a:noAutofit/>
          </a:bodyPr>
          <a:lstStyle>
            <a:lvl1pPr algn="ctr" defTabSz="914400" rtl="0" eaLnBrk="1" latinLnBrk="0" hangingPunct="1">
              <a:spcBef>
                <a:spcPct val="0"/>
              </a:spcBef>
              <a:buNone/>
              <a:defRPr sz="4400" b="1" kern="1200" baseline="0">
                <a:solidFill>
                  <a:schemeClr val="bg1"/>
                </a:solidFill>
                <a:latin typeface="Arial" pitchFamily="34" charset="0"/>
                <a:ea typeface="+mj-ea"/>
                <a:cs typeface="Arial" pitchFamily="34" charset="0"/>
              </a:defRPr>
            </a:lvl1pPr>
          </a:lstStyle>
          <a:p>
            <a:r>
              <a:rPr lang="en-US" sz="6000" dirty="0" smtClean="0">
                <a:solidFill>
                  <a:schemeClr val="tx1">
                    <a:lumMod val="75000"/>
                    <a:lumOff val="25000"/>
                  </a:schemeClr>
                </a:solidFill>
                <a:latin typeface="Berlin Sans FB Demi" panose="020E0802020502020306" pitchFamily="34" charset="0"/>
              </a:rPr>
              <a:t>TERIMAKASIH</a:t>
            </a:r>
          </a:p>
          <a:p>
            <a:endParaRPr lang="id-ID" sz="2000" dirty="0">
              <a:solidFill>
                <a:schemeClr val="tx1"/>
              </a:solidFill>
              <a:latin typeface="Berlin Sans FB Demi" panose="020E0802020502020306" pitchFamily="34" charset="0"/>
            </a:endParaRPr>
          </a:p>
        </p:txBody>
      </p:sp>
      <p:sp>
        <p:nvSpPr>
          <p:cNvPr id="7" name="Rectangle 6"/>
          <p:cNvSpPr/>
          <p:nvPr/>
        </p:nvSpPr>
        <p:spPr>
          <a:xfrm>
            <a:off x="2514600" y="449943"/>
            <a:ext cx="4640944" cy="369332"/>
          </a:xfrm>
          <a:prstGeom prst="rect">
            <a:avLst/>
          </a:prstGeom>
        </p:spPr>
        <p:txBody>
          <a:bodyPr wrap="square">
            <a:spAutoFit/>
          </a:bodyPr>
          <a:lstStyle/>
          <a:p>
            <a:r>
              <a:rPr lang="en-US" dirty="0" smtClean="0">
                <a:solidFill>
                  <a:schemeClr val="tx1">
                    <a:lumMod val="75000"/>
                    <a:lumOff val="25000"/>
                  </a:schemeClr>
                </a:solidFill>
                <a:latin typeface="Berlin Sans FB Demi" panose="020E0802020502020306" pitchFamily="34" charset="0"/>
              </a:rPr>
              <a:t>BEKERJA DENGAN ATURAN DAN KAIDAH</a:t>
            </a:r>
            <a:endParaRPr lang="en-US" dirty="0"/>
          </a:p>
        </p:txBody>
      </p:sp>
    </p:spTree>
    <p:extLst>
      <p:ext uri="{BB962C8B-B14F-4D97-AF65-F5344CB8AC3E}">
        <p14:creationId xmlns:p14="http://schemas.microsoft.com/office/powerpoint/2010/main" val="69306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62400" y="228600"/>
            <a:ext cx="3741425" cy="814428"/>
          </a:xfrm>
        </p:spPr>
        <p:txBody>
          <a:bodyPr>
            <a:normAutofit fontScale="90000"/>
          </a:bodyPr>
          <a:lstStyle/>
          <a:p>
            <a:r>
              <a:rPr lang="en-US" sz="4900" dirty="0" smtClean="0">
                <a:latin typeface="Showcard Gothic" panose="04020904020102020604" pitchFamily="82" charset="0"/>
              </a:rPr>
              <a:t>HISTORIS</a:t>
            </a:r>
            <a:endParaRPr lang="en-US" dirty="0"/>
          </a:p>
        </p:txBody>
      </p:sp>
      <p:sp>
        <p:nvSpPr>
          <p:cNvPr id="5" name="Shape 283"/>
          <p:cNvSpPr txBox="1">
            <a:spLocks/>
          </p:cNvSpPr>
          <p:nvPr/>
        </p:nvSpPr>
        <p:spPr>
          <a:xfrm>
            <a:off x="2634734" y="1905000"/>
            <a:ext cx="3350084" cy="530000"/>
          </a:xfrm>
          <a:prstGeom prst="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25" tIns="91425" rIns="91425" bIns="91425" rtlCol="0" anchor="b" anchorCtr="0">
            <a:noAutofit/>
          </a:bodyPr>
          <a:lstStyle>
            <a:lvl1pPr algn="ctr" defTabSz="914400" rtl="0" eaLnBrk="1" latinLnBrk="0" hangingPunct="1">
              <a:spcBef>
                <a:spcPct val="0"/>
              </a:spcBef>
              <a:buNone/>
              <a:defRPr sz="4400" b="1" kern="1200" baseline="0">
                <a:solidFill>
                  <a:schemeClr val="bg1"/>
                </a:solidFill>
                <a:latin typeface="Arial" pitchFamily="34" charset="0"/>
                <a:ea typeface="+mj-ea"/>
                <a:cs typeface="Arial" pitchFamily="34" charset="0"/>
              </a:defRPr>
            </a:lvl1pPr>
          </a:lstStyle>
          <a:p>
            <a:r>
              <a:rPr lang="en-US" sz="2000" dirty="0" err="1" smtClean="0">
                <a:solidFill>
                  <a:schemeClr val="tx1"/>
                </a:solidFill>
                <a:latin typeface="Berlin Sans FB Demi" pitchFamily="34" charset="0"/>
              </a:rPr>
              <a:t>Ergonomi</a:t>
            </a:r>
            <a:r>
              <a:rPr lang="en-US" sz="2000" dirty="0" smtClean="0">
                <a:solidFill>
                  <a:schemeClr val="tx1"/>
                </a:solidFill>
                <a:latin typeface="Berlin Sans FB Demi" pitchFamily="34" charset="0"/>
              </a:rPr>
              <a:t> </a:t>
            </a:r>
            <a:endParaRPr lang="en-US" sz="2000" dirty="0">
              <a:solidFill>
                <a:schemeClr val="tx1"/>
              </a:solidFill>
              <a:latin typeface="Berlin Sans FB Demi" pitchFamily="34" charset="0"/>
            </a:endParaRPr>
          </a:p>
        </p:txBody>
      </p:sp>
      <p:sp>
        <p:nvSpPr>
          <p:cNvPr id="7" name="Shape 283"/>
          <p:cNvSpPr txBox="1">
            <a:spLocks/>
          </p:cNvSpPr>
          <p:nvPr/>
        </p:nvSpPr>
        <p:spPr>
          <a:xfrm>
            <a:off x="2557176" y="2743200"/>
            <a:ext cx="3505200" cy="530000"/>
          </a:xfrm>
          <a:prstGeom prst="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25" tIns="91425" rIns="91425" bIns="91425" rtlCol="0" anchor="b" anchorCtr="0">
            <a:noAutofit/>
          </a:bodyPr>
          <a:lstStyle>
            <a:lvl1pPr algn="ctr" defTabSz="914400" rtl="0" eaLnBrk="1" latinLnBrk="0" hangingPunct="1">
              <a:spcBef>
                <a:spcPct val="0"/>
              </a:spcBef>
              <a:buNone/>
              <a:defRPr sz="4400" b="1" kern="1200" baseline="0">
                <a:solidFill>
                  <a:schemeClr val="bg1"/>
                </a:solidFill>
                <a:latin typeface="Arial" pitchFamily="34" charset="0"/>
                <a:ea typeface="+mj-ea"/>
                <a:cs typeface="Arial" pitchFamily="34" charset="0"/>
              </a:defRPr>
            </a:lvl1pPr>
          </a:lstStyle>
          <a:p>
            <a:r>
              <a:rPr lang="en-US" sz="2000" dirty="0" err="1" smtClean="0">
                <a:solidFill>
                  <a:schemeClr val="tx1"/>
                </a:solidFill>
                <a:latin typeface="Berlin Sans FB Demi" pitchFamily="34" charset="0"/>
              </a:rPr>
              <a:t>Perang</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Dunia</a:t>
            </a:r>
            <a:r>
              <a:rPr lang="en-US" sz="2000" dirty="0" smtClean="0">
                <a:solidFill>
                  <a:schemeClr val="tx1"/>
                </a:solidFill>
                <a:latin typeface="Berlin Sans FB Demi" pitchFamily="34" charset="0"/>
              </a:rPr>
              <a:t> ke-2</a:t>
            </a:r>
            <a:endParaRPr lang="en-US" sz="2000" dirty="0">
              <a:solidFill>
                <a:schemeClr val="tx1"/>
              </a:solidFill>
              <a:latin typeface="Berlin Sans FB Demi" pitchFamily="34" charset="0"/>
            </a:endParaRPr>
          </a:p>
        </p:txBody>
      </p:sp>
      <p:sp>
        <p:nvSpPr>
          <p:cNvPr id="10" name="Shape 283"/>
          <p:cNvSpPr txBox="1">
            <a:spLocks/>
          </p:cNvSpPr>
          <p:nvPr/>
        </p:nvSpPr>
        <p:spPr>
          <a:xfrm>
            <a:off x="2578512" y="3581400"/>
            <a:ext cx="3505200" cy="530000"/>
          </a:xfrm>
          <a:prstGeom prst="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25" tIns="91425" rIns="91425" bIns="91425" rtlCol="0" anchor="b" anchorCtr="0">
            <a:noAutofit/>
          </a:bodyPr>
          <a:lstStyle>
            <a:lvl1pPr algn="ctr" defTabSz="914400" rtl="0" eaLnBrk="1" latinLnBrk="0" hangingPunct="1">
              <a:spcBef>
                <a:spcPct val="0"/>
              </a:spcBef>
              <a:buNone/>
              <a:defRPr sz="4400" b="1" kern="1200" baseline="0">
                <a:solidFill>
                  <a:schemeClr val="bg1"/>
                </a:solidFill>
                <a:latin typeface="Arial" pitchFamily="34" charset="0"/>
                <a:ea typeface="+mj-ea"/>
                <a:cs typeface="Arial" pitchFamily="34" charset="0"/>
              </a:defRPr>
            </a:lvl1pPr>
          </a:lstStyle>
          <a:p>
            <a:r>
              <a:rPr lang="en-US" sz="2000" dirty="0" err="1" smtClean="0">
                <a:solidFill>
                  <a:schemeClr val="tx1"/>
                </a:solidFill>
                <a:latin typeface="Berlin Sans FB Demi" pitchFamily="34" charset="0"/>
              </a:rPr>
              <a:t>Eropa</a:t>
            </a:r>
            <a:r>
              <a:rPr lang="en-US" sz="2000" dirty="0" smtClean="0">
                <a:solidFill>
                  <a:schemeClr val="tx1"/>
                </a:solidFill>
                <a:latin typeface="Berlin Sans FB Demi" pitchFamily="34" charset="0"/>
              </a:rPr>
              <a:t> ( </a:t>
            </a:r>
            <a:r>
              <a:rPr lang="en-US" sz="2000" dirty="0" err="1" smtClean="0">
                <a:solidFill>
                  <a:schemeClr val="tx1"/>
                </a:solidFill>
                <a:latin typeface="Berlin Sans FB Demi" pitchFamily="34" charset="0"/>
              </a:rPr>
              <a:t>Inggris</a:t>
            </a:r>
            <a:r>
              <a:rPr lang="en-US" sz="2000" dirty="0" smtClean="0">
                <a:solidFill>
                  <a:schemeClr val="tx1"/>
                </a:solidFill>
                <a:latin typeface="Berlin Sans FB Demi" pitchFamily="34" charset="0"/>
              </a:rPr>
              <a:t>)</a:t>
            </a:r>
            <a:endParaRPr lang="en-US" sz="2000" dirty="0">
              <a:solidFill>
                <a:schemeClr val="tx1"/>
              </a:solidFill>
              <a:latin typeface="Berlin Sans FB Demi" pitchFamily="34" charset="0"/>
            </a:endParaRPr>
          </a:p>
        </p:txBody>
      </p:sp>
      <p:sp>
        <p:nvSpPr>
          <p:cNvPr id="11" name="Shape 283"/>
          <p:cNvSpPr txBox="1">
            <a:spLocks/>
          </p:cNvSpPr>
          <p:nvPr/>
        </p:nvSpPr>
        <p:spPr>
          <a:xfrm>
            <a:off x="2578512" y="4267200"/>
            <a:ext cx="3505200" cy="530000"/>
          </a:xfrm>
          <a:prstGeom prst="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25" tIns="91425" rIns="91425" bIns="91425" rtlCol="0" anchor="b" anchorCtr="0">
            <a:noAutofit/>
          </a:bodyPr>
          <a:lstStyle>
            <a:lvl1pPr algn="ctr" defTabSz="914400" rtl="0" eaLnBrk="1" latinLnBrk="0" hangingPunct="1">
              <a:spcBef>
                <a:spcPct val="0"/>
              </a:spcBef>
              <a:buNone/>
              <a:defRPr sz="4400" b="1" kern="1200" baseline="0">
                <a:solidFill>
                  <a:schemeClr val="bg1"/>
                </a:solidFill>
                <a:latin typeface="Arial" pitchFamily="34" charset="0"/>
                <a:ea typeface="+mj-ea"/>
                <a:cs typeface="Arial" pitchFamily="34" charset="0"/>
              </a:defRPr>
            </a:lvl1pPr>
          </a:lstStyle>
          <a:p>
            <a:r>
              <a:rPr lang="en-US" sz="2000" dirty="0" err="1" smtClean="0">
                <a:solidFill>
                  <a:schemeClr val="tx1"/>
                </a:solidFill>
                <a:latin typeface="Berlin Sans FB Demi" pitchFamily="34" charset="0"/>
              </a:rPr>
              <a:t>Hywel</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Murrel</a:t>
            </a:r>
            <a:r>
              <a:rPr lang="en-US" sz="2000" dirty="0" smtClean="0">
                <a:solidFill>
                  <a:schemeClr val="tx1"/>
                </a:solidFill>
                <a:latin typeface="Berlin Sans FB Demi" pitchFamily="34" charset="0"/>
              </a:rPr>
              <a:t> 1949</a:t>
            </a:r>
            <a:endParaRPr lang="en-US" sz="2000" dirty="0">
              <a:solidFill>
                <a:schemeClr val="tx1"/>
              </a:solidFill>
              <a:latin typeface="Berlin Sans FB Demi" pitchFamily="34" charset="0"/>
            </a:endParaRPr>
          </a:p>
        </p:txBody>
      </p:sp>
      <p:sp>
        <p:nvSpPr>
          <p:cNvPr id="12" name="Shape 283"/>
          <p:cNvSpPr txBox="1">
            <a:spLocks/>
          </p:cNvSpPr>
          <p:nvPr/>
        </p:nvSpPr>
        <p:spPr>
          <a:xfrm>
            <a:off x="2578512" y="5105400"/>
            <a:ext cx="3505200" cy="530000"/>
          </a:xfrm>
          <a:prstGeom prst="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25" tIns="91425" rIns="91425" bIns="91425" rtlCol="0" anchor="b" anchorCtr="0">
            <a:noAutofit/>
          </a:bodyPr>
          <a:lstStyle>
            <a:lvl1pPr algn="ctr" defTabSz="914400" rtl="0" eaLnBrk="1" latinLnBrk="0" hangingPunct="1">
              <a:spcBef>
                <a:spcPct val="0"/>
              </a:spcBef>
              <a:buNone/>
              <a:defRPr sz="4400" b="1" kern="1200" baseline="0">
                <a:solidFill>
                  <a:schemeClr val="bg1"/>
                </a:solidFill>
                <a:latin typeface="Arial" pitchFamily="34" charset="0"/>
                <a:ea typeface="+mj-ea"/>
                <a:cs typeface="Arial" pitchFamily="34" charset="0"/>
              </a:defRPr>
            </a:lvl1pPr>
          </a:lstStyle>
          <a:p>
            <a:r>
              <a:rPr lang="en-US" sz="2000" dirty="0" err="1" smtClean="0">
                <a:solidFill>
                  <a:schemeClr val="tx1"/>
                </a:solidFill>
                <a:latin typeface="Berlin Sans FB Demi" pitchFamily="34" charset="0"/>
              </a:rPr>
              <a:t>Buku</a:t>
            </a:r>
            <a:r>
              <a:rPr lang="en-US" sz="2000" dirty="0" smtClean="0">
                <a:solidFill>
                  <a:schemeClr val="tx1"/>
                </a:solidFill>
                <a:latin typeface="Berlin Sans FB Demi" pitchFamily="34" charset="0"/>
              </a:rPr>
              <a:t> : “Ergonomic”</a:t>
            </a:r>
            <a:endParaRPr lang="en-US" sz="2000" dirty="0">
              <a:solidFill>
                <a:schemeClr val="tx1"/>
              </a:solidFill>
              <a:latin typeface="Berlin Sans FB Demi" pitchFamily="34" charset="0"/>
            </a:endParaRPr>
          </a:p>
        </p:txBody>
      </p:sp>
      <p:pic>
        <p:nvPicPr>
          <p:cNvPr id="4098" name="Picture 2" descr="Hasil gambar untuk PERANG DUNIA K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38100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733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62400" y="228600"/>
            <a:ext cx="3741425" cy="814428"/>
          </a:xfrm>
        </p:spPr>
        <p:txBody>
          <a:bodyPr>
            <a:noAutofit/>
          </a:bodyPr>
          <a:lstStyle/>
          <a:p>
            <a:r>
              <a:rPr lang="en-US" sz="2000" dirty="0">
                <a:solidFill>
                  <a:schemeClr val="tx1"/>
                </a:solidFill>
                <a:latin typeface="Berlin Sans FB Demi" pitchFamily="34" charset="0"/>
              </a:rPr>
              <a:t>Marmara N. </a:t>
            </a:r>
            <a:r>
              <a:rPr lang="en-US" sz="2000" dirty="0" err="1">
                <a:solidFill>
                  <a:schemeClr val="tx1"/>
                </a:solidFill>
                <a:latin typeface="Berlin Sans FB Demi" pitchFamily="34" charset="0"/>
              </a:rPr>
              <a:t>Poulaskakis</a:t>
            </a:r>
            <a:r>
              <a:rPr lang="en-US" sz="2000" dirty="0">
                <a:solidFill>
                  <a:schemeClr val="tx1"/>
                </a:solidFill>
                <a:latin typeface="Berlin Sans FB Demi" pitchFamily="34" charset="0"/>
              </a:rPr>
              <a:t> </a:t>
            </a:r>
            <a:r>
              <a:rPr lang="en-US" sz="2000" dirty="0" err="1">
                <a:solidFill>
                  <a:schemeClr val="tx1"/>
                </a:solidFill>
                <a:latin typeface="Berlin Sans FB Demi" pitchFamily="34" charset="0"/>
              </a:rPr>
              <a:t>dan</a:t>
            </a:r>
            <a:r>
              <a:rPr lang="en-US" sz="2000" dirty="0">
                <a:solidFill>
                  <a:schemeClr val="tx1"/>
                </a:solidFill>
                <a:latin typeface="Berlin Sans FB Demi" pitchFamily="34" charset="0"/>
              </a:rPr>
              <a:t> </a:t>
            </a:r>
            <a:r>
              <a:rPr lang="en-US" sz="2000" dirty="0" err="1">
                <a:solidFill>
                  <a:schemeClr val="tx1"/>
                </a:solidFill>
                <a:latin typeface="Berlin Sans FB Demi" pitchFamily="34" charset="0"/>
              </a:rPr>
              <a:t>Papakostopulos</a:t>
            </a:r>
            <a:r>
              <a:rPr lang="en-US" sz="2000" dirty="0">
                <a:solidFill>
                  <a:schemeClr val="tx1"/>
                </a:solidFill>
                <a:latin typeface="Berlin Sans FB Demi" pitchFamily="34" charset="0"/>
              </a:rPr>
              <a:t> V (1999)</a:t>
            </a:r>
            <a:br>
              <a:rPr lang="en-US" sz="2000" dirty="0">
                <a:solidFill>
                  <a:schemeClr val="tx1"/>
                </a:solidFill>
                <a:latin typeface="Berlin Sans FB Demi" pitchFamily="34" charset="0"/>
              </a:rPr>
            </a:br>
            <a:endParaRPr lang="en-US" sz="2000" dirty="0"/>
          </a:p>
        </p:txBody>
      </p:sp>
      <p:sp>
        <p:nvSpPr>
          <p:cNvPr id="7" name="Shape 283"/>
          <p:cNvSpPr txBox="1">
            <a:spLocks/>
          </p:cNvSpPr>
          <p:nvPr/>
        </p:nvSpPr>
        <p:spPr>
          <a:xfrm>
            <a:off x="2557176" y="2682240"/>
            <a:ext cx="3505200" cy="530000"/>
          </a:xfrm>
          <a:prstGeom prst="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25" tIns="91425" rIns="91425" bIns="91425" rtlCol="0" anchor="b" anchorCtr="0">
            <a:noAutofit/>
          </a:bodyPr>
          <a:lstStyle>
            <a:lvl1pPr algn="ctr" defTabSz="914400" rtl="0" eaLnBrk="1" latinLnBrk="0" hangingPunct="1">
              <a:spcBef>
                <a:spcPct val="0"/>
              </a:spcBef>
              <a:buNone/>
              <a:defRPr sz="4400" b="1" kern="1200" baseline="0">
                <a:solidFill>
                  <a:schemeClr val="bg1"/>
                </a:solidFill>
                <a:latin typeface="Arial" pitchFamily="34" charset="0"/>
                <a:ea typeface="+mj-ea"/>
                <a:cs typeface="Arial" pitchFamily="34" charset="0"/>
              </a:defRPr>
            </a:lvl1pPr>
          </a:lstStyle>
          <a:p>
            <a:r>
              <a:rPr lang="en-US" sz="2000" dirty="0" err="1" smtClean="0">
                <a:solidFill>
                  <a:schemeClr val="tx1"/>
                </a:solidFill>
                <a:latin typeface="Berlin Sans FB Demi" pitchFamily="34" charset="0"/>
              </a:rPr>
              <a:t>Landasan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ilmu</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ergonomi</a:t>
            </a:r>
            <a:endParaRPr lang="en-US" sz="2000" dirty="0">
              <a:solidFill>
                <a:schemeClr val="tx1"/>
              </a:solidFill>
              <a:latin typeface="Berlin Sans FB Demi" pitchFamily="34" charset="0"/>
            </a:endParaRPr>
          </a:p>
        </p:txBody>
      </p:sp>
      <p:sp>
        <p:nvSpPr>
          <p:cNvPr id="10" name="Shape 283"/>
          <p:cNvSpPr txBox="1">
            <a:spLocks/>
          </p:cNvSpPr>
          <p:nvPr/>
        </p:nvSpPr>
        <p:spPr>
          <a:xfrm>
            <a:off x="2578512" y="3316400"/>
            <a:ext cx="3505200" cy="530000"/>
          </a:xfrm>
          <a:prstGeom prst="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25" tIns="91425" rIns="91425" bIns="91425" rtlCol="0" anchor="b" anchorCtr="0">
            <a:noAutofit/>
          </a:bodyPr>
          <a:lstStyle>
            <a:lvl1pPr algn="ctr" defTabSz="914400" rtl="0" eaLnBrk="1" latinLnBrk="0" hangingPunct="1">
              <a:spcBef>
                <a:spcPct val="0"/>
              </a:spcBef>
              <a:buNone/>
              <a:defRPr sz="4400" b="1" kern="1200" baseline="0">
                <a:solidFill>
                  <a:schemeClr val="bg1"/>
                </a:solidFill>
                <a:latin typeface="Arial" pitchFamily="34" charset="0"/>
                <a:ea typeface="+mj-ea"/>
                <a:cs typeface="Arial" pitchFamily="34" charset="0"/>
              </a:defRPr>
            </a:lvl1pPr>
          </a:lstStyle>
          <a:p>
            <a:r>
              <a:rPr lang="en-US" sz="2000" dirty="0" err="1" smtClean="0">
                <a:solidFill>
                  <a:schemeClr val="tx1"/>
                </a:solidFill>
                <a:latin typeface="Berlin Sans FB Demi" pitchFamily="34" charset="0"/>
              </a:rPr>
              <a:t>Budaya</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Yunani</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kuno</a:t>
            </a:r>
            <a:r>
              <a:rPr lang="en-US" sz="2000" dirty="0" smtClean="0">
                <a:solidFill>
                  <a:schemeClr val="tx1"/>
                </a:solidFill>
                <a:latin typeface="Berlin Sans FB Demi" pitchFamily="34" charset="0"/>
              </a:rPr>
              <a:t> </a:t>
            </a:r>
            <a:endParaRPr lang="en-US" sz="2000" dirty="0">
              <a:solidFill>
                <a:schemeClr val="tx1"/>
              </a:solidFill>
              <a:latin typeface="Berlin Sans FB Demi" pitchFamily="34" charset="0"/>
            </a:endParaRPr>
          </a:p>
        </p:txBody>
      </p:sp>
      <p:sp>
        <p:nvSpPr>
          <p:cNvPr id="11" name="Shape 283"/>
          <p:cNvSpPr txBox="1">
            <a:spLocks/>
          </p:cNvSpPr>
          <p:nvPr/>
        </p:nvSpPr>
        <p:spPr>
          <a:xfrm>
            <a:off x="1935480" y="3962400"/>
            <a:ext cx="5105400" cy="838200"/>
          </a:xfrm>
          <a:prstGeom prst="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25" tIns="91425" rIns="91425" bIns="91425" rtlCol="0" anchor="b" anchorCtr="0">
            <a:noAutofit/>
          </a:bodyPr>
          <a:lstStyle>
            <a:lvl1pPr algn="ctr" defTabSz="914400" rtl="0" eaLnBrk="1" latinLnBrk="0" hangingPunct="1">
              <a:spcBef>
                <a:spcPct val="0"/>
              </a:spcBef>
              <a:buNone/>
              <a:defRPr sz="4400" b="1" kern="1200" baseline="0">
                <a:solidFill>
                  <a:schemeClr val="bg1"/>
                </a:solidFill>
                <a:latin typeface="Arial" pitchFamily="34" charset="0"/>
                <a:ea typeface="+mj-ea"/>
                <a:cs typeface="Arial" pitchFamily="34" charset="0"/>
              </a:defRPr>
            </a:lvl1pPr>
          </a:lstStyle>
          <a:p>
            <a:r>
              <a:rPr lang="en-US" sz="2000" dirty="0" smtClean="0">
                <a:solidFill>
                  <a:schemeClr val="tx1"/>
                </a:solidFill>
                <a:latin typeface="Berlin Sans FB Demi" pitchFamily="34" charset="0"/>
              </a:rPr>
              <a:t>Abad ke-5 SM, </a:t>
            </a:r>
            <a:r>
              <a:rPr lang="en-US" sz="2000" dirty="0" err="1" smtClean="0">
                <a:solidFill>
                  <a:schemeClr val="tx1"/>
                </a:solidFill>
                <a:latin typeface="Berlin Sans FB Demi" pitchFamily="34" charset="0"/>
              </a:rPr>
              <a:t>disain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alat</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melakukan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pekerjaan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dan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tempat</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kerja</a:t>
            </a:r>
            <a:endParaRPr lang="en-US" sz="2000" dirty="0">
              <a:solidFill>
                <a:schemeClr val="tx1"/>
              </a:solidFill>
              <a:latin typeface="Berlin Sans FB Demi" pitchFamily="34" charset="0"/>
            </a:endParaRPr>
          </a:p>
        </p:txBody>
      </p:sp>
      <p:sp>
        <p:nvSpPr>
          <p:cNvPr id="12" name="Shape 283"/>
          <p:cNvSpPr txBox="1">
            <a:spLocks/>
          </p:cNvSpPr>
          <p:nvPr/>
        </p:nvSpPr>
        <p:spPr>
          <a:xfrm>
            <a:off x="2578512" y="4882896"/>
            <a:ext cx="3505200" cy="530000"/>
          </a:xfrm>
          <a:prstGeom prst="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25" tIns="91425" rIns="91425" bIns="91425" rtlCol="0" anchor="b" anchorCtr="0">
            <a:noAutofit/>
          </a:bodyPr>
          <a:lstStyle>
            <a:lvl1pPr algn="ctr" defTabSz="914400" rtl="0" eaLnBrk="1" latinLnBrk="0" hangingPunct="1">
              <a:spcBef>
                <a:spcPct val="0"/>
              </a:spcBef>
              <a:buNone/>
              <a:defRPr sz="4400" b="1" kern="1200" baseline="0">
                <a:solidFill>
                  <a:schemeClr val="bg1"/>
                </a:solidFill>
                <a:latin typeface="Arial" pitchFamily="34" charset="0"/>
                <a:ea typeface="+mj-ea"/>
                <a:cs typeface="Arial" pitchFamily="34" charset="0"/>
              </a:defRPr>
            </a:lvl1pPr>
          </a:lstStyle>
          <a:p>
            <a:r>
              <a:rPr lang="en-US" sz="2000" dirty="0" err="1" smtClean="0">
                <a:solidFill>
                  <a:schemeClr val="tx1"/>
                </a:solidFill>
                <a:latin typeface="Berlin Sans FB Demi" pitchFamily="34" charset="0"/>
              </a:rPr>
              <a:t>Deskripsi</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Hippokrates</a:t>
            </a:r>
            <a:endParaRPr lang="en-US" sz="2000" dirty="0">
              <a:solidFill>
                <a:schemeClr val="tx1"/>
              </a:solidFill>
              <a:latin typeface="Berlin Sans FB Demi" pitchFamily="34" charset="0"/>
            </a:endParaRPr>
          </a:p>
        </p:txBody>
      </p:sp>
      <p:sp>
        <p:nvSpPr>
          <p:cNvPr id="8" name="Shape 283"/>
          <p:cNvSpPr txBox="1">
            <a:spLocks/>
          </p:cNvSpPr>
          <p:nvPr/>
        </p:nvSpPr>
        <p:spPr>
          <a:xfrm>
            <a:off x="457200" y="5639532"/>
            <a:ext cx="4572000" cy="720792"/>
          </a:xfrm>
          <a:prstGeom prst="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25" tIns="91425" rIns="91425" bIns="91425" rtlCol="0" anchor="b" anchorCtr="0">
            <a:noAutofit/>
          </a:bodyPr>
          <a:lstStyle>
            <a:lvl1pPr algn="ctr" defTabSz="914400" rtl="0" eaLnBrk="1" latinLnBrk="0" hangingPunct="1">
              <a:spcBef>
                <a:spcPct val="0"/>
              </a:spcBef>
              <a:buNone/>
              <a:defRPr sz="4400" b="1" kern="1200" baseline="0">
                <a:solidFill>
                  <a:schemeClr val="bg1"/>
                </a:solidFill>
                <a:latin typeface="Arial" pitchFamily="34" charset="0"/>
                <a:ea typeface="+mj-ea"/>
                <a:cs typeface="Arial" pitchFamily="34" charset="0"/>
              </a:defRPr>
            </a:lvl1pPr>
          </a:lstStyle>
          <a:p>
            <a:r>
              <a:rPr lang="en-US" sz="2000" dirty="0" err="1" smtClean="0">
                <a:solidFill>
                  <a:schemeClr val="tx1"/>
                </a:solidFill>
                <a:latin typeface="Berlin Sans FB Demi" pitchFamily="34" charset="0"/>
              </a:rPr>
              <a:t>Bagaimana</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seorang</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dokter</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bedah</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harus</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melakukan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pekerjaan</a:t>
            </a:r>
            <a:endParaRPr lang="en-US" sz="2000" dirty="0">
              <a:solidFill>
                <a:schemeClr val="tx1"/>
              </a:solidFill>
              <a:latin typeface="Berlin Sans FB Demi" pitchFamily="34" charset="0"/>
            </a:endParaRPr>
          </a:p>
        </p:txBody>
      </p:sp>
      <p:sp>
        <p:nvSpPr>
          <p:cNvPr id="9" name="Shape 283"/>
          <p:cNvSpPr txBox="1">
            <a:spLocks/>
          </p:cNvSpPr>
          <p:nvPr/>
        </p:nvSpPr>
        <p:spPr>
          <a:xfrm>
            <a:off x="5288280" y="5830324"/>
            <a:ext cx="3505200" cy="530000"/>
          </a:xfrm>
          <a:prstGeom prst="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25" tIns="91425" rIns="91425" bIns="91425" rtlCol="0" anchor="b" anchorCtr="0">
            <a:noAutofit/>
          </a:bodyPr>
          <a:lstStyle>
            <a:lvl1pPr algn="ctr" defTabSz="914400" rtl="0" eaLnBrk="1" latinLnBrk="0" hangingPunct="1">
              <a:spcBef>
                <a:spcPct val="0"/>
              </a:spcBef>
              <a:buNone/>
              <a:defRPr sz="4400" b="1" kern="1200" baseline="0">
                <a:solidFill>
                  <a:schemeClr val="bg1"/>
                </a:solidFill>
                <a:latin typeface="Arial" pitchFamily="34" charset="0"/>
                <a:ea typeface="+mj-ea"/>
                <a:cs typeface="Arial" pitchFamily="34" charset="0"/>
              </a:defRPr>
            </a:lvl1pPr>
          </a:lstStyle>
          <a:p>
            <a:r>
              <a:rPr lang="en-US" sz="2000" dirty="0" err="1" smtClean="0">
                <a:solidFill>
                  <a:schemeClr val="tx1"/>
                </a:solidFill>
                <a:latin typeface="Berlin Sans FB Demi" pitchFamily="34" charset="0"/>
              </a:rPr>
              <a:t>Alat</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yg</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digunakan</a:t>
            </a:r>
            <a:endParaRPr lang="en-US" sz="2000" dirty="0">
              <a:solidFill>
                <a:schemeClr val="tx1"/>
              </a:solidFill>
              <a:latin typeface="Berlin Sans FB Demi" pitchFamily="34" charset="0"/>
            </a:endParaRP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4971573" y="5668569"/>
            <a:ext cx="633413" cy="853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74861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62400" y="228600"/>
            <a:ext cx="3741425" cy="814428"/>
          </a:xfrm>
        </p:spPr>
        <p:txBody>
          <a:bodyPr>
            <a:normAutofit/>
          </a:bodyPr>
          <a:lstStyle/>
          <a:p>
            <a:r>
              <a:rPr lang="en-US" sz="2800" dirty="0">
                <a:solidFill>
                  <a:schemeClr val="tx1"/>
                </a:solidFill>
                <a:latin typeface="Berlin Sans FB Demi" pitchFamily="34" charset="0"/>
              </a:rPr>
              <a:t>Cushman et al (1983)</a:t>
            </a:r>
          </a:p>
        </p:txBody>
      </p:sp>
      <p:sp>
        <p:nvSpPr>
          <p:cNvPr id="7" name="Shape 283"/>
          <p:cNvSpPr txBox="1">
            <a:spLocks/>
          </p:cNvSpPr>
          <p:nvPr/>
        </p:nvSpPr>
        <p:spPr>
          <a:xfrm>
            <a:off x="1447752" y="2249600"/>
            <a:ext cx="5498688" cy="530000"/>
          </a:xfrm>
          <a:prstGeom prst="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25" tIns="91425" rIns="91425" bIns="91425" rtlCol="0" anchor="b" anchorCtr="0">
            <a:noAutofit/>
          </a:bodyPr>
          <a:lstStyle>
            <a:lvl1pPr algn="ctr" defTabSz="914400" rtl="0" eaLnBrk="1" latinLnBrk="0" hangingPunct="1">
              <a:spcBef>
                <a:spcPct val="0"/>
              </a:spcBef>
              <a:buNone/>
              <a:defRPr sz="4400" b="1" kern="1200" baseline="0">
                <a:solidFill>
                  <a:schemeClr val="bg1"/>
                </a:solidFill>
                <a:latin typeface="Arial" pitchFamily="34" charset="0"/>
                <a:ea typeface="+mj-ea"/>
                <a:cs typeface="Arial" pitchFamily="34" charset="0"/>
              </a:defRPr>
            </a:lvl1pPr>
          </a:lstStyle>
          <a:p>
            <a:r>
              <a:rPr lang="en-US" sz="2000" dirty="0" err="1" smtClean="0">
                <a:solidFill>
                  <a:schemeClr val="tx1"/>
                </a:solidFill>
                <a:latin typeface="Berlin Sans FB Demi" pitchFamily="34" charset="0"/>
              </a:rPr>
              <a:t>Pengaruh</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pekerjaan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terhadap</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pekerja</a:t>
            </a:r>
            <a:r>
              <a:rPr lang="en-US" sz="2000" dirty="0" smtClean="0">
                <a:solidFill>
                  <a:schemeClr val="tx1"/>
                </a:solidFill>
                <a:latin typeface="Berlin Sans FB Demi" pitchFamily="34" charset="0"/>
              </a:rPr>
              <a:t> </a:t>
            </a:r>
            <a:endParaRPr lang="en-US" sz="2000" dirty="0">
              <a:solidFill>
                <a:schemeClr val="tx1"/>
              </a:solidFill>
              <a:latin typeface="Berlin Sans FB Demi" pitchFamily="34" charset="0"/>
            </a:endParaRPr>
          </a:p>
        </p:txBody>
      </p:sp>
      <p:sp>
        <p:nvSpPr>
          <p:cNvPr id="10" name="Shape 283"/>
          <p:cNvSpPr txBox="1">
            <a:spLocks/>
          </p:cNvSpPr>
          <p:nvPr/>
        </p:nvSpPr>
        <p:spPr>
          <a:xfrm>
            <a:off x="728328" y="2942200"/>
            <a:ext cx="2603088" cy="530000"/>
          </a:xfrm>
          <a:prstGeom prst="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25" tIns="91425" rIns="91425" bIns="91425" rtlCol="0" anchor="b" anchorCtr="0">
            <a:noAutofit/>
          </a:bodyPr>
          <a:lstStyle>
            <a:lvl1pPr algn="ctr" defTabSz="914400" rtl="0" eaLnBrk="1" latinLnBrk="0" hangingPunct="1">
              <a:spcBef>
                <a:spcPct val="0"/>
              </a:spcBef>
              <a:buNone/>
              <a:defRPr sz="4400" b="1" kern="1200" baseline="0">
                <a:solidFill>
                  <a:schemeClr val="bg1"/>
                </a:solidFill>
                <a:latin typeface="Arial" pitchFamily="34" charset="0"/>
                <a:ea typeface="+mj-ea"/>
                <a:cs typeface="Arial" pitchFamily="34" charset="0"/>
              </a:defRPr>
            </a:lvl1pPr>
          </a:lstStyle>
          <a:p>
            <a:r>
              <a:rPr lang="en-US" sz="2000" dirty="0" err="1" smtClean="0">
                <a:solidFill>
                  <a:schemeClr val="tx1"/>
                </a:solidFill>
                <a:latin typeface="Berlin Sans FB Demi" pitchFamily="34" charset="0"/>
              </a:rPr>
              <a:t>Pekerja</a:t>
            </a:r>
            <a:r>
              <a:rPr lang="en-US" sz="2000" dirty="0" smtClean="0">
                <a:solidFill>
                  <a:schemeClr val="tx1"/>
                </a:solidFill>
                <a:latin typeface="Berlin Sans FB Demi" pitchFamily="34" charset="0"/>
              </a:rPr>
              <a:t> </a:t>
            </a:r>
            <a:endParaRPr lang="en-US" sz="2000" dirty="0">
              <a:solidFill>
                <a:schemeClr val="tx1"/>
              </a:solidFill>
              <a:latin typeface="Berlin Sans FB Demi" pitchFamily="34" charset="0"/>
            </a:endParaRPr>
          </a:p>
        </p:txBody>
      </p:sp>
      <p:sp>
        <p:nvSpPr>
          <p:cNvPr id="11" name="Shape 283"/>
          <p:cNvSpPr txBox="1">
            <a:spLocks/>
          </p:cNvSpPr>
          <p:nvPr/>
        </p:nvSpPr>
        <p:spPr>
          <a:xfrm>
            <a:off x="728328" y="3713226"/>
            <a:ext cx="3352800" cy="419100"/>
          </a:xfrm>
          <a:prstGeom prst="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25" tIns="91425" rIns="91425" bIns="91425" rtlCol="0" anchor="b" anchorCtr="0">
            <a:noAutofit/>
          </a:bodyPr>
          <a:lstStyle>
            <a:lvl1pPr algn="ctr" defTabSz="914400" rtl="0" eaLnBrk="1" latinLnBrk="0" hangingPunct="1">
              <a:spcBef>
                <a:spcPct val="0"/>
              </a:spcBef>
              <a:buNone/>
              <a:defRPr sz="4400" b="1" kern="1200" baseline="0">
                <a:solidFill>
                  <a:schemeClr val="bg1"/>
                </a:solidFill>
                <a:latin typeface="Arial" pitchFamily="34" charset="0"/>
                <a:ea typeface="+mj-ea"/>
                <a:cs typeface="Arial" pitchFamily="34" charset="0"/>
              </a:defRPr>
            </a:lvl1pPr>
          </a:lstStyle>
          <a:p>
            <a:r>
              <a:rPr lang="en-US" sz="2000" dirty="0" err="1" smtClean="0">
                <a:solidFill>
                  <a:schemeClr val="tx1"/>
                </a:solidFill>
                <a:latin typeface="Berlin Sans FB Demi" pitchFamily="34" charset="0"/>
              </a:rPr>
              <a:t>Perubahan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Fisiologis</a:t>
            </a:r>
            <a:endParaRPr lang="en-US" sz="2000" dirty="0">
              <a:solidFill>
                <a:schemeClr val="tx1"/>
              </a:solidFill>
              <a:latin typeface="Berlin Sans FB Demi" pitchFamily="34" charset="0"/>
            </a:endParaRPr>
          </a:p>
        </p:txBody>
      </p:sp>
      <p:sp>
        <p:nvSpPr>
          <p:cNvPr id="12" name="Shape 283"/>
          <p:cNvSpPr txBox="1">
            <a:spLocks/>
          </p:cNvSpPr>
          <p:nvPr/>
        </p:nvSpPr>
        <p:spPr>
          <a:xfrm>
            <a:off x="728328" y="4312276"/>
            <a:ext cx="1841088" cy="459896"/>
          </a:xfrm>
          <a:prstGeom prst="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25" tIns="91425" rIns="91425" bIns="91425" rtlCol="0" anchor="b" anchorCtr="0">
            <a:noAutofit/>
          </a:bodyPr>
          <a:lstStyle>
            <a:lvl1pPr algn="ctr" defTabSz="914400" rtl="0" eaLnBrk="1" latinLnBrk="0" hangingPunct="1">
              <a:spcBef>
                <a:spcPct val="0"/>
              </a:spcBef>
              <a:buNone/>
              <a:defRPr sz="4400" b="1" kern="1200" baseline="0">
                <a:solidFill>
                  <a:schemeClr val="bg1"/>
                </a:solidFill>
                <a:latin typeface="Arial" pitchFamily="34" charset="0"/>
                <a:ea typeface="+mj-ea"/>
                <a:cs typeface="Arial" pitchFamily="34" charset="0"/>
              </a:defRPr>
            </a:lvl1pPr>
          </a:lstStyle>
          <a:p>
            <a:r>
              <a:rPr lang="en-US" sz="2000" dirty="0" err="1" smtClean="0">
                <a:solidFill>
                  <a:schemeClr val="tx1"/>
                </a:solidFill>
                <a:latin typeface="Berlin Sans FB Demi" pitchFamily="34" charset="0"/>
              </a:rPr>
              <a:t>Panas</a:t>
            </a:r>
            <a:r>
              <a:rPr lang="en-US" sz="2000" dirty="0" smtClean="0">
                <a:solidFill>
                  <a:schemeClr val="tx1"/>
                </a:solidFill>
                <a:latin typeface="Berlin Sans FB Demi" pitchFamily="34" charset="0"/>
              </a:rPr>
              <a:t> </a:t>
            </a:r>
            <a:endParaRPr lang="en-US" sz="2000" dirty="0">
              <a:solidFill>
                <a:schemeClr val="tx1"/>
              </a:solidFill>
              <a:latin typeface="Berlin Sans FB Demi" pitchFamily="34" charset="0"/>
            </a:endParaRPr>
          </a:p>
        </p:txBody>
      </p:sp>
      <p:sp>
        <p:nvSpPr>
          <p:cNvPr id="14" name="Shape 283"/>
          <p:cNvSpPr txBox="1">
            <a:spLocks/>
          </p:cNvSpPr>
          <p:nvPr/>
        </p:nvSpPr>
        <p:spPr>
          <a:xfrm>
            <a:off x="728328" y="4884596"/>
            <a:ext cx="1841088" cy="459896"/>
          </a:xfrm>
          <a:prstGeom prst="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25" tIns="91425" rIns="91425" bIns="91425" rtlCol="0" anchor="b" anchorCtr="0">
            <a:noAutofit/>
          </a:bodyPr>
          <a:lstStyle>
            <a:lvl1pPr algn="ctr" defTabSz="914400" rtl="0" eaLnBrk="1" latinLnBrk="0" hangingPunct="1">
              <a:spcBef>
                <a:spcPct val="0"/>
              </a:spcBef>
              <a:buNone/>
              <a:defRPr sz="4400" b="1" kern="1200" baseline="0">
                <a:solidFill>
                  <a:schemeClr val="bg1"/>
                </a:solidFill>
                <a:latin typeface="Arial" pitchFamily="34" charset="0"/>
                <a:ea typeface="+mj-ea"/>
                <a:cs typeface="Arial" pitchFamily="34" charset="0"/>
              </a:defRPr>
            </a:lvl1pPr>
          </a:lstStyle>
          <a:p>
            <a:r>
              <a:rPr lang="en-US" sz="2000" dirty="0" err="1" smtClean="0">
                <a:solidFill>
                  <a:schemeClr val="tx1"/>
                </a:solidFill>
                <a:latin typeface="Berlin Sans FB Demi" pitchFamily="34" charset="0"/>
              </a:rPr>
              <a:t>Iluminasi</a:t>
            </a:r>
            <a:r>
              <a:rPr lang="en-US" sz="2000" dirty="0" smtClean="0">
                <a:solidFill>
                  <a:schemeClr val="tx1"/>
                </a:solidFill>
                <a:latin typeface="Berlin Sans FB Demi" pitchFamily="34" charset="0"/>
              </a:rPr>
              <a:t>  </a:t>
            </a:r>
            <a:endParaRPr lang="en-US" sz="2000" dirty="0">
              <a:solidFill>
                <a:schemeClr val="tx1"/>
              </a:solidFill>
              <a:latin typeface="Berlin Sans FB Demi" pitchFamily="34" charset="0"/>
            </a:endParaRPr>
          </a:p>
        </p:txBody>
      </p:sp>
      <p:sp>
        <p:nvSpPr>
          <p:cNvPr id="15" name="Shape 283"/>
          <p:cNvSpPr txBox="1">
            <a:spLocks/>
          </p:cNvSpPr>
          <p:nvPr/>
        </p:nvSpPr>
        <p:spPr>
          <a:xfrm>
            <a:off x="728328" y="5558556"/>
            <a:ext cx="1841088" cy="459896"/>
          </a:xfrm>
          <a:prstGeom prst="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25" tIns="91425" rIns="91425" bIns="91425" rtlCol="0" anchor="b" anchorCtr="0">
            <a:noAutofit/>
          </a:bodyPr>
          <a:lstStyle>
            <a:lvl1pPr algn="ctr" defTabSz="914400" rtl="0" eaLnBrk="1" latinLnBrk="0" hangingPunct="1">
              <a:spcBef>
                <a:spcPct val="0"/>
              </a:spcBef>
              <a:buNone/>
              <a:defRPr sz="4400" b="1" kern="1200" baseline="0">
                <a:solidFill>
                  <a:schemeClr val="bg1"/>
                </a:solidFill>
                <a:latin typeface="Arial" pitchFamily="34" charset="0"/>
                <a:ea typeface="+mj-ea"/>
                <a:cs typeface="Arial" pitchFamily="34" charset="0"/>
              </a:defRPr>
            </a:lvl1pPr>
          </a:lstStyle>
          <a:p>
            <a:r>
              <a:rPr lang="en-US" sz="2000" dirty="0" err="1" smtClean="0">
                <a:solidFill>
                  <a:schemeClr val="tx1"/>
                </a:solidFill>
                <a:latin typeface="Berlin Sans FB Demi" pitchFamily="34" charset="0"/>
              </a:rPr>
              <a:t>Kebisingan</a:t>
            </a:r>
            <a:r>
              <a:rPr lang="en-US" sz="2000" dirty="0" smtClean="0">
                <a:solidFill>
                  <a:schemeClr val="tx1"/>
                </a:solidFill>
                <a:latin typeface="Berlin Sans FB Demi" pitchFamily="34" charset="0"/>
              </a:rPr>
              <a:t> </a:t>
            </a:r>
            <a:endParaRPr lang="en-US" sz="2000" dirty="0">
              <a:solidFill>
                <a:schemeClr val="tx1"/>
              </a:solidFill>
              <a:latin typeface="Berlin Sans FB Demi" pitchFamily="34" charset="0"/>
            </a:endParaRPr>
          </a:p>
        </p:txBody>
      </p:sp>
      <p:sp>
        <p:nvSpPr>
          <p:cNvPr id="16" name="Shape 283"/>
          <p:cNvSpPr txBox="1">
            <a:spLocks/>
          </p:cNvSpPr>
          <p:nvPr/>
        </p:nvSpPr>
        <p:spPr>
          <a:xfrm>
            <a:off x="728328" y="6172200"/>
            <a:ext cx="1841088" cy="459896"/>
          </a:xfrm>
          <a:prstGeom prst="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25" tIns="91425" rIns="91425" bIns="91425" rtlCol="0" anchor="b" anchorCtr="0">
            <a:noAutofit/>
          </a:bodyPr>
          <a:lstStyle>
            <a:lvl1pPr algn="ctr" defTabSz="914400" rtl="0" eaLnBrk="1" latinLnBrk="0" hangingPunct="1">
              <a:spcBef>
                <a:spcPct val="0"/>
              </a:spcBef>
              <a:buNone/>
              <a:defRPr sz="4400" b="1" kern="1200" baseline="0">
                <a:solidFill>
                  <a:schemeClr val="bg1"/>
                </a:solidFill>
                <a:latin typeface="Arial" pitchFamily="34" charset="0"/>
                <a:ea typeface="+mj-ea"/>
                <a:cs typeface="Arial" pitchFamily="34" charset="0"/>
              </a:defRPr>
            </a:lvl1pPr>
          </a:lstStyle>
          <a:p>
            <a:r>
              <a:rPr lang="en-US" sz="2000" dirty="0" err="1" smtClean="0">
                <a:solidFill>
                  <a:schemeClr val="tx1"/>
                </a:solidFill>
                <a:latin typeface="Berlin Sans FB Demi" pitchFamily="34" charset="0"/>
              </a:rPr>
              <a:t>Polusi</a:t>
            </a:r>
            <a:r>
              <a:rPr lang="en-US" sz="2000" dirty="0" smtClean="0">
                <a:solidFill>
                  <a:schemeClr val="tx1"/>
                </a:solidFill>
                <a:latin typeface="Berlin Sans FB Demi" pitchFamily="34" charset="0"/>
              </a:rPr>
              <a:t> </a:t>
            </a:r>
            <a:endParaRPr lang="en-US" sz="2000" dirty="0">
              <a:solidFill>
                <a:schemeClr val="tx1"/>
              </a:solidFill>
              <a:latin typeface="Berlin Sans FB Demi" pitchFamily="34" charset="0"/>
            </a:endParaRPr>
          </a:p>
        </p:txBody>
      </p:sp>
      <p:sp>
        <p:nvSpPr>
          <p:cNvPr id="17" name="Shape 283"/>
          <p:cNvSpPr txBox="1">
            <a:spLocks/>
          </p:cNvSpPr>
          <p:nvPr/>
        </p:nvSpPr>
        <p:spPr>
          <a:xfrm>
            <a:off x="3175920" y="4462624"/>
            <a:ext cx="1841088" cy="459896"/>
          </a:xfrm>
          <a:prstGeom prst="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25" tIns="91425" rIns="91425" bIns="91425" rtlCol="0" anchor="b" anchorCtr="0">
            <a:noAutofit/>
          </a:bodyPr>
          <a:lstStyle>
            <a:lvl1pPr algn="ctr" defTabSz="914400" rtl="0" eaLnBrk="1" latinLnBrk="0" hangingPunct="1">
              <a:spcBef>
                <a:spcPct val="0"/>
              </a:spcBef>
              <a:buNone/>
              <a:defRPr sz="4400" b="1" kern="1200" baseline="0">
                <a:solidFill>
                  <a:schemeClr val="bg1"/>
                </a:solidFill>
                <a:latin typeface="Arial" pitchFamily="34" charset="0"/>
                <a:ea typeface="+mj-ea"/>
                <a:cs typeface="Arial" pitchFamily="34" charset="0"/>
              </a:defRPr>
            </a:lvl1pPr>
          </a:lstStyle>
          <a:p>
            <a:r>
              <a:rPr lang="en-US" sz="2000" dirty="0" err="1" smtClean="0">
                <a:solidFill>
                  <a:schemeClr val="tx1"/>
                </a:solidFill>
                <a:latin typeface="Berlin Sans FB Demi" pitchFamily="34" charset="0"/>
              </a:rPr>
              <a:t>Ergonomi</a:t>
            </a:r>
            <a:r>
              <a:rPr lang="en-US" sz="2000" dirty="0" smtClean="0">
                <a:solidFill>
                  <a:schemeClr val="tx1"/>
                </a:solidFill>
                <a:latin typeface="Berlin Sans FB Demi" pitchFamily="34" charset="0"/>
              </a:rPr>
              <a:t> </a:t>
            </a:r>
            <a:endParaRPr lang="en-US" sz="2000" dirty="0">
              <a:solidFill>
                <a:schemeClr val="tx1"/>
              </a:solidFill>
              <a:latin typeface="Berlin Sans FB Demi" pitchFamily="34" charset="0"/>
            </a:endParaRPr>
          </a:p>
        </p:txBody>
      </p:sp>
      <p:sp>
        <p:nvSpPr>
          <p:cNvPr id="18" name="Shape 283"/>
          <p:cNvSpPr txBox="1">
            <a:spLocks/>
          </p:cNvSpPr>
          <p:nvPr/>
        </p:nvSpPr>
        <p:spPr>
          <a:xfrm>
            <a:off x="3492626" y="5503692"/>
            <a:ext cx="1841088" cy="820908"/>
          </a:xfrm>
          <a:prstGeom prst="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25" tIns="91425" rIns="91425" bIns="91425" rtlCol="0" anchor="b" anchorCtr="0">
            <a:noAutofit/>
          </a:bodyPr>
          <a:lstStyle>
            <a:lvl1pPr algn="ctr" defTabSz="914400" rtl="0" eaLnBrk="1" latinLnBrk="0" hangingPunct="1">
              <a:spcBef>
                <a:spcPct val="0"/>
              </a:spcBef>
              <a:buNone/>
              <a:defRPr sz="4400" b="1" kern="1200" baseline="0">
                <a:solidFill>
                  <a:schemeClr val="bg1"/>
                </a:solidFill>
                <a:latin typeface="Arial" pitchFamily="34" charset="0"/>
                <a:ea typeface="+mj-ea"/>
                <a:cs typeface="Arial" pitchFamily="34" charset="0"/>
              </a:defRPr>
            </a:lvl1pPr>
          </a:lstStyle>
          <a:p>
            <a:r>
              <a:rPr lang="en-US" sz="2000" dirty="0" err="1" smtClean="0">
                <a:solidFill>
                  <a:schemeClr val="tx1"/>
                </a:solidFill>
                <a:latin typeface="Berlin Sans FB Demi" pitchFamily="34" charset="0"/>
              </a:rPr>
              <a:t>Kelelahan</a:t>
            </a:r>
            <a:r>
              <a:rPr lang="en-US" sz="2000" dirty="0" smtClean="0">
                <a:solidFill>
                  <a:schemeClr val="tx1"/>
                </a:solidFill>
                <a:latin typeface="Berlin Sans FB Demi" pitchFamily="34" charset="0"/>
              </a:rPr>
              <a:t> (Fatigue) </a:t>
            </a:r>
            <a:endParaRPr lang="en-US" sz="2000" dirty="0">
              <a:solidFill>
                <a:schemeClr val="tx1"/>
              </a:solidFill>
              <a:latin typeface="Berlin Sans FB Demi" pitchFamily="34" charset="0"/>
            </a:endParaRPr>
          </a:p>
        </p:txBody>
      </p:sp>
      <p:sp>
        <p:nvSpPr>
          <p:cNvPr id="19" name="Shape 283"/>
          <p:cNvSpPr txBox="1">
            <a:spLocks/>
          </p:cNvSpPr>
          <p:nvPr/>
        </p:nvSpPr>
        <p:spPr>
          <a:xfrm>
            <a:off x="5943600" y="5503692"/>
            <a:ext cx="2667000" cy="820908"/>
          </a:xfrm>
          <a:prstGeom prst="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25" tIns="91425" rIns="91425" bIns="91425" rtlCol="0" anchor="b" anchorCtr="0">
            <a:noAutofit/>
          </a:bodyPr>
          <a:lstStyle>
            <a:lvl1pPr algn="ctr" defTabSz="914400" rtl="0" eaLnBrk="1" latinLnBrk="0" hangingPunct="1">
              <a:spcBef>
                <a:spcPct val="0"/>
              </a:spcBef>
              <a:buNone/>
              <a:defRPr sz="4400" b="1" kern="1200" baseline="0">
                <a:solidFill>
                  <a:schemeClr val="bg1"/>
                </a:solidFill>
                <a:latin typeface="Arial" pitchFamily="34" charset="0"/>
                <a:ea typeface="+mj-ea"/>
                <a:cs typeface="Arial" pitchFamily="34" charset="0"/>
              </a:defRPr>
            </a:lvl1pPr>
          </a:lstStyle>
          <a:p>
            <a:r>
              <a:rPr lang="en-US" sz="2000" dirty="0" err="1" smtClean="0">
                <a:solidFill>
                  <a:schemeClr val="tx1"/>
                </a:solidFill>
                <a:latin typeface="Berlin Sans FB Demi" pitchFamily="34" charset="0"/>
              </a:rPr>
              <a:t>Ketidak</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nyamanan</a:t>
            </a:r>
            <a:r>
              <a:rPr lang="en-US" sz="2000" dirty="0" smtClean="0">
                <a:solidFill>
                  <a:schemeClr val="tx1"/>
                </a:solidFill>
                <a:latin typeface="Berlin Sans FB Demi" pitchFamily="34" charset="0"/>
              </a:rPr>
              <a:t> (Discomfort)</a:t>
            </a:r>
            <a:endParaRPr lang="en-US" sz="2000" dirty="0">
              <a:solidFill>
                <a:schemeClr val="tx1"/>
              </a:solidFill>
              <a:latin typeface="Berlin Sans FB Demi" pitchFamily="34" charset="0"/>
            </a:endParaRPr>
          </a:p>
        </p:txBody>
      </p:sp>
      <p:pic>
        <p:nvPicPr>
          <p:cNvPr id="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9213" y="5548639"/>
            <a:ext cx="633413" cy="853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asil gambar untuk plus symb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3720" y="5666232"/>
            <a:ext cx="505968" cy="505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5638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62400" y="228600"/>
            <a:ext cx="3741425" cy="814428"/>
          </a:xfrm>
        </p:spPr>
        <p:txBody>
          <a:bodyPr>
            <a:normAutofit/>
          </a:bodyPr>
          <a:lstStyle/>
          <a:p>
            <a:r>
              <a:rPr lang="en-US" sz="2000" dirty="0">
                <a:solidFill>
                  <a:schemeClr val="tx1"/>
                </a:solidFill>
                <a:latin typeface="Berlin Sans FB Demi" pitchFamily="34" charset="0"/>
              </a:rPr>
              <a:t>Mc </a:t>
            </a:r>
            <a:r>
              <a:rPr lang="en-US" sz="2000" dirty="0" err="1">
                <a:solidFill>
                  <a:schemeClr val="tx1"/>
                </a:solidFill>
                <a:latin typeface="Berlin Sans FB Demi" pitchFamily="34" charset="0"/>
              </a:rPr>
              <a:t>Cormicks</a:t>
            </a:r>
            <a:r>
              <a:rPr lang="en-US" sz="2000" dirty="0">
                <a:solidFill>
                  <a:schemeClr val="tx1"/>
                </a:solidFill>
                <a:latin typeface="Berlin Sans FB Demi" pitchFamily="34" charset="0"/>
              </a:rPr>
              <a:t> </a:t>
            </a:r>
            <a:r>
              <a:rPr lang="en-US" sz="2000" dirty="0" err="1">
                <a:solidFill>
                  <a:schemeClr val="tx1"/>
                </a:solidFill>
                <a:latin typeface="Berlin Sans FB Demi" pitchFamily="34" charset="0"/>
              </a:rPr>
              <a:t>dan</a:t>
            </a:r>
            <a:r>
              <a:rPr lang="en-US" sz="2000" dirty="0">
                <a:solidFill>
                  <a:schemeClr val="tx1"/>
                </a:solidFill>
                <a:latin typeface="Berlin Sans FB Demi" pitchFamily="34" charset="0"/>
              </a:rPr>
              <a:t> Sander (1987)</a:t>
            </a:r>
          </a:p>
        </p:txBody>
      </p:sp>
      <p:sp>
        <p:nvSpPr>
          <p:cNvPr id="7" name="Shape 283"/>
          <p:cNvSpPr txBox="1">
            <a:spLocks/>
          </p:cNvSpPr>
          <p:nvPr/>
        </p:nvSpPr>
        <p:spPr>
          <a:xfrm>
            <a:off x="1752600" y="2176272"/>
            <a:ext cx="5498688" cy="530000"/>
          </a:xfrm>
          <a:prstGeom prst="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25" tIns="91425" rIns="91425" bIns="91425" rtlCol="0" anchor="b" anchorCtr="0">
            <a:noAutofit/>
          </a:bodyPr>
          <a:lstStyle>
            <a:lvl1pPr algn="ctr" defTabSz="914400" rtl="0" eaLnBrk="1" latinLnBrk="0" hangingPunct="1">
              <a:spcBef>
                <a:spcPct val="0"/>
              </a:spcBef>
              <a:buNone/>
              <a:defRPr sz="4400" b="1" kern="1200" baseline="0">
                <a:solidFill>
                  <a:schemeClr val="bg1"/>
                </a:solidFill>
                <a:latin typeface="Arial" pitchFamily="34" charset="0"/>
                <a:ea typeface="+mj-ea"/>
                <a:cs typeface="Arial" pitchFamily="34" charset="0"/>
              </a:defRPr>
            </a:lvl1pPr>
          </a:lstStyle>
          <a:p>
            <a:r>
              <a:rPr lang="en-US" sz="2000" dirty="0" err="1" smtClean="0">
                <a:solidFill>
                  <a:schemeClr val="tx1"/>
                </a:solidFill>
                <a:latin typeface="Berlin Sans FB Demi" pitchFamily="34" charset="0"/>
              </a:rPr>
              <a:t>Ergonomi</a:t>
            </a:r>
            <a:r>
              <a:rPr lang="en-US" sz="2000" dirty="0" smtClean="0">
                <a:solidFill>
                  <a:schemeClr val="tx1"/>
                </a:solidFill>
                <a:latin typeface="Berlin Sans FB Demi" pitchFamily="34" charset="0"/>
              </a:rPr>
              <a:t> di </a:t>
            </a:r>
            <a:r>
              <a:rPr lang="en-US" sz="2000" dirty="0" err="1" smtClean="0">
                <a:solidFill>
                  <a:schemeClr val="tx1"/>
                </a:solidFill>
                <a:latin typeface="Berlin Sans FB Demi" pitchFamily="34" charset="0"/>
              </a:rPr>
              <a:t>tinjau</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dari</a:t>
            </a:r>
            <a:r>
              <a:rPr lang="en-US" sz="2000" dirty="0" smtClean="0">
                <a:solidFill>
                  <a:schemeClr val="tx1"/>
                </a:solidFill>
                <a:latin typeface="Berlin Sans FB Demi" pitchFamily="34" charset="0"/>
              </a:rPr>
              <a:t> 3 </a:t>
            </a:r>
            <a:r>
              <a:rPr lang="en-US" sz="2000" dirty="0" err="1" smtClean="0">
                <a:solidFill>
                  <a:schemeClr val="tx1"/>
                </a:solidFill>
                <a:latin typeface="Berlin Sans FB Demi" pitchFamily="34" charset="0"/>
              </a:rPr>
              <a:t>aspek</a:t>
            </a:r>
            <a:endParaRPr lang="en-US" sz="2000" dirty="0">
              <a:solidFill>
                <a:schemeClr val="tx1"/>
              </a:solidFill>
              <a:latin typeface="Berlin Sans FB Demi" pitchFamily="34" charset="0"/>
            </a:endParaRPr>
          </a:p>
        </p:txBody>
      </p:sp>
      <p:sp>
        <p:nvSpPr>
          <p:cNvPr id="10" name="Shape 283"/>
          <p:cNvSpPr txBox="1">
            <a:spLocks/>
          </p:cNvSpPr>
          <p:nvPr/>
        </p:nvSpPr>
        <p:spPr>
          <a:xfrm>
            <a:off x="3023616" y="2961016"/>
            <a:ext cx="2603088" cy="530000"/>
          </a:xfrm>
          <a:prstGeom prst="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25" tIns="91425" rIns="91425" bIns="91425" rtlCol="0" anchor="b" anchorCtr="0">
            <a:noAutofit/>
          </a:bodyPr>
          <a:lstStyle>
            <a:lvl1pPr algn="ctr" defTabSz="914400" rtl="0" eaLnBrk="1" latinLnBrk="0" hangingPunct="1">
              <a:spcBef>
                <a:spcPct val="0"/>
              </a:spcBef>
              <a:buNone/>
              <a:defRPr sz="4400" b="1" kern="1200" baseline="0">
                <a:solidFill>
                  <a:schemeClr val="bg1"/>
                </a:solidFill>
                <a:latin typeface="Arial" pitchFamily="34" charset="0"/>
                <a:ea typeface="+mj-ea"/>
                <a:cs typeface="Arial" pitchFamily="34" charset="0"/>
              </a:defRPr>
            </a:lvl1pPr>
          </a:lstStyle>
          <a:p>
            <a:r>
              <a:rPr lang="en-US" sz="2000" dirty="0" err="1" smtClean="0">
                <a:solidFill>
                  <a:schemeClr val="tx1"/>
                </a:solidFill>
                <a:latin typeface="Berlin Sans FB Demi" pitchFamily="34" charset="0"/>
              </a:rPr>
              <a:t>Fokus</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Utama</a:t>
            </a:r>
            <a:endParaRPr lang="en-US" sz="2000" dirty="0">
              <a:solidFill>
                <a:schemeClr val="tx1"/>
              </a:solidFill>
              <a:latin typeface="Berlin Sans FB Demi" pitchFamily="34" charset="0"/>
            </a:endParaRPr>
          </a:p>
        </p:txBody>
      </p:sp>
      <p:sp>
        <p:nvSpPr>
          <p:cNvPr id="11" name="Shape 283"/>
          <p:cNvSpPr txBox="1">
            <a:spLocks/>
          </p:cNvSpPr>
          <p:nvPr/>
        </p:nvSpPr>
        <p:spPr>
          <a:xfrm>
            <a:off x="923544" y="3733800"/>
            <a:ext cx="7348872" cy="1752600"/>
          </a:xfrm>
          <a:prstGeom prst="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25" tIns="91425" rIns="91425" bIns="91425" rtlCol="0" anchor="b" anchorCtr="0">
            <a:noAutofit/>
          </a:bodyPr>
          <a:lstStyle>
            <a:lvl1pPr algn="ctr" defTabSz="914400" rtl="0" eaLnBrk="1" latinLnBrk="0" hangingPunct="1">
              <a:spcBef>
                <a:spcPct val="0"/>
              </a:spcBef>
              <a:buNone/>
              <a:defRPr sz="4400" b="1" kern="1200" baseline="0">
                <a:solidFill>
                  <a:schemeClr val="bg1"/>
                </a:solidFill>
                <a:latin typeface="Arial" pitchFamily="34" charset="0"/>
                <a:ea typeface="+mj-ea"/>
                <a:cs typeface="Arial" pitchFamily="34" charset="0"/>
              </a:defRPr>
            </a:lvl1pPr>
          </a:lstStyle>
          <a:p>
            <a:r>
              <a:rPr lang="en-US" sz="2000" dirty="0" err="1" smtClean="0">
                <a:solidFill>
                  <a:schemeClr val="tx1"/>
                </a:solidFill>
                <a:latin typeface="Berlin Sans FB Demi" pitchFamily="34" charset="0"/>
              </a:rPr>
              <a:t>Pertimbangan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faktor</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manusia</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dalam</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perancangan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barang</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buatan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prosedur</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dan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lingkungan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kerja</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Perhatian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ergonomi</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terkait</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dengan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interaksi</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manusia</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dengan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barang</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buatan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sebagai</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produk</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peralatan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kerja</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fasilitas</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kerja</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prosedur</a:t>
            </a:r>
            <a:r>
              <a:rPr lang="en-US" sz="2000" dirty="0" smtClean="0">
                <a:solidFill>
                  <a:schemeClr val="tx1"/>
                </a:solidFill>
                <a:latin typeface="Berlin Sans FB Demi" pitchFamily="34" charset="0"/>
              </a:rPr>
              <a:t> yang </a:t>
            </a:r>
            <a:r>
              <a:rPr lang="en-US" sz="2000" dirty="0" err="1" smtClean="0">
                <a:solidFill>
                  <a:schemeClr val="tx1"/>
                </a:solidFill>
                <a:latin typeface="Berlin Sans FB Demi" pitchFamily="34" charset="0"/>
              </a:rPr>
              <a:t>dilakukan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dalam</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bekerja</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secara</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rutin</a:t>
            </a:r>
            <a:r>
              <a:rPr lang="en-US" sz="2000" dirty="0" smtClean="0">
                <a:solidFill>
                  <a:schemeClr val="tx1"/>
                </a:solidFill>
                <a:latin typeface="Berlin Sans FB Demi" pitchFamily="34" charset="0"/>
              </a:rPr>
              <a:t> </a:t>
            </a:r>
            <a:endParaRPr lang="en-US" sz="2000" dirty="0">
              <a:solidFill>
                <a:schemeClr val="tx1"/>
              </a:solidFill>
              <a:latin typeface="Berlin Sans FB Demi" pitchFamily="34" charset="0"/>
            </a:endParaRPr>
          </a:p>
        </p:txBody>
      </p:sp>
    </p:spTree>
    <p:extLst>
      <p:ext uri="{BB962C8B-B14F-4D97-AF65-F5344CB8AC3E}">
        <p14:creationId xmlns:p14="http://schemas.microsoft.com/office/powerpoint/2010/main" val="32928792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62400" y="228600"/>
            <a:ext cx="3741425" cy="814428"/>
          </a:xfrm>
        </p:spPr>
        <p:txBody>
          <a:bodyPr>
            <a:normAutofit/>
          </a:bodyPr>
          <a:lstStyle/>
          <a:p>
            <a:r>
              <a:rPr lang="en-US" sz="2000" dirty="0">
                <a:solidFill>
                  <a:schemeClr val="tx1"/>
                </a:solidFill>
                <a:latin typeface="Berlin Sans FB Demi" pitchFamily="34" charset="0"/>
              </a:rPr>
              <a:t>Mc </a:t>
            </a:r>
            <a:r>
              <a:rPr lang="en-US" sz="2000" dirty="0" err="1">
                <a:solidFill>
                  <a:schemeClr val="tx1"/>
                </a:solidFill>
                <a:latin typeface="Berlin Sans FB Demi" pitchFamily="34" charset="0"/>
              </a:rPr>
              <a:t>Cormicks</a:t>
            </a:r>
            <a:r>
              <a:rPr lang="en-US" sz="2000" dirty="0">
                <a:solidFill>
                  <a:schemeClr val="tx1"/>
                </a:solidFill>
                <a:latin typeface="Berlin Sans FB Demi" pitchFamily="34" charset="0"/>
              </a:rPr>
              <a:t> </a:t>
            </a:r>
            <a:r>
              <a:rPr lang="en-US" sz="2000" dirty="0" err="1">
                <a:solidFill>
                  <a:schemeClr val="tx1"/>
                </a:solidFill>
                <a:latin typeface="Berlin Sans FB Demi" pitchFamily="34" charset="0"/>
              </a:rPr>
              <a:t>dan</a:t>
            </a:r>
            <a:r>
              <a:rPr lang="en-US" sz="2000" dirty="0">
                <a:solidFill>
                  <a:schemeClr val="tx1"/>
                </a:solidFill>
                <a:latin typeface="Berlin Sans FB Demi" pitchFamily="34" charset="0"/>
              </a:rPr>
              <a:t> Sander (1987)</a:t>
            </a:r>
            <a:endParaRPr lang="en-US" sz="2000" dirty="0"/>
          </a:p>
        </p:txBody>
      </p:sp>
      <p:sp>
        <p:nvSpPr>
          <p:cNvPr id="10" name="Shape 283"/>
          <p:cNvSpPr txBox="1">
            <a:spLocks/>
          </p:cNvSpPr>
          <p:nvPr/>
        </p:nvSpPr>
        <p:spPr>
          <a:xfrm>
            <a:off x="3124200" y="2895600"/>
            <a:ext cx="2603088" cy="530000"/>
          </a:xfrm>
          <a:prstGeom prst="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25" tIns="91425" rIns="91425" bIns="91425" rtlCol="0" anchor="b" anchorCtr="0">
            <a:noAutofit/>
          </a:bodyPr>
          <a:lstStyle>
            <a:lvl1pPr algn="ctr" defTabSz="914400" rtl="0" eaLnBrk="1" latinLnBrk="0" hangingPunct="1">
              <a:spcBef>
                <a:spcPct val="0"/>
              </a:spcBef>
              <a:buNone/>
              <a:defRPr sz="4400" b="1" kern="1200" baseline="0">
                <a:solidFill>
                  <a:schemeClr val="bg1"/>
                </a:solidFill>
                <a:latin typeface="Arial" pitchFamily="34" charset="0"/>
                <a:ea typeface="+mj-ea"/>
                <a:cs typeface="Arial" pitchFamily="34" charset="0"/>
              </a:defRPr>
            </a:lvl1pPr>
          </a:lstStyle>
          <a:p>
            <a:r>
              <a:rPr lang="en-US" sz="2000" dirty="0" err="1" smtClean="0">
                <a:solidFill>
                  <a:schemeClr val="tx1"/>
                </a:solidFill>
                <a:latin typeface="Berlin Sans FB Demi" pitchFamily="34" charset="0"/>
              </a:rPr>
              <a:t>Tujuan</a:t>
            </a:r>
            <a:r>
              <a:rPr lang="en-US" sz="2000" dirty="0" smtClean="0">
                <a:solidFill>
                  <a:schemeClr val="tx1"/>
                </a:solidFill>
                <a:latin typeface="Berlin Sans FB Demi" pitchFamily="34" charset="0"/>
              </a:rPr>
              <a:t> </a:t>
            </a:r>
            <a:endParaRPr lang="en-US" sz="2000" dirty="0">
              <a:solidFill>
                <a:schemeClr val="tx1"/>
              </a:solidFill>
              <a:latin typeface="Berlin Sans FB Demi" pitchFamily="34" charset="0"/>
            </a:endParaRPr>
          </a:p>
        </p:txBody>
      </p:sp>
      <p:sp>
        <p:nvSpPr>
          <p:cNvPr id="11" name="Shape 283"/>
          <p:cNvSpPr txBox="1">
            <a:spLocks/>
          </p:cNvSpPr>
          <p:nvPr/>
        </p:nvSpPr>
        <p:spPr>
          <a:xfrm>
            <a:off x="914400" y="3810000"/>
            <a:ext cx="7348872" cy="1333500"/>
          </a:xfrm>
          <a:prstGeom prst="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25" tIns="91425" rIns="91425" bIns="91425" rtlCol="0" anchor="b" anchorCtr="0">
            <a:noAutofit/>
          </a:bodyPr>
          <a:lstStyle>
            <a:lvl1pPr algn="ctr" defTabSz="914400" rtl="0" eaLnBrk="1" latinLnBrk="0" hangingPunct="1">
              <a:spcBef>
                <a:spcPct val="0"/>
              </a:spcBef>
              <a:buNone/>
              <a:defRPr sz="4400" b="1" kern="1200" baseline="0">
                <a:solidFill>
                  <a:schemeClr val="bg1"/>
                </a:solidFill>
                <a:latin typeface="Arial" pitchFamily="34" charset="0"/>
                <a:ea typeface="+mj-ea"/>
                <a:cs typeface="Arial" pitchFamily="34" charset="0"/>
              </a:defRPr>
            </a:lvl1pPr>
          </a:lstStyle>
          <a:p>
            <a:r>
              <a:rPr lang="en-US" sz="2000" dirty="0" err="1" smtClean="0">
                <a:solidFill>
                  <a:schemeClr val="tx1"/>
                </a:solidFill>
                <a:latin typeface="Berlin Sans FB Demi" pitchFamily="34" charset="0"/>
              </a:rPr>
              <a:t>Meningkatkan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efektivitas</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dan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efisiensi</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kerja</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seperti</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memperbaiki</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keamanan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dan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keselamatan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kerja</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mengurangi</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kelelahan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dan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stres</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meningkatkan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kenyamanan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kerja</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memperbaiki</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kualitas</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hidup</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dan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lingkungan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kerja</a:t>
            </a:r>
            <a:r>
              <a:rPr lang="en-US" sz="2000" dirty="0" smtClean="0">
                <a:solidFill>
                  <a:schemeClr val="tx1"/>
                </a:solidFill>
                <a:latin typeface="Berlin Sans FB Demi" pitchFamily="34" charset="0"/>
              </a:rPr>
              <a:t>.</a:t>
            </a:r>
            <a:endParaRPr lang="en-US" sz="2000" dirty="0">
              <a:solidFill>
                <a:schemeClr val="tx1"/>
              </a:solidFill>
              <a:latin typeface="Berlin Sans FB Demi" pitchFamily="34" charset="0"/>
            </a:endParaRPr>
          </a:p>
        </p:txBody>
      </p:sp>
    </p:spTree>
    <p:extLst>
      <p:ext uri="{BB962C8B-B14F-4D97-AF65-F5344CB8AC3E}">
        <p14:creationId xmlns:p14="http://schemas.microsoft.com/office/powerpoint/2010/main" val="8341720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62400" y="228600"/>
            <a:ext cx="3741425" cy="814428"/>
          </a:xfrm>
        </p:spPr>
        <p:txBody>
          <a:bodyPr>
            <a:normAutofit/>
          </a:bodyPr>
          <a:lstStyle/>
          <a:p>
            <a:r>
              <a:rPr lang="en-US" sz="2000" dirty="0">
                <a:solidFill>
                  <a:schemeClr val="tx1"/>
                </a:solidFill>
                <a:latin typeface="Berlin Sans FB Demi" pitchFamily="34" charset="0"/>
              </a:rPr>
              <a:t>Mc </a:t>
            </a:r>
            <a:r>
              <a:rPr lang="en-US" sz="2000" dirty="0" err="1">
                <a:solidFill>
                  <a:schemeClr val="tx1"/>
                </a:solidFill>
                <a:latin typeface="Berlin Sans FB Demi" pitchFamily="34" charset="0"/>
              </a:rPr>
              <a:t>Cormicks</a:t>
            </a:r>
            <a:r>
              <a:rPr lang="en-US" sz="2000" dirty="0">
                <a:solidFill>
                  <a:schemeClr val="tx1"/>
                </a:solidFill>
                <a:latin typeface="Berlin Sans FB Demi" pitchFamily="34" charset="0"/>
              </a:rPr>
              <a:t> </a:t>
            </a:r>
            <a:r>
              <a:rPr lang="en-US" sz="2000" dirty="0" err="1">
                <a:solidFill>
                  <a:schemeClr val="tx1"/>
                </a:solidFill>
                <a:latin typeface="Berlin Sans FB Demi" pitchFamily="34" charset="0"/>
              </a:rPr>
              <a:t>dan</a:t>
            </a:r>
            <a:r>
              <a:rPr lang="en-US" sz="2000" dirty="0">
                <a:solidFill>
                  <a:schemeClr val="tx1"/>
                </a:solidFill>
                <a:latin typeface="Berlin Sans FB Demi" pitchFamily="34" charset="0"/>
              </a:rPr>
              <a:t> Sander (1987)</a:t>
            </a:r>
            <a:endParaRPr lang="en-US" sz="2000" dirty="0"/>
          </a:p>
        </p:txBody>
      </p:sp>
      <p:sp>
        <p:nvSpPr>
          <p:cNvPr id="10" name="Shape 283"/>
          <p:cNvSpPr txBox="1">
            <a:spLocks/>
          </p:cNvSpPr>
          <p:nvPr/>
        </p:nvSpPr>
        <p:spPr>
          <a:xfrm>
            <a:off x="3124200" y="3127600"/>
            <a:ext cx="2603088" cy="530000"/>
          </a:xfrm>
          <a:prstGeom prst="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25" tIns="91425" rIns="91425" bIns="91425" rtlCol="0" anchor="b" anchorCtr="0">
            <a:noAutofit/>
          </a:bodyPr>
          <a:lstStyle>
            <a:lvl1pPr algn="ctr" defTabSz="914400" rtl="0" eaLnBrk="1" latinLnBrk="0" hangingPunct="1">
              <a:spcBef>
                <a:spcPct val="0"/>
              </a:spcBef>
              <a:buNone/>
              <a:defRPr sz="4400" b="1" kern="1200" baseline="0">
                <a:solidFill>
                  <a:schemeClr val="bg1"/>
                </a:solidFill>
                <a:latin typeface="Arial" pitchFamily="34" charset="0"/>
                <a:ea typeface="+mj-ea"/>
                <a:cs typeface="Arial" pitchFamily="34" charset="0"/>
              </a:defRPr>
            </a:lvl1pPr>
          </a:lstStyle>
          <a:p>
            <a:r>
              <a:rPr lang="en-US" sz="2000" dirty="0" err="1" smtClean="0">
                <a:solidFill>
                  <a:schemeClr val="tx1"/>
                </a:solidFill>
                <a:latin typeface="Berlin Sans FB Demi" pitchFamily="34" charset="0"/>
              </a:rPr>
              <a:t>Pendekatan</a:t>
            </a:r>
            <a:r>
              <a:rPr lang="en-US" sz="2000" dirty="0" smtClean="0">
                <a:solidFill>
                  <a:schemeClr val="tx1"/>
                </a:solidFill>
                <a:latin typeface="Berlin Sans FB Demi" pitchFamily="34" charset="0"/>
              </a:rPr>
              <a:t> </a:t>
            </a:r>
            <a:endParaRPr lang="en-US" sz="2000" dirty="0">
              <a:solidFill>
                <a:schemeClr val="tx1"/>
              </a:solidFill>
              <a:latin typeface="Berlin Sans FB Demi" pitchFamily="34" charset="0"/>
            </a:endParaRPr>
          </a:p>
        </p:txBody>
      </p:sp>
      <p:sp>
        <p:nvSpPr>
          <p:cNvPr id="11" name="Shape 283"/>
          <p:cNvSpPr txBox="1">
            <a:spLocks/>
          </p:cNvSpPr>
          <p:nvPr/>
        </p:nvSpPr>
        <p:spPr>
          <a:xfrm>
            <a:off x="914400" y="3886200"/>
            <a:ext cx="7348872" cy="1676400"/>
          </a:xfrm>
          <a:prstGeom prst="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25" tIns="91425" rIns="91425" bIns="91425" rtlCol="0" anchor="b" anchorCtr="0">
            <a:noAutofit/>
          </a:bodyPr>
          <a:lstStyle>
            <a:lvl1pPr algn="ctr" defTabSz="914400" rtl="0" eaLnBrk="1" latinLnBrk="0" hangingPunct="1">
              <a:spcBef>
                <a:spcPct val="0"/>
              </a:spcBef>
              <a:buNone/>
              <a:defRPr sz="4400" b="1" kern="1200" baseline="0">
                <a:solidFill>
                  <a:schemeClr val="bg1"/>
                </a:solidFill>
                <a:latin typeface="Arial" pitchFamily="34" charset="0"/>
                <a:ea typeface="+mj-ea"/>
                <a:cs typeface="Arial" pitchFamily="34" charset="0"/>
              </a:defRPr>
            </a:lvl1pPr>
          </a:lstStyle>
          <a:p>
            <a:r>
              <a:rPr lang="en-US" sz="2000" dirty="0" err="1" smtClean="0">
                <a:solidFill>
                  <a:schemeClr val="tx1"/>
                </a:solidFill>
                <a:latin typeface="Berlin Sans FB Demi" pitchFamily="34" charset="0"/>
              </a:rPr>
              <a:t>Aplikasi</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sistemik</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dari</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informasi</a:t>
            </a:r>
            <a:r>
              <a:rPr lang="en-US" sz="2000" dirty="0" smtClean="0">
                <a:solidFill>
                  <a:schemeClr val="tx1"/>
                </a:solidFill>
                <a:latin typeface="Berlin Sans FB Demi" pitchFamily="34" charset="0"/>
              </a:rPr>
              <a:t> yang </a:t>
            </a:r>
            <a:r>
              <a:rPr lang="en-US" sz="2000" dirty="0" err="1" smtClean="0">
                <a:solidFill>
                  <a:schemeClr val="tx1"/>
                </a:solidFill>
                <a:latin typeface="Berlin Sans FB Demi" pitchFamily="34" charset="0"/>
              </a:rPr>
              <a:t>relevan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mengenai</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keunggulan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keterbatasan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karakteristik</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perilaku</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dan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motivasi</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manusia</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terhadap</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rancangan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produk</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dan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prosedur</a:t>
            </a:r>
            <a:r>
              <a:rPr lang="en-US" sz="2000" dirty="0" smtClean="0">
                <a:solidFill>
                  <a:schemeClr val="tx1"/>
                </a:solidFill>
                <a:latin typeface="Berlin Sans FB Demi" pitchFamily="34" charset="0"/>
              </a:rPr>
              <a:t> yang </a:t>
            </a:r>
            <a:r>
              <a:rPr lang="en-US" sz="2000" dirty="0" err="1" smtClean="0">
                <a:solidFill>
                  <a:schemeClr val="tx1"/>
                </a:solidFill>
                <a:latin typeface="Berlin Sans FB Demi" pitchFamily="34" charset="0"/>
              </a:rPr>
              <a:t>digunakan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serta</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lingkungan</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kerja</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atau</a:t>
            </a:r>
            <a:r>
              <a:rPr lang="en-US" sz="2000" dirty="0" smtClean="0">
                <a:solidFill>
                  <a:schemeClr val="tx1"/>
                </a:solidFill>
                <a:latin typeface="Berlin Sans FB Demi" pitchFamily="34" charset="0"/>
              </a:rPr>
              <a:t> para </a:t>
            </a:r>
            <a:r>
              <a:rPr lang="en-US" sz="2000" dirty="0" err="1" smtClean="0">
                <a:solidFill>
                  <a:schemeClr val="tx1"/>
                </a:solidFill>
                <a:latin typeface="Berlin Sans FB Demi" pitchFamily="34" charset="0"/>
              </a:rPr>
              <a:t>pengguna</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barang</a:t>
            </a:r>
            <a:r>
              <a:rPr lang="en-US" sz="2000" dirty="0" smtClean="0">
                <a:solidFill>
                  <a:schemeClr val="tx1"/>
                </a:solidFill>
                <a:latin typeface="Berlin Sans FB Demi" pitchFamily="34" charset="0"/>
              </a:rPr>
              <a:t> </a:t>
            </a:r>
            <a:r>
              <a:rPr lang="en-US" sz="2000" dirty="0" err="1" smtClean="0">
                <a:solidFill>
                  <a:schemeClr val="tx1"/>
                </a:solidFill>
                <a:latin typeface="Berlin Sans FB Demi" pitchFamily="34" charset="0"/>
              </a:rPr>
              <a:t>buatan</a:t>
            </a:r>
            <a:r>
              <a:rPr lang="en-US" sz="2000" dirty="0" smtClean="0">
                <a:solidFill>
                  <a:schemeClr val="tx1"/>
                </a:solidFill>
                <a:latin typeface="Berlin Sans FB Demi" pitchFamily="34" charset="0"/>
              </a:rPr>
              <a:t>.</a:t>
            </a:r>
            <a:endParaRPr lang="en-US" sz="2000" dirty="0">
              <a:solidFill>
                <a:schemeClr val="tx1"/>
              </a:solidFill>
              <a:latin typeface="Berlin Sans FB Demi" pitchFamily="34" charset="0"/>
            </a:endParaRPr>
          </a:p>
        </p:txBody>
      </p:sp>
    </p:spTree>
    <p:extLst>
      <p:ext uri="{BB962C8B-B14F-4D97-AF65-F5344CB8AC3E}">
        <p14:creationId xmlns:p14="http://schemas.microsoft.com/office/powerpoint/2010/main" val="141419315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TotalTime>
  <Words>2146</Words>
  <Application>Microsoft Office PowerPoint</Application>
  <PresentationFormat>On-screen Show (4:3)</PresentationFormat>
  <Paragraphs>135</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1_Office Theme</vt:lpstr>
      <vt:lpstr>ERGONOMI </vt:lpstr>
      <vt:lpstr>PENGERTIAN</vt:lpstr>
      <vt:lpstr>HISTORIS</vt:lpstr>
      <vt:lpstr>HISTORIS</vt:lpstr>
      <vt:lpstr>Marmara N. Poulaskakis dan Papakostopulos V (1999) </vt:lpstr>
      <vt:lpstr>Cushman et al (1983)</vt:lpstr>
      <vt:lpstr>Mc Cormicks dan Sander (1987)</vt:lpstr>
      <vt:lpstr>Mc Cormicks dan Sander (1987)</vt:lpstr>
      <vt:lpstr>Mc Cormicks dan Sander (1987)</vt:lpstr>
      <vt:lpstr>Corleet dan Clark  (1995)</vt:lpstr>
      <vt:lpstr>Annis dan Mc Conville (1996)</vt:lpstr>
      <vt:lpstr>Bridger (2003)</vt:lpstr>
      <vt:lpstr>Manuaba  (2004)</vt:lpstr>
      <vt:lpstr>International Labour Organization (ILO)</vt:lpstr>
      <vt:lpstr>International Ergonomics association (IEA, 2010)</vt:lpstr>
      <vt:lpstr>International Ergonomics association (IEA, 2010)</vt:lpstr>
      <vt:lpstr>U.S Departtment of Labor Occupational  Safety and Health Administration (OSHA)</vt:lpstr>
      <vt:lpstr>The International  Ergonomics Association (IEA), 2000)</vt:lpstr>
      <vt:lpstr>Ruang Lingkup Garapan Ergonomi</vt:lpstr>
      <vt:lpstr>PowerPoint Presentation</vt:lpstr>
      <vt:lpstr>PowerPoint Presentation</vt:lpstr>
      <vt:lpstr>Resiko Ergonomi</vt:lpstr>
      <vt:lpstr>Cedera Tubuh</vt:lpstr>
      <vt:lpstr>Cedera Tubuh</vt:lpstr>
      <vt:lpstr>Cedera Tubuh</vt:lpstr>
      <vt:lpstr>Pekerjaan Beresiko Ergonomi</vt:lpstr>
      <vt:lpstr>Pekerjaan Beresiko Ergonomi</vt:lpstr>
      <vt:lpstr>Metode Ergonomi</vt:lpstr>
      <vt:lpstr>Metode Ergonomi</vt:lpstr>
      <vt:lpstr>Metode Ergonomi</vt:lpstr>
      <vt:lpstr>Metode Ergonomi</vt:lpstr>
      <vt:lpstr>Metode Ergonomi</vt:lpstr>
      <vt:lpstr>Metode Ergonomi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ERGONOMI </dc:title>
  <dc:creator>User</dc:creator>
  <cp:lastModifiedBy>User</cp:lastModifiedBy>
  <cp:revision>59</cp:revision>
  <dcterms:created xsi:type="dcterms:W3CDTF">2017-10-16T05:53:15Z</dcterms:created>
  <dcterms:modified xsi:type="dcterms:W3CDTF">2017-10-19T05:09:04Z</dcterms:modified>
</cp:coreProperties>
</file>