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5" r:id="rId12"/>
    <p:sldId id="277" r:id="rId13"/>
    <p:sldId id="279" r:id="rId14"/>
    <p:sldId id="281" r:id="rId15"/>
    <p:sldId id="283" r:id="rId16"/>
    <p:sldId id="285" r:id="rId17"/>
    <p:sldId id="287" r:id="rId18"/>
    <p:sldId id="288" r:id="rId19"/>
    <p:sldId id="289" r:id="rId20"/>
    <p:sldId id="291" r:id="rId21"/>
    <p:sldId id="292" r:id="rId22"/>
    <p:sldId id="293" r:id="rId23"/>
    <p:sldId id="295" r:id="rId24"/>
    <p:sldId id="297" r:id="rId25"/>
    <p:sldId id="298" r:id="rId26"/>
    <p:sldId id="300" r:id="rId27"/>
    <p:sldId id="302" r:id="rId28"/>
    <p:sldId id="303" r:id="rId29"/>
    <p:sldId id="305" r:id="rId30"/>
    <p:sldId id="307" r:id="rId31"/>
    <p:sldId id="308" r:id="rId32"/>
    <p:sldId id="309" r:id="rId33"/>
    <p:sldId id="314" r:id="rId34"/>
    <p:sldId id="311" r:id="rId35"/>
    <p:sldId id="313" r:id="rId36"/>
    <p:sldId id="316" r:id="rId37"/>
    <p:sldId id="318" r:id="rId38"/>
    <p:sldId id="320" r:id="rId39"/>
    <p:sldId id="322" r:id="rId40"/>
    <p:sldId id="323" r:id="rId41"/>
    <p:sldId id="325" r:id="rId42"/>
    <p:sldId id="327" r:id="rId43"/>
    <p:sldId id="329" r:id="rId44"/>
    <p:sldId id="33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0361" y="2410968"/>
            <a:ext cx="5650085" cy="122164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0361" y="3632607"/>
            <a:ext cx="5650085" cy="814427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72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94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697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940925C7-1BBB-4F3B-9E27-8B03ADDD03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088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78507"/>
            <a:ext cx="8246070" cy="814428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0148"/>
            <a:ext cx="8246070" cy="468295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7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374900"/>
            <a:ext cx="610820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AA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392935"/>
            <a:ext cx="6108200" cy="488502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02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98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55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1" y="578507"/>
            <a:ext cx="8093365" cy="814427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2188317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818180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2" y="2188317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2" y="2818180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71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3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54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8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3C0485-325E-470B-BBAE-7BB8B3E1FB7D}"/>
              </a:ext>
            </a:extLst>
          </p:cNvPr>
          <p:cNvSpPr txBox="1"/>
          <p:nvPr userDrawn="1"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white">
                    <a:lumMod val="65000"/>
                  </a:prst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prstClr val="white">
                    <a:lumMod val="65000"/>
                  </a:prst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47820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2743200"/>
            <a:ext cx="4428446" cy="1221640"/>
          </a:xfrm>
        </p:spPr>
        <p:txBody>
          <a:bodyPr>
            <a:norm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anose="020E0802020502020306" pitchFamily="34" charset="0"/>
              </a:rPr>
              <a:t>Physiotherapy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anose="020E0802020502020306" pitchFamily="34" charset="0"/>
              </a:rPr>
              <a:t> and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anose="020E0802020502020306" pitchFamily="34" charset="0"/>
              </a:rPr>
              <a:t>Office Ergonomics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5943601"/>
            <a:ext cx="3973685" cy="609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accent5"/>
                </a:solidFill>
                <a:latin typeface="Eras Bold ITC" panose="020B0907030504020204" pitchFamily="34" charset="0"/>
              </a:rPr>
              <a:t>Eko</a:t>
            </a:r>
            <a:r>
              <a:rPr lang="en-US" dirty="0" smtClean="0">
                <a:solidFill>
                  <a:schemeClr val="accent5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Eras Bold ITC" panose="020B0907030504020204" pitchFamily="34" charset="0"/>
              </a:rPr>
              <a:t>Wibowo</a:t>
            </a:r>
            <a:r>
              <a:rPr lang="en-US" dirty="0" smtClean="0">
                <a:solidFill>
                  <a:schemeClr val="accent5"/>
                </a:solidFill>
                <a:latin typeface="Eras Bold ITC" panose="020B0907030504020204" pitchFamily="34" charset="0"/>
              </a:rPr>
              <a:t>, S. Ft, M. </a:t>
            </a:r>
            <a:r>
              <a:rPr lang="en-US" dirty="0" err="1" smtClean="0">
                <a:solidFill>
                  <a:schemeClr val="accent5"/>
                </a:solidFill>
                <a:latin typeface="Eras Bold ITC" panose="020B0907030504020204" pitchFamily="34" charset="0"/>
              </a:rPr>
              <a:t>Fis</a:t>
            </a:r>
            <a:endParaRPr lang="en-US" dirty="0">
              <a:solidFill>
                <a:schemeClr val="accent5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1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3"/>
          <p:cNvSpPr txBox="1">
            <a:spLocks/>
          </p:cNvSpPr>
          <p:nvPr/>
        </p:nvSpPr>
        <p:spPr>
          <a:xfrm>
            <a:off x="5241152" y="609600"/>
            <a:ext cx="3657900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Poor  Posture</a:t>
            </a:r>
          </a:p>
        </p:txBody>
      </p:sp>
      <p:pic>
        <p:nvPicPr>
          <p:cNvPr id="1026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047014" cy="42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797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242"/>
          <a:stretch/>
        </p:blipFill>
        <p:spPr bwMode="auto">
          <a:xfrm>
            <a:off x="533400" y="1624027"/>
            <a:ext cx="3429000" cy="525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84" t="17692"/>
          <a:stretch/>
        </p:blipFill>
        <p:spPr bwMode="auto">
          <a:xfrm>
            <a:off x="5410200" y="1849277"/>
            <a:ext cx="2971800" cy="480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hape 283"/>
          <p:cNvSpPr txBox="1">
            <a:spLocks/>
          </p:cNvSpPr>
          <p:nvPr/>
        </p:nvSpPr>
        <p:spPr>
          <a:xfrm>
            <a:off x="5241152" y="609600"/>
            <a:ext cx="3657900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Poor  Posture</a:t>
            </a: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152400" y="1474627"/>
            <a:ext cx="4876800" cy="7493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Berlin Sans FB Demi" pitchFamily="34" charset="0"/>
              </a:rPr>
              <a:t>46%  Back pain.</a:t>
            </a:r>
          </a:p>
        </p:txBody>
      </p:sp>
    </p:spTree>
    <p:extLst>
      <p:ext uri="{BB962C8B-B14F-4D97-AF65-F5344CB8AC3E}">
        <p14:creationId xmlns:p14="http://schemas.microsoft.com/office/powerpoint/2010/main" xmlns="" val="180641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3"/>
          <p:cNvSpPr txBox="1">
            <a:spLocks/>
          </p:cNvSpPr>
          <p:nvPr/>
        </p:nvSpPr>
        <p:spPr>
          <a:xfrm>
            <a:off x="5241152" y="609600"/>
            <a:ext cx="3657900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Faulty Body Mechanics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791291"/>
            <a:ext cx="2286000" cy="4322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91291"/>
            <a:ext cx="3733800" cy="45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926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3"/>
          <p:cNvSpPr txBox="1">
            <a:spLocks/>
          </p:cNvSpPr>
          <p:nvPr/>
        </p:nvSpPr>
        <p:spPr>
          <a:xfrm>
            <a:off x="3581400" y="609600"/>
            <a:ext cx="5317652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Stressful Living and Working Habits </a:t>
            </a:r>
          </a:p>
        </p:txBody>
      </p:sp>
      <p:pic>
        <p:nvPicPr>
          <p:cNvPr id="4098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51510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11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 l="54759" t="43237" r="13008" b="39795"/>
          <a:stretch>
            <a:fillRect/>
          </a:stretch>
        </p:blipFill>
        <p:spPr bwMode="auto">
          <a:xfrm>
            <a:off x="685800" y="1828800"/>
            <a:ext cx="2519994" cy="2119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1160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hape 283"/>
          <p:cNvSpPr txBox="1">
            <a:spLocks/>
          </p:cNvSpPr>
          <p:nvPr/>
        </p:nvSpPr>
        <p:spPr>
          <a:xfrm>
            <a:off x="228600" y="5943600"/>
            <a:ext cx="4876800" cy="7493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Berlin Sans FB Demi" pitchFamily="34" charset="0"/>
              </a:rPr>
              <a:t>44%  Neck pain.</a:t>
            </a:r>
          </a:p>
        </p:txBody>
      </p:sp>
    </p:spTree>
    <p:extLst>
      <p:ext uri="{BB962C8B-B14F-4D97-AF65-F5344CB8AC3E}">
        <p14:creationId xmlns:p14="http://schemas.microsoft.com/office/powerpoint/2010/main" xmlns="" val="37261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3"/>
          <p:cNvSpPr txBox="1">
            <a:spLocks/>
          </p:cNvSpPr>
          <p:nvPr/>
        </p:nvSpPr>
        <p:spPr>
          <a:xfrm>
            <a:off x="3581400" y="609600"/>
            <a:ext cx="5317652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Stressful Living and Working Habits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12468"/>
            <a:ext cx="4876800" cy="439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188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3"/>
          <p:cNvSpPr txBox="1">
            <a:spLocks/>
          </p:cNvSpPr>
          <p:nvPr/>
        </p:nvSpPr>
        <p:spPr>
          <a:xfrm>
            <a:off x="4800599" y="609600"/>
            <a:ext cx="41020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Stressful Sleeping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752600" y="1828800"/>
            <a:ext cx="5562600" cy="4419600"/>
            <a:chOff x="228600" y="2438400"/>
            <a:chExt cx="4191000" cy="42672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2438400"/>
              <a:ext cx="4180114" cy="1828800"/>
            </a:xfrm>
            <a:prstGeom prst="rect">
              <a:avLst/>
            </a:prstGeom>
            <a:ln w="88900" cap="sq" cmpd="thickThin">
              <a:solidFill>
                <a:srgbClr val="9999F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14" descr="1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biLevel thresh="50000"/>
            </a:blip>
            <a:srcRect l="11418" t="13882" r="40060" b="60048"/>
            <a:stretch>
              <a:fillRect/>
            </a:stretch>
          </p:blipFill>
          <p:spPr bwMode="auto">
            <a:xfrm>
              <a:off x="228600" y="4419600"/>
              <a:ext cx="4191000" cy="2286000"/>
            </a:xfrm>
            <a:prstGeom prst="rect">
              <a:avLst/>
            </a:prstGeom>
            <a:ln w="88900" cap="sq" cmpd="thickThin">
              <a:solidFill>
                <a:srgbClr val="9999F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Shape 283"/>
          <p:cNvSpPr txBox="1">
            <a:spLocks/>
          </p:cNvSpPr>
          <p:nvPr/>
        </p:nvSpPr>
        <p:spPr>
          <a:xfrm>
            <a:off x="228600" y="1454150"/>
            <a:ext cx="4876800" cy="7493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Berlin Sans FB Demi" pitchFamily="34" charset="0"/>
              </a:rPr>
              <a:t>33%  </a:t>
            </a:r>
            <a:r>
              <a:rPr lang="en-US" sz="3600" dirty="0" smtClean="0">
                <a:solidFill>
                  <a:schemeClr val="tx1"/>
                </a:solidFill>
                <a:latin typeface="Berlin Sans FB Demi" pitchFamily="34" charset="0"/>
              </a:rPr>
              <a:t>Headache and</a:t>
            </a:r>
            <a:endParaRPr lang="en-US" sz="36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33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3"/>
          <p:cNvSpPr txBox="1">
            <a:spLocks/>
          </p:cNvSpPr>
          <p:nvPr/>
        </p:nvSpPr>
        <p:spPr>
          <a:xfrm>
            <a:off x="4800599" y="609600"/>
            <a:ext cx="41020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Loss of Flexibility</a:t>
            </a:r>
          </a:p>
        </p:txBody>
      </p:sp>
      <p:pic>
        <p:nvPicPr>
          <p:cNvPr id="5122" name="Picture 2" descr="Gambar terk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8770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25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3"/>
          <p:cNvSpPr txBox="1">
            <a:spLocks/>
          </p:cNvSpPr>
          <p:nvPr/>
        </p:nvSpPr>
        <p:spPr>
          <a:xfrm>
            <a:off x="4267200" y="609600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Decline </a:t>
            </a:r>
            <a:r>
              <a:rPr lang="en-US" sz="2000" b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of Physical 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Fitness</a:t>
            </a:r>
          </a:p>
        </p:txBody>
      </p:sp>
      <p:pic>
        <p:nvPicPr>
          <p:cNvPr id="8194" name="Picture 2" descr="Hasil gambar untuk Decline of Physical Fit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5438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1816" y="1752600"/>
            <a:ext cx="7894984" cy="4343400"/>
            <a:chOff x="609846" y="837156"/>
            <a:chExt cx="8032851" cy="480164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06" y="837156"/>
              <a:ext cx="4154817" cy="2439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623" y="837156"/>
              <a:ext cx="3732207" cy="2439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846" y="3276601"/>
              <a:ext cx="4162777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657"/>
            <a:stretch/>
          </p:blipFill>
          <p:spPr bwMode="auto">
            <a:xfrm>
              <a:off x="4795369" y="3293131"/>
              <a:ext cx="3847328" cy="2345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524000" y="5867400"/>
            <a:ext cx="60960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Showcard Gothic" panose="04020904020102020604" pitchFamily="82" charset="0"/>
              </a:rPr>
              <a:t>PAIN BETTER</a:t>
            </a:r>
            <a:endParaRPr lang="en-US" sz="4400" b="1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3095" y="1323975"/>
            <a:ext cx="7467601" cy="50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solidFill>
                  <a:srgbClr val="002060"/>
                </a:solidFill>
                <a:latin typeface="Showcard Gothic" panose="04020904020102020604" pitchFamily="82" charset="0"/>
              </a:rPr>
              <a:t>Make A </a:t>
            </a:r>
            <a:r>
              <a:rPr lang="en-US" sz="5400" dirty="0">
                <a:solidFill>
                  <a:srgbClr val="FF0000"/>
                </a:solidFill>
                <a:latin typeface="Showcard Gothic" panose="04020904020102020604" pitchFamily="82" charset="0"/>
              </a:rPr>
              <a:t>Balance</a:t>
            </a:r>
          </a:p>
          <a:p>
            <a:pPr algn="ctr">
              <a:defRPr/>
            </a:pPr>
            <a:r>
              <a:rPr lang="en-US" sz="5400" dirty="0">
                <a:solidFill>
                  <a:srgbClr val="002060"/>
                </a:solidFill>
                <a:latin typeface="Showcard Gothic" panose="04020904020102020604" pitchFamily="82" charset="0"/>
              </a:rPr>
              <a:t>&amp;</a:t>
            </a:r>
          </a:p>
          <a:p>
            <a:pPr algn="ctr">
              <a:defRPr/>
            </a:pPr>
            <a:r>
              <a:rPr lang="en-US" sz="5400" dirty="0">
                <a:solidFill>
                  <a:srgbClr val="002060"/>
                </a:solidFill>
                <a:latin typeface="Showcard Gothic" panose="04020904020102020604" pitchFamily="82" charset="0"/>
              </a:rPr>
              <a:t>Change Your </a:t>
            </a:r>
            <a:r>
              <a:rPr lang="en-US" sz="5400" dirty="0">
                <a:solidFill>
                  <a:srgbClr val="FF0000"/>
                </a:solidFill>
                <a:latin typeface="Showcard Gothic" panose="04020904020102020604" pitchFamily="82" charset="0"/>
              </a:rPr>
              <a:t>Posture</a:t>
            </a:r>
            <a:r>
              <a:rPr lang="en-US" sz="5400" dirty="0">
                <a:solidFill>
                  <a:srgbClr val="002060"/>
                </a:solidFill>
                <a:latin typeface="Showcard Gothic" panose="04020904020102020604" pitchFamily="82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Showcard Gothic" panose="04020904020102020604" pitchFamily="82" charset="0"/>
              </a:rPr>
              <a:t>Today…!</a:t>
            </a:r>
            <a:endParaRPr lang="en-US" sz="5400" dirty="0">
              <a:solidFill>
                <a:srgbClr val="002060"/>
              </a:solidFill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46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1207839" y="2438400"/>
            <a:ext cx="694919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Awal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abad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18 para </a:t>
            </a:r>
            <a:r>
              <a:rPr lang="en-US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ahli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menyatakan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bahwa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bekerja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yang </a:t>
            </a:r>
            <a:r>
              <a:rPr lang="en-US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tidak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ergonomis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dan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statis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memicu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masalah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muskuloskeletal</a:t>
            </a:r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1171553" y="3962400"/>
            <a:ext cx="6949190" cy="1498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Sampai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akhir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abad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20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penelitian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sangat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jelas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menyatakan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bahwa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ada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hubungan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antara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pekerjaan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Repetitif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Stress Injury (RSI)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Musculoskeletal Disorders (MSD)</a:t>
            </a: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4876800" y="609600"/>
            <a:ext cx="4022252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SEJARAH</a:t>
            </a:r>
          </a:p>
        </p:txBody>
      </p:sp>
    </p:spTree>
    <p:extLst>
      <p:ext uri="{BB962C8B-B14F-4D97-AF65-F5344CB8AC3E}">
        <p14:creationId xmlns:p14="http://schemas.microsoft.com/office/powerpoint/2010/main" xmlns="" val="308245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3"/>
          <p:cNvSpPr txBox="1">
            <a:spLocks/>
          </p:cNvSpPr>
          <p:nvPr/>
        </p:nvSpPr>
        <p:spPr>
          <a:xfrm>
            <a:off x="914400" y="1524000"/>
            <a:ext cx="7315200" cy="758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Postur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adalah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komponen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yang paling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penting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dalam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mengatur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posisi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bekerja</a:t>
            </a:r>
            <a:endParaRPr lang="en-US" sz="2000" b="0" dirty="0">
              <a:solidFill>
                <a:schemeClr val="accent5">
                  <a:lumMod val="40000"/>
                  <a:lumOff val="60000"/>
                </a:schemeClr>
              </a:solidFill>
              <a:latin typeface="Showcard Gothic" panose="04020904020102020604" pitchFamily="82" charset="0"/>
              <a:cs typeface="Shonar Bangla" panose="020B0502040204020203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 l="14164" t="8861" r="24994" b="2278"/>
          <a:stretch>
            <a:fillRect/>
          </a:stretch>
        </p:blipFill>
        <p:spPr bwMode="auto">
          <a:xfrm>
            <a:off x="2590800" y="25146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8555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oper body mechanics in the workplace prevents inj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96200" cy="462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83"/>
          <p:cNvSpPr txBox="1">
            <a:spLocks/>
          </p:cNvSpPr>
          <p:nvPr/>
        </p:nvSpPr>
        <p:spPr>
          <a:xfrm>
            <a:off x="4267200" y="609600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Change Your Posture Today</a:t>
            </a:r>
          </a:p>
        </p:txBody>
      </p:sp>
    </p:spTree>
    <p:extLst>
      <p:ext uri="{BB962C8B-B14F-4D97-AF65-F5344CB8AC3E}">
        <p14:creationId xmlns:p14="http://schemas.microsoft.com/office/powerpoint/2010/main" xmlns="" val="133217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4267200" y="609600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Change Your Posture Today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720" t="4557"/>
          <a:stretch>
            <a:fillRect/>
          </a:stretch>
        </p:blipFill>
        <p:spPr bwMode="auto">
          <a:xfrm>
            <a:off x="1524000" y="1828800"/>
            <a:ext cx="6324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606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4267200" y="609600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Change Your Posture Today</a:t>
            </a:r>
          </a:p>
        </p:txBody>
      </p:sp>
      <p:pic>
        <p:nvPicPr>
          <p:cNvPr id="6" name="Picture 2" descr="http://www.hardingchiropractic.co.uk/wp-content/uploads/2013/09/PC-screen-he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00800" cy="449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95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4267200" y="609600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Change Your Posture Today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9571" y="1752600"/>
            <a:ext cx="4495800" cy="45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68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785" y="1719674"/>
            <a:ext cx="3526015" cy="460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10800000">
            <a:off x="5410200" y="4571999"/>
            <a:ext cx="2057400" cy="838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199" y="5572780"/>
            <a:ext cx="266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Acceleration </a:t>
            </a:r>
            <a:endParaRPr lang="en-US" sz="2800" b="1" dirty="0"/>
          </a:p>
        </p:txBody>
      </p:sp>
      <p:sp>
        <p:nvSpPr>
          <p:cNvPr id="7" name="Right Arrow 6"/>
          <p:cNvSpPr/>
          <p:nvPr/>
        </p:nvSpPr>
        <p:spPr>
          <a:xfrm>
            <a:off x="5410199" y="2057400"/>
            <a:ext cx="2057400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2981980"/>
            <a:ext cx="266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Break </a:t>
            </a:r>
            <a:endParaRPr lang="en-US" sz="2800" b="1" dirty="0"/>
          </a:p>
        </p:txBody>
      </p:sp>
      <p:sp>
        <p:nvSpPr>
          <p:cNvPr id="9" name="Shape 283"/>
          <p:cNvSpPr txBox="1">
            <a:spLocks/>
          </p:cNvSpPr>
          <p:nvPr/>
        </p:nvSpPr>
        <p:spPr>
          <a:xfrm>
            <a:off x="4267200" y="609600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Change Your Posture Today</a:t>
            </a:r>
          </a:p>
        </p:txBody>
      </p:sp>
    </p:spTree>
    <p:extLst>
      <p:ext uri="{BB962C8B-B14F-4D97-AF65-F5344CB8AC3E}">
        <p14:creationId xmlns:p14="http://schemas.microsoft.com/office/powerpoint/2010/main" xmlns="" val="251121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83"/>
          <p:cNvSpPr txBox="1">
            <a:spLocks/>
          </p:cNvSpPr>
          <p:nvPr/>
        </p:nvSpPr>
        <p:spPr>
          <a:xfrm>
            <a:off x="4267200" y="609600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Change Your Posture Today</a:t>
            </a:r>
          </a:p>
        </p:txBody>
      </p:sp>
      <p:pic>
        <p:nvPicPr>
          <p:cNvPr id="10" name="Picture 2" descr="http://www.alignedforlifechiropractic.com/wp-content/uploads/2013/02/Forward-head-pos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854" y="2286000"/>
            <a:ext cx="4646346" cy="33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6019800" y="1752600"/>
            <a:ext cx="2732087" cy="4648034"/>
            <a:chOff x="4138039" y="1500174"/>
            <a:chExt cx="2657469" cy="4012890"/>
          </a:xfrm>
        </p:grpSpPr>
        <p:pic>
          <p:nvPicPr>
            <p:cNvPr id="12" name="Picture 11" descr="common neck disorders 003"/>
            <p:cNvPicPr>
              <a:picLocks noChangeAspect="1" noChangeArrowheads="1"/>
            </p:cNvPicPr>
            <p:nvPr/>
          </p:nvPicPr>
          <p:blipFill>
            <a:blip r:embed="rId3" cstate="print"/>
            <a:srcRect l="32394" t="19722" r="41750"/>
            <a:stretch>
              <a:fillRect/>
            </a:stretch>
          </p:blipFill>
          <p:spPr bwMode="auto">
            <a:xfrm>
              <a:off x="4138039" y="1500174"/>
              <a:ext cx="2048484" cy="40128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Oval 12"/>
            <p:cNvSpPr/>
            <p:nvPr/>
          </p:nvSpPr>
          <p:spPr>
            <a:xfrm>
              <a:off x="5715296" y="1714141"/>
              <a:ext cx="1080212" cy="25716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Shape 283"/>
          <p:cNvSpPr txBox="1">
            <a:spLocks/>
          </p:cNvSpPr>
          <p:nvPr/>
        </p:nvSpPr>
        <p:spPr>
          <a:xfrm>
            <a:off x="774719" y="5838091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DUDUK</a:t>
            </a:r>
            <a:endParaRPr lang="en-US" sz="2000" b="0" dirty="0">
              <a:solidFill>
                <a:schemeClr val="accent5">
                  <a:lumMod val="40000"/>
                  <a:lumOff val="60000"/>
                </a:schemeClr>
              </a:solidFill>
              <a:latin typeface="Showcard Gothic" panose="04020904020102020604" pitchFamily="82" charset="0"/>
              <a:cs typeface="Shonar Bangla" panose="020B0502040204020203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7005638" y="3958685"/>
            <a:ext cx="213836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9900" dirty="0">
                <a:solidFill>
                  <a:srgbClr val="00B050"/>
                </a:solidFill>
                <a:latin typeface="Lucida Sans Unicode" pitchFamily="34" charset="0"/>
                <a:sym typeface="Wingdings 2" pitchFamily="18" charset="2"/>
              </a:rPr>
              <a:t></a:t>
            </a:r>
            <a:endParaRPr lang="en-US" sz="19900" dirty="0">
              <a:solidFill>
                <a:srgbClr val="00B05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6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83"/>
          <p:cNvSpPr txBox="1">
            <a:spLocks/>
          </p:cNvSpPr>
          <p:nvPr/>
        </p:nvSpPr>
        <p:spPr>
          <a:xfrm>
            <a:off x="4267200" y="609600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Change Your Posture Today</a:t>
            </a:r>
          </a:p>
        </p:txBody>
      </p:sp>
      <p:sp>
        <p:nvSpPr>
          <p:cNvPr id="14" name="Shape 283"/>
          <p:cNvSpPr txBox="1">
            <a:spLocks/>
          </p:cNvSpPr>
          <p:nvPr/>
        </p:nvSpPr>
        <p:spPr>
          <a:xfrm>
            <a:off x="2438400" y="1496671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BERDIRI</a:t>
            </a:r>
            <a:endParaRPr lang="en-US" sz="2000" b="0" dirty="0">
              <a:solidFill>
                <a:schemeClr val="accent5">
                  <a:lumMod val="40000"/>
                  <a:lumOff val="60000"/>
                </a:schemeClr>
              </a:solidFill>
              <a:latin typeface="Showcard Gothic" panose="04020904020102020604" pitchFamily="82" charset="0"/>
              <a:cs typeface="Shonar Bangla" panose="020B0502040204020203" pitchFamily="34" charset="0"/>
            </a:endParaRPr>
          </a:p>
        </p:txBody>
      </p:sp>
      <p:pic>
        <p:nvPicPr>
          <p:cNvPr id="8" name="Picture 2" descr="http://drbradshook.com/wp-content/uploads/2010/01/women-83-dont-have-to-age-the-same-w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2652" y="2304143"/>
            <a:ext cx="4006976" cy="38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004700" y="3762626"/>
            <a:ext cx="213836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9900" dirty="0">
                <a:solidFill>
                  <a:srgbClr val="00B050"/>
                </a:solidFill>
                <a:latin typeface="Lucida Sans Unicode" pitchFamily="34" charset="0"/>
                <a:sym typeface="Wingdings 2" pitchFamily="18" charset="2"/>
              </a:rPr>
              <a:t></a:t>
            </a:r>
            <a:endParaRPr lang="en-US" sz="19900" dirty="0">
              <a:solidFill>
                <a:srgbClr val="00B050"/>
              </a:solidFill>
              <a:latin typeface="Lucida Sans Unicode" pitchFamily="34" charset="0"/>
            </a:endParaRPr>
          </a:p>
        </p:txBody>
      </p:sp>
      <p:sp>
        <p:nvSpPr>
          <p:cNvPr id="19" name="Multiply 18"/>
          <p:cNvSpPr/>
          <p:nvPr/>
        </p:nvSpPr>
        <p:spPr bwMode="auto">
          <a:xfrm>
            <a:off x="1108002" y="4515100"/>
            <a:ext cx="1644650" cy="16494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33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8" grpId="0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6857"/>
            <a:ext cx="2612702" cy="260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70" y="3889753"/>
            <a:ext cx="1761079" cy="2739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ultiply 5"/>
          <p:cNvSpPr/>
          <p:nvPr/>
        </p:nvSpPr>
        <p:spPr bwMode="auto">
          <a:xfrm>
            <a:off x="2165350" y="3352800"/>
            <a:ext cx="1644650" cy="16494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398620"/>
            <a:ext cx="48815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283"/>
          <p:cNvSpPr txBox="1">
            <a:spLocks/>
          </p:cNvSpPr>
          <p:nvPr/>
        </p:nvSpPr>
        <p:spPr>
          <a:xfrm>
            <a:off x="4267200" y="609600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Change Your Posture Today</a:t>
            </a:r>
          </a:p>
        </p:txBody>
      </p:sp>
      <p:sp>
        <p:nvSpPr>
          <p:cNvPr id="9" name="Shape 283"/>
          <p:cNvSpPr txBox="1">
            <a:spLocks/>
          </p:cNvSpPr>
          <p:nvPr/>
        </p:nvSpPr>
        <p:spPr>
          <a:xfrm>
            <a:off x="4092368" y="6066438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MENGANGKAT</a:t>
            </a:r>
            <a:endParaRPr lang="en-US" sz="2000" b="0" dirty="0">
              <a:solidFill>
                <a:schemeClr val="accent5">
                  <a:lumMod val="40000"/>
                  <a:lumOff val="60000"/>
                </a:schemeClr>
              </a:solidFill>
              <a:latin typeface="Showcard Gothic" panose="04020904020102020604" pitchFamily="82" charset="0"/>
              <a:cs typeface="Shonar Bangla" panose="020B0502040204020203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589487" y="3352800"/>
            <a:ext cx="213836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9900" dirty="0">
                <a:solidFill>
                  <a:srgbClr val="00B050"/>
                </a:solidFill>
                <a:latin typeface="Lucida Sans Unicode" pitchFamily="34" charset="0"/>
                <a:sym typeface="Wingdings 2" pitchFamily="18" charset="2"/>
              </a:rPr>
              <a:t></a:t>
            </a:r>
            <a:endParaRPr lang="en-US" sz="19900" dirty="0">
              <a:solidFill>
                <a:srgbClr val="00B05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6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83"/>
          <p:cNvSpPr txBox="1">
            <a:spLocks/>
          </p:cNvSpPr>
          <p:nvPr/>
        </p:nvSpPr>
        <p:spPr>
          <a:xfrm>
            <a:off x="4267200" y="642371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Beban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Sendi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Lutut</a:t>
            </a:r>
            <a:endParaRPr lang="en-US" sz="2000" b="0" dirty="0">
              <a:solidFill>
                <a:schemeClr val="accent5">
                  <a:lumMod val="40000"/>
                  <a:lumOff val="60000"/>
                </a:schemeClr>
              </a:solidFill>
              <a:latin typeface="Showcard Gothic" panose="04020904020102020604" pitchFamily="82" charset="0"/>
              <a:cs typeface="Shonar Bangla" panose="020B0502040204020203" pitchFamily="34" charset="0"/>
            </a:endParaRPr>
          </a:p>
        </p:txBody>
      </p:sp>
      <p:sp>
        <p:nvSpPr>
          <p:cNvPr id="14" name="Shape 283"/>
          <p:cNvSpPr txBox="1">
            <a:spLocks/>
          </p:cNvSpPr>
          <p:nvPr/>
        </p:nvSpPr>
        <p:spPr>
          <a:xfrm>
            <a:off x="914400" y="1905000"/>
            <a:ext cx="7467600" cy="24384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Turun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Tangga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	= 3,5 X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Berat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Badan</a:t>
            </a:r>
            <a:endParaRPr lang="en-US" sz="2000" b="0" dirty="0">
              <a:solidFill>
                <a:schemeClr val="accent5">
                  <a:lumMod val="40000"/>
                  <a:lumOff val="60000"/>
                </a:schemeClr>
              </a:solidFill>
              <a:latin typeface="Showcard Gothic" panose="04020904020102020604" pitchFamily="82" charset="0"/>
              <a:cs typeface="Shonar Bangla" panose="020B0502040204020203" pitchFamily="34" charset="0"/>
            </a:endParaRPr>
          </a:p>
          <a:p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Naik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Tangga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		= 3    X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Berat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Badan</a:t>
            </a:r>
            <a:endParaRPr lang="en-US" sz="2000" b="0" dirty="0">
              <a:solidFill>
                <a:schemeClr val="accent5">
                  <a:lumMod val="40000"/>
                  <a:lumOff val="60000"/>
                </a:schemeClr>
              </a:solidFill>
              <a:latin typeface="Showcard Gothic" panose="04020904020102020604" pitchFamily="82" charset="0"/>
              <a:cs typeface="Shonar Bangla" panose="020B0502040204020203" pitchFamily="34" charset="0"/>
            </a:endParaRPr>
          </a:p>
          <a:p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Berjalan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		= 2,5 X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Berat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Badan</a:t>
            </a:r>
            <a:endParaRPr lang="en-US" sz="2000" b="0" dirty="0">
              <a:solidFill>
                <a:schemeClr val="accent5">
                  <a:lumMod val="40000"/>
                  <a:lumOff val="60000"/>
                </a:schemeClr>
              </a:solidFill>
              <a:latin typeface="Showcard Gothic" panose="04020904020102020604" pitchFamily="82" charset="0"/>
              <a:cs typeface="Shonar Bangla" panose="020B0502040204020203" pitchFamily="34" charset="0"/>
            </a:endParaRPr>
          </a:p>
          <a:p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Berdiri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1 kaki	</a:t>
            </a:r>
            <a:r>
              <a:rPr lang="en-US" sz="2000" b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= 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3    X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Berat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Badan</a:t>
            </a:r>
            <a:endParaRPr lang="en-US" sz="2000" b="0" dirty="0">
              <a:solidFill>
                <a:schemeClr val="accent5">
                  <a:lumMod val="40000"/>
                  <a:lumOff val="60000"/>
                </a:schemeClr>
              </a:solidFill>
              <a:latin typeface="Showcard Gothic" panose="04020904020102020604" pitchFamily="82" charset="0"/>
              <a:cs typeface="Shonar Bangla" panose="020B0502040204020203" pitchFamily="34" charset="0"/>
            </a:endParaRPr>
          </a:p>
          <a:p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Menekuk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Lutut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	= 2,5 X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Berat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Badan</a:t>
            </a:r>
            <a:endParaRPr lang="en-US" sz="2000" b="0" dirty="0">
              <a:solidFill>
                <a:schemeClr val="accent5">
                  <a:lumMod val="40000"/>
                  <a:lumOff val="60000"/>
                </a:schemeClr>
              </a:solidFill>
              <a:latin typeface="Showcard Gothic" panose="04020904020102020604" pitchFamily="82" charset="0"/>
              <a:cs typeface="Shonar Bangla" panose="020B0502040204020203" pitchFamily="34" charset="0"/>
            </a:endParaRPr>
          </a:p>
          <a:p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Berdiri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2 kaki	</a:t>
            </a:r>
            <a:r>
              <a:rPr lang="en-US" sz="2000" b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= 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1    X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Berat</a:t>
            </a:r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Badan</a:t>
            </a:r>
            <a:endParaRPr lang="en-US" sz="2000" b="0" dirty="0">
              <a:solidFill>
                <a:schemeClr val="accent5">
                  <a:lumMod val="40000"/>
                  <a:lumOff val="60000"/>
                </a:schemeClr>
              </a:solidFill>
              <a:latin typeface="Showcard Gothic" panose="04020904020102020604" pitchFamily="82" charset="0"/>
              <a:cs typeface="Shonar Bangla" panose="020B0502040204020203" pitchFamily="34" charset="0"/>
            </a:endParaRPr>
          </a:p>
          <a:p>
            <a:endParaRPr lang="en-US" sz="2000" b="0" dirty="0">
              <a:solidFill>
                <a:schemeClr val="accent5">
                  <a:lumMod val="40000"/>
                  <a:lumOff val="60000"/>
                </a:schemeClr>
              </a:solidFill>
              <a:latin typeface="Showcard Gothic" panose="04020904020102020604" pitchFamily="82" charset="0"/>
              <a:cs typeface="Shonar Bangla" panose="020B0502040204020203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914400" y="4952999"/>
            <a:ext cx="7467600" cy="127907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  <a:latin typeface="Berlin Sans FB Demi" pitchFamily="34" charset="0"/>
              </a:rPr>
              <a:t>Average peak resultant forces, in percent of body weight, were highest during stair descending (346% BW), followed by stair ascending (316% BW), level walking (261% BW), one legged stance (259% BW), knee bending (253% BW), standing up (246% BW), sitting down (225% BW) and two legged stance (107% BW).</a:t>
            </a:r>
          </a:p>
          <a:p>
            <a:r>
              <a:rPr lang="en-US" sz="1400" dirty="0" err="1">
                <a:solidFill>
                  <a:schemeClr val="tx1"/>
                </a:solidFill>
                <a:latin typeface="Berlin Sans FB Demi" pitchFamily="34" charset="0"/>
              </a:rPr>
              <a:t>Kutzner</a:t>
            </a:r>
            <a:r>
              <a:rPr lang="en-US" sz="1400" dirty="0">
                <a:solidFill>
                  <a:schemeClr val="tx1"/>
                </a:solidFill>
                <a:latin typeface="Berlin Sans FB Demi" pitchFamily="34" charset="0"/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xmlns="" val="43996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1164296" y="1981200"/>
            <a:ext cx="694919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Rata-rata orang office </a:t>
            </a:r>
            <a:r>
              <a:rPr lang="en-US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mengetik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50.000 – 200.000 </a:t>
            </a:r>
            <a:r>
              <a:rPr lang="en-US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karakter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.</a:t>
            </a: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1164296" y="3256643"/>
            <a:ext cx="6949190" cy="7493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Overuse, RSI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MSD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merupakan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hal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yang paling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sering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terjadi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.</a:t>
            </a: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4876800" y="609600"/>
            <a:ext cx="4022252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FAKTA</a:t>
            </a: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164296" y="4267200"/>
            <a:ext cx="6949190" cy="7493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Rata – rata 125.000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kasus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back pain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terjadi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setiap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akibat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kesalahan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mengangkat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.</a:t>
            </a:r>
          </a:p>
        </p:txBody>
      </p:sp>
      <p:sp>
        <p:nvSpPr>
          <p:cNvPr id="8" name="Shape 283"/>
          <p:cNvSpPr txBox="1">
            <a:spLocks/>
          </p:cNvSpPr>
          <p:nvPr/>
        </p:nvSpPr>
        <p:spPr>
          <a:xfrm>
            <a:off x="1164296" y="5257800"/>
            <a:ext cx="6949190" cy="7493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Otot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yang overuse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menjadikan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otot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cidera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mengakibatkan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peradangan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nyeri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9603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ultiply 5"/>
          <p:cNvSpPr/>
          <p:nvPr/>
        </p:nvSpPr>
        <p:spPr bwMode="auto">
          <a:xfrm>
            <a:off x="3203544" y="1853271"/>
            <a:ext cx="1063656" cy="11160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hape 283"/>
          <p:cNvSpPr txBox="1">
            <a:spLocks/>
          </p:cNvSpPr>
          <p:nvPr/>
        </p:nvSpPr>
        <p:spPr>
          <a:xfrm>
            <a:off x="4267200" y="609600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Change Your Posture Today</a:t>
            </a:r>
          </a:p>
        </p:txBody>
      </p:sp>
      <p:sp>
        <p:nvSpPr>
          <p:cNvPr id="9" name="Shape 283"/>
          <p:cNvSpPr txBox="1">
            <a:spLocks/>
          </p:cNvSpPr>
          <p:nvPr/>
        </p:nvSpPr>
        <p:spPr>
          <a:xfrm>
            <a:off x="4092368" y="6066438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TIDUR</a:t>
            </a:r>
            <a:endParaRPr lang="en-US" sz="2000" b="0" dirty="0">
              <a:solidFill>
                <a:schemeClr val="accent5">
                  <a:lumMod val="40000"/>
                  <a:lumOff val="60000"/>
                </a:schemeClr>
              </a:solidFill>
              <a:latin typeface="Showcard Gothic" panose="04020904020102020604" pitchFamily="82" charset="0"/>
              <a:cs typeface="Shonar Bangla" panose="020B0502040204020203" pitchFamily="34" charset="0"/>
            </a:endParaRPr>
          </a:p>
        </p:txBody>
      </p:sp>
      <p:pic>
        <p:nvPicPr>
          <p:cNvPr id="10" name="Picture 14" descr="12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 l="11418" t="13882" r="40060" b="60048"/>
          <a:stretch>
            <a:fillRect/>
          </a:stretch>
        </p:blipFill>
        <p:spPr bwMode="auto">
          <a:xfrm>
            <a:off x="685800" y="1828800"/>
            <a:ext cx="2329651" cy="1558428"/>
          </a:xfrm>
          <a:prstGeom prst="rect">
            <a:avLst/>
          </a:prstGeom>
          <a:ln w="88900" cap="sq" cmpd="thickThin">
            <a:solidFill>
              <a:srgbClr val="9999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 descr="http://drhassard.com/wp-content/uploads/2012/11/Sleeping-posture-e13533934092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486" y="3657600"/>
            <a:ext cx="7853363" cy="214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584940" y="2419647"/>
            <a:ext cx="213836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9900" dirty="0">
                <a:solidFill>
                  <a:srgbClr val="00B050"/>
                </a:solidFill>
                <a:latin typeface="Lucida Sans Unicode" pitchFamily="34" charset="0"/>
                <a:sym typeface="Wingdings 2" pitchFamily="18" charset="2"/>
              </a:rPr>
              <a:t></a:t>
            </a:r>
            <a:endParaRPr lang="en-US" sz="19900" dirty="0">
              <a:solidFill>
                <a:srgbClr val="00B05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81000" y="1491064"/>
            <a:ext cx="48768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Berlin Sans FB Demi" pitchFamily="34" charset="0"/>
              </a:rPr>
              <a:t>25%  Wrist </a:t>
            </a:r>
            <a:r>
              <a:rPr lang="en-US" sz="3600" dirty="0" smtClean="0">
                <a:solidFill>
                  <a:schemeClr val="tx1"/>
                </a:solidFill>
                <a:latin typeface="Berlin Sans FB Demi" pitchFamily="34" charset="0"/>
              </a:rPr>
              <a:t>pain</a:t>
            </a:r>
            <a:endParaRPr lang="en-US" sz="36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5" name="Picture 2" descr="http://www.calgaryphysicaltherapy.com/wp-content/uploads/2011/06/carpaltun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4648200" cy="389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83"/>
          <p:cNvSpPr txBox="1">
            <a:spLocks/>
          </p:cNvSpPr>
          <p:nvPr/>
        </p:nvSpPr>
        <p:spPr>
          <a:xfrm>
            <a:off x="4267200" y="609600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Carpal Tunnel Syndrome</a:t>
            </a:r>
          </a:p>
        </p:txBody>
      </p:sp>
      <p:pic>
        <p:nvPicPr>
          <p:cNvPr id="7" name="Picture 4" descr="http://body-sync.com/wp-content/uploads/2013/08/2011_corporate_csp_master_logo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5826" y="1676400"/>
            <a:ext cx="2052422" cy="145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38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.brown.edu/about/system/ergo/keyboard_positi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7010399" cy="52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83"/>
          <p:cNvSpPr txBox="1">
            <a:spLocks/>
          </p:cNvSpPr>
          <p:nvPr/>
        </p:nvSpPr>
        <p:spPr>
          <a:xfrm>
            <a:off x="4267200" y="609600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Change Your Posture Today</a:t>
            </a:r>
          </a:p>
        </p:txBody>
      </p:sp>
      <p:sp>
        <p:nvSpPr>
          <p:cNvPr id="6" name="Multiply 5"/>
          <p:cNvSpPr/>
          <p:nvPr/>
        </p:nvSpPr>
        <p:spPr bwMode="auto">
          <a:xfrm>
            <a:off x="6934200" y="3886200"/>
            <a:ext cx="1063656" cy="11160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034143" y="2867025"/>
            <a:ext cx="213836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9900" dirty="0">
                <a:solidFill>
                  <a:srgbClr val="00B050"/>
                </a:solidFill>
                <a:latin typeface="Lucida Sans Unicode" pitchFamily="34" charset="0"/>
                <a:sym typeface="Wingdings 2" pitchFamily="18" charset="2"/>
              </a:rPr>
              <a:t></a:t>
            </a:r>
            <a:endParaRPr lang="en-US" sz="19900" dirty="0">
              <a:solidFill>
                <a:srgbClr val="00B05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7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4267200" y="609600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SOLUSI</a:t>
            </a:r>
            <a:endParaRPr lang="en-US" sz="2000" b="0" dirty="0">
              <a:solidFill>
                <a:schemeClr val="accent5">
                  <a:lumMod val="40000"/>
                  <a:lumOff val="60000"/>
                </a:schemeClr>
              </a:solidFill>
              <a:latin typeface="Showcard Gothic" panose="04020904020102020604" pitchFamily="82" charset="0"/>
              <a:cs typeface="Shonar Bangla" panose="020B0502040204020203" pitchFamily="34" charset="0"/>
            </a:endParaRPr>
          </a:p>
        </p:txBody>
      </p:sp>
      <p:pic>
        <p:nvPicPr>
          <p:cNvPr id="9218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36057"/>
            <a:ext cx="5365740" cy="43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251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3"/>
          <p:cNvSpPr txBox="1">
            <a:spLocks/>
          </p:cNvSpPr>
          <p:nvPr/>
        </p:nvSpPr>
        <p:spPr>
          <a:xfrm>
            <a:off x="4267200" y="609600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TREATMENT CONCEPT </a:t>
            </a:r>
          </a:p>
        </p:txBody>
      </p:sp>
      <p:sp>
        <p:nvSpPr>
          <p:cNvPr id="8" name="Minus 7"/>
          <p:cNvSpPr/>
          <p:nvPr/>
        </p:nvSpPr>
        <p:spPr>
          <a:xfrm rot="21300000">
            <a:off x="740262" y="3390070"/>
            <a:ext cx="7644818" cy="875447"/>
          </a:xfrm>
          <a:prstGeom prst="mathMinus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Down Arrow 8"/>
          <p:cNvSpPr/>
          <p:nvPr/>
        </p:nvSpPr>
        <p:spPr>
          <a:xfrm>
            <a:off x="1981815" y="1844653"/>
            <a:ext cx="1623379" cy="1762791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Up Arrow 10"/>
          <p:cNvSpPr/>
          <p:nvPr/>
        </p:nvSpPr>
        <p:spPr>
          <a:xfrm flipH="1">
            <a:off x="5724960" y="4036526"/>
            <a:ext cx="1614033" cy="1762791"/>
          </a:xfrm>
          <a:prstGeom prst="upArrow">
            <a:avLst/>
          </a:prstGeom>
          <a:solidFill>
            <a:srgbClr val="00B050"/>
          </a:solidFill>
          <a:ln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18" name="Shape 283"/>
          <p:cNvSpPr txBox="1">
            <a:spLocks/>
          </p:cNvSpPr>
          <p:nvPr/>
        </p:nvSpPr>
        <p:spPr>
          <a:xfrm>
            <a:off x="5387180" y="1524000"/>
            <a:ext cx="3021505" cy="182587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 err="1">
                <a:solidFill>
                  <a:schemeClr val="tx1"/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Symetry</a:t>
            </a:r>
            <a:endParaRPr lang="en-US" sz="2000" b="0" dirty="0">
              <a:solidFill>
                <a:schemeClr val="tx1"/>
              </a:solidFill>
              <a:latin typeface="Showcard Gothic" panose="04020904020102020604" pitchFamily="82" charset="0"/>
              <a:cs typeface="Shonar Bangla" panose="020B0502040204020203" pitchFamily="34" charset="0"/>
            </a:endParaRPr>
          </a:p>
          <a:p>
            <a:r>
              <a:rPr lang="en-US" sz="2000" b="0" dirty="0" err="1">
                <a:solidFill>
                  <a:schemeClr val="tx1"/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Flexibel</a:t>
            </a:r>
            <a:endParaRPr lang="en-US" sz="2000" b="0" dirty="0">
              <a:solidFill>
                <a:schemeClr val="tx1"/>
              </a:solidFill>
              <a:latin typeface="Showcard Gothic" panose="04020904020102020604" pitchFamily="82" charset="0"/>
              <a:cs typeface="Shonar Bangla" panose="020B0502040204020203" pitchFamily="34" charset="0"/>
            </a:endParaRPr>
          </a:p>
          <a:p>
            <a:r>
              <a:rPr lang="en-US" sz="2000" b="0" dirty="0">
                <a:solidFill>
                  <a:schemeClr val="tx1"/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Healthy lifestyle</a:t>
            </a:r>
          </a:p>
          <a:p>
            <a:r>
              <a:rPr lang="en-US" sz="2000" b="0" dirty="0">
                <a:solidFill>
                  <a:schemeClr val="tx1"/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Strengthen</a:t>
            </a:r>
          </a:p>
          <a:p>
            <a:r>
              <a:rPr lang="en-US" sz="2000" b="0" dirty="0">
                <a:solidFill>
                  <a:schemeClr val="tx1"/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Balance </a:t>
            </a:r>
          </a:p>
        </p:txBody>
      </p:sp>
      <p:sp>
        <p:nvSpPr>
          <p:cNvPr id="19" name="Shape 283"/>
          <p:cNvSpPr txBox="1">
            <a:spLocks/>
          </p:cNvSpPr>
          <p:nvPr/>
        </p:nvSpPr>
        <p:spPr>
          <a:xfrm>
            <a:off x="1066800" y="4589740"/>
            <a:ext cx="3021505" cy="182587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 err="1">
                <a:solidFill>
                  <a:srgbClr val="FFFF00"/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Asymetry</a:t>
            </a:r>
            <a:endParaRPr lang="en-US" sz="2000" b="0" dirty="0">
              <a:solidFill>
                <a:srgbClr val="FFFF00"/>
              </a:solidFill>
              <a:latin typeface="Showcard Gothic" panose="04020904020102020604" pitchFamily="82" charset="0"/>
              <a:cs typeface="Shonar Bangla" panose="020B0502040204020203" pitchFamily="34" charset="0"/>
            </a:endParaRPr>
          </a:p>
          <a:p>
            <a:r>
              <a:rPr lang="en-US" sz="2000" b="0" dirty="0">
                <a:solidFill>
                  <a:srgbClr val="FFFF00"/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Spasm</a:t>
            </a:r>
          </a:p>
          <a:p>
            <a:r>
              <a:rPr lang="en-US" sz="2000" b="0" dirty="0">
                <a:solidFill>
                  <a:srgbClr val="FFFF00"/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Unhealthy lifestyle</a:t>
            </a:r>
          </a:p>
          <a:p>
            <a:r>
              <a:rPr lang="en-US" sz="2000" b="0" dirty="0">
                <a:solidFill>
                  <a:srgbClr val="FFFF00"/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Weak</a:t>
            </a:r>
          </a:p>
          <a:p>
            <a:r>
              <a:rPr lang="en-US" sz="2000" b="0" dirty="0">
                <a:solidFill>
                  <a:srgbClr val="FFFF00"/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Imbalance</a:t>
            </a:r>
          </a:p>
        </p:txBody>
      </p:sp>
    </p:spTree>
    <p:extLst>
      <p:ext uri="{BB962C8B-B14F-4D97-AF65-F5344CB8AC3E}">
        <p14:creationId xmlns:p14="http://schemas.microsoft.com/office/powerpoint/2010/main" xmlns="" val="41838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975848" y="1785257"/>
            <a:ext cx="7289800" cy="61685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RECURRENT / EPISODIC NATURE OF BACK PAIN</a:t>
            </a: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975848" y="2667000"/>
            <a:ext cx="7289800" cy="5715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ROLE EVERYDAY MECHANICAL LOADING</a:t>
            </a: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5791200" y="609600"/>
            <a:ext cx="3107852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MAJOR ASPECT</a:t>
            </a:r>
          </a:p>
        </p:txBody>
      </p:sp>
      <p:sp>
        <p:nvSpPr>
          <p:cNvPr id="9" name="Shape 283"/>
          <p:cNvSpPr txBox="1">
            <a:spLocks/>
          </p:cNvSpPr>
          <p:nvPr/>
        </p:nvSpPr>
        <p:spPr>
          <a:xfrm>
            <a:off x="975848" y="4436836"/>
            <a:ext cx="7289800" cy="97336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Berlin Sans FB Demi" pitchFamily="34" charset="0"/>
              </a:rPr>
              <a:t>PHYCHOSOCIAL ASPECTS OF BACK PAIN EXPERIENCE</a:t>
            </a:r>
          </a:p>
        </p:txBody>
      </p:sp>
      <p:sp>
        <p:nvSpPr>
          <p:cNvPr id="10" name="Shape 283"/>
          <p:cNvSpPr txBox="1">
            <a:spLocks/>
          </p:cNvSpPr>
          <p:nvPr/>
        </p:nvSpPr>
        <p:spPr>
          <a:xfrm>
            <a:off x="975848" y="3505200"/>
            <a:ext cx="7289800" cy="5969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IMPORTANCE OF PATIENT INVOLVEMENT IN THERAPY</a:t>
            </a:r>
          </a:p>
        </p:txBody>
      </p:sp>
    </p:spTree>
    <p:extLst>
      <p:ext uri="{BB962C8B-B14F-4D97-AF65-F5344CB8AC3E}">
        <p14:creationId xmlns:p14="http://schemas.microsoft.com/office/powerpoint/2010/main" xmlns="" val="912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3"/>
          <p:cNvSpPr txBox="1">
            <a:spLocks/>
          </p:cNvSpPr>
          <p:nvPr/>
        </p:nvSpPr>
        <p:spPr>
          <a:xfrm>
            <a:off x="5791200" y="609600"/>
            <a:ext cx="3107852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MANAGEMENT</a:t>
            </a:r>
          </a:p>
        </p:txBody>
      </p:sp>
      <p:sp>
        <p:nvSpPr>
          <p:cNvPr id="8" name="Down Arrow 7"/>
          <p:cNvSpPr/>
          <p:nvPr/>
        </p:nvSpPr>
        <p:spPr>
          <a:xfrm>
            <a:off x="4825538" y="2819400"/>
            <a:ext cx="2743200" cy="3276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1066800" y="1951554"/>
            <a:ext cx="2743200" cy="3276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01570" y="1867519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Showcard Gothic" panose="04020904020102020604" pitchFamily="82" charset="0"/>
              </a:rPr>
              <a:t>PASSIVE APPROACH</a:t>
            </a:r>
            <a:endParaRPr lang="en-US" sz="2800" b="1" dirty="0">
              <a:latin typeface="Showcard Gothic" panose="04020904020102020604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236115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Showcard Gothic" panose="04020904020102020604" pitchFamily="82" charset="0"/>
              </a:rPr>
              <a:t>ACTIVE APPROACH</a:t>
            </a:r>
            <a:endParaRPr lang="en-US" sz="2800" b="1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83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3"/>
          <p:cNvSpPr txBox="1">
            <a:spLocks/>
          </p:cNvSpPr>
          <p:nvPr/>
        </p:nvSpPr>
        <p:spPr>
          <a:xfrm>
            <a:off x="5791200" y="609600"/>
            <a:ext cx="3107852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Muscle spasm cycle</a:t>
            </a:r>
          </a:p>
        </p:txBody>
      </p:sp>
      <p:grpSp>
        <p:nvGrpSpPr>
          <p:cNvPr id="9" name="Circular Arrow 1"/>
          <p:cNvGrpSpPr>
            <a:grpSpLocks/>
          </p:cNvGrpSpPr>
          <p:nvPr/>
        </p:nvGrpSpPr>
        <p:grpSpPr bwMode="auto">
          <a:xfrm rot="689487" flipH="1">
            <a:off x="900316" y="1426119"/>
            <a:ext cx="4468687" cy="4594225"/>
            <a:chOff x="2200" y="833"/>
            <a:chExt cx="3092" cy="3084"/>
          </a:xfrm>
        </p:grpSpPr>
        <p:pic>
          <p:nvPicPr>
            <p:cNvPr id="10" name="Circular Arrow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833"/>
              <a:ext cx="3092" cy="3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 rot="7918637">
              <a:off x="2705" y="1281"/>
              <a:ext cx="2085" cy="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id-ID" altLang="en-US" sz="1800">
                <a:latin typeface="Lucida Sans Unicode" pitchFamily="34" charset="0"/>
                <a:cs typeface="Arial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21693" y="1176119"/>
            <a:ext cx="1859591" cy="707886"/>
          </a:xfrm>
          <a:prstGeom prst="rect">
            <a:avLst/>
          </a:prstGeom>
          <a:solidFill>
            <a:srgbClr val="FF33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4000" b="1" dirty="0">
                <a:solidFill>
                  <a:srgbClr val="FFFFFF"/>
                </a:solidFill>
                <a:latin typeface="Lucida Sans Unicode" pitchFamily="34" charset="0"/>
                <a:cs typeface="Arial" charset="0"/>
              </a:rPr>
              <a:t>PAIN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269" y="3080736"/>
            <a:ext cx="2572459" cy="461665"/>
          </a:xfrm>
          <a:prstGeom prst="rect">
            <a:avLst/>
          </a:prstGeom>
          <a:solidFill>
            <a:srgbClr val="7030A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charset="0"/>
              </a:rPr>
              <a:t>MUSCLE SPASM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469" y="4440877"/>
            <a:ext cx="2217862" cy="954107"/>
          </a:xfrm>
          <a:prstGeom prst="rect">
            <a:avLst/>
          </a:prstGeom>
          <a:solidFill>
            <a:srgbClr val="00B05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MOVEMENT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51489" y="4025378"/>
            <a:ext cx="2781757" cy="830997"/>
          </a:xfrm>
          <a:prstGeom prst="rect">
            <a:avLst/>
          </a:prstGeom>
          <a:solidFill>
            <a:srgbClr val="00B0F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charset="0"/>
              </a:rPr>
              <a:t>CIRCULATORY</a:t>
            </a:r>
          </a:p>
          <a:p>
            <a:pPr algn="ctr">
              <a:buFontTx/>
              <a:buNone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charset="0"/>
              </a:rPr>
              <a:t>STASIS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02013" y="2480572"/>
            <a:ext cx="2528894" cy="83099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charset="0"/>
              </a:rPr>
              <a:t>MUSCLE GUARDING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6931" y="4929359"/>
            <a:ext cx="3232091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Arial" charset="0"/>
              </a:rPr>
              <a:t>THIS CYCLE OFTEN NEEDS TO INTERRUPTED WITH EXERCISES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  <a:cs typeface="Arial" charset="0"/>
              </a:rPr>
              <a:t> </a:t>
            </a:r>
            <a:endParaRPr lang="id-ID" sz="2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Console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00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3"/>
          <p:cNvSpPr txBox="1">
            <a:spLocks/>
          </p:cNvSpPr>
          <p:nvPr/>
        </p:nvSpPr>
        <p:spPr>
          <a:xfrm>
            <a:off x="5791200" y="609600"/>
            <a:ext cx="3107852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Cycle OF EXERCISE</a:t>
            </a:r>
          </a:p>
        </p:txBody>
      </p:sp>
      <p:sp>
        <p:nvSpPr>
          <p:cNvPr id="12" name="Circular Arrow 11"/>
          <p:cNvSpPr/>
          <p:nvPr/>
        </p:nvSpPr>
        <p:spPr>
          <a:xfrm rot="13156679">
            <a:off x="2237656" y="1981200"/>
            <a:ext cx="4024313" cy="4176713"/>
          </a:xfrm>
          <a:prstGeom prst="circularArrow">
            <a:avLst>
              <a:gd name="adj1" fmla="val 6730"/>
              <a:gd name="adj2" fmla="val 775423"/>
              <a:gd name="adj3" fmla="val 20401477"/>
              <a:gd name="adj4" fmla="val 1823429"/>
              <a:gd name="adj5" fmla="val 8921"/>
            </a:avLst>
          </a:prstGeom>
          <a:solidFill>
            <a:srgbClr val="E116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8313" y="2685672"/>
            <a:ext cx="2762724" cy="36933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RECONDITIONING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70650" y="4255827"/>
            <a:ext cx="2622908" cy="60653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PAIN</a:t>
            </a:r>
          </a:p>
          <a:p>
            <a:pPr algn="ctr">
              <a:buFontTx/>
              <a:buNone/>
              <a:defRPr/>
            </a:pPr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REEDUCATION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4945" y="5518377"/>
            <a:ext cx="1930962" cy="70077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STRONGER</a:t>
            </a:r>
          </a:p>
          <a:p>
            <a:pPr algn="ctr">
              <a:buFontTx/>
              <a:buNone/>
              <a:defRPr/>
            </a:pPr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MUSCLES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54842" y="4222922"/>
            <a:ext cx="1925990" cy="70170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IMPROVED FUNCTION</a:t>
            </a:r>
          </a:p>
        </p:txBody>
      </p:sp>
      <p:grpSp>
        <p:nvGrpSpPr>
          <p:cNvPr id="24" name="TextBox 5"/>
          <p:cNvGrpSpPr>
            <a:grpSpLocks/>
          </p:cNvGrpSpPr>
          <p:nvPr/>
        </p:nvGrpSpPr>
        <p:grpSpPr bwMode="auto">
          <a:xfrm>
            <a:off x="1589956" y="2484438"/>
            <a:ext cx="2089150" cy="719137"/>
            <a:chOff x="415" y="941"/>
            <a:chExt cx="1862" cy="599"/>
          </a:xfrm>
        </p:grpSpPr>
        <p:pic>
          <p:nvPicPr>
            <p:cNvPr id="25" name="TextBox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941"/>
              <a:ext cx="1862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530" y="1056"/>
              <a:ext cx="1630" cy="3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1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</a:rPr>
                <a:t>EXERCISE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5649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21" grpId="0" animBg="1"/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838200" y="1524001"/>
            <a:ext cx="7427448" cy="87811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S.M.A.R.T. </a:t>
            </a:r>
          </a:p>
          <a:p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guidelines for computer use</a:t>
            </a: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3352800" y="2667000"/>
            <a:ext cx="2819400" cy="5715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 err="1">
                <a:solidFill>
                  <a:schemeClr val="tx1"/>
                </a:solidFill>
                <a:latin typeface="Berlin Sans FB Demi" pitchFamily="34" charset="0"/>
              </a:rPr>
              <a:t>Strecth</a:t>
            </a:r>
            <a:endParaRPr lang="en-U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5791200" y="609600"/>
            <a:ext cx="3107852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SOLUSI</a:t>
            </a:r>
            <a:endParaRPr lang="en-US" sz="2000" b="0" dirty="0">
              <a:solidFill>
                <a:schemeClr val="accent5">
                  <a:lumMod val="40000"/>
                  <a:lumOff val="60000"/>
                </a:schemeClr>
              </a:solidFill>
              <a:latin typeface="Showcard Gothic" panose="04020904020102020604" pitchFamily="82" charset="0"/>
              <a:cs typeface="Shonar Bangla" panose="020B0502040204020203" pitchFamily="34" charset="0"/>
            </a:endParaRPr>
          </a:p>
        </p:txBody>
      </p:sp>
      <p:sp>
        <p:nvSpPr>
          <p:cNvPr id="10" name="Shape 283"/>
          <p:cNvSpPr txBox="1">
            <a:spLocks/>
          </p:cNvSpPr>
          <p:nvPr/>
        </p:nvSpPr>
        <p:spPr>
          <a:xfrm>
            <a:off x="3432272" y="3505200"/>
            <a:ext cx="2739928" cy="5969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Berlin Sans FB Demi" pitchFamily="34" charset="0"/>
              </a:rPr>
              <a:t>Move</a:t>
            </a:r>
          </a:p>
        </p:txBody>
      </p:sp>
      <p:sp>
        <p:nvSpPr>
          <p:cNvPr id="8" name="Shape 283"/>
          <p:cNvSpPr txBox="1">
            <a:spLocks/>
          </p:cNvSpPr>
          <p:nvPr/>
        </p:nvSpPr>
        <p:spPr>
          <a:xfrm>
            <a:off x="2825941" y="4343400"/>
            <a:ext cx="3952590" cy="5969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Berlin Sans FB Demi" pitchFamily="34" charset="0"/>
              </a:rPr>
              <a:t>Add Variety Exercise</a:t>
            </a:r>
          </a:p>
        </p:txBody>
      </p:sp>
      <p:sp>
        <p:nvSpPr>
          <p:cNvPr id="11" name="Shape 283"/>
          <p:cNvSpPr txBox="1">
            <a:spLocks/>
          </p:cNvSpPr>
          <p:nvPr/>
        </p:nvSpPr>
        <p:spPr>
          <a:xfrm>
            <a:off x="2829210" y="5148943"/>
            <a:ext cx="3952590" cy="5969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Berlin Sans FB Demi" pitchFamily="34" charset="0"/>
              </a:rPr>
              <a:t>Reduce Strain</a:t>
            </a:r>
          </a:p>
        </p:txBody>
      </p:sp>
      <p:sp>
        <p:nvSpPr>
          <p:cNvPr id="12" name="Shape 283"/>
          <p:cNvSpPr txBox="1">
            <a:spLocks/>
          </p:cNvSpPr>
          <p:nvPr/>
        </p:nvSpPr>
        <p:spPr>
          <a:xfrm>
            <a:off x="2362200" y="6019800"/>
            <a:ext cx="4953000" cy="5969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Berlin Sans FB Demi" pitchFamily="34" charset="0"/>
              </a:rPr>
              <a:t>Talk to a Physiotherapy</a:t>
            </a:r>
          </a:p>
        </p:txBody>
      </p:sp>
    </p:spTree>
    <p:extLst>
      <p:ext uri="{BB962C8B-B14F-4D97-AF65-F5344CB8AC3E}">
        <p14:creationId xmlns:p14="http://schemas.microsoft.com/office/powerpoint/2010/main" xmlns="" val="21819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1164296" y="1524000"/>
            <a:ext cx="6949190" cy="5334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Survey di </a:t>
            </a:r>
            <a:r>
              <a:rPr lang="en-US" sz="32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Eropa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tahun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2007</a:t>
            </a: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2362200" y="2209800"/>
            <a:ext cx="4876800" cy="7493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Berlin Sans FB Demi" pitchFamily="34" charset="0"/>
              </a:rPr>
              <a:t>46%  Back pain.</a:t>
            </a: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2057400" y="609600"/>
            <a:ext cx="6841652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CSP (Chartered Society of Physiotherapy)</a:t>
            </a:r>
          </a:p>
        </p:txBody>
      </p:sp>
      <p:sp>
        <p:nvSpPr>
          <p:cNvPr id="9" name="Shape 283"/>
          <p:cNvSpPr txBox="1">
            <a:spLocks/>
          </p:cNvSpPr>
          <p:nvPr/>
        </p:nvSpPr>
        <p:spPr>
          <a:xfrm>
            <a:off x="2362200" y="3124200"/>
            <a:ext cx="4876800" cy="7493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Berlin Sans FB Demi" pitchFamily="34" charset="0"/>
              </a:rPr>
              <a:t>44%  Neck pain.</a:t>
            </a:r>
          </a:p>
        </p:txBody>
      </p:sp>
      <p:sp>
        <p:nvSpPr>
          <p:cNvPr id="10" name="Shape 283"/>
          <p:cNvSpPr txBox="1">
            <a:spLocks/>
          </p:cNvSpPr>
          <p:nvPr/>
        </p:nvSpPr>
        <p:spPr>
          <a:xfrm>
            <a:off x="2362200" y="4051300"/>
            <a:ext cx="4876800" cy="7493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Berlin Sans FB Demi" pitchFamily="34" charset="0"/>
              </a:rPr>
              <a:t>33%  </a:t>
            </a:r>
            <a:r>
              <a:rPr lang="en-US" sz="3600" dirty="0" smtClean="0">
                <a:solidFill>
                  <a:schemeClr val="tx1"/>
                </a:solidFill>
                <a:latin typeface="Berlin Sans FB Demi" pitchFamily="34" charset="0"/>
              </a:rPr>
              <a:t>Headache and</a:t>
            </a:r>
            <a:endParaRPr lang="en-US" sz="36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11" name="Shape 283"/>
          <p:cNvSpPr txBox="1">
            <a:spLocks/>
          </p:cNvSpPr>
          <p:nvPr/>
        </p:nvSpPr>
        <p:spPr>
          <a:xfrm>
            <a:off x="2362200" y="4953000"/>
            <a:ext cx="48768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Berlin Sans FB Demi" pitchFamily="34" charset="0"/>
              </a:rPr>
              <a:t>25%  Wrist </a:t>
            </a:r>
            <a:r>
              <a:rPr lang="en-US" sz="3600" dirty="0" smtClean="0">
                <a:solidFill>
                  <a:schemeClr val="tx1"/>
                </a:solidFill>
                <a:latin typeface="Berlin Sans FB Demi" pitchFamily="34" charset="0"/>
              </a:rPr>
              <a:t>pain</a:t>
            </a:r>
            <a:endParaRPr lang="en-US" sz="36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12" name="Picture 11" descr="http://body-sync.com/wp-content/uploads/2013/08/2011_corporate_csp_master_logo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455" y="381000"/>
            <a:ext cx="144594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751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190999" cy="4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hape 283"/>
          <p:cNvSpPr txBox="1">
            <a:spLocks/>
          </p:cNvSpPr>
          <p:nvPr/>
        </p:nvSpPr>
        <p:spPr>
          <a:xfrm>
            <a:off x="2133599" y="5422900"/>
            <a:ext cx="4953000" cy="5969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Berlin Sans FB Demi" pitchFamily="34" charset="0"/>
              </a:rPr>
              <a:t>TIME TO EXERCISES</a:t>
            </a:r>
          </a:p>
        </p:txBody>
      </p:sp>
    </p:spTree>
    <p:extLst>
      <p:ext uri="{BB962C8B-B14F-4D97-AF65-F5344CB8AC3E}">
        <p14:creationId xmlns:p14="http://schemas.microsoft.com/office/powerpoint/2010/main" xmlns="" val="109750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83"/>
          <p:cNvSpPr txBox="1">
            <a:spLocks/>
          </p:cNvSpPr>
          <p:nvPr/>
        </p:nvSpPr>
        <p:spPr>
          <a:xfrm>
            <a:off x="4267200" y="609600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COMPUTER &amp; DESK STRETCHES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7078" y="1620837"/>
            <a:ext cx="7814922" cy="3749675"/>
            <a:chOff x="567078" y="1620837"/>
            <a:chExt cx="7814922" cy="3749675"/>
          </a:xfrm>
        </p:grpSpPr>
        <p:pic>
          <p:nvPicPr>
            <p:cNvPr id="13" name="Picture 20" descr="untitl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78" y="1620837"/>
              <a:ext cx="6551612" cy="374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 descr="Pictur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5" y="2205038"/>
              <a:ext cx="1362075" cy="258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807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83"/>
          <p:cNvSpPr txBox="1">
            <a:spLocks/>
          </p:cNvSpPr>
          <p:nvPr/>
        </p:nvSpPr>
        <p:spPr>
          <a:xfrm>
            <a:off x="4267200" y="609600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COMPUTER &amp; DESK STRETCHES</a:t>
            </a:r>
          </a:p>
        </p:txBody>
      </p:sp>
      <p:pic>
        <p:nvPicPr>
          <p:cNvPr id="6" name="Picture 9" descr="Pictur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" b="3523"/>
          <a:stretch/>
        </p:blipFill>
        <p:spPr bwMode="auto">
          <a:xfrm>
            <a:off x="1066800" y="1752600"/>
            <a:ext cx="722394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89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83"/>
          <p:cNvSpPr txBox="1">
            <a:spLocks/>
          </p:cNvSpPr>
          <p:nvPr/>
        </p:nvSpPr>
        <p:spPr>
          <a:xfrm>
            <a:off x="4267200" y="609600"/>
            <a:ext cx="4635481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COMPUTER &amp; DESK STRETCHES</a:t>
            </a:r>
          </a:p>
        </p:txBody>
      </p:sp>
      <p:pic>
        <p:nvPicPr>
          <p:cNvPr id="4" name="Picture 7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777716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06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93832"/>
            <a:ext cx="6125496" cy="282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276600" y="5037032"/>
            <a:ext cx="4722768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TERIMAKASIH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95105" y="1480457"/>
            <a:ext cx="3296095" cy="584775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 POSTURE</a:t>
            </a:r>
            <a:endParaRPr lang="en-US" sz="32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89967" y="1480457"/>
            <a:ext cx="3049233" cy="584775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 HEALTH</a:t>
            </a:r>
            <a:endParaRPr lang="en-US" sz="32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1215096" y="1447800"/>
            <a:ext cx="6949190" cy="5334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Is back, neck and muscle pain hurting the UK economy?</a:t>
            </a: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468086" y="2133600"/>
            <a:ext cx="8305800" cy="736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The Work Foundation estimates that employees suffering from bone and joint pain cost the EU's economies 240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bn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euros (£200bn) each year</a:t>
            </a: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4876800" y="609600"/>
            <a:ext cx="4022252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BBC News Business, 25 Feb 2014</a:t>
            </a:r>
          </a:p>
        </p:txBody>
      </p:sp>
      <p:pic>
        <p:nvPicPr>
          <p:cNvPr id="6" name="Picture 2" descr="ONS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1"/>
            <a:ext cx="740228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970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3"/>
          <p:cNvSpPr txBox="1">
            <a:spLocks/>
          </p:cNvSpPr>
          <p:nvPr/>
        </p:nvSpPr>
        <p:spPr>
          <a:xfrm>
            <a:off x="4876800" y="609600"/>
            <a:ext cx="4022252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FISIOTERAPI ERGONOMI</a:t>
            </a:r>
          </a:p>
        </p:txBody>
      </p:sp>
      <p:sp>
        <p:nvSpPr>
          <p:cNvPr id="6" name="Donut 5"/>
          <p:cNvSpPr>
            <a:spLocks noChangeAspect="1"/>
          </p:cNvSpPr>
          <p:nvPr/>
        </p:nvSpPr>
        <p:spPr bwMode="auto">
          <a:xfrm>
            <a:off x="1071563" y="2400300"/>
            <a:ext cx="2286000" cy="2286000"/>
          </a:xfrm>
          <a:prstGeom prst="donut">
            <a:avLst>
              <a:gd name="adj" fmla="val 11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00166" y="3169544"/>
            <a:ext cx="179408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PENYAKIT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KERJA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1794669" y="2132806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5400000">
            <a:off x="1794669" y="5028406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309563" y="35433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3152775" y="35433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2743200" y="4800600"/>
            <a:ext cx="1676400" cy="4000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Rehabilitasi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538162" y="4772025"/>
            <a:ext cx="1976438" cy="16312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itchFamily="34" charset="0"/>
              </a:rPr>
              <a:t>Repetitive Stress Injury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 smtClean="0">
                <a:solidFill>
                  <a:schemeClr val="bg1"/>
                </a:solidFill>
                <a:latin typeface="Calibri" pitchFamily="34" charset="0"/>
              </a:rPr>
              <a:t>Musculusceletal</a:t>
            </a:r>
            <a:r>
              <a:rPr lang="en-US" sz="2000" b="1" i="1" dirty="0" smtClean="0">
                <a:solidFill>
                  <a:schemeClr val="bg1"/>
                </a:solidFill>
                <a:latin typeface="Calibri" pitchFamily="34" charset="0"/>
              </a:rPr>
              <a:t> Disorders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Calibri" pitchFamily="34" charset="0"/>
              </a:rPr>
              <a:t>(MSDs)</a:t>
            </a:r>
            <a:endParaRPr lang="en-US" sz="20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71500" y="1790700"/>
            <a:ext cx="1562099" cy="4000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Pencegahan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747963" y="1714500"/>
            <a:ext cx="1676400" cy="708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Diagnosis </a:t>
            </a: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</a:rPr>
              <a:t>Terapi</a:t>
            </a:r>
            <a:endParaRPr lang="en-U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Donut 16"/>
          <p:cNvSpPr>
            <a:spLocks noChangeAspect="1"/>
          </p:cNvSpPr>
          <p:nvPr/>
        </p:nvSpPr>
        <p:spPr>
          <a:xfrm>
            <a:off x="5948363" y="2400300"/>
            <a:ext cx="2286000" cy="2286000"/>
          </a:xfrm>
          <a:prstGeom prst="donut">
            <a:avLst>
              <a:gd name="adj" fmla="val 8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73854" y="3169505"/>
            <a:ext cx="225574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LINGKUNGAN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KERJA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6671469" y="2132806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671469" y="4952206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67363" y="3543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34363" y="35433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53000" y="1790700"/>
            <a:ext cx="1676400" cy="400050"/>
          </a:xfrm>
          <a:prstGeom prst="rect">
            <a:avLst/>
          </a:prstGeom>
          <a:solidFill>
            <a:srgbClr val="CC33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Monitoring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62800" y="1806059"/>
            <a:ext cx="1452563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bg1"/>
                </a:solidFill>
                <a:latin typeface="Calibri" pitchFamily="34" charset="0"/>
              </a:rPr>
              <a:t>Standar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4773613"/>
            <a:ext cx="1757363" cy="400050"/>
          </a:xfrm>
          <a:prstGeom prst="rect">
            <a:avLst/>
          </a:prstGeom>
          <a:solidFill>
            <a:srgbClr val="F5916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</a:rPr>
              <a:t>Pengendalian</a:t>
            </a:r>
            <a:endParaRPr lang="en-U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4800600"/>
            <a:ext cx="1447800" cy="400050"/>
          </a:xfrm>
          <a:prstGeom prst="rect">
            <a:avLst/>
          </a:prstGeom>
          <a:solidFill>
            <a:srgbClr val="1B1B2D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Evaluasi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Left-Right Arrow 26"/>
          <p:cNvSpPr/>
          <p:nvPr/>
        </p:nvSpPr>
        <p:spPr>
          <a:xfrm>
            <a:off x="4119563" y="3390900"/>
            <a:ext cx="12192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Striped Right Arrow 27"/>
          <p:cNvSpPr/>
          <p:nvPr/>
        </p:nvSpPr>
        <p:spPr>
          <a:xfrm rot="3138105">
            <a:off x="-23018" y="3685381"/>
            <a:ext cx="1189038" cy="110172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5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3"/>
          <p:cNvSpPr txBox="1">
            <a:spLocks/>
          </p:cNvSpPr>
          <p:nvPr/>
        </p:nvSpPr>
        <p:spPr>
          <a:xfrm>
            <a:off x="2667000" y="609600"/>
            <a:ext cx="6232052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Work Related Musculoskeletal Disorder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457680" y="1600200"/>
            <a:ext cx="6248400" cy="4800600"/>
            <a:chOff x="785784" y="571480"/>
            <a:chExt cx="7786743" cy="6256401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50955" y="-193691"/>
              <a:ext cx="6256401" cy="778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4501209" y="1787810"/>
              <a:ext cx="285219" cy="28281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3143262" y="2355739"/>
              <a:ext cx="287744" cy="2874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1" name="Oval 10"/>
            <p:cNvSpPr/>
            <p:nvPr/>
          </p:nvSpPr>
          <p:spPr>
            <a:xfrm>
              <a:off x="5215519" y="3286955"/>
              <a:ext cx="285220" cy="285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4786428" y="2355739"/>
              <a:ext cx="285220" cy="2874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6071178" y="3355934"/>
              <a:ext cx="285219" cy="2897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3713701" y="4429709"/>
              <a:ext cx="287744" cy="285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3786898" y="5144792"/>
              <a:ext cx="285220" cy="285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4072118" y="6144989"/>
              <a:ext cx="285219" cy="285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6698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3"/>
          <p:cNvSpPr txBox="1">
            <a:spLocks/>
          </p:cNvSpPr>
          <p:nvPr/>
        </p:nvSpPr>
        <p:spPr>
          <a:xfrm>
            <a:off x="5126716" y="609600"/>
            <a:ext cx="3772336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NEW MIND SET</a:t>
            </a:r>
          </a:p>
        </p:txBody>
      </p:sp>
      <p:grpSp>
        <p:nvGrpSpPr>
          <p:cNvPr id="17" name="Up Arrow 18"/>
          <p:cNvGrpSpPr>
            <a:grpSpLocks/>
          </p:cNvGrpSpPr>
          <p:nvPr/>
        </p:nvGrpSpPr>
        <p:grpSpPr bwMode="auto">
          <a:xfrm>
            <a:off x="6202363" y="2386013"/>
            <a:ext cx="1481137" cy="4319587"/>
            <a:chOff x="3203" y="879"/>
            <a:chExt cx="933" cy="3257"/>
          </a:xfrm>
        </p:grpSpPr>
        <p:pic>
          <p:nvPicPr>
            <p:cNvPr id="18" name="Up Arrow 1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" y="879"/>
              <a:ext cx="933" cy="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 rot="10800000">
              <a:off x="3499" y="990"/>
              <a:ext cx="337" cy="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1800">
                <a:solidFill>
                  <a:srgbClr val="FFFFFF"/>
                </a:solidFill>
                <a:latin typeface="Lucida Sans Unicode" pitchFamily="34" charset="0"/>
                <a:cs typeface="Arial" charset="0"/>
              </a:endParaRPr>
            </a:p>
          </p:txBody>
        </p:sp>
      </p:grpSp>
      <p:grpSp>
        <p:nvGrpSpPr>
          <p:cNvPr id="20" name="Up Arrow 18"/>
          <p:cNvGrpSpPr>
            <a:grpSpLocks/>
          </p:cNvGrpSpPr>
          <p:nvPr/>
        </p:nvGrpSpPr>
        <p:grpSpPr bwMode="auto">
          <a:xfrm>
            <a:off x="4546600" y="2362200"/>
            <a:ext cx="1481138" cy="4319587"/>
            <a:chOff x="3203" y="879"/>
            <a:chExt cx="933" cy="3257"/>
          </a:xfrm>
        </p:grpSpPr>
        <p:pic>
          <p:nvPicPr>
            <p:cNvPr id="21" name="Up Arrow 1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" y="879"/>
              <a:ext cx="933" cy="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 rot="10800000">
              <a:off x="3499" y="990"/>
              <a:ext cx="337" cy="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1800">
                <a:solidFill>
                  <a:srgbClr val="FFFFFF"/>
                </a:solidFill>
                <a:latin typeface="Lucida Sans Unicode" pitchFamily="34" charset="0"/>
                <a:cs typeface="Arial" charset="0"/>
              </a:endParaRPr>
            </a:p>
          </p:txBody>
        </p:sp>
      </p:grpSp>
      <p:sp>
        <p:nvSpPr>
          <p:cNvPr id="23" name="Up Arrow 22"/>
          <p:cNvSpPr/>
          <p:nvPr/>
        </p:nvSpPr>
        <p:spPr>
          <a:xfrm>
            <a:off x="1085827" y="2466104"/>
            <a:ext cx="1071570" cy="3872899"/>
          </a:xfrm>
          <a:prstGeom prst="upArrow">
            <a:avLst>
              <a:gd name="adj1" fmla="val 50000"/>
              <a:gd name="adj2" fmla="val 74983"/>
            </a:avLst>
          </a:prstGeom>
          <a:solidFill>
            <a:srgbClr val="00924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/>
          </a:p>
        </p:txBody>
      </p:sp>
      <p:sp>
        <p:nvSpPr>
          <p:cNvPr id="24" name="Up Arrow 12"/>
          <p:cNvSpPr/>
          <p:nvPr/>
        </p:nvSpPr>
        <p:spPr>
          <a:xfrm>
            <a:off x="2670152" y="2466018"/>
            <a:ext cx="1071570" cy="3871476"/>
          </a:xfrm>
          <a:prstGeom prst="upArrow">
            <a:avLst>
              <a:gd name="adj1" fmla="val 50000"/>
              <a:gd name="adj2" fmla="val 74983"/>
            </a:avLst>
          </a:prstGeom>
          <a:solidFill>
            <a:srgbClr val="00924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/>
          </a:p>
        </p:txBody>
      </p:sp>
      <p:grpSp>
        <p:nvGrpSpPr>
          <p:cNvPr id="25" name="Flowchart: Manual Operation 6"/>
          <p:cNvGrpSpPr>
            <a:grpSpLocks/>
          </p:cNvGrpSpPr>
          <p:nvPr/>
        </p:nvGrpSpPr>
        <p:grpSpPr bwMode="auto">
          <a:xfrm>
            <a:off x="457200" y="1676400"/>
            <a:ext cx="8205788" cy="890158"/>
            <a:chOff x="196" y="196"/>
            <a:chExt cx="5506" cy="918"/>
          </a:xfrm>
        </p:grpSpPr>
        <p:pic>
          <p:nvPicPr>
            <p:cNvPr id="26" name="Flowchart: Manual Operation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" y="196"/>
              <a:ext cx="5506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 rot="10800000">
              <a:off x="1395" y="360"/>
              <a:ext cx="3105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1800">
                <a:solidFill>
                  <a:srgbClr val="FFFFFF"/>
                </a:solidFill>
                <a:latin typeface="Lucida Sans Unicode" pitchFamily="34" charset="0"/>
                <a:cs typeface="Arial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219200" y="1824335"/>
            <a:ext cx="66151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anose="04020904020102020604" pitchFamily="82" charset="0"/>
              </a:rPr>
              <a:t>PARADIGMA SEHAT</a:t>
            </a:r>
            <a:endParaRPr lang="en-US" sz="2400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50975" y="2808288"/>
            <a:ext cx="500063" cy="339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Rockwell Extra Bold" pitchFamily="18" charset="0"/>
              </a:rPr>
              <a:t>P R O M O T  I 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57518" y="2604801"/>
            <a:ext cx="500067" cy="364968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Rockwell Extra Bold" pitchFamily="18" charset="0"/>
              </a:rPr>
              <a:t>P R E VEN T  I 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22863" y="2736850"/>
            <a:ext cx="500062" cy="298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Rockwell Extra Bold" pitchFamily="18" charset="0"/>
              </a:rPr>
              <a:t>K U R A T I 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27846" y="2555081"/>
            <a:ext cx="500067" cy="369331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Rockwell Extra Bold" pitchFamily="18" charset="0"/>
              </a:rPr>
              <a:t>RE H A B I L  I  T A T I F</a:t>
            </a:r>
          </a:p>
        </p:txBody>
      </p:sp>
    </p:spTree>
    <p:extLst>
      <p:ext uri="{BB962C8B-B14F-4D97-AF65-F5344CB8AC3E}">
        <p14:creationId xmlns:p14="http://schemas.microsoft.com/office/powerpoint/2010/main" xmlns="" val="33828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1164296" y="1524000"/>
            <a:ext cx="6949190" cy="5334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Poor posture</a:t>
            </a: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1164296" y="2209800"/>
            <a:ext cx="6949190" cy="7493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Berlin Sans FB Demi" pitchFamily="34" charset="0"/>
              </a:rPr>
              <a:t>Faulty body mechanics </a:t>
            </a: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5791200" y="609600"/>
            <a:ext cx="3107852" cy="53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Showcard Gothic" panose="04020904020102020604" pitchFamily="82" charset="0"/>
                <a:cs typeface="Shonar Bangla" panose="020B0502040204020203" pitchFamily="34" charset="0"/>
              </a:rPr>
              <a:t>PENYEBAB</a:t>
            </a:r>
          </a:p>
        </p:txBody>
      </p:sp>
      <p:sp>
        <p:nvSpPr>
          <p:cNvPr id="9" name="Shape 283"/>
          <p:cNvSpPr txBox="1">
            <a:spLocks/>
          </p:cNvSpPr>
          <p:nvPr/>
        </p:nvSpPr>
        <p:spPr>
          <a:xfrm>
            <a:off x="1178810" y="3124200"/>
            <a:ext cx="6949190" cy="5969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Berlin Sans FB Demi" pitchFamily="34" charset="0"/>
              </a:rPr>
              <a:t>Stressful living and working habits</a:t>
            </a:r>
          </a:p>
        </p:txBody>
      </p:sp>
      <p:sp>
        <p:nvSpPr>
          <p:cNvPr id="10" name="Shape 283"/>
          <p:cNvSpPr txBox="1">
            <a:spLocks/>
          </p:cNvSpPr>
          <p:nvPr/>
        </p:nvSpPr>
        <p:spPr>
          <a:xfrm>
            <a:off x="2362200" y="3886200"/>
            <a:ext cx="4876800" cy="7493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Berlin Sans FB Demi" pitchFamily="34" charset="0"/>
              </a:rPr>
              <a:t>Stressful sleeping </a:t>
            </a:r>
          </a:p>
        </p:txBody>
      </p:sp>
      <p:sp>
        <p:nvSpPr>
          <p:cNvPr id="11" name="Shape 283"/>
          <p:cNvSpPr txBox="1">
            <a:spLocks/>
          </p:cNvSpPr>
          <p:nvPr/>
        </p:nvSpPr>
        <p:spPr>
          <a:xfrm>
            <a:off x="2362200" y="4800600"/>
            <a:ext cx="48768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Berlin Sans FB Demi" pitchFamily="34" charset="0"/>
              </a:rPr>
              <a:t>Loss of flexibility</a:t>
            </a:r>
          </a:p>
        </p:txBody>
      </p:sp>
      <p:sp>
        <p:nvSpPr>
          <p:cNvPr id="13" name="Shape 283"/>
          <p:cNvSpPr txBox="1">
            <a:spLocks/>
          </p:cNvSpPr>
          <p:nvPr/>
        </p:nvSpPr>
        <p:spPr>
          <a:xfrm>
            <a:off x="1196952" y="5715000"/>
            <a:ext cx="6931047" cy="762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Berlin Sans FB Demi" pitchFamily="34" charset="0"/>
              </a:rPr>
              <a:t>Decline of physical fitness </a:t>
            </a:r>
          </a:p>
        </p:txBody>
      </p:sp>
    </p:spTree>
    <p:extLst>
      <p:ext uri="{BB962C8B-B14F-4D97-AF65-F5344CB8AC3E}">
        <p14:creationId xmlns:p14="http://schemas.microsoft.com/office/powerpoint/2010/main" xmlns="" val="236186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561</Words>
  <Application>Microsoft Office PowerPoint</Application>
  <PresentationFormat>On-screen Show (4:3)</PresentationFormat>
  <Paragraphs>148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1_Office Theme</vt:lpstr>
      <vt:lpstr>Physiotherapy  and  Office Ergonomics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CLASS</cp:lastModifiedBy>
  <cp:revision>61</cp:revision>
  <dcterms:created xsi:type="dcterms:W3CDTF">2017-10-23T02:24:40Z</dcterms:created>
  <dcterms:modified xsi:type="dcterms:W3CDTF">2017-10-26T11:30:53Z</dcterms:modified>
</cp:coreProperties>
</file>