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7" r:id="rId13"/>
    <p:sldId id="279" r:id="rId14"/>
    <p:sldId id="281" r:id="rId15"/>
    <p:sldId id="283" r:id="rId16"/>
    <p:sldId id="285" r:id="rId17"/>
    <p:sldId id="286" r:id="rId18"/>
    <p:sldId id="289" r:id="rId19"/>
    <p:sldId id="291" r:id="rId20"/>
    <p:sldId id="300" r:id="rId21"/>
    <p:sldId id="287" r:id="rId22"/>
    <p:sldId id="302" r:id="rId23"/>
    <p:sldId id="293" r:id="rId24"/>
    <p:sldId id="295" r:id="rId25"/>
    <p:sldId id="297" r:id="rId26"/>
    <p:sldId id="303" r:id="rId27"/>
    <p:sldId id="305" r:id="rId28"/>
    <p:sldId id="307" r:id="rId29"/>
    <p:sldId id="310" r:id="rId30"/>
    <p:sldId id="312" r:id="rId31"/>
    <p:sldId id="314" r:id="rId32"/>
    <p:sldId id="316" r:id="rId33"/>
    <p:sldId id="31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4BAF0-7F52-46A2-919C-E098D15ABC81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0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5FE6-0B2B-4062-AAE6-3DA355713E6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9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17CD5-EFA2-44E3-B710-947DD7135149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3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EDF47-792C-46D6-985F-17B338A8CD3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9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C248A-0EE6-4C93-9E1C-E985C152CCE1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9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62E03-DA5B-458B-919C-C5529DF61254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1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CB963-60D6-4E50-82E1-122686B0226C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3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EA665-D4CC-4309-B6A8-1BDDEB8E1282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6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CC366-DD42-4809-9558-7B5D76CA63F1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4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58387-A497-4337-8792-1C7ABE07FD26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0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E0BC8-6A43-441E-8E8D-6B2381332100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32833-1C81-438B-BB88-9FDF4515ED5D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468313" y="5100637"/>
            <a:ext cx="4248150" cy="766763"/>
          </a:xfrm>
        </p:spPr>
        <p:txBody>
          <a:bodyPr/>
          <a:lstStyle/>
          <a:p>
            <a:pPr eaLnBrk="1" hangingPunct="1"/>
            <a:r>
              <a:rPr lang="es-UY" altLang="en-US" sz="36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LINGKUNGAN KERJA FISIK DAN IMPLIKASINYA</a:t>
            </a:r>
            <a:endParaRPr lang="es-ES" altLang="en-US" sz="3600" b="1" dirty="0" smtClean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3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3" y="228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83"/>
          <p:cNvSpPr txBox="1">
            <a:spLocks/>
          </p:cNvSpPr>
          <p:nvPr/>
        </p:nvSpPr>
        <p:spPr>
          <a:xfrm>
            <a:off x="1524000" y="382700"/>
            <a:ext cx="3350084" cy="453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l-PL" sz="1800" dirty="0">
                <a:solidFill>
                  <a:schemeClr val="tx1"/>
                </a:solidFill>
                <a:latin typeface="Berlin Sans FB Demi" pitchFamily="34" charset="0"/>
              </a:rPr>
              <a:t>EKO WIBOWO, S. Ft, M. Fis</a:t>
            </a:r>
          </a:p>
        </p:txBody>
      </p:sp>
    </p:spTree>
    <p:extLst>
      <p:ext uri="{BB962C8B-B14F-4D97-AF65-F5344CB8AC3E}">
        <p14:creationId xmlns:p14="http://schemas.microsoft.com/office/powerpoint/2010/main" val="25649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304800" y="15240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Faktor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mempengaruhi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perasaan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mengenai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091962" y="48006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Biasanya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mendingiinkan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seseorang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pendinginan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ini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memberikan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bantuan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lingkungan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selama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bergerak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orang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tersebut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situasi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gerakan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dapat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membuat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menjadi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.</a:t>
            </a: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304800" y="2445200"/>
            <a:ext cx="48006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bergerak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kecepatan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0242" name="Picture 2" descr="Hasil gambar untuk ud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2416171"/>
            <a:ext cx="2862262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6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304800" y="15240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Faktor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mempengaruhi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perasaan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mengenai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059305" y="49530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Bergerak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saat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bekerja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menghasilkan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Ketika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bekerja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meningkatkan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tekanan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304800" y="2213200"/>
            <a:ext cx="48006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Tenaga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fisik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1266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05" y="2234971"/>
            <a:ext cx="2598295" cy="281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304800" y="15240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Faktor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mempengaruhi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perasaan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mengenai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088334" y="48768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Akan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dapat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membantu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agar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tetap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hangat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namun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ketika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kabut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hujan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berkeringat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cukup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membuat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pakaian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menjadi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basah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merasa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maka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pakaian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basah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kehilangan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sifat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isolasi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304800" y="2445200"/>
            <a:ext cx="48006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Pakaian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2290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36" y="22860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1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304800" y="15240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Faktor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mempengaruhi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perasaan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mengenai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3505200" y="3067958"/>
            <a:ext cx="4884294" cy="187597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Hubungan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antara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kelembaban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relatif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humidity),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kecepatan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(air velocity),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arah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gerakan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(air motion)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merupakan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prinsip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dasar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harus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dijadikan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acuan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memperoleh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suatu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kondisi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nyaman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3314" name="Picture 2" descr="Hasil gambar untuk tempera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6" y="2596243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304800" y="15240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Faktor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mempengaruhi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perasaan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mengenai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059305" y="39624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diterima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oleh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manusia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hanya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disebabkan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oleh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perpindahan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semata-mata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melainkan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terdapat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faktor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non-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iklim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seperti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metabolisme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pakaian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tingkat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aklimatisasi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Hal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ini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dapat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disebut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heat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strees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(TEKANAN PANAS).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Dampak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beban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diterima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oleh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disebut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head strain (REGANGAN PANAS)</a:t>
            </a:r>
          </a:p>
          <a:p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304800" y="15240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PANAS DALAM LINGKUNGAN KERJA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295400" y="32004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457200" indent="-457200" algn="l"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SUHU UDARA</a:t>
            </a:r>
          </a:p>
          <a:p>
            <a:pPr marL="457200" indent="-457200" algn="l"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KELEMBABAN UDARA</a:t>
            </a:r>
          </a:p>
          <a:p>
            <a:pPr marL="457200" indent="-457200" algn="l"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KECEPATAN GERAKAN UDARA</a:t>
            </a:r>
          </a:p>
          <a:p>
            <a:pPr marL="457200" indent="-457200" algn="l"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PANAS RADIASI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4338" name="Picture 2" descr="Hasil gambar untuk tempera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13906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0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304800" y="15240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SUHU TINGGI+ KELEMBABAN TINGGI+KERJA FISIK=TEKANAN PANAS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295400" y="32004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Beberapa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variabel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mempengaruhi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tekanan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regangan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semestinya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distandarisasi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antara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lain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kering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basa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kelembaban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serta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kecepatan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radiasi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suatu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lingkungan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6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019298"/>
              </p:ext>
            </p:extLst>
          </p:nvPr>
        </p:nvGraphicFramePr>
        <p:xfrm>
          <a:off x="762000" y="1676400"/>
          <a:ext cx="7620000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3120"/>
                <a:gridCol w="5886880"/>
              </a:tblGrid>
              <a:tr h="32281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Kondisi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Panas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8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37’C (98,6’F)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Suhu tubuh normal (36-37,5’C/96,8-99,5’F)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8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38’C (100,4’F)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Berkeringat dan sangat tidak nyaman, sedikit lapar.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7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39’C (102,2’F)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Berkeringat, kulit merah dan basah, nafas dan jantung berdenyut kencang, kelelahan, merangsang kambuhnya epilepsy.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8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40’C (104’F)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Pingsan, dehidrasi, lemah, sakit kepala, muntah, pening dan berkeringat.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7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41’C (105,8’F)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Keadaan gawat, pingsan, pening, bingung, sakit kepala, halusinasi, sesak nafas, mengantuk, mata kabur, jantung berdebar.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7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42’C (107,6’F)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Pucat, kulit memerah dan basah, koma, mata gelap, muntah dan gangguan hebat, tekanan darah tinggi/rendah, jantung berdenyut hebat.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7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44’C (111,2’F)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Hampir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dipastikan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meninggal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namun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ada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beberapa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pasien</a:t>
                      </a:r>
                      <a:r>
                        <a:rPr lang="en-US" sz="1100" dirty="0">
                          <a:effectLst/>
                        </a:rPr>
                        <a:t> yang </a:t>
                      </a:r>
                      <a:r>
                        <a:rPr lang="en-US" sz="1100" dirty="0" err="1">
                          <a:effectLst/>
                        </a:rPr>
                        <a:t>mampu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bertahan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diatas</a:t>
                      </a:r>
                      <a:r>
                        <a:rPr lang="en-US" sz="1100" dirty="0">
                          <a:effectLst/>
                        </a:rPr>
                        <a:t> 46’C (114,8’F)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hape 283"/>
          <p:cNvSpPr txBox="1">
            <a:spLocks/>
          </p:cNvSpPr>
          <p:nvPr/>
        </p:nvSpPr>
        <p:spPr>
          <a:xfrm>
            <a:off x="1600200" y="246743"/>
            <a:ext cx="5410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Kondisi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‘C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‘ F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3352800" y="6099629"/>
            <a:ext cx="55626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dirty="0" smtClean="0">
                <a:solidFill>
                  <a:schemeClr val="tx1"/>
                </a:solidFill>
                <a:latin typeface="Berlin Sans FB Demi" pitchFamily="34" charset="0"/>
              </a:rPr>
              <a:t>Canadian </a:t>
            </a:r>
            <a:r>
              <a:rPr lang="en-US" sz="1400" dirty="0" err="1" smtClean="0">
                <a:solidFill>
                  <a:schemeClr val="tx1"/>
                </a:solidFill>
                <a:latin typeface="Berlin Sans FB Demi" pitchFamily="34" charset="0"/>
              </a:rPr>
              <a:t>centre</a:t>
            </a:r>
            <a:r>
              <a:rPr lang="en-US" sz="1400" dirty="0" smtClean="0">
                <a:solidFill>
                  <a:schemeClr val="tx1"/>
                </a:solidFill>
                <a:latin typeface="Berlin Sans FB Demi" pitchFamily="34" charset="0"/>
              </a:rPr>
              <a:t> for occupational health and safety</a:t>
            </a:r>
            <a:endParaRPr lang="en-US" sz="14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143000" y="39624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Jika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kondisi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lingkungan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memiliki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&gt;34’C,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dimungkinkan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adanya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radiasi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lingkungan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memberikan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pengaruh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terhadap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pekerja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Terjadi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3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tahap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timbul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jika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terpapar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tinggi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ekstrim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Tahapan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ini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dapar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dimulai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tahapan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paling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ringan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lalu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berlanjut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tingkat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sedang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jika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dibiarkan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dapat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mencapai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tingkatan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paling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berpotensi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menimbulkan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kematian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059305" y="44196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b="0" i="1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800" b="0" i="1" dirty="0" err="1">
                <a:solidFill>
                  <a:schemeClr val="tx1"/>
                </a:solidFill>
                <a:latin typeface="Berlin Sans FB Demi" pitchFamily="34" charset="0"/>
              </a:rPr>
              <a:t>Dehidrasi</a:t>
            </a:r>
            <a:endParaRPr lang="en-US" sz="2800" b="0" i="1" dirty="0">
              <a:solidFill>
                <a:schemeClr val="tx1"/>
              </a:solidFill>
              <a:latin typeface="Berlin Sans FB Demi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Dehidrasi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penguapan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berlebihan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mengurangi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volume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darah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tingkat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awal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aliran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darah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menurun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otak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kekurangan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oksigen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.</a:t>
            </a:r>
          </a:p>
          <a:p>
            <a:r>
              <a:rPr lang="en-US" sz="2800" i="1" dirty="0" smtClean="0">
                <a:solidFill>
                  <a:schemeClr val="tx1"/>
                </a:solidFill>
                <a:latin typeface="Berlin Sans FB Demi" pitchFamily="34" charset="0"/>
              </a:rPr>
              <a:t>Heat </a:t>
            </a:r>
            <a:r>
              <a:rPr lang="en-US" sz="2800" i="1" dirty="0">
                <a:solidFill>
                  <a:schemeClr val="tx1"/>
                </a:solidFill>
                <a:latin typeface="Berlin Sans FB Demi" pitchFamily="34" charset="0"/>
              </a:rPr>
              <a:t>rash</a:t>
            </a:r>
          </a:p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Gejala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ini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bias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berupa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lecet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terus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menerus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disertai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gatal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menyengat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</a:p>
          <a:p>
            <a:r>
              <a:rPr lang="en-US" sz="2800" i="1" dirty="0">
                <a:solidFill>
                  <a:schemeClr val="tx1"/>
                </a:solidFill>
                <a:latin typeface="Berlin Sans FB Demi" pitchFamily="34" charset="0"/>
              </a:rPr>
              <a:t>Heat </a:t>
            </a:r>
            <a:r>
              <a:rPr lang="en-US" sz="2800" i="1" dirty="0" err="1">
                <a:solidFill>
                  <a:schemeClr val="tx1"/>
                </a:solidFill>
                <a:latin typeface="Berlin Sans FB Demi" pitchFamily="34" charset="0"/>
              </a:rPr>
              <a:t>Fatique</a:t>
            </a:r>
            <a:endParaRPr lang="en-US" sz="2800" i="1" dirty="0">
              <a:solidFill>
                <a:schemeClr val="tx1"/>
              </a:solidFill>
              <a:latin typeface="Berlin Sans FB Demi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Gangguan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kemampuan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motorik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kondisi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Gerakan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lambat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kurang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waspada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tugas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68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2879252" y="304800"/>
            <a:ext cx="3350084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FAKTOR IKLIM KERJA FISIK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381000" y="3352800"/>
            <a:ext cx="8458200" cy="2819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Situasi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alam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memberikan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pengaruh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terhadap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lingkungan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fisik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di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suatu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Selain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lingkungan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bersifat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makro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di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suatu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baik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terbuka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maupun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tertutup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juga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sangat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dipengaruhi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oleh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berbagai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jenis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proses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produksi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bentuk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layanan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pekerjaan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sesuai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tujuan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organisasi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perusahaan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disebut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iklim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lingkungan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3074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399"/>
            <a:ext cx="3495675" cy="249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ambar terka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669848"/>
            <a:ext cx="4267200" cy="25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143000" y="48768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i="1" dirty="0">
                <a:solidFill>
                  <a:schemeClr val="tx1"/>
                </a:solidFill>
                <a:latin typeface="Berlin Sans FB Demi" pitchFamily="34" charset="0"/>
              </a:rPr>
              <a:t>H</a:t>
            </a:r>
            <a:r>
              <a:rPr lang="en-US" sz="2800" i="1" dirty="0" smtClean="0">
                <a:solidFill>
                  <a:schemeClr val="tx1"/>
                </a:solidFill>
                <a:latin typeface="Berlin Sans FB Demi" pitchFamily="34" charset="0"/>
              </a:rPr>
              <a:t>ead cramps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Gejalanya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kram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otot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amat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menyakitkan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Biasanya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terjadi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pada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otot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tangan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kaki.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Tingkatan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berikutnya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dikenal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istilah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Berlin Sans FB Demi" pitchFamily="34" charset="0"/>
              </a:rPr>
              <a:t>H</a:t>
            </a:r>
            <a:r>
              <a:rPr lang="en-US" sz="2800" i="1" dirty="0" smtClean="0">
                <a:solidFill>
                  <a:schemeClr val="tx1"/>
                </a:solidFill>
                <a:latin typeface="Berlin Sans FB Demi" pitchFamily="34" charset="0"/>
              </a:rPr>
              <a:t>eat exhaustion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Gejalanya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kulit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lembab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memerah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sakit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kepala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mual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pusing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lemas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lelah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Jika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heat exhaustion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segera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ditangani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maka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dapat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berlanjut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ketingkat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</a:p>
          <a:p>
            <a:r>
              <a:rPr lang="en-US" sz="2800" i="1" dirty="0" smtClean="0">
                <a:solidFill>
                  <a:schemeClr val="tx1"/>
                </a:solidFill>
                <a:latin typeface="Berlin Sans FB Demi" pitchFamily="34" charset="0"/>
              </a:rPr>
              <a:t>Heat stroke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Gejalanya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antara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lain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kulit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memerah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berkeringat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kering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penurunan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kesadaran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denyut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nadi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cepat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lemah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pernafasan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cepat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899282"/>
              </p:ext>
            </p:extLst>
          </p:nvPr>
        </p:nvGraphicFramePr>
        <p:xfrm>
          <a:off x="609600" y="1905003"/>
          <a:ext cx="7620000" cy="3733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3121"/>
                <a:gridCol w="5886879"/>
              </a:tblGrid>
              <a:tr h="22750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Kondisi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Dingin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2"/>
                          </a:solidFill>
                          <a:effectLst/>
                        </a:rPr>
                        <a:t>37’C (98,6’F)</a:t>
                      </a:r>
                      <a:endParaRPr lang="en-US" sz="1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Suhu tubuh normal (36-37,5’C/96,8-99,5’F)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2"/>
                          </a:solidFill>
                          <a:effectLst/>
                        </a:rPr>
                        <a:t>36’C (96,8’F)</a:t>
                      </a:r>
                      <a:endParaRPr lang="en-US" sz="1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Tubuh menggigil ringan sampai sedang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2"/>
                          </a:solidFill>
                          <a:effectLst/>
                        </a:rPr>
                        <a:t>35’C (95,0’F)</a:t>
                      </a:r>
                      <a:endParaRPr lang="en-US" sz="1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Hipotermia suhu &lt;35’C (95,0’F ) menggigil kuat, kulit menjadi biru/keabuan, jantung berdetup.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2"/>
                          </a:solidFill>
                          <a:effectLst/>
                        </a:rPr>
                        <a:t>34’C (93,2’F)</a:t>
                      </a:r>
                      <a:endParaRPr lang="en-US" sz="1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Tubuh menggigil kuat, jari kaku, kebiruan dan bingung terjadi perubahan perilaku.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2"/>
                          </a:solidFill>
                          <a:effectLst/>
                        </a:rPr>
                        <a:t>33’C (91,4’F)</a:t>
                      </a:r>
                      <a:endParaRPr lang="en-US" sz="1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Pikiran bingung, mengantuk, depresi, berhenti menggigil, denyut jantung lemah, nafas pendek, dan tidak mampu merespons rangsangan.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2"/>
                          </a:solidFill>
                          <a:effectLst/>
                        </a:rPr>
                        <a:t>32’C (89,6’F)</a:t>
                      </a:r>
                      <a:endParaRPr lang="en-US" sz="1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Halusinasi, gangguan hebat, sangat bingung, tidur yang dalam dan menuju koma, detak jantung rendah, tidak menggigil.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2"/>
                          </a:solidFill>
                          <a:effectLst/>
                        </a:rPr>
                        <a:t>31’C (87,8’F)</a:t>
                      </a:r>
                      <a:endParaRPr lang="en-US" sz="1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Comatose, tidak sadar, tidak memiliki reflex, jantung sangat lemah, terjadi gangguan irama jantung serius.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2"/>
                          </a:solidFill>
                          <a:effectLst/>
                        </a:rPr>
                        <a:t>28’C (82,4’F)</a:t>
                      </a:r>
                      <a:endParaRPr lang="en-US" sz="1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Jantung berhenti berdetak menuju kematian.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2"/>
                          </a:solidFill>
                          <a:effectLst/>
                        </a:rPr>
                        <a:t>24’C-26’C ( 757,2’f-78,8’F)</a:t>
                      </a:r>
                      <a:endParaRPr lang="en-US" sz="1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Terjadi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kematian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tetapi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terdapat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beberapa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pasien</a:t>
                      </a:r>
                      <a:r>
                        <a:rPr lang="en-US" sz="1100" dirty="0">
                          <a:effectLst/>
                        </a:rPr>
                        <a:t> yang </a:t>
                      </a:r>
                      <a:r>
                        <a:rPr lang="en-US" sz="1100" dirty="0" err="1">
                          <a:effectLst/>
                        </a:rPr>
                        <a:t>mampu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bertahan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hidup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dibawah</a:t>
                      </a:r>
                      <a:r>
                        <a:rPr lang="en-US" sz="1100" dirty="0">
                          <a:effectLst/>
                        </a:rPr>
                        <a:t> 24’-26’C (78,8’F)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hape 283"/>
          <p:cNvSpPr txBox="1">
            <a:spLocks/>
          </p:cNvSpPr>
          <p:nvPr/>
        </p:nvSpPr>
        <p:spPr>
          <a:xfrm>
            <a:off x="1600200" y="246743"/>
            <a:ext cx="5410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Kondisi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‘C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‘ F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3352800" y="6099629"/>
            <a:ext cx="55626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dirty="0" smtClean="0">
                <a:solidFill>
                  <a:schemeClr val="tx1"/>
                </a:solidFill>
                <a:latin typeface="Berlin Sans FB Demi" pitchFamily="34" charset="0"/>
              </a:rPr>
              <a:t>Canadian </a:t>
            </a:r>
            <a:r>
              <a:rPr lang="en-US" sz="1400" dirty="0" err="1" smtClean="0">
                <a:solidFill>
                  <a:schemeClr val="tx1"/>
                </a:solidFill>
                <a:latin typeface="Berlin Sans FB Demi" pitchFamily="34" charset="0"/>
              </a:rPr>
              <a:t>centre</a:t>
            </a:r>
            <a:r>
              <a:rPr lang="en-US" sz="1400" dirty="0" smtClean="0">
                <a:solidFill>
                  <a:schemeClr val="tx1"/>
                </a:solidFill>
                <a:latin typeface="Berlin Sans FB Demi" pitchFamily="34" charset="0"/>
              </a:rPr>
              <a:t> for occupational health and safety</a:t>
            </a:r>
            <a:endParaRPr lang="en-US" sz="14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164771" y="41910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i="1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Pengaruh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mengurangi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efisiensi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keluhan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kaku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kurangnya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koordinasi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otot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endParaRPr lang="en-US" sz="2000" dirty="0" smtClean="0">
              <a:solidFill>
                <a:schemeClr val="tx1"/>
              </a:solidFill>
              <a:latin typeface="Berlin Sans FB Demi" pitchFamily="34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Sedangkan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pengaruh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ruangan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sangat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rendah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kesehatan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mengakibatkan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penyakit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terkenal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disebut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chilblains, trench foot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 frostbite.</a:t>
            </a:r>
          </a:p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Pencegahan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terhadap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gangguan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kesehatan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akibat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iklim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dilakukan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melalui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seleksi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pekerja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yang “fit”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penggunaan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pakaian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pelindung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baik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Disamping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itu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pemeriksaan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kesehatan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perlu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juga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dilakukan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periodik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. (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Budiono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, 2008)</a:t>
            </a:r>
          </a:p>
        </p:txBody>
      </p:sp>
    </p:spTree>
    <p:extLst>
      <p:ext uri="{BB962C8B-B14F-4D97-AF65-F5344CB8AC3E}">
        <p14:creationId xmlns:p14="http://schemas.microsoft.com/office/powerpoint/2010/main" val="16915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507762" y="1458000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manusia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463981" y="2286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Faktor-faktor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 internal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mempengaruhi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pekerja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737610" y="2590800"/>
            <a:ext cx="7025390" cy="2819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inti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manusia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bervariasi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hari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hari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waktu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waktu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tetapi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fluktuasi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ini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kecil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biasanya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1,0’C, orang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homeothermic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disekitar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37’C+1’C. Hal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itu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disebabkan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oleh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pusat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termoregulasi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dihipotalamus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memainkan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peran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sangat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aktif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menjaga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batas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normal.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5362" name="Picture 2" descr="Hasil gambar untuk temperat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0" y="2022248"/>
            <a:ext cx="13335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507762" y="1458000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Iklim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tekanan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463981" y="2286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Faktor-faktor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 internal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mempengaruhi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pekerja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4267199" y="2590800"/>
            <a:ext cx="3984171" cy="2819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4669495" y="2857500"/>
            <a:ext cx="3632676" cy="2286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Merupakan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meteorologi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lingkungan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disebabkan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oleh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gerakan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angin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kelembaban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radiasi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sinar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matahari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. (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Budiono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, 2008)</a:t>
            </a:r>
          </a:p>
        </p:txBody>
      </p:sp>
      <p:pic>
        <p:nvPicPr>
          <p:cNvPr id="16386" name="Picture 2" descr="Hasil gambar untuk matah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1814"/>
            <a:ext cx="2705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507762" y="1458000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Tekanan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metabolik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463981" y="2286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Faktor-faktor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 internal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mempengaruhi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pekerja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4952998" y="3276600"/>
            <a:ext cx="3298371" cy="2819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metabolik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ditransfer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oleh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konveksi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otot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aliran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darah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dilanjutkan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inti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Tanpa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mekanisme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adaptif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bahkan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olahraga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ringan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meningkatkan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1’C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setiap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5-6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menit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Aktivitas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dibatasi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20-30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menit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sebelum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tekanan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kelelahan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hipertermia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mengancap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ketahanan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7412" name="Picture 4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9" y="2209800"/>
            <a:ext cx="36099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4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609600" y="1458000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Pengandalian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cairan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463981" y="2286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Pengendalian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secara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umum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Iklim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Tinggi</a:t>
            </a: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616857" y="2140400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Aklimatisasi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8" name="Shape 283"/>
          <p:cNvSpPr txBox="1">
            <a:spLocks/>
          </p:cNvSpPr>
          <p:nvPr/>
        </p:nvSpPr>
        <p:spPr>
          <a:xfrm>
            <a:off x="616857" y="2819400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Self determination</a:t>
            </a:r>
          </a:p>
        </p:txBody>
      </p:sp>
      <p:sp>
        <p:nvSpPr>
          <p:cNvPr id="9" name="Shape 283"/>
          <p:cNvSpPr txBox="1">
            <a:spLocks/>
          </p:cNvSpPr>
          <p:nvPr/>
        </p:nvSpPr>
        <p:spPr>
          <a:xfrm>
            <a:off x="1371362" y="36576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Pembatasan</a:t>
            </a:r>
            <a:r>
              <a:rPr lang="es-E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terhadap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pajanan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panas dimana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tenaga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menghindari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terhadap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cuaca panas apabila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ia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sudah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merasakan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terpapar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panas secara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berlebihan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8434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77" y="1723000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2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609600" y="1458000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Diet</a:t>
            </a: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463981" y="2286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Pengendalian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Iklim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Tinggi</a:t>
            </a: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587829" y="3276600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i-FI" sz="2000" dirty="0">
                <a:solidFill>
                  <a:schemeClr val="tx1"/>
                </a:solidFill>
                <a:latin typeface="Berlin Sans FB Demi" pitchFamily="34" charset="0"/>
              </a:rPr>
              <a:t>Gaya hidup dan status kesehatan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8" name="Shape 283"/>
          <p:cNvSpPr txBox="1">
            <a:spLocks/>
          </p:cNvSpPr>
          <p:nvPr/>
        </p:nvSpPr>
        <p:spPr>
          <a:xfrm>
            <a:off x="587829" y="3962400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Pakaian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9" name="Shape 283"/>
          <p:cNvSpPr txBox="1">
            <a:spLocks/>
          </p:cNvSpPr>
          <p:nvPr/>
        </p:nvSpPr>
        <p:spPr>
          <a:xfrm>
            <a:off x="914400" y="20574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2000" dirty="0" err="1" smtClean="0">
                <a:solidFill>
                  <a:schemeClr val="tx1"/>
                </a:solidFill>
                <a:latin typeface="Berlin Sans FB Demi" pitchFamily="34" charset="0"/>
              </a:rPr>
              <a:t>Makanan</a:t>
            </a:r>
            <a:r>
              <a:rPr lang="es-E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yang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terlalu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manis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atau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mengandung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karbohidrat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berlebihan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tidak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dianjurkan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karena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akan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menahan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cairan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melalui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ginjal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atau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keringat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10" name="Shape 283"/>
          <p:cNvSpPr txBox="1">
            <a:spLocks/>
          </p:cNvSpPr>
          <p:nvPr/>
        </p:nvSpPr>
        <p:spPr>
          <a:xfrm>
            <a:off x="1142286" y="46482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Pakaian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untuk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lingkungan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tempat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panas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sebaiknya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bahan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mudah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menyerap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keringat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seperti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: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bahan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terbuat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katun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sehingga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penguapan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mudah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terjadi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609600" y="1458000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Mengurangi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beban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463981" y="2286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Pengendalian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secara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khusus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Iklim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Tinggi</a:t>
            </a: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616857" y="2140400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Menurunkan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</a:p>
        </p:txBody>
      </p:sp>
      <p:sp>
        <p:nvSpPr>
          <p:cNvPr id="8" name="Shape 283"/>
          <p:cNvSpPr txBox="1">
            <a:spLocks/>
          </p:cNvSpPr>
          <p:nvPr/>
        </p:nvSpPr>
        <p:spPr>
          <a:xfrm>
            <a:off x="463981" y="5181600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Menurunkan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kelembaban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9" name="Shape 283"/>
          <p:cNvSpPr txBox="1">
            <a:spLocks/>
          </p:cNvSpPr>
          <p:nvPr/>
        </p:nvSpPr>
        <p:spPr>
          <a:xfrm>
            <a:off x="1371362" y="36576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(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bila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di atas 104˚F (40˚C),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tenaga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mendapat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tambahan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Berlin Sans FB Demi" pitchFamily="34" charset="0"/>
              </a:rPr>
              <a:t>panas 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secara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nyata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Bila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dibawah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90˚F (32˚C),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maka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ada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pelepasan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panas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secara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nyata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dapat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diturunkan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dengan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memasang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ventilasi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dengan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cara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pengenceran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dan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pendinginan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secara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aktif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).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10" name="Shape 283"/>
          <p:cNvSpPr txBox="1">
            <a:spLocks/>
          </p:cNvSpPr>
          <p:nvPr/>
        </p:nvSpPr>
        <p:spPr>
          <a:xfrm>
            <a:off x="6096000" y="928000"/>
            <a:ext cx="2716848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Teknis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3"/>
          <p:cNvSpPr txBox="1">
            <a:spLocks/>
          </p:cNvSpPr>
          <p:nvPr/>
        </p:nvSpPr>
        <p:spPr>
          <a:xfrm>
            <a:off x="463981" y="2286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Pengendalian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secara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khusus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Iklim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Tinggi</a:t>
            </a: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616857" y="1646686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Menurunkan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kelembaban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9" name="Shape 283"/>
          <p:cNvSpPr txBox="1">
            <a:spLocks/>
          </p:cNvSpPr>
          <p:nvPr/>
        </p:nvSpPr>
        <p:spPr>
          <a:xfrm>
            <a:off x="1371362" y="26670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(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dengan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menggunakan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ruangan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akan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menurunkan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tekanan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panas,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hal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ini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disebabkan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oleh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karena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dan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kelembaban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lebih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rendah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sehingga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meningkatkan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kecepatan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penguapan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dengan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pendinginan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).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10" name="Shape 283"/>
          <p:cNvSpPr txBox="1">
            <a:spLocks/>
          </p:cNvSpPr>
          <p:nvPr/>
        </p:nvSpPr>
        <p:spPr>
          <a:xfrm>
            <a:off x="6096000" y="928000"/>
            <a:ext cx="2716848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Teknis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11" name="Shape 283"/>
          <p:cNvSpPr txBox="1">
            <a:spLocks/>
          </p:cNvSpPr>
          <p:nvPr/>
        </p:nvSpPr>
        <p:spPr>
          <a:xfrm>
            <a:off x="616857" y="3896515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Menurunkan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kelembaban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12" name="Shape 283"/>
          <p:cNvSpPr txBox="1">
            <a:spLocks/>
          </p:cNvSpPr>
          <p:nvPr/>
        </p:nvSpPr>
        <p:spPr>
          <a:xfrm>
            <a:off x="1754801" y="51054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(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bila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globe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lebih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109˚F (43˚C) panas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radiasi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merupakan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sumber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tekanan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panas secara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nyata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Sesunggunhnya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lembaran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logam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atau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permuakaan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benda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dapat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digunakan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sebagai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perisai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sangat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banyak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untuk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mengetahui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daftar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logam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atau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permuakaan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benda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padat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digunakan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sebagai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Berlin Sans FB Demi" pitchFamily="34" charset="0"/>
              </a:rPr>
              <a:t>perisai</a:t>
            </a:r>
            <a:r>
              <a:rPr lang="es-ES" sz="2000" dirty="0">
                <a:solidFill>
                  <a:schemeClr val="tx1"/>
                </a:solidFill>
                <a:latin typeface="Berlin Sans FB Demi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304800" y="15240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Respons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terhadap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tekanan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di 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225981" y="2590800"/>
            <a:ext cx="7025390" cy="2819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saat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bekerja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baik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jika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memiliki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inti 37’C,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mungkin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dirasakan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hangat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tapi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ini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internal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(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bukan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ini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diperlukan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organ vital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berfungsi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secara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normal.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Selama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hari-hari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biasa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berbeda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sekitar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1’C,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bergantung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pada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waktu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hari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tersebut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tingkat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aktifitas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fisik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bagaimana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perasaan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kita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reaksi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emosional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). Proses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metabolisme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menghasilkan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jumlah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tepat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dibutuhkan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ketika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mencerna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makanan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ketika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melakukan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aktivitas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fisik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3"/>
          <p:cNvSpPr txBox="1">
            <a:spLocks/>
          </p:cNvSpPr>
          <p:nvPr/>
        </p:nvSpPr>
        <p:spPr>
          <a:xfrm>
            <a:off x="463981" y="2286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Pengendalian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secara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khusus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Iklim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Tinggi</a:t>
            </a: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598713" y="2612571"/>
            <a:ext cx="7917543" cy="762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Pengendalian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administrative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perubahan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cara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dilakukan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upaya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membatasi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resiko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pemajanan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.</a:t>
            </a:r>
          </a:p>
        </p:txBody>
      </p:sp>
      <p:sp>
        <p:nvSpPr>
          <p:cNvPr id="10" name="Shape 283"/>
          <p:cNvSpPr txBox="1">
            <a:spLocks/>
          </p:cNvSpPr>
          <p:nvPr/>
        </p:nvSpPr>
        <p:spPr>
          <a:xfrm>
            <a:off x="463981" y="1547914"/>
            <a:ext cx="2716848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Teknis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11" name="Shape 283"/>
          <p:cNvSpPr txBox="1">
            <a:spLocks/>
          </p:cNvSpPr>
          <p:nvPr/>
        </p:nvSpPr>
        <p:spPr>
          <a:xfrm>
            <a:off x="616857" y="3896514"/>
            <a:ext cx="7917542" cy="82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Perlindungan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perorangan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adalah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suatu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cara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pengendalian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dilaksanakan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perorangan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setiap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pekerja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345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3"/>
          <p:cNvSpPr txBox="1">
            <a:spLocks/>
          </p:cNvSpPr>
          <p:nvPr/>
        </p:nvSpPr>
        <p:spPr>
          <a:xfrm>
            <a:off x="1143000" y="323057"/>
            <a:ext cx="6934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i-FI" sz="2000" dirty="0">
                <a:solidFill>
                  <a:schemeClr val="tx1"/>
                </a:solidFill>
                <a:latin typeface="Berlin Sans FB Demi" pitchFamily="34" charset="0"/>
              </a:rPr>
              <a:t>Kebutuhan Kalori Per Jam Menurut Jenis Aktivitas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734877"/>
              </p:ext>
            </p:extLst>
          </p:nvPr>
        </p:nvGraphicFramePr>
        <p:xfrm>
          <a:off x="990599" y="1447796"/>
          <a:ext cx="7086600" cy="4682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248"/>
                <a:gridCol w="4488950"/>
                <a:gridCol w="1999402"/>
              </a:tblGrid>
              <a:tr h="4762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 dirty="0">
                          <a:effectLst/>
                        </a:rPr>
                        <a:t>No.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 dirty="0">
                          <a:effectLst/>
                        </a:rPr>
                        <a:t>Jenis Aktivitas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Kilo kalori/jam/kg</a:t>
                      </a:r>
                      <a:endParaRPr lang="en-US" sz="60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Berat badan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1631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Tidur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0,98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1631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2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Duduk dalam keadaan istirahat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1,43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1631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3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Membaca dengan intonasi keras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1,50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1631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Berdiri dalam keadaan tenang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1,50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1631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Menjahit dengan tangan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1,59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3174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6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Berdiri dengan konsentrasi terhadap s</a:t>
                      </a:r>
                      <a:r>
                        <a:rPr lang="en-US" sz="700">
                          <a:effectLst/>
                        </a:rPr>
                        <a:t>e</a:t>
                      </a:r>
                      <a:r>
                        <a:rPr lang="id-ID" sz="700">
                          <a:effectLst/>
                        </a:rPr>
                        <a:t>suatu obje</a:t>
                      </a:r>
                      <a:r>
                        <a:rPr lang="en-US" sz="700">
                          <a:effectLst/>
                        </a:rPr>
                        <a:t>K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1,63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1631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7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Berpakaian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1,69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1631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8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Menyanyi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1,74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1631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9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Menjahit dengan mesin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1,93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1631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10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Mengetik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2,00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317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600">
                        <a:effectLst/>
                        <a:latin typeface="Calibri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Jenis Aktivitas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Kilo kalori/jam/kg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3263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11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Menyetrika (berat setrika ± 2,5 kg)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60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2,06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1631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12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Mencuci peralatan dapur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2,06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3174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13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Menyapu lantai dengan kecepatan ± 38 kali per menit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2,41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1631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Menjilid buku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2,43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1631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15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Pelatihan ringan (light exercise)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2,43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3174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16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Jalan ringan dengan kecepatan ± 3,9 km/jam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2,86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3174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17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Pekerjaan kayu, logam dan pengecatan dalam industri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3,43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1631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18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Pelatihan sedang (moderate exercise)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4,14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  <a:tr h="1712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19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effectLst/>
                        </a:rPr>
                        <a:t>Jalan agak cepat dengan kecepatan ± 5,6 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700" dirty="0">
                          <a:effectLst/>
                        </a:rPr>
                        <a:t>4,28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11" marR="389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3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83"/>
          <p:cNvSpPr txBox="1">
            <a:spLocks/>
          </p:cNvSpPr>
          <p:nvPr/>
        </p:nvSpPr>
        <p:spPr>
          <a:xfrm>
            <a:off x="1143000" y="323057"/>
            <a:ext cx="6934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i-FI" sz="2000" dirty="0">
                <a:solidFill>
                  <a:schemeClr val="tx1"/>
                </a:solidFill>
                <a:latin typeface="Berlin Sans FB Demi" pitchFamily="34" charset="0"/>
              </a:rPr>
              <a:t>Kebutuhan Kalori Per Jam Menurut Jenis Aktivitas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535932"/>
              </p:ext>
            </p:extLst>
          </p:nvPr>
        </p:nvGraphicFramePr>
        <p:xfrm>
          <a:off x="1295400" y="1676397"/>
          <a:ext cx="6781800" cy="4114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516"/>
                <a:gridCol w="4295876"/>
                <a:gridCol w="1913408"/>
              </a:tblGrid>
              <a:tr h="748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Jenis aktifitas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kilo kalori/jam/kg BB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Jalan turun tangga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5,20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Pekerjaan tukang batu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5,71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Pelatihan berat (heavy exercise)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6,43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Penggergajian kayu secara manual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6,86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Berenang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7,14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Lari dengan kecepatan ± 8 km/jam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8,14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Pelatihansangat berat (very heavy exercise)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8,57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27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Berjalan sangat cepat dengan kecepatan ± 8 km/jam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9,28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Jalan naik tangga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15,80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1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72961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83"/>
          <p:cNvSpPr txBox="1">
            <a:spLocks/>
          </p:cNvSpPr>
          <p:nvPr/>
        </p:nvSpPr>
        <p:spPr>
          <a:xfrm>
            <a:off x="1143000" y="323057"/>
            <a:ext cx="6934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i-FI" sz="2000" dirty="0" smtClean="0">
                <a:solidFill>
                  <a:schemeClr val="tx1"/>
                </a:solidFill>
                <a:latin typeface="Berlin Sans FB Demi" pitchFamily="34" charset="0"/>
              </a:rPr>
              <a:t>TERIMAKASIH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304800" y="13716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Respons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terhadap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tekanan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di 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kerja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457200" y="4134757"/>
            <a:ext cx="8229600" cy="2057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Bekerja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ekstrim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harus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mampu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beradaptasi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upaya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mempertahankan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konstan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(internal),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harus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terus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menjaga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mendapatkan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dilingkungan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kehilangan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dilingkungan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 Agar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tetap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bisa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hangat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dilingkungan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4098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13828"/>
            <a:ext cx="3429000" cy="227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2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304800" y="13750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Agar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tetap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bisa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hangat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dilingkungan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413657" y="47278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Shiver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otot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bergerak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membantu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meningkatkan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produksi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.</a:t>
            </a:r>
          </a:p>
        </p:txBody>
      </p:sp>
      <p:sp>
        <p:nvSpPr>
          <p:cNvPr id="8" name="Shape 283"/>
          <p:cNvSpPr txBox="1">
            <a:spLocks/>
          </p:cNvSpPr>
          <p:nvPr/>
        </p:nvSpPr>
        <p:spPr>
          <a:xfrm>
            <a:off x="413657" y="5334000"/>
            <a:ext cx="8382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Mengurangi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aliran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darah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kekulit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ekstremitas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tangan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kaki)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mengurangi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kehilangan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permukaan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.</a:t>
            </a:r>
          </a:p>
        </p:txBody>
      </p:sp>
      <p:pic>
        <p:nvPicPr>
          <p:cNvPr id="5122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57" y="2054000"/>
            <a:ext cx="32766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3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304800" y="13716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Agar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tetap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bisa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dilingkungan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381000" y="4713171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Berkeringat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keringat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menguap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mendinginkan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tubuh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8" name="Shape 283"/>
          <p:cNvSpPr txBox="1">
            <a:spLocks/>
          </p:cNvSpPr>
          <p:nvPr/>
        </p:nvSpPr>
        <p:spPr>
          <a:xfrm>
            <a:off x="373743" y="5334000"/>
            <a:ext cx="8382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Meningkatkan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aliran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darah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kulit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mempercepat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hilangnya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kulit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terjadi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jika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diluar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lbh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6146" name="Picture 2" descr="Gambar terk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047984"/>
            <a:ext cx="1752600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304800" y="15240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Faktor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mempengaruhi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perasaan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mengenai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059305" y="48768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Dapat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diukur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termometer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Namun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situasi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dimana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ada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banyak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radiasi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indikasi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selalu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akurat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tentang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dirasakan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304800" y="2445200"/>
            <a:ext cx="33528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7170" name="Picture 2" descr="Hasil gambar untuk suhu ud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546571"/>
            <a:ext cx="4267200" cy="23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6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304800" y="15240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Faktor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mempengaruhi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perasaan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mengenai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143000" y="4731657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Mencakup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sinar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matahari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langsung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mesin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menghasilkan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air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pemanas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api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terbuka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aspal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sumber-sumber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ini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dapat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memancarkan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keudara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menambah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jumlah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304800" y="2445200"/>
            <a:ext cx="33528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Sumber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radiasi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8194" name="Picture 2" descr="Hasil gambar untuk sumber panas radi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59907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4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>
            <a:spLocks/>
          </p:cNvSpPr>
          <p:nvPr/>
        </p:nvSpPr>
        <p:spPr>
          <a:xfrm>
            <a:off x="304800" y="246743"/>
            <a:ext cx="42672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Temperatur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Shape 283"/>
          <p:cNvSpPr txBox="1">
            <a:spLocks/>
          </p:cNvSpPr>
          <p:nvPr/>
        </p:nvSpPr>
        <p:spPr>
          <a:xfrm>
            <a:off x="304800" y="1524000"/>
            <a:ext cx="83820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Faktor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mempengaruhi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perasaan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mengenai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1084705" y="4953000"/>
            <a:ext cx="7025390" cy="1219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tingkat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kelembaban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air di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hangat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banyak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uap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air.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Kelembaban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tinggi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membuat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orang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merasa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panas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karena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keringat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menguap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kulit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kelembaban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relatif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tinggi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“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terasa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”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dingin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pada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udara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kering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pada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suhu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sama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7" name="Shape 283"/>
          <p:cNvSpPr txBox="1">
            <a:spLocks/>
          </p:cNvSpPr>
          <p:nvPr/>
        </p:nvSpPr>
        <p:spPr>
          <a:xfrm>
            <a:off x="304800" y="2445200"/>
            <a:ext cx="3352800" cy="530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Kelembaban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relatif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9218" name="Picture 2" descr="Hasil gambar untuk kelemba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286000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2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2131</Words>
  <Application>Microsoft Office PowerPoint</Application>
  <PresentationFormat>On-screen Show (4:3)</PresentationFormat>
  <Paragraphs>255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Diseño predeterminado</vt:lpstr>
      <vt:lpstr>LINGKUNGAN KERJA FISIK DAN IMPLIKASINYA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LINGKUNGAN KERJA FISIK DAN IMPLIKASINYA</dc:title>
  <dc:creator>User</dc:creator>
  <cp:lastModifiedBy>User</cp:lastModifiedBy>
  <cp:revision>64</cp:revision>
  <dcterms:created xsi:type="dcterms:W3CDTF">2017-12-06T02:48:29Z</dcterms:created>
  <dcterms:modified xsi:type="dcterms:W3CDTF">2017-12-07T07:51:25Z</dcterms:modified>
</cp:coreProperties>
</file>