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DEFDA-1B93-4D65-8875-5AF53A40DCB7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F8EE8-7F33-4662-9D07-1137F0D5F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3048000"/>
            <a:ext cx="7772400" cy="1470025"/>
          </a:xfrm>
        </p:spPr>
        <p:txBody>
          <a:bodyPr/>
          <a:lstStyle/>
          <a:p>
            <a:r>
              <a:rPr lang="en-US" dirty="0" err="1" smtClean="0"/>
              <a:t>Asessment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isioterapi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419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Lecture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Muthiah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Munawwarah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Courier New" pitchFamily="49" charset="0"/>
                <a:cs typeface="Courier New" pitchFamily="49" charset="0"/>
              </a:rPr>
              <a:t>Indeks Barthel yang dimodifikasi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  <a:cs typeface="Courier New" pitchFamily="49" charset="0"/>
              </a:rPr>
              <a:t>Penilaian didasarkan pada tingkat bantuan orang lain dalam meningkatkan aktivitas fungsional. </a:t>
            </a:r>
          </a:p>
          <a:p>
            <a:pPr eaLnBrk="1" hangingPunct="1"/>
            <a:r>
              <a:rPr lang="en-US" smtClean="0">
                <a:latin typeface="Courier New" pitchFamily="49" charset="0"/>
                <a:cs typeface="Courier New" pitchFamily="49" charset="0"/>
              </a:rPr>
              <a:t>Pengukuran meliputi sepuluh kemampuan yaitu :</a:t>
            </a:r>
            <a:r>
              <a:rPr lang="en-US" smtClean="0"/>
              <a:t> </a:t>
            </a:r>
            <a:r>
              <a:rPr lang="en-US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12"/>
          <p:cNvSpPr>
            <a:spLocks noChangeArrowheads="1"/>
          </p:cNvSpPr>
          <p:nvPr/>
        </p:nvSpPr>
        <p:spPr bwMode="auto">
          <a:xfrm>
            <a:off x="3175" y="-3089275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200">
                <a:latin typeface="Arial" charset="0"/>
                <a:ea typeface="MS Mincho" pitchFamily="49" charset="-128"/>
              </a:rPr>
              <a:t> </a:t>
            </a:r>
          </a:p>
          <a:p>
            <a:pPr eaLnBrk="0" hangingPunct="0"/>
            <a:endParaRPr lang="en-US"/>
          </a:p>
        </p:txBody>
      </p:sp>
      <p:grpSp>
        <p:nvGrpSpPr>
          <p:cNvPr id="2" name="Group 614"/>
          <p:cNvGrpSpPr>
            <a:grpSpLocks/>
          </p:cNvGrpSpPr>
          <p:nvPr/>
        </p:nvGrpSpPr>
        <p:grpSpPr bwMode="auto">
          <a:xfrm>
            <a:off x="381000" y="304800"/>
            <a:ext cx="8458200" cy="4953000"/>
            <a:chOff x="-3" y="400"/>
            <a:chExt cx="4278" cy="6296"/>
          </a:xfrm>
        </p:grpSpPr>
        <p:grpSp>
          <p:nvGrpSpPr>
            <p:cNvPr id="3" name="Group 612"/>
            <p:cNvGrpSpPr>
              <a:grpSpLocks/>
            </p:cNvGrpSpPr>
            <p:nvPr/>
          </p:nvGrpSpPr>
          <p:grpSpPr bwMode="auto">
            <a:xfrm>
              <a:off x="0" y="403"/>
              <a:ext cx="4272" cy="6290"/>
              <a:chOff x="0" y="403"/>
              <a:chExt cx="4272" cy="6290"/>
            </a:xfrm>
          </p:grpSpPr>
          <p:grpSp>
            <p:nvGrpSpPr>
              <p:cNvPr id="4" name="Group 515"/>
              <p:cNvGrpSpPr>
                <a:grpSpLocks/>
              </p:cNvGrpSpPr>
              <p:nvPr/>
            </p:nvGrpSpPr>
            <p:grpSpPr bwMode="auto">
              <a:xfrm>
                <a:off x="0" y="403"/>
                <a:ext cx="489" cy="978"/>
                <a:chOff x="0" y="403"/>
                <a:chExt cx="489" cy="978"/>
              </a:xfrm>
            </p:grpSpPr>
            <p:sp>
              <p:nvSpPr>
                <p:cNvPr id="7321" name="Rectangle 465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403" cy="9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ctr" eaLnBrk="0" hangingPunct="0"/>
                  <a:r>
                    <a:rPr lang="en-US" sz="1400">
                      <a:latin typeface="Arial" charset="0"/>
                      <a:cs typeface="Arial" charset="0"/>
                    </a:rPr>
                    <a:t>NO</a:t>
                  </a:r>
                  <a:endParaRPr lang="en-US" sz="1400"/>
                </a:p>
              </p:txBody>
            </p:sp>
            <p:sp>
              <p:nvSpPr>
                <p:cNvPr id="7322" name="Rectangle 514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489" cy="97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517"/>
              <p:cNvGrpSpPr>
                <a:grpSpLocks/>
              </p:cNvGrpSpPr>
              <p:nvPr/>
            </p:nvGrpSpPr>
            <p:grpSpPr bwMode="auto">
              <a:xfrm>
                <a:off x="489" y="403"/>
                <a:ext cx="2429" cy="978"/>
                <a:chOff x="489" y="403"/>
                <a:chExt cx="2429" cy="978"/>
              </a:xfrm>
            </p:grpSpPr>
            <p:sp>
              <p:nvSpPr>
                <p:cNvPr id="7319" name="Rectangle 466"/>
                <p:cNvSpPr>
                  <a:spLocks noChangeArrowheads="1"/>
                </p:cNvSpPr>
                <p:nvPr/>
              </p:nvSpPr>
              <p:spPr bwMode="auto">
                <a:xfrm>
                  <a:off x="532" y="403"/>
                  <a:ext cx="2343" cy="9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ctr" eaLnBrk="0" hangingPunct="0"/>
                  <a:r>
                    <a:rPr lang="en-US" sz="1400">
                      <a:latin typeface="Arial" charset="0"/>
                      <a:cs typeface="Arial" charset="0"/>
                    </a:rPr>
                    <a:t>AKTIVITAS</a:t>
                  </a:r>
                </a:p>
                <a:p>
                  <a:pPr algn="ctr" eaLnBrk="0" hangingPunct="0"/>
                  <a:endParaRPr lang="en-US" sz="1400"/>
                </a:p>
              </p:txBody>
            </p:sp>
            <p:sp>
              <p:nvSpPr>
                <p:cNvPr id="7320" name="Rectangle 516"/>
                <p:cNvSpPr>
                  <a:spLocks noChangeArrowheads="1"/>
                </p:cNvSpPr>
                <p:nvPr/>
              </p:nvSpPr>
              <p:spPr bwMode="auto">
                <a:xfrm>
                  <a:off x="489" y="403"/>
                  <a:ext cx="2429" cy="97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519"/>
              <p:cNvGrpSpPr>
                <a:grpSpLocks/>
              </p:cNvGrpSpPr>
              <p:nvPr/>
            </p:nvGrpSpPr>
            <p:grpSpPr bwMode="auto">
              <a:xfrm>
                <a:off x="2918" y="403"/>
                <a:ext cx="1354" cy="422"/>
                <a:chOff x="2918" y="403"/>
                <a:chExt cx="1354" cy="422"/>
              </a:xfrm>
            </p:grpSpPr>
            <p:sp>
              <p:nvSpPr>
                <p:cNvPr id="7317" name="Rectangle 467"/>
                <p:cNvSpPr>
                  <a:spLocks noChangeArrowheads="1"/>
                </p:cNvSpPr>
                <p:nvPr/>
              </p:nvSpPr>
              <p:spPr bwMode="auto">
                <a:xfrm>
                  <a:off x="2961" y="403"/>
                  <a:ext cx="1268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>
                      <a:latin typeface="Arial" charset="0"/>
                      <a:cs typeface="Arial" charset="0"/>
                    </a:rPr>
                    <a:t>NILAI</a:t>
                  </a:r>
                </a:p>
                <a:p>
                  <a:pPr algn="ctr" eaLnBrk="0" hangingPunct="0"/>
                  <a:endParaRPr lang="en-US" sz="1400"/>
                </a:p>
              </p:txBody>
            </p:sp>
            <p:sp>
              <p:nvSpPr>
                <p:cNvPr id="7318" name="Rectangle 518"/>
                <p:cNvSpPr>
                  <a:spLocks noChangeArrowheads="1"/>
                </p:cNvSpPr>
                <p:nvPr/>
              </p:nvSpPr>
              <p:spPr bwMode="auto">
                <a:xfrm>
                  <a:off x="2918" y="403"/>
                  <a:ext cx="1354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521"/>
              <p:cNvGrpSpPr>
                <a:grpSpLocks/>
              </p:cNvGrpSpPr>
              <p:nvPr/>
            </p:nvGrpSpPr>
            <p:grpSpPr bwMode="auto">
              <a:xfrm>
                <a:off x="2918" y="825"/>
                <a:ext cx="708" cy="556"/>
                <a:chOff x="2918" y="825"/>
                <a:chExt cx="708" cy="556"/>
              </a:xfrm>
            </p:grpSpPr>
            <p:sp>
              <p:nvSpPr>
                <p:cNvPr id="7315" name="Rectangle 468"/>
                <p:cNvSpPr>
                  <a:spLocks noChangeArrowheads="1"/>
                </p:cNvSpPr>
                <p:nvPr/>
              </p:nvSpPr>
              <p:spPr bwMode="auto">
                <a:xfrm>
                  <a:off x="2961" y="825"/>
                  <a:ext cx="622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>
                      <a:latin typeface="Arial" charset="0"/>
                      <a:cs typeface="Arial" charset="0"/>
                    </a:rPr>
                    <a:t>BANTUAN</a:t>
                  </a:r>
                  <a:endParaRPr lang="en-US" sz="1400"/>
                </a:p>
              </p:txBody>
            </p:sp>
            <p:sp>
              <p:nvSpPr>
                <p:cNvPr id="7316" name="Rectangle 520"/>
                <p:cNvSpPr>
                  <a:spLocks noChangeArrowheads="1"/>
                </p:cNvSpPr>
                <p:nvPr/>
              </p:nvSpPr>
              <p:spPr bwMode="auto">
                <a:xfrm>
                  <a:off x="2918" y="825"/>
                  <a:ext cx="708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523"/>
              <p:cNvGrpSpPr>
                <a:grpSpLocks/>
              </p:cNvGrpSpPr>
              <p:nvPr/>
            </p:nvGrpSpPr>
            <p:grpSpPr bwMode="auto">
              <a:xfrm>
                <a:off x="3626" y="825"/>
                <a:ext cx="646" cy="556"/>
                <a:chOff x="3626" y="825"/>
                <a:chExt cx="646" cy="556"/>
              </a:xfrm>
            </p:grpSpPr>
            <p:sp>
              <p:nvSpPr>
                <p:cNvPr id="7313" name="Rectangle 469"/>
                <p:cNvSpPr>
                  <a:spLocks noChangeArrowheads="1"/>
                </p:cNvSpPr>
                <p:nvPr/>
              </p:nvSpPr>
              <p:spPr bwMode="auto">
                <a:xfrm>
                  <a:off x="3669" y="825"/>
                  <a:ext cx="560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>
                      <a:latin typeface="Arial" charset="0"/>
                      <a:cs typeface="Arial" charset="0"/>
                    </a:rPr>
                    <a:t>MANDIRI</a:t>
                  </a:r>
                  <a:endParaRPr lang="en-US" sz="1400"/>
                </a:p>
              </p:txBody>
            </p:sp>
            <p:sp>
              <p:nvSpPr>
                <p:cNvPr id="7314" name="Rectangle 522"/>
                <p:cNvSpPr>
                  <a:spLocks noChangeArrowheads="1"/>
                </p:cNvSpPr>
                <p:nvPr/>
              </p:nvSpPr>
              <p:spPr bwMode="auto">
                <a:xfrm>
                  <a:off x="3626" y="825"/>
                  <a:ext cx="646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525"/>
              <p:cNvGrpSpPr>
                <a:grpSpLocks/>
              </p:cNvGrpSpPr>
              <p:nvPr/>
            </p:nvGrpSpPr>
            <p:grpSpPr bwMode="auto">
              <a:xfrm>
                <a:off x="0" y="1381"/>
                <a:ext cx="489" cy="422"/>
                <a:chOff x="0" y="1381"/>
                <a:chExt cx="489" cy="422"/>
              </a:xfrm>
            </p:grpSpPr>
            <p:sp>
              <p:nvSpPr>
                <p:cNvPr id="7311" name="Rectangle 470"/>
                <p:cNvSpPr>
                  <a:spLocks noChangeArrowheads="1"/>
                </p:cNvSpPr>
                <p:nvPr/>
              </p:nvSpPr>
              <p:spPr bwMode="auto">
                <a:xfrm>
                  <a:off x="43" y="1381"/>
                  <a:ext cx="403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1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312" name="Rectangle 524"/>
                <p:cNvSpPr>
                  <a:spLocks noChangeArrowheads="1"/>
                </p:cNvSpPr>
                <p:nvPr/>
              </p:nvSpPr>
              <p:spPr bwMode="auto">
                <a:xfrm>
                  <a:off x="0" y="1381"/>
                  <a:ext cx="489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527"/>
              <p:cNvGrpSpPr>
                <a:grpSpLocks/>
              </p:cNvGrpSpPr>
              <p:nvPr/>
            </p:nvGrpSpPr>
            <p:grpSpPr bwMode="auto">
              <a:xfrm>
                <a:off x="489" y="1381"/>
                <a:ext cx="2429" cy="422"/>
                <a:chOff x="489" y="1381"/>
                <a:chExt cx="2429" cy="422"/>
              </a:xfrm>
            </p:grpSpPr>
            <p:sp>
              <p:nvSpPr>
                <p:cNvPr id="7309" name="Rectangle 471"/>
                <p:cNvSpPr>
                  <a:spLocks noChangeArrowheads="1"/>
                </p:cNvSpPr>
                <p:nvPr/>
              </p:nvSpPr>
              <p:spPr bwMode="auto">
                <a:xfrm>
                  <a:off x="532" y="1381"/>
                  <a:ext cx="2343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Makan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310" name="Rectangle 526"/>
                <p:cNvSpPr>
                  <a:spLocks noChangeArrowheads="1"/>
                </p:cNvSpPr>
                <p:nvPr/>
              </p:nvSpPr>
              <p:spPr bwMode="auto">
                <a:xfrm>
                  <a:off x="489" y="1381"/>
                  <a:ext cx="2429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529"/>
              <p:cNvGrpSpPr>
                <a:grpSpLocks/>
              </p:cNvGrpSpPr>
              <p:nvPr/>
            </p:nvGrpSpPr>
            <p:grpSpPr bwMode="auto">
              <a:xfrm>
                <a:off x="2918" y="1381"/>
                <a:ext cx="708" cy="422"/>
                <a:chOff x="2918" y="1381"/>
                <a:chExt cx="708" cy="422"/>
              </a:xfrm>
            </p:grpSpPr>
            <p:sp>
              <p:nvSpPr>
                <p:cNvPr id="7307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61" y="1381"/>
                  <a:ext cx="622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5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308" name="Rectangle 528"/>
                <p:cNvSpPr>
                  <a:spLocks noChangeArrowheads="1"/>
                </p:cNvSpPr>
                <p:nvPr/>
              </p:nvSpPr>
              <p:spPr bwMode="auto">
                <a:xfrm>
                  <a:off x="2918" y="1381"/>
                  <a:ext cx="708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531"/>
              <p:cNvGrpSpPr>
                <a:grpSpLocks/>
              </p:cNvGrpSpPr>
              <p:nvPr/>
            </p:nvGrpSpPr>
            <p:grpSpPr bwMode="auto">
              <a:xfrm>
                <a:off x="3626" y="1381"/>
                <a:ext cx="646" cy="422"/>
                <a:chOff x="3626" y="1381"/>
                <a:chExt cx="646" cy="422"/>
              </a:xfrm>
            </p:grpSpPr>
            <p:sp>
              <p:nvSpPr>
                <p:cNvPr id="7305" name="Rectangle 473"/>
                <p:cNvSpPr>
                  <a:spLocks noChangeArrowheads="1"/>
                </p:cNvSpPr>
                <p:nvPr/>
              </p:nvSpPr>
              <p:spPr bwMode="auto">
                <a:xfrm>
                  <a:off x="3669" y="1381"/>
                  <a:ext cx="56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10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306" name="Rectangle 530"/>
                <p:cNvSpPr>
                  <a:spLocks noChangeArrowheads="1"/>
                </p:cNvSpPr>
                <p:nvPr/>
              </p:nvSpPr>
              <p:spPr bwMode="auto">
                <a:xfrm>
                  <a:off x="3626" y="1381"/>
                  <a:ext cx="64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533"/>
              <p:cNvGrpSpPr>
                <a:grpSpLocks/>
              </p:cNvGrpSpPr>
              <p:nvPr/>
            </p:nvGrpSpPr>
            <p:grpSpPr bwMode="auto">
              <a:xfrm>
                <a:off x="0" y="1803"/>
                <a:ext cx="489" cy="690"/>
                <a:chOff x="0" y="1803"/>
                <a:chExt cx="489" cy="690"/>
              </a:xfrm>
            </p:grpSpPr>
            <p:sp>
              <p:nvSpPr>
                <p:cNvPr id="7303" name="Rectangle 474"/>
                <p:cNvSpPr>
                  <a:spLocks noChangeArrowheads="1"/>
                </p:cNvSpPr>
                <p:nvPr/>
              </p:nvSpPr>
              <p:spPr bwMode="auto">
                <a:xfrm>
                  <a:off x="43" y="1803"/>
                  <a:ext cx="403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2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304" name="Rectangle 532"/>
                <p:cNvSpPr>
                  <a:spLocks noChangeArrowheads="1"/>
                </p:cNvSpPr>
                <p:nvPr/>
              </p:nvSpPr>
              <p:spPr bwMode="auto">
                <a:xfrm>
                  <a:off x="0" y="1803"/>
                  <a:ext cx="489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535"/>
              <p:cNvGrpSpPr>
                <a:grpSpLocks/>
              </p:cNvGrpSpPr>
              <p:nvPr/>
            </p:nvGrpSpPr>
            <p:grpSpPr bwMode="auto">
              <a:xfrm>
                <a:off x="489" y="1803"/>
                <a:ext cx="2429" cy="690"/>
                <a:chOff x="489" y="1803"/>
                <a:chExt cx="2429" cy="690"/>
              </a:xfrm>
            </p:grpSpPr>
            <p:sp>
              <p:nvSpPr>
                <p:cNvPr id="7301" name="Rectangle 475"/>
                <p:cNvSpPr>
                  <a:spLocks noChangeArrowheads="1"/>
                </p:cNvSpPr>
                <p:nvPr/>
              </p:nvSpPr>
              <p:spPr bwMode="auto">
                <a:xfrm>
                  <a:off x="532" y="1803"/>
                  <a:ext cx="2343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Berpindah dari kursi roda ke tempat tidur dan sebaliknya, termasuk duduk di tempat tidur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302" name="Rectangle 534"/>
                <p:cNvSpPr>
                  <a:spLocks noChangeArrowheads="1"/>
                </p:cNvSpPr>
                <p:nvPr/>
              </p:nvSpPr>
              <p:spPr bwMode="auto">
                <a:xfrm>
                  <a:off x="489" y="1803"/>
                  <a:ext cx="2429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537"/>
              <p:cNvGrpSpPr>
                <a:grpSpLocks/>
              </p:cNvGrpSpPr>
              <p:nvPr/>
            </p:nvGrpSpPr>
            <p:grpSpPr bwMode="auto">
              <a:xfrm>
                <a:off x="2918" y="1803"/>
                <a:ext cx="708" cy="690"/>
                <a:chOff x="2918" y="1803"/>
                <a:chExt cx="708" cy="690"/>
              </a:xfrm>
            </p:grpSpPr>
            <p:sp>
              <p:nvSpPr>
                <p:cNvPr id="7299" name="Rectangle 476"/>
                <p:cNvSpPr>
                  <a:spLocks noChangeArrowheads="1"/>
                </p:cNvSpPr>
                <p:nvPr/>
              </p:nvSpPr>
              <p:spPr bwMode="auto">
                <a:xfrm>
                  <a:off x="2961" y="1803"/>
                  <a:ext cx="622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5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300" name="Rectangle 536"/>
                <p:cNvSpPr>
                  <a:spLocks noChangeArrowheads="1"/>
                </p:cNvSpPr>
                <p:nvPr/>
              </p:nvSpPr>
              <p:spPr bwMode="auto">
                <a:xfrm>
                  <a:off x="2918" y="1803"/>
                  <a:ext cx="708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539"/>
              <p:cNvGrpSpPr>
                <a:grpSpLocks/>
              </p:cNvGrpSpPr>
              <p:nvPr/>
            </p:nvGrpSpPr>
            <p:grpSpPr bwMode="auto">
              <a:xfrm>
                <a:off x="3626" y="1803"/>
                <a:ext cx="646" cy="690"/>
                <a:chOff x="3626" y="1803"/>
                <a:chExt cx="646" cy="690"/>
              </a:xfrm>
            </p:grpSpPr>
            <p:sp>
              <p:nvSpPr>
                <p:cNvPr id="7297" name="Rectangle 477"/>
                <p:cNvSpPr>
                  <a:spLocks noChangeArrowheads="1"/>
                </p:cNvSpPr>
                <p:nvPr/>
              </p:nvSpPr>
              <p:spPr bwMode="auto">
                <a:xfrm>
                  <a:off x="3669" y="1803"/>
                  <a:ext cx="560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15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98" name="Rectangle 538"/>
                <p:cNvSpPr>
                  <a:spLocks noChangeArrowheads="1"/>
                </p:cNvSpPr>
                <p:nvPr/>
              </p:nvSpPr>
              <p:spPr bwMode="auto">
                <a:xfrm>
                  <a:off x="3626" y="1803"/>
                  <a:ext cx="646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541"/>
              <p:cNvGrpSpPr>
                <a:grpSpLocks/>
              </p:cNvGrpSpPr>
              <p:nvPr/>
            </p:nvGrpSpPr>
            <p:grpSpPr bwMode="auto">
              <a:xfrm>
                <a:off x="0" y="2493"/>
                <a:ext cx="489" cy="556"/>
                <a:chOff x="0" y="2493"/>
                <a:chExt cx="489" cy="556"/>
              </a:xfrm>
            </p:grpSpPr>
            <p:sp>
              <p:nvSpPr>
                <p:cNvPr id="7295" name="Rectangle 478"/>
                <p:cNvSpPr>
                  <a:spLocks noChangeArrowheads="1"/>
                </p:cNvSpPr>
                <p:nvPr/>
              </p:nvSpPr>
              <p:spPr bwMode="auto">
                <a:xfrm>
                  <a:off x="43" y="2493"/>
                  <a:ext cx="403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3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96" name="Rectangle 540"/>
                <p:cNvSpPr>
                  <a:spLocks noChangeArrowheads="1"/>
                </p:cNvSpPr>
                <p:nvPr/>
              </p:nvSpPr>
              <p:spPr bwMode="auto">
                <a:xfrm>
                  <a:off x="0" y="2493"/>
                  <a:ext cx="489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543"/>
              <p:cNvGrpSpPr>
                <a:grpSpLocks/>
              </p:cNvGrpSpPr>
              <p:nvPr/>
            </p:nvGrpSpPr>
            <p:grpSpPr bwMode="auto">
              <a:xfrm>
                <a:off x="489" y="2493"/>
                <a:ext cx="2429" cy="556"/>
                <a:chOff x="489" y="2493"/>
                <a:chExt cx="2429" cy="556"/>
              </a:xfrm>
            </p:grpSpPr>
            <p:sp>
              <p:nvSpPr>
                <p:cNvPr id="7293" name="Rectangle 479"/>
                <p:cNvSpPr>
                  <a:spLocks noChangeArrowheads="1"/>
                </p:cNvSpPr>
                <p:nvPr/>
              </p:nvSpPr>
              <p:spPr bwMode="auto">
                <a:xfrm>
                  <a:off x="532" y="2493"/>
                  <a:ext cx="2343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Kebersihan diri, mencuci muka, menyisir, mencukur dan menggosok gigi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94" name="Rectangle 542"/>
                <p:cNvSpPr>
                  <a:spLocks noChangeArrowheads="1"/>
                </p:cNvSpPr>
                <p:nvPr/>
              </p:nvSpPr>
              <p:spPr bwMode="auto">
                <a:xfrm>
                  <a:off x="489" y="2493"/>
                  <a:ext cx="2429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545"/>
              <p:cNvGrpSpPr>
                <a:grpSpLocks/>
              </p:cNvGrpSpPr>
              <p:nvPr/>
            </p:nvGrpSpPr>
            <p:grpSpPr bwMode="auto">
              <a:xfrm>
                <a:off x="2918" y="2493"/>
                <a:ext cx="708" cy="556"/>
                <a:chOff x="2918" y="2493"/>
                <a:chExt cx="708" cy="556"/>
              </a:xfrm>
            </p:grpSpPr>
            <p:sp>
              <p:nvSpPr>
                <p:cNvPr id="7291" name="Rectangle 480"/>
                <p:cNvSpPr>
                  <a:spLocks noChangeArrowheads="1"/>
                </p:cNvSpPr>
                <p:nvPr/>
              </p:nvSpPr>
              <p:spPr bwMode="auto">
                <a:xfrm>
                  <a:off x="2961" y="2493"/>
                  <a:ext cx="622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0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2918" y="2493"/>
                  <a:ext cx="708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547"/>
              <p:cNvGrpSpPr>
                <a:grpSpLocks/>
              </p:cNvGrpSpPr>
              <p:nvPr/>
            </p:nvGrpSpPr>
            <p:grpSpPr bwMode="auto">
              <a:xfrm>
                <a:off x="3626" y="2493"/>
                <a:ext cx="646" cy="556"/>
                <a:chOff x="3626" y="2493"/>
                <a:chExt cx="646" cy="556"/>
              </a:xfrm>
            </p:grpSpPr>
            <p:sp>
              <p:nvSpPr>
                <p:cNvPr id="728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669" y="2493"/>
                  <a:ext cx="560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5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90" name="Rectangle 546"/>
                <p:cNvSpPr>
                  <a:spLocks noChangeArrowheads="1"/>
                </p:cNvSpPr>
                <p:nvPr/>
              </p:nvSpPr>
              <p:spPr bwMode="auto">
                <a:xfrm>
                  <a:off x="3626" y="2493"/>
                  <a:ext cx="646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549"/>
              <p:cNvGrpSpPr>
                <a:grpSpLocks/>
              </p:cNvGrpSpPr>
              <p:nvPr/>
            </p:nvGrpSpPr>
            <p:grpSpPr bwMode="auto">
              <a:xfrm>
                <a:off x="0" y="3049"/>
                <a:ext cx="489" cy="422"/>
                <a:chOff x="0" y="3049"/>
                <a:chExt cx="489" cy="422"/>
              </a:xfrm>
            </p:grpSpPr>
            <p:sp>
              <p:nvSpPr>
                <p:cNvPr id="7287" name="Rectangle 482"/>
                <p:cNvSpPr>
                  <a:spLocks noChangeArrowheads="1"/>
                </p:cNvSpPr>
                <p:nvPr/>
              </p:nvSpPr>
              <p:spPr bwMode="auto">
                <a:xfrm>
                  <a:off x="43" y="3049"/>
                  <a:ext cx="403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4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88" name="Rectangle 548"/>
                <p:cNvSpPr>
                  <a:spLocks noChangeArrowheads="1"/>
                </p:cNvSpPr>
                <p:nvPr/>
              </p:nvSpPr>
              <p:spPr bwMode="auto">
                <a:xfrm>
                  <a:off x="0" y="3049"/>
                  <a:ext cx="489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551"/>
              <p:cNvGrpSpPr>
                <a:grpSpLocks/>
              </p:cNvGrpSpPr>
              <p:nvPr/>
            </p:nvGrpSpPr>
            <p:grpSpPr bwMode="auto">
              <a:xfrm>
                <a:off x="489" y="3049"/>
                <a:ext cx="2429" cy="422"/>
                <a:chOff x="489" y="3049"/>
                <a:chExt cx="2429" cy="422"/>
              </a:xfrm>
            </p:grpSpPr>
            <p:sp>
              <p:nvSpPr>
                <p:cNvPr id="7285" name="Rectangle 483"/>
                <p:cNvSpPr>
                  <a:spLocks noChangeArrowheads="1"/>
                </p:cNvSpPr>
                <p:nvPr/>
              </p:nvSpPr>
              <p:spPr bwMode="auto">
                <a:xfrm>
                  <a:off x="532" y="3049"/>
                  <a:ext cx="2343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Aktivitas di toilet (menyemprot, mengelap)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86" name="Rectangle 550"/>
                <p:cNvSpPr>
                  <a:spLocks noChangeArrowheads="1"/>
                </p:cNvSpPr>
                <p:nvPr/>
              </p:nvSpPr>
              <p:spPr bwMode="auto">
                <a:xfrm>
                  <a:off x="489" y="3049"/>
                  <a:ext cx="2429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553"/>
              <p:cNvGrpSpPr>
                <a:grpSpLocks/>
              </p:cNvGrpSpPr>
              <p:nvPr/>
            </p:nvGrpSpPr>
            <p:grpSpPr bwMode="auto">
              <a:xfrm>
                <a:off x="2918" y="3049"/>
                <a:ext cx="708" cy="422"/>
                <a:chOff x="2918" y="3049"/>
                <a:chExt cx="708" cy="422"/>
              </a:xfrm>
            </p:grpSpPr>
            <p:sp>
              <p:nvSpPr>
                <p:cNvPr id="7283" name="Rectangle 484"/>
                <p:cNvSpPr>
                  <a:spLocks noChangeArrowheads="1"/>
                </p:cNvSpPr>
                <p:nvPr/>
              </p:nvSpPr>
              <p:spPr bwMode="auto">
                <a:xfrm>
                  <a:off x="2961" y="3049"/>
                  <a:ext cx="622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5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84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18" y="3049"/>
                  <a:ext cx="708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555"/>
              <p:cNvGrpSpPr>
                <a:grpSpLocks/>
              </p:cNvGrpSpPr>
              <p:nvPr/>
            </p:nvGrpSpPr>
            <p:grpSpPr bwMode="auto">
              <a:xfrm>
                <a:off x="3626" y="3049"/>
                <a:ext cx="646" cy="422"/>
                <a:chOff x="3626" y="3049"/>
                <a:chExt cx="646" cy="422"/>
              </a:xfrm>
            </p:grpSpPr>
            <p:sp>
              <p:nvSpPr>
                <p:cNvPr id="7281" name="Rectangle 485"/>
                <p:cNvSpPr>
                  <a:spLocks noChangeArrowheads="1"/>
                </p:cNvSpPr>
                <p:nvPr/>
              </p:nvSpPr>
              <p:spPr bwMode="auto">
                <a:xfrm>
                  <a:off x="3669" y="3049"/>
                  <a:ext cx="56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10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8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626" y="3049"/>
                  <a:ext cx="64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557"/>
              <p:cNvGrpSpPr>
                <a:grpSpLocks/>
              </p:cNvGrpSpPr>
              <p:nvPr/>
            </p:nvGrpSpPr>
            <p:grpSpPr bwMode="auto">
              <a:xfrm>
                <a:off x="0" y="3471"/>
                <a:ext cx="489" cy="422"/>
                <a:chOff x="0" y="3471"/>
                <a:chExt cx="489" cy="422"/>
              </a:xfrm>
            </p:grpSpPr>
            <p:sp>
              <p:nvSpPr>
                <p:cNvPr id="7279" name="Rectangle 486"/>
                <p:cNvSpPr>
                  <a:spLocks noChangeArrowheads="1"/>
                </p:cNvSpPr>
                <p:nvPr/>
              </p:nvSpPr>
              <p:spPr bwMode="auto">
                <a:xfrm>
                  <a:off x="43" y="3471"/>
                  <a:ext cx="403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5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80" name="Rectangle 556"/>
                <p:cNvSpPr>
                  <a:spLocks noChangeArrowheads="1"/>
                </p:cNvSpPr>
                <p:nvPr/>
              </p:nvSpPr>
              <p:spPr bwMode="auto">
                <a:xfrm>
                  <a:off x="0" y="3471"/>
                  <a:ext cx="489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559"/>
              <p:cNvGrpSpPr>
                <a:grpSpLocks/>
              </p:cNvGrpSpPr>
              <p:nvPr/>
            </p:nvGrpSpPr>
            <p:grpSpPr bwMode="auto">
              <a:xfrm>
                <a:off x="489" y="3471"/>
                <a:ext cx="2429" cy="422"/>
                <a:chOff x="489" y="3471"/>
                <a:chExt cx="2429" cy="422"/>
              </a:xfrm>
            </p:grpSpPr>
            <p:sp>
              <p:nvSpPr>
                <p:cNvPr id="7277" name="Rectangle 487"/>
                <p:cNvSpPr>
                  <a:spLocks noChangeArrowheads="1"/>
                </p:cNvSpPr>
                <p:nvPr/>
              </p:nvSpPr>
              <p:spPr bwMode="auto">
                <a:xfrm>
                  <a:off x="532" y="3471"/>
                  <a:ext cx="2343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Mandi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78" name="Rectangle 558"/>
                <p:cNvSpPr>
                  <a:spLocks noChangeArrowheads="1"/>
                </p:cNvSpPr>
                <p:nvPr/>
              </p:nvSpPr>
              <p:spPr bwMode="auto">
                <a:xfrm>
                  <a:off x="489" y="3471"/>
                  <a:ext cx="2429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561"/>
              <p:cNvGrpSpPr>
                <a:grpSpLocks/>
              </p:cNvGrpSpPr>
              <p:nvPr/>
            </p:nvGrpSpPr>
            <p:grpSpPr bwMode="auto">
              <a:xfrm>
                <a:off x="2918" y="3471"/>
                <a:ext cx="708" cy="422"/>
                <a:chOff x="2918" y="3471"/>
                <a:chExt cx="708" cy="422"/>
              </a:xfrm>
            </p:grpSpPr>
            <p:sp>
              <p:nvSpPr>
                <p:cNvPr id="7275" name="Rectangle 488"/>
                <p:cNvSpPr>
                  <a:spLocks noChangeArrowheads="1"/>
                </p:cNvSpPr>
                <p:nvPr/>
              </p:nvSpPr>
              <p:spPr bwMode="auto">
                <a:xfrm>
                  <a:off x="2961" y="3471"/>
                  <a:ext cx="622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0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76" name="Rectangle 560"/>
                <p:cNvSpPr>
                  <a:spLocks noChangeArrowheads="1"/>
                </p:cNvSpPr>
                <p:nvPr/>
              </p:nvSpPr>
              <p:spPr bwMode="auto">
                <a:xfrm>
                  <a:off x="2918" y="3471"/>
                  <a:ext cx="708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563"/>
              <p:cNvGrpSpPr>
                <a:grpSpLocks/>
              </p:cNvGrpSpPr>
              <p:nvPr/>
            </p:nvGrpSpPr>
            <p:grpSpPr bwMode="auto">
              <a:xfrm>
                <a:off x="3626" y="3471"/>
                <a:ext cx="646" cy="422"/>
                <a:chOff x="3626" y="3471"/>
                <a:chExt cx="646" cy="422"/>
              </a:xfrm>
            </p:grpSpPr>
            <p:sp>
              <p:nvSpPr>
                <p:cNvPr id="7273" name="Rectangle 489"/>
                <p:cNvSpPr>
                  <a:spLocks noChangeArrowheads="1"/>
                </p:cNvSpPr>
                <p:nvPr/>
              </p:nvSpPr>
              <p:spPr bwMode="auto">
                <a:xfrm>
                  <a:off x="3669" y="3471"/>
                  <a:ext cx="56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5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74" name="Rectangle 562"/>
                <p:cNvSpPr>
                  <a:spLocks noChangeArrowheads="1"/>
                </p:cNvSpPr>
                <p:nvPr/>
              </p:nvSpPr>
              <p:spPr bwMode="auto">
                <a:xfrm>
                  <a:off x="3626" y="3471"/>
                  <a:ext cx="64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565"/>
              <p:cNvGrpSpPr>
                <a:grpSpLocks/>
              </p:cNvGrpSpPr>
              <p:nvPr/>
            </p:nvGrpSpPr>
            <p:grpSpPr bwMode="auto">
              <a:xfrm>
                <a:off x="0" y="3893"/>
                <a:ext cx="489" cy="690"/>
                <a:chOff x="0" y="3893"/>
                <a:chExt cx="489" cy="690"/>
              </a:xfrm>
            </p:grpSpPr>
            <p:sp>
              <p:nvSpPr>
                <p:cNvPr id="7271" name="Rectangle 490"/>
                <p:cNvSpPr>
                  <a:spLocks noChangeArrowheads="1"/>
                </p:cNvSpPr>
                <p:nvPr/>
              </p:nvSpPr>
              <p:spPr bwMode="auto">
                <a:xfrm>
                  <a:off x="43" y="3893"/>
                  <a:ext cx="403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6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72" name="Rectangle 564"/>
                <p:cNvSpPr>
                  <a:spLocks noChangeArrowheads="1"/>
                </p:cNvSpPr>
                <p:nvPr/>
              </p:nvSpPr>
              <p:spPr bwMode="auto">
                <a:xfrm>
                  <a:off x="0" y="3893"/>
                  <a:ext cx="489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567"/>
              <p:cNvGrpSpPr>
                <a:grpSpLocks/>
              </p:cNvGrpSpPr>
              <p:nvPr/>
            </p:nvGrpSpPr>
            <p:grpSpPr bwMode="auto">
              <a:xfrm>
                <a:off x="489" y="3893"/>
                <a:ext cx="2429" cy="690"/>
                <a:chOff x="489" y="3893"/>
                <a:chExt cx="2429" cy="690"/>
              </a:xfrm>
            </p:grpSpPr>
            <p:sp>
              <p:nvSpPr>
                <p:cNvPr id="7269" name="Rectangle 491"/>
                <p:cNvSpPr>
                  <a:spLocks noChangeArrowheads="1"/>
                </p:cNvSpPr>
                <p:nvPr/>
              </p:nvSpPr>
              <p:spPr bwMode="auto">
                <a:xfrm>
                  <a:off x="532" y="3893"/>
                  <a:ext cx="2343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Berjalan di jalan yang datar (jika tidak mampu jalan melakukannya dengan kursi roda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70" name="Rectangle 566"/>
                <p:cNvSpPr>
                  <a:spLocks noChangeArrowheads="1"/>
                </p:cNvSpPr>
                <p:nvPr/>
              </p:nvSpPr>
              <p:spPr bwMode="auto">
                <a:xfrm>
                  <a:off x="489" y="3893"/>
                  <a:ext cx="2429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569"/>
              <p:cNvGrpSpPr>
                <a:grpSpLocks/>
              </p:cNvGrpSpPr>
              <p:nvPr/>
            </p:nvGrpSpPr>
            <p:grpSpPr bwMode="auto">
              <a:xfrm>
                <a:off x="2918" y="3893"/>
                <a:ext cx="708" cy="690"/>
                <a:chOff x="2918" y="3893"/>
                <a:chExt cx="708" cy="690"/>
              </a:xfrm>
            </p:grpSpPr>
            <p:sp>
              <p:nvSpPr>
                <p:cNvPr id="7267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61" y="3893"/>
                  <a:ext cx="622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10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68" name="Rectangle 568"/>
                <p:cNvSpPr>
                  <a:spLocks noChangeArrowheads="1"/>
                </p:cNvSpPr>
                <p:nvPr/>
              </p:nvSpPr>
              <p:spPr bwMode="auto">
                <a:xfrm>
                  <a:off x="2918" y="3893"/>
                  <a:ext cx="708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68" name="Group 571"/>
              <p:cNvGrpSpPr>
                <a:grpSpLocks/>
              </p:cNvGrpSpPr>
              <p:nvPr/>
            </p:nvGrpSpPr>
            <p:grpSpPr bwMode="auto">
              <a:xfrm>
                <a:off x="3626" y="3893"/>
                <a:ext cx="646" cy="690"/>
                <a:chOff x="3626" y="3893"/>
                <a:chExt cx="646" cy="690"/>
              </a:xfrm>
            </p:grpSpPr>
            <p:sp>
              <p:nvSpPr>
                <p:cNvPr id="7265" name="Rectangle 493"/>
                <p:cNvSpPr>
                  <a:spLocks noChangeArrowheads="1"/>
                </p:cNvSpPr>
                <p:nvPr/>
              </p:nvSpPr>
              <p:spPr bwMode="auto">
                <a:xfrm>
                  <a:off x="3669" y="3893"/>
                  <a:ext cx="560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15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66" name="Rectangle 570"/>
                <p:cNvSpPr>
                  <a:spLocks noChangeArrowheads="1"/>
                </p:cNvSpPr>
                <p:nvPr/>
              </p:nvSpPr>
              <p:spPr bwMode="auto">
                <a:xfrm>
                  <a:off x="3626" y="3893"/>
                  <a:ext cx="646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69" name="Group 573"/>
              <p:cNvGrpSpPr>
                <a:grpSpLocks/>
              </p:cNvGrpSpPr>
              <p:nvPr/>
            </p:nvGrpSpPr>
            <p:grpSpPr bwMode="auto">
              <a:xfrm>
                <a:off x="0" y="4583"/>
                <a:ext cx="489" cy="422"/>
                <a:chOff x="0" y="4583"/>
                <a:chExt cx="489" cy="422"/>
              </a:xfrm>
            </p:grpSpPr>
            <p:sp>
              <p:nvSpPr>
                <p:cNvPr id="7263" name="Rectangle 494"/>
                <p:cNvSpPr>
                  <a:spLocks noChangeArrowheads="1"/>
                </p:cNvSpPr>
                <p:nvPr/>
              </p:nvSpPr>
              <p:spPr bwMode="auto">
                <a:xfrm>
                  <a:off x="43" y="4583"/>
                  <a:ext cx="403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7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64" name="Rectangle 572"/>
                <p:cNvSpPr>
                  <a:spLocks noChangeArrowheads="1"/>
                </p:cNvSpPr>
                <p:nvPr/>
              </p:nvSpPr>
              <p:spPr bwMode="auto">
                <a:xfrm>
                  <a:off x="0" y="4583"/>
                  <a:ext cx="489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71" name="Group 575"/>
              <p:cNvGrpSpPr>
                <a:grpSpLocks/>
              </p:cNvGrpSpPr>
              <p:nvPr/>
            </p:nvGrpSpPr>
            <p:grpSpPr bwMode="auto">
              <a:xfrm>
                <a:off x="489" y="4583"/>
                <a:ext cx="2429" cy="422"/>
                <a:chOff x="489" y="4583"/>
                <a:chExt cx="2429" cy="422"/>
              </a:xfrm>
            </p:grpSpPr>
            <p:sp>
              <p:nvSpPr>
                <p:cNvPr id="7261" name="Rectangle 495"/>
                <p:cNvSpPr>
                  <a:spLocks noChangeArrowheads="1"/>
                </p:cNvSpPr>
                <p:nvPr/>
              </p:nvSpPr>
              <p:spPr bwMode="auto">
                <a:xfrm>
                  <a:off x="532" y="4583"/>
                  <a:ext cx="2343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Naik turun tangga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62" name="Rectangle 574"/>
                <p:cNvSpPr>
                  <a:spLocks noChangeArrowheads="1"/>
                </p:cNvSpPr>
                <p:nvPr/>
              </p:nvSpPr>
              <p:spPr bwMode="auto">
                <a:xfrm>
                  <a:off x="489" y="4583"/>
                  <a:ext cx="2429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74" name="Group 577"/>
              <p:cNvGrpSpPr>
                <a:grpSpLocks/>
              </p:cNvGrpSpPr>
              <p:nvPr/>
            </p:nvGrpSpPr>
            <p:grpSpPr bwMode="auto">
              <a:xfrm>
                <a:off x="2918" y="4583"/>
                <a:ext cx="708" cy="422"/>
                <a:chOff x="2918" y="4583"/>
                <a:chExt cx="708" cy="422"/>
              </a:xfrm>
            </p:grpSpPr>
            <p:sp>
              <p:nvSpPr>
                <p:cNvPr id="7259" name="Rectangle 496"/>
                <p:cNvSpPr>
                  <a:spLocks noChangeArrowheads="1"/>
                </p:cNvSpPr>
                <p:nvPr/>
              </p:nvSpPr>
              <p:spPr bwMode="auto">
                <a:xfrm>
                  <a:off x="2961" y="4583"/>
                  <a:ext cx="622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5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60" name="Rectangle 576"/>
                <p:cNvSpPr>
                  <a:spLocks noChangeArrowheads="1"/>
                </p:cNvSpPr>
                <p:nvPr/>
              </p:nvSpPr>
              <p:spPr bwMode="auto">
                <a:xfrm>
                  <a:off x="2918" y="4583"/>
                  <a:ext cx="708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76" name="Group 579"/>
              <p:cNvGrpSpPr>
                <a:grpSpLocks/>
              </p:cNvGrpSpPr>
              <p:nvPr/>
            </p:nvGrpSpPr>
            <p:grpSpPr bwMode="auto">
              <a:xfrm>
                <a:off x="3626" y="4583"/>
                <a:ext cx="646" cy="422"/>
                <a:chOff x="3626" y="4583"/>
                <a:chExt cx="646" cy="422"/>
              </a:xfrm>
            </p:grpSpPr>
            <p:sp>
              <p:nvSpPr>
                <p:cNvPr id="7257" name="Rectangle 497"/>
                <p:cNvSpPr>
                  <a:spLocks noChangeArrowheads="1"/>
                </p:cNvSpPr>
                <p:nvPr/>
              </p:nvSpPr>
              <p:spPr bwMode="auto">
                <a:xfrm>
                  <a:off x="3669" y="4583"/>
                  <a:ext cx="56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10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58" name="Rectangle 578"/>
                <p:cNvSpPr>
                  <a:spLocks noChangeArrowheads="1"/>
                </p:cNvSpPr>
                <p:nvPr/>
              </p:nvSpPr>
              <p:spPr bwMode="auto">
                <a:xfrm>
                  <a:off x="3626" y="4583"/>
                  <a:ext cx="64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77" name="Group 581"/>
              <p:cNvGrpSpPr>
                <a:grpSpLocks/>
              </p:cNvGrpSpPr>
              <p:nvPr/>
            </p:nvGrpSpPr>
            <p:grpSpPr bwMode="auto">
              <a:xfrm>
                <a:off x="0" y="5005"/>
                <a:ext cx="489" cy="422"/>
                <a:chOff x="0" y="5005"/>
                <a:chExt cx="489" cy="422"/>
              </a:xfrm>
            </p:grpSpPr>
            <p:sp>
              <p:nvSpPr>
                <p:cNvPr id="7255" name="Rectangle 498"/>
                <p:cNvSpPr>
                  <a:spLocks noChangeArrowheads="1"/>
                </p:cNvSpPr>
                <p:nvPr/>
              </p:nvSpPr>
              <p:spPr bwMode="auto">
                <a:xfrm>
                  <a:off x="43" y="5005"/>
                  <a:ext cx="403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8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56" name="Rectangle 580"/>
                <p:cNvSpPr>
                  <a:spLocks noChangeArrowheads="1"/>
                </p:cNvSpPr>
                <p:nvPr/>
              </p:nvSpPr>
              <p:spPr bwMode="auto">
                <a:xfrm>
                  <a:off x="0" y="5005"/>
                  <a:ext cx="489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78" name="Group 583"/>
              <p:cNvGrpSpPr>
                <a:grpSpLocks/>
              </p:cNvGrpSpPr>
              <p:nvPr/>
            </p:nvGrpSpPr>
            <p:grpSpPr bwMode="auto">
              <a:xfrm>
                <a:off x="489" y="5005"/>
                <a:ext cx="2429" cy="422"/>
                <a:chOff x="489" y="5005"/>
                <a:chExt cx="2429" cy="422"/>
              </a:xfrm>
            </p:grpSpPr>
            <p:sp>
              <p:nvSpPr>
                <p:cNvPr id="7253" name="Rectangle 499"/>
                <p:cNvSpPr>
                  <a:spLocks noChangeArrowheads="1"/>
                </p:cNvSpPr>
                <p:nvPr/>
              </p:nvSpPr>
              <p:spPr bwMode="auto">
                <a:xfrm>
                  <a:off x="532" y="5005"/>
                  <a:ext cx="2343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Berpakaian termasuk mengenakan sepatu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54" name="Rectangle 582"/>
                <p:cNvSpPr>
                  <a:spLocks noChangeArrowheads="1"/>
                </p:cNvSpPr>
                <p:nvPr/>
              </p:nvSpPr>
              <p:spPr bwMode="auto">
                <a:xfrm>
                  <a:off x="489" y="5005"/>
                  <a:ext cx="2429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79" name="Group 585"/>
              <p:cNvGrpSpPr>
                <a:grpSpLocks/>
              </p:cNvGrpSpPr>
              <p:nvPr/>
            </p:nvGrpSpPr>
            <p:grpSpPr bwMode="auto">
              <a:xfrm>
                <a:off x="2918" y="5005"/>
                <a:ext cx="708" cy="422"/>
                <a:chOff x="2918" y="5005"/>
                <a:chExt cx="708" cy="422"/>
              </a:xfrm>
            </p:grpSpPr>
            <p:sp>
              <p:nvSpPr>
                <p:cNvPr id="7251" name="Rectangle 500"/>
                <p:cNvSpPr>
                  <a:spLocks noChangeArrowheads="1"/>
                </p:cNvSpPr>
                <p:nvPr/>
              </p:nvSpPr>
              <p:spPr bwMode="auto">
                <a:xfrm>
                  <a:off x="2961" y="5005"/>
                  <a:ext cx="622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5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52" name="Rectangle 584"/>
                <p:cNvSpPr>
                  <a:spLocks noChangeArrowheads="1"/>
                </p:cNvSpPr>
                <p:nvPr/>
              </p:nvSpPr>
              <p:spPr bwMode="auto">
                <a:xfrm>
                  <a:off x="2918" y="5005"/>
                  <a:ext cx="708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0" name="Group 587"/>
              <p:cNvGrpSpPr>
                <a:grpSpLocks/>
              </p:cNvGrpSpPr>
              <p:nvPr/>
            </p:nvGrpSpPr>
            <p:grpSpPr bwMode="auto">
              <a:xfrm>
                <a:off x="3626" y="5005"/>
                <a:ext cx="646" cy="422"/>
                <a:chOff x="3626" y="5005"/>
                <a:chExt cx="646" cy="422"/>
              </a:xfrm>
            </p:grpSpPr>
            <p:sp>
              <p:nvSpPr>
                <p:cNvPr id="72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669" y="5005"/>
                  <a:ext cx="56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10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50" name="Rectangle 586"/>
                <p:cNvSpPr>
                  <a:spLocks noChangeArrowheads="1"/>
                </p:cNvSpPr>
                <p:nvPr/>
              </p:nvSpPr>
              <p:spPr bwMode="auto">
                <a:xfrm>
                  <a:off x="3626" y="5005"/>
                  <a:ext cx="64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1" name="Group 589"/>
              <p:cNvGrpSpPr>
                <a:grpSpLocks/>
              </p:cNvGrpSpPr>
              <p:nvPr/>
            </p:nvGrpSpPr>
            <p:grpSpPr bwMode="auto">
              <a:xfrm>
                <a:off x="0" y="5427"/>
                <a:ext cx="489" cy="422"/>
                <a:chOff x="0" y="5427"/>
                <a:chExt cx="489" cy="422"/>
              </a:xfrm>
            </p:grpSpPr>
            <p:sp>
              <p:nvSpPr>
                <p:cNvPr id="7247" name="Rectangle 502"/>
                <p:cNvSpPr>
                  <a:spLocks noChangeArrowheads="1"/>
                </p:cNvSpPr>
                <p:nvPr/>
              </p:nvSpPr>
              <p:spPr bwMode="auto">
                <a:xfrm>
                  <a:off x="43" y="5427"/>
                  <a:ext cx="403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9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48" name="Rectangle 588"/>
                <p:cNvSpPr>
                  <a:spLocks noChangeArrowheads="1"/>
                </p:cNvSpPr>
                <p:nvPr/>
              </p:nvSpPr>
              <p:spPr bwMode="auto">
                <a:xfrm>
                  <a:off x="0" y="5427"/>
                  <a:ext cx="489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2" name="Group 591"/>
              <p:cNvGrpSpPr>
                <a:grpSpLocks/>
              </p:cNvGrpSpPr>
              <p:nvPr/>
            </p:nvGrpSpPr>
            <p:grpSpPr bwMode="auto">
              <a:xfrm>
                <a:off x="489" y="5427"/>
                <a:ext cx="2429" cy="422"/>
                <a:chOff x="489" y="5427"/>
                <a:chExt cx="2429" cy="422"/>
              </a:xfrm>
            </p:grpSpPr>
            <p:sp>
              <p:nvSpPr>
                <p:cNvPr id="7245" name="Rectangle 503"/>
                <p:cNvSpPr>
                  <a:spLocks noChangeArrowheads="1"/>
                </p:cNvSpPr>
                <p:nvPr/>
              </p:nvSpPr>
              <p:spPr bwMode="auto">
                <a:xfrm>
                  <a:off x="532" y="5427"/>
                  <a:ext cx="2343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Mengontrol BAB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46" name="Rectangle 590"/>
                <p:cNvSpPr>
                  <a:spLocks noChangeArrowheads="1"/>
                </p:cNvSpPr>
                <p:nvPr/>
              </p:nvSpPr>
              <p:spPr bwMode="auto">
                <a:xfrm>
                  <a:off x="489" y="5427"/>
                  <a:ext cx="2429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3" name="Group 593"/>
              <p:cNvGrpSpPr>
                <a:grpSpLocks/>
              </p:cNvGrpSpPr>
              <p:nvPr/>
            </p:nvGrpSpPr>
            <p:grpSpPr bwMode="auto">
              <a:xfrm>
                <a:off x="2918" y="5427"/>
                <a:ext cx="708" cy="422"/>
                <a:chOff x="2918" y="5427"/>
                <a:chExt cx="708" cy="422"/>
              </a:xfrm>
            </p:grpSpPr>
            <p:sp>
              <p:nvSpPr>
                <p:cNvPr id="7243" name="Rectangle 504"/>
                <p:cNvSpPr>
                  <a:spLocks noChangeArrowheads="1"/>
                </p:cNvSpPr>
                <p:nvPr/>
              </p:nvSpPr>
              <p:spPr bwMode="auto">
                <a:xfrm>
                  <a:off x="2961" y="5427"/>
                  <a:ext cx="622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5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44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18" y="5427"/>
                  <a:ext cx="708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4" name="Group 595"/>
              <p:cNvGrpSpPr>
                <a:grpSpLocks/>
              </p:cNvGrpSpPr>
              <p:nvPr/>
            </p:nvGrpSpPr>
            <p:grpSpPr bwMode="auto">
              <a:xfrm>
                <a:off x="3626" y="5427"/>
                <a:ext cx="646" cy="422"/>
                <a:chOff x="3626" y="5427"/>
                <a:chExt cx="646" cy="422"/>
              </a:xfrm>
            </p:grpSpPr>
            <p:sp>
              <p:nvSpPr>
                <p:cNvPr id="7241" name="Rectangle 505"/>
                <p:cNvSpPr>
                  <a:spLocks noChangeArrowheads="1"/>
                </p:cNvSpPr>
                <p:nvPr/>
              </p:nvSpPr>
              <p:spPr bwMode="auto">
                <a:xfrm>
                  <a:off x="3669" y="5427"/>
                  <a:ext cx="56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10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626" y="5427"/>
                  <a:ext cx="64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5" name="Group 597"/>
              <p:cNvGrpSpPr>
                <a:grpSpLocks/>
              </p:cNvGrpSpPr>
              <p:nvPr/>
            </p:nvGrpSpPr>
            <p:grpSpPr bwMode="auto">
              <a:xfrm>
                <a:off x="0" y="5849"/>
                <a:ext cx="489" cy="422"/>
                <a:chOff x="0" y="5849"/>
                <a:chExt cx="489" cy="422"/>
              </a:xfrm>
            </p:grpSpPr>
            <p:sp>
              <p:nvSpPr>
                <p:cNvPr id="7239" name="Rectangle 506"/>
                <p:cNvSpPr>
                  <a:spLocks noChangeArrowheads="1"/>
                </p:cNvSpPr>
                <p:nvPr/>
              </p:nvSpPr>
              <p:spPr bwMode="auto">
                <a:xfrm>
                  <a:off x="43" y="5849"/>
                  <a:ext cx="403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10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40" name="Rectangle 596"/>
                <p:cNvSpPr>
                  <a:spLocks noChangeArrowheads="1"/>
                </p:cNvSpPr>
                <p:nvPr/>
              </p:nvSpPr>
              <p:spPr bwMode="auto">
                <a:xfrm>
                  <a:off x="0" y="5849"/>
                  <a:ext cx="489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6" name="Group 599"/>
              <p:cNvGrpSpPr>
                <a:grpSpLocks/>
              </p:cNvGrpSpPr>
              <p:nvPr/>
            </p:nvGrpSpPr>
            <p:grpSpPr bwMode="auto">
              <a:xfrm>
                <a:off x="489" y="5849"/>
                <a:ext cx="2429" cy="422"/>
                <a:chOff x="489" y="5849"/>
                <a:chExt cx="2429" cy="422"/>
              </a:xfrm>
            </p:grpSpPr>
            <p:sp>
              <p:nvSpPr>
                <p:cNvPr id="7237" name="Rectangle 507"/>
                <p:cNvSpPr>
                  <a:spLocks noChangeArrowheads="1"/>
                </p:cNvSpPr>
                <p:nvPr/>
              </p:nvSpPr>
              <p:spPr bwMode="auto">
                <a:xfrm>
                  <a:off x="532" y="5849"/>
                  <a:ext cx="2343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Mengontrol BAK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38" name="Rectangle 598"/>
                <p:cNvSpPr>
                  <a:spLocks noChangeArrowheads="1"/>
                </p:cNvSpPr>
                <p:nvPr/>
              </p:nvSpPr>
              <p:spPr bwMode="auto">
                <a:xfrm>
                  <a:off x="489" y="5849"/>
                  <a:ext cx="2429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7" name="Group 601"/>
              <p:cNvGrpSpPr>
                <a:grpSpLocks/>
              </p:cNvGrpSpPr>
              <p:nvPr/>
            </p:nvGrpSpPr>
            <p:grpSpPr bwMode="auto">
              <a:xfrm>
                <a:off x="2918" y="5849"/>
                <a:ext cx="708" cy="422"/>
                <a:chOff x="2918" y="5849"/>
                <a:chExt cx="708" cy="422"/>
              </a:xfrm>
            </p:grpSpPr>
            <p:sp>
              <p:nvSpPr>
                <p:cNvPr id="7235" name="Rectangle 508"/>
                <p:cNvSpPr>
                  <a:spLocks noChangeArrowheads="1"/>
                </p:cNvSpPr>
                <p:nvPr/>
              </p:nvSpPr>
              <p:spPr bwMode="auto">
                <a:xfrm>
                  <a:off x="2961" y="5849"/>
                  <a:ext cx="622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5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36" name="Rectangle 600"/>
                <p:cNvSpPr>
                  <a:spLocks noChangeArrowheads="1"/>
                </p:cNvSpPr>
                <p:nvPr/>
              </p:nvSpPr>
              <p:spPr bwMode="auto">
                <a:xfrm>
                  <a:off x="2918" y="5849"/>
                  <a:ext cx="708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8" name="Group 603"/>
              <p:cNvGrpSpPr>
                <a:grpSpLocks/>
              </p:cNvGrpSpPr>
              <p:nvPr/>
            </p:nvGrpSpPr>
            <p:grpSpPr bwMode="auto">
              <a:xfrm>
                <a:off x="3626" y="5849"/>
                <a:ext cx="646" cy="422"/>
                <a:chOff x="3626" y="5849"/>
                <a:chExt cx="646" cy="422"/>
              </a:xfrm>
            </p:grpSpPr>
            <p:sp>
              <p:nvSpPr>
                <p:cNvPr id="7233" name="Rectangle 509"/>
                <p:cNvSpPr>
                  <a:spLocks noChangeArrowheads="1"/>
                </p:cNvSpPr>
                <p:nvPr/>
              </p:nvSpPr>
              <p:spPr bwMode="auto">
                <a:xfrm>
                  <a:off x="3669" y="5849"/>
                  <a:ext cx="56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10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34" name="Rectangle 602"/>
                <p:cNvSpPr>
                  <a:spLocks noChangeArrowheads="1"/>
                </p:cNvSpPr>
                <p:nvPr/>
              </p:nvSpPr>
              <p:spPr bwMode="auto">
                <a:xfrm>
                  <a:off x="3626" y="5849"/>
                  <a:ext cx="64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9" name="Group 605"/>
              <p:cNvGrpSpPr>
                <a:grpSpLocks/>
              </p:cNvGrpSpPr>
              <p:nvPr/>
            </p:nvGrpSpPr>
            <p:grpSpPr bwMode="auto">
              <a:xfrm>
                <a:off x="0" y="6271"/>
                <a:ext cx="489" cy="422"/>
                <a:chOff x="0" y="6271"/>
                <a:chExt cx="489" cy="422"/>
              </a:xfrm>
            </p:grpSpPr>
            <p:sp>
              <p:nvSpPr>
                <p:cNvPr id="7231" name="Rectangle 510"/>
                <p:cNvSpPr>
                  <a:spLocks noChangeArrowheads="1"/>
                </p:cNvSpPr>
                <p:nvPr/>
              </p:nvSpPr>
              <p:spPr bwMode="auto">
                <a:xfrm>
                  <a:off x="43" y="6271"/>
                  <a:ext cx="403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32" name="Rectangle 604"/>
                <p:cNvSpPr>
                  <a:spLocks noChangeArrowheads="1"/>
                </p:cNvSpPr>
                <p:nvPr/>
              </p:nvSpPr>
              <p:spPr bwMode="auto">
                <a:xfrm>
                  <a:off x="0" y="6271"/>
                  <a:ext cx="489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90" name="Group 607"/>
              <p:cNvGrpSpPr>
                <a:grpSpLocks/>
              </p:cNvGrpSpPr>
              <p:nvPr/>
            </p:nvGrpSpPr>
            <p:grpSpPr bwMode="auto">
              <a:xfrm>
                <a:off x="489" y="6271"/>
                <a:ext cx="2429" cy="422"/>
                <a:chOff x="489" y="6271"/>
                <a:chExt cx="2429" cy="422"/>
              </a:xfrm>
            </p:grpSpPr>
            <p:sp>
              <p:nvSpPr>
                <p:cNvPr id="7229" name="Rectangle 511"/>
                <p:cNvSpPr>
                  <a:spLocks noChangeArrowheads="1"/>
                </p:cNvSpPr>
                <p:nvPr/>
              </p:nvSpPr>
              <p:spPr bwMode="auto">
                <a:xfrm>
                  <a:off x="532" y="6271"/>
                  <a:ext cx="2343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Arial" charset="0"/>
                      <a:cs typeface="Arial" charset="0"/>
                    </a:rPr>
                    <a:t>JUMLAH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7230" name="Rectangle 606"/>
                <p:cNvSpPr>
                  <a:spLocks noChangeArrowheads="1"/>
                </p:cNvSpPr>
                <p:nvPr/>
              </p:nvSpPr>
              <p:spPr bwMode="auto">
                <a:xfrm>
                  <a:off x="489" y="6271"/>
                  <a:ext cx="2429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91" name="Group 609"/>
              <p:cNvGrpSpPr>
                <a:grpSpLocks/>
              </p:cNvGrpSpPr>
              <p:nvPr/>
            </p:nvGrpSpPr>
            <p:grpSpPr bwMode="auto">
              <a:xfrm>
                <a:off x="2918" y="6271"/>
                <a:ext cx="708" cy="422"/>
                <a:chOff x="2918" y="6271"/>
                <a:chExt cx="708" cy="422"/>
              </a:xfrm>
            </p:grpSpPr>
            <p:sp>
              <p:nvSpPr>
                <p:cNvPr id="7227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61" y="6271"/>
                  <a:ext cx="622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28" name="Rectangle 608"/>
                <p:cNvSpPr>
                  <a:spLocks noChangeArrowheads="1"/>
                </p:cNvSpPr>
                <p:nvPr/>
              </p:nvSpPr>
              <p:spPr bwMode="auto">
                <a:xfrm>
                  <a:off x="2918" y="6271"/>
                  <a:ext cx="708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92" name="Group 611"/>
              <p:cNvGrpSpPr>
                <a:grpSpLocks/>
              </p:cNvGrpSpPr>
              <p:nvPr/>
            </p:nvGrpSpPr>
            <p:grpSpPr bwMode="auto">
              <a:xfrm>
                <a:off x="3626" y="6271"/>
                <a:ext cx="646" cy="422"/>
                <a:chOff x="3626" y="6271"/>
                <a:chExt cx="646" cy="422"/>
              </a:xfrm>
            </p:grpSpPr>
            <p:sp>
              <p:nvSpPr>
                <p:cNvPr id="7225" name="Rectangle 513"/>
                <p:cNvSpPr>
                  <a:spLocks noChangeArrowheads="1"/>
                </p:cNvSpPr>
                <p:nvPr/>
              </p:nvSpPr>
              <p:spPr bwMode="auto">
                <a:xfrm>
                  <a:off x="3669" y="6271"/>
                  <a:ext cx="56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400">
                      <a:latin typeface="Arial" charset="0"/>
                      <a:cs typeface="Arial" charset="0"/>
                    </a:rPr>
                    <a:t>100</a:t>
                  </a:r>
                </a:p>
                <a:p>
                  <a:pPr algn="r" eaLnBrk="0" hangingPunct="0"/>
                  <a:endParaRPr lang="en-US" sz="1400"/>
                </a:p>
              </p:txBody>
            </p:sp>
            <p:sp>
              <p:nvSpPr>
                <p:cNvPr id="7226" name="Rectangle 610"/>
                <p:cNvSpPr>
                  <a:spLocks noChangeArrowheads="1"/>
                </p:cNvSpPr>
                <p:nvPr/>
              </p:nvSpPr>
              <p:spPr bwMode="auto">
                <a:xfrm>
                  <a:off x="3626" y="6271"/>
                  <a:ext cx="64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175" name="Rectangle 613"/>
            <p:cNvSpPr>
              <a:spLocks noChangeArrowheads="1"/>
            </p:cNvSpPr>
            <p:nvPr/>
          </p:nvSpPr>
          <p:spPr bwMode="auto">
            <a:xfrm>
              <a:off x="-3" y="400"/>
              <a:ext cx="4278" cy="629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2" name="Rectangle 616"/>
          <p:cNvSpPr>
            <a:spLocks noChangeArrowheads="1"/>
          </p:cNvSpPr>
          <p:nvPr/>
        </p:nvSpPr>
        <p:spPr bwMode="auto">
          <a:xfrm>
            <a:off x="304800" y="5299075"/>
            <a:ext cx="53340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cs typeface="Times New Roman" pitchFamily="18" charset="0"/>
              </a:rPr>
              <a:t>Penilaian : </a:t>
            </a:r>
          </a:p>
          <a:p>
            <a:pPr eaLnBrk="0" hangingPunct="0"/>
            <a:r>
              <a:rPr lang="en-US" sz="1600">
                <a:cs typeface="Times New Roman" pitchFamily="18" charset="0"/>
              </a:rPr>
              <a:t>0   -  20	: Ketergantungan penuh</a:t>
            </a:r>
            <a:r>
              <a:rPr lang="en-US" sz="1600"/>
              <a:t> </a:t>
            </a:r>
            <a:endParaRPr lang="en-US" sz="1600">
              <a:cs typeface="Times New Roman" pitchFamily="18" charset="0"/>
            </a:endParaRPr>
          </a:p>
          <a:p>
            <a:pPr eaLnBrk="0" hangingPunct="0"/>
            <a:r>
              <a:rPr lang="en-US" sz="1600">
                <a:cs typeface="Times New Roman" pitchFamily="18" charset="0"/>
              </a:rPr>
              <a:t>21 -  61	: Ketergantungan berat/ sangat tergantung.</a:t>
            </a:r>
            <a:r>
              <a:rPr lang="en-US" sz="1600"/>
              <a:t> </a:t>
            </a:r>
            <a:endParaRPr lang="en-US" sz="1600">
              <a:cs typeface="Times New Roman" pitchFamily="18" charset="0"/>
            </a:endParaRPr>
          </a:p>
          <a:p>
            <a:pPr eaLnBrk="0" hangingPunct="0"/>
            <a:r>
              <a:rPr lang="en-US" sz="1600">
                <a:cs typeface="Times New Roman" pitchFamily="18" charset="0"/>
              </a:rPr>
              <a:t>62 -  90	: Ketergantungan moderat.</a:t>
            </a:r>
            <a:r>
              <a:rPr lang="en-US" sz="1600"/>
              <a:t> </a:t>
            </a:r>
            <a:endParaRPr lang="en-US" sz="1600">
              <a:cs typeface="Times New Roman" pitchFamily="18" charset="0"/>
            </a:endParaRPr>
          </a:p>
          <a:p>
            <a:pPr eaLnBrk="0" hangingPunct="0"/>
            <a:r>
              <a:rPr lang="en-US" sz="1600">
                <a:cs typeface="Times New Roman" pitchFamily="18" charset="0"/>
              </a:rPr>
              <a:t>91 -  99	: Ketergantungan ringan</a:t>
            </a:r>
            <a:r>
              <a:rPr lang="en-US" sz="1600"/>
              <a:t> </a:t>
            </a:r>
            <a:endParaRPr lang="en-US" sz="1600">
              <a:cs typeface="Times New Roman" pitchFamily="18" charset="0"/>
            </a:endParaRPr>
          </a:p>
          <a:p>
            <a:pPr eaLnBrk="0" hangingPunct="0"/>
            <a:r>
              <a:rPr lang="en-US" sz="1600">
                <a:cs typeface="Times New Roman" pitchFamily="18" charset="0"/>
              </a:rPr>
              <a:t>100	: Mandiri.</a:t>
            </a:r>
            <a:r>
              <a:rPr lang="en-US" sz="1600"/>
              <a:t> </a:t>
            </a:r>
          </a:p>
        </p:txBody>
      </p:sp>
      <p:sp>
        <p:nvSpPr>
          <p:cNvPr id="7173" name="Text Box 617"/>
          <p:cNvSpPr txBox="1">
            <a:spLocks noChangeArrowheads="1"/>
          </p:cNvSpPr>
          <p:nvPr/>
        </p:nvSpPr>
        <p:spPr bwMode="auto">
          <a:xfrm>
            <a:off x="5486400" y="5791200"/>
            <a:ext cx="3657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MODIFIED BARTHEL INDEX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Arial" charset="0"/>
                <a:cs typeface="Arial" charset="0"/>
              </a:rPr>
              <a:t>Pemeriksaan </a:t>
            </a:r>
            <a:br>
              <a:rPr lang="en-US" sz="4000" smtClean="0">
                <a:latin typeface="Arial" charset="0"/>
                <a:cs typeface="Arial" charset="0"/>
              </a:rPr>
            </a:br>
            <a:r>
              <a:rPr lang="en-US" sz="4000" smtClean="0">
                <a:latin typeface="Arial" charset="0"/>
                <a:cs typeface="Arial" charset="0"/>
              </a:rPr>
              <a:t>Fungsi Kognitif dan Intrapersonal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Pemeriksaan Fungsi Kognitif dan Intrapersonal.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Batasan fungsi kognitif meliputi komponen </a:t>
            </a: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atensi, </a:t>
            </a: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konsentrasi, </a:t>
            </a: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memori, </a:t>
            </a: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pemecahan masalah, </a:t>
            </a: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pengambilan sikap, </a:t>
            </a: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integrasi belajar dan </a:t>
            </a: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proses komprehensif. </a:t>
            </a:r>
          </a:p>
          <a:p>
            <a:pPr eaLnBrk="1" hangingPunct="1">
              <a:buFontTx/>
              <a:buNone/>
            </a:pPr>
            <a:endParaRPr lang="en-US" sz="280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Alat ukur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Alat ukur atau metode pemeriksaan fungsi kognitif dan intrapersonal disesuaikan dengan aspek kognitif dan intra personal yang akan diperiksa, dimana dapat dilakukan dengan cara tanya jawab, kuesioner atau peragaan.</a:t>
            </a:r>
            <a:r>
              <a:rPr lang="en-US" smtClean="0"/>
              <a:t> </a:t>
            </a:r>
            <a:r>
              <a:rPr lang="en-US" smtClean="0"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Tujuan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Tujuan pemeriksaan fungsi kognitif dan intra personal antara lain :</a:t>
            </a:r>
            <a:r>
              <a:rPr lang="en-US" sz="2800" smtClean="0"/>
              <a:t> </a:t>
            </a:r>
            <a:r>
              <a:rPr lang="en-US" sz="280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Membantu menegakkan diagnosis.</a:t>
            </a:r>
            <a:r>
              <a:rPr lang="en-US" sz="2800" smtClean="0"/>
              <a:t> </a:t>
            </a:r>
            <a:r>
              <a:rPr lang="en-US" sz="280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Sebagai acuan untuk menyusun program fisioterapi serta pelaksanaannya.</a:t>
            </a:r>
            <a:r>
              <a:rPr lang="en-US" sz="2800" smtClean="0"/>
              <a:t> </a:t>
            </a:r>
            <a:r>
              <a:rPr lang="en-US" sz="280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Sebagai alat evaluasi</a:t>
            </a:r>
            <a:r>
              <a:rPr lang="en-US" sz="2800" smtClean="0"/>
              <a:t> </a:t>
            </a:r>
            <a:r>
              <a:rPr lang="en-US" sz="280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Sebagai data/informasi yang dapat dipergunakan oleh pihak-pihak lain yang berkepentingan.</a:t>
            </a:r>
            <a:r>
              <a:rPr lang="en-US" sz="2800" smtClean="0"/>
              <a:t> </a:t>
            </a:r>
            <a:r>
              <a:rPr lang="en-US" sz="280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rial" charset="0"/>
                <a:cs typeface="Arial" charset="0"/>
              </a:rPr>
              <a:t>Prosedur pemeriksaan </a:t>
            </a:r>
            <a:br>
              <a:rPr lang="en-US" sz="3200" smtClean="0">
                <a:latin typeface="Arial" charset="0"/>
                <a:cs typeface="Arial" charset="0"/>
              </a:rPr>
            </a:br>
            <a:r>
              <a:rPr lang="en-US" sz="3200" smtClean="0">
                <a:latin typeface="Arial" charset="0"/>
                <a:cs typeface="Arial" charset="0"/>
              </a:rPr>
              <a:t>fungsi kognitif dan intra personal 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Melakukan rencana pemeriksaan yang berorientasi pada permasalahan pasien.</a:t>
            </a:r>
            <a:r>
              <a:rPr lang="en-US" sz="2800" smtClean="0"/>
              <a:t> </a:t>
            </a:r>
            <a:r>
              <a:rPr lang="en-US" sz="2800" smtClean="0"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Pemeriksaan dimulai dari yang bersifat umum, sederhana serta mudah aplikasinya. Apabila hasil pemeriksaan tidak sesuai dengan batasan normal baru ditingkatkan ke pemeriksaan yang lebih khusus dan komplek.</a:t>
            </a:r>
            <a:r>
              <a:rPr lang="en-US" sz="2800" smtClean="0"/>
              <a:t> </a:t>
            </a:r>
            <a:r>
              <a:rPr lang="en-US" sz="2800" smtClean="0">
                <a:cs typeface="Times New Roman" pitchFamily="18" charset="0"/>
              </a:rPr>
              <a:t> 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prosedur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Prosedur pemeriksaan fungsi kognitif dan intra personal :</a:t>
            </a:r>
            <a:r>
              <a:rPr lang="en-US" sz="2800" smtClean="0"/>
              <a:t> </a:t>
            </a:r>
            <a:r>
              <a:rPr lang="en-US" sz="280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Melakukan rencana pemeriksaan yang berorientasi pada permasalahan pasien.</a:t>
            </a:r>
            <a:r>
              <a:rPr lang="en-US" sz="2800" smtClean="0"/>
              <a:t> </a:t>
            </a:r>
            <a:r>
              <a:rPr lang="en-US" sz="280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Pemeriksaan dimulai dari yang bersifat umum, sederhana serta mudah aplikasinya. Apabila hasil pemeriksaan tidak sesuai dengan batasan normal baru ditingkatkan ke pemeriksaan yang lebih khusus dan komplek.</a:t>
            </a:r>
            <a:r>
              <a:rPr lang="en-US" sz="2800" smtClean="0"/>
              <a:t> </a:t>
            </a:r>
            <a:r>
              <a:rPr lang="en-US" sz="280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Status mini mental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Status mini mental untuk mengetahui kemampuan kognitif (orientasi, registrasi, atensi, kalkulasi, memori dan bahasa) yang dilakukan secara sederhana dan cepat.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Alat ukur dengan kuesioner dengan nilai yang telah ditentukan. Waktu untuk mengerjakan berkisar 5 – 10 menit.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Interpretasi hasil pemeriksaan dapat dibaca dari total jumlah nilai yang diperoleh selama pemeriksaan dimana apabila semua jawaban benar maka total nilai yang diperoleh adalah 30 point.</a:t>
            </a:r>
            <a:r>
              <a:rPr lang="en-US" sz="2800" smtClean="0"/>
              <a:t> </a:t>
            </a:r>
            <a:r>
              <a:rPr lang="en-US" sz="280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</a:t>
            </a:r>
            <a:r>
              <a:rPr lang="en-US" smtClean="0"/>
              <a:t>asessment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Posture </a:t>
            </a:r>
          </a:p>
          <a:p>
            <a:r>
              <a:rPr lang="en-US" dirty="0" smtClean="0"/>
              <a:t>Flexibility </a:t>
            </a:r>
          </a:p>
          <a:p>
            <a:r>
              <a:rPr lang="en-US" dirty="0" smtClean="0"/>
              <a:t>Muscle Strength</a:t>
            </a:r>
          </a:p>
          <a:p>
            <a:r>
              <a:rPr lang="en-US" dirty="0" smtClean="0"/>
              <a:t>Visual function</a:t>
            </a:r>
          </a:p>
          <a:p>
            <a:r>
              <a:rPr lang="en-US" dirty="0" err="1" smtClean="0"/>
              <a:t>Somatosensory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Vestibular function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Posture pd lansia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Telinga, akromion</a:t>
            </a:r>
          </a:p>
          <a:p>
            <a:pPr eaLnBrk="1" hangingPunct="1"/>
            <a:r>
              <a:rPr lang="en-US" smtClean="0"/>
              <a:t>Trunk, trokanter mayor</a:t>
            </a:r>
          </a:p>
          <a:p>
            <a:pPr eaLnBrk="1" hangingPunct="1"/>
            <a:r>
              <a:rPr lang="en-US" smtClean="0"/>
              <a:t>Pattela posterior</a:t>
            </a:r>
          </a:p>
          <a:p>
            <a:pPr eaLnBrk="1" hangingPunct="1"/>
            <a:r>
              <a:rPr lang="en-US" smtClean="0"/>
              <a:t>Maleolus lat</a:t>
            </a:r>
          </a:p>
          <a:p>
            <a:pPr eaLnBrk="1" hangingPunct="1"/>
            <a:endParaRPr lang="en-US" smtClean="0"/>
          </a:p>
        </p:txBody>
      </p:sp>
      <p:pic>
        <p:nvPicPr>
          <p:cNvPr id="7172" name="Picture 6" descr="C:\Documents and Settings\Administrator\My Documents\My Pictures\apta\apta 0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600200"/>
            <a:ext cx="33972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posture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Lateral</a:t>
            </a:r>
          </a:p>
          <a:p>
            <a:pPr lvl="1" eaLnBrk="1" hangingPunct="1"/>
            <a:r>
              <a:rPr lang="en-US" smtClean="0"/>
              <a:t>Posisi kepala, Leher, Neck flat</a:t>
            </a:r>
          </a:p>
          <a:p>
            <a:pPr lvl="1" eaLnBrk="1" hangingPunct="1"/>
            <a:r>
              <a:rPr lang="en-US" smtClean="0"/>
              <a:t>Thoracal – hyper kyphosis</a:t>
            </a:r>
          </a:p>
          <a:p>
            <a:pPr eaLnBrk="1" hangingPunct="1"/>
            <a:r>
              <a:rPr lang="en-US" smtClean="0"/>
              <a:t>Anerior - posterior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Berg Balance Scale</a:t>
            </a:r>
          </a:p>
          <a:p>
            <a:r>
              <a:rPr lang="en-US" dirty="0" smtClean="0"/>
              <a:t>TUG (8.5 seconds healthy)</a:t>
            </a:r>
          </a:p>
          <a:p>
            <a:r>
              <a:rPr lang="en-US" dirty="0" smtClean="0"/>
              <a:t>Fukuda Stepping Test (45 degrees)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ADL</a:t>
            </a:r>
            <a:br>
              <a:rPr lang="en-US" smtClean="0"/>
            </a:br>
            <a:r>
              <a:rPr lang="en-US" smtClean="0">
                <a:latin typeface="Courier New" pitchFamily="49" charset="0"/>
                <a:ea typeface="MS Mincho" pitchFamily="49" charset="-128"/>
              </a:rPr>
              <a:t>ACTIVITY DAILY LIVING </a:t>
            </a:r>
          </a:p>
        </p:txBody>
      </p:sp>
      <p:sp>
        <p:nvSpPr>
          <p:cNvPr id="2051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  <a:cs typeface="Courier New" pitchFamily="49" charset="0"/>
              </a:rPr>
              <a:t>ACTIVITY DAILY LIVING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Courier New" pitchFamily="49" charset="0"/>
                <a:ea typeface="MS Mincho" pitchFamily="49" charset="-128"/>
              </a:rPr>
              <a:t>Pemeriksaan kemampuan fungsional merupakan proses untuk mengetahui kemampuan pasien dalam melakukan aktivitas kehidupan sehari-hari atau waktu senggangnya yang terintegrasi dengan lingkungan aktivitasnya.</a:t>
            </a:r>
            <a:r>
              <a:rPr lang="en-US" sz="2400" smtClean="0">
                <a:latin typeface="Courier New" pitchFamily="49" charset="0"/>
                <a:cs typeface="Times New Roman" pitchFamily="18" charset="0"/>
              </a:rPr>
              <a:t>  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Courier New" pitchFamily="49" charset="0"/>
                <a:ea typeface="MS Mincho" pitchFamily="49" charset="-128"/>
              </a:rPr>
              <a:t>Tujuan pemeriksaan kemampuan fungsional pada pasien adalah :   </a:t>
            </a:r>
            <a:r>
              <a:rPr lang="en-US" sz="2400" smtClean="0">
                <a:latin typeface="Courier New" pitchFamily="49" charset="0"/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Courier New" pitchFamily="49" charset="0"/>
                <a:ea typeface="MS Mincho" pitchFamily="49" charset="-128"/>
              </a:rPr>
              <a:t>Menunjukkan kepada pasien tentang kemampuan fungsional riil yang dimiliki.</a:t>
            </a:r>
            <a:r>
              <a:rPr lang="en-US" sz="2400" smtClean="0">
                <a:latin typeface="Courier New" pitchFamily="49" charset="0"/>
                <a:cs typeface="Times New Roman" pitchFamily="18" charset="0"/>
              </a:rPr>
              <a:t> 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Membantu pasien berfikir konstruktif tentang kemampuannya dan memotivasi untuk mencapai derajat kemandirian yang lebih tinggi.</a:t>
            </a:r>
            <a:r>
              <a:rPr lang="en-US" sz="2400" smtClean="0"/>
              <a:t> </a:t>
            </a:r>
            <a:r>
              <a:rPr lang="en-US" sz="240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Salah satu parameter penilaian sebelum dan sesudah tindakan fisioterapi atau tindakan medis lainnya.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Menentukan tujuan pengembalian dan peningkatan fungsi yang realistis.</a:t>
            </a:r>
            <a:r>
              <a:rPr lang="en-US" sz="2400" smtClean="0"/>
              <a:t> </a:t>
            </a:r>
            <a:r>
              <a:rPr lang="en-US" sz="240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Dasar untuk menentukan tindak lanjut program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Acuan untuk merencanakan kebutuhan masa yang akan datang seperti : kebutuhan alat adaptasi, modifikasi tempat tinggal dan tempat kerja agar hidupnya lebih aman dan mudah.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Courier New" pitchFamily="49" charset="0"/>
                <a:cs typeface="Courier New" pitchFamily="49" charset="0"/>
              </a:rPr>
              <a:t>Prosedur pemeriksaan kemampuan fungsional harus meliputi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  <a:cs typeface="Courier New" pitchFamily="49" charset="0"/>
              </a:rPr>
              <a:t>Kemampuan menyiapkan alat-alat  yang diperlukan untuk melaksanakan kegiatan dan menyelesaikan dengan baik.</a:t>
            </a:r>
            <a:r>
              <a:rPr lang="en-US" smtClean="0"/>
              <a:t> </a:t>
            </a:r>
            <a:r>
              <a:rPr lang="en-US" smtClean="0"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smtClean="0">
                <a:latin typeface="Courier New" pitchFamily="49" charset="0"/>
                <a:cs typeface="Courier New" pitchFamily="49" charset="0"/>
              </a:rPr>
              <a:t>Kemampuan menyelesaikan kegiatan/aktivitas dengan waktu dan energi yang wajar.</a:t>
            </a:r>
            <a:r>
              <a:rPr lang="en-US" smtClean="0"/>
              <a:t> </a:t>
            </a:r>
            <a:r>
              <a:rPr lang="en-US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426</Words>
  <Application>Microsoft Office PowerPoint</Application>
  <PresentationFormat>On-screen Show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Asessment Fisioterapi </vt:lpstr>
      <vt:lpstr>Principles of asessment</vt:lpstr>
      <vt:lpstr>Posture pd lansia</vt:lpstr>
      <vt:lpstr>posture</vt:lpstr>
      <vt:lpstr>Balance Test</vt:lpstr>
      <vt:lpstr>ADL ACTIVITY DAILY LIVING </vt:lpstr>
      <vt:lpstr>ACTIVITY DAILY LIVING </vt:lpstr>
      <vt:lpstr>PowerPoint Presentation</vt:lpstr>
      <vt:lpstr>Prosedur pemeriksaan kemampuan fungsional harus meliputi</vt:lpstr>
      <vt:lpstr>Indeks Barthel yang dimodifikasi</vt:lpstr>
      <vt:lpstr>PowerPoint Presentation</vt:lpstr>
      <vt:lpstr>Pemeriksaan  Fungsi Kognitif dan Intrapersonal</vt:lpstr>
      <vt:lpstr>Pemeriksaan Fungsi Kognitif dan Intrapersonal.</vt:lpstr>
      <vt:lpstr>Alat ukur</vt:lpstr>
      <vt:lpstr>Tujuan</vt:lpstr>
      <vt:lpstr>Prosedur pemeriksaan  fungsi kognitif dan intra personal :</vt:lpstr>
      <vt:lpstr>prosedur</vt:lpstr>
      <vt:lpstr>Status mini mental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Asessment Fisioterapi</dc:title>
  <dc:creator>user</dc:creator>
  <cp:lastModifiedBy>May</cp:lastModifiedBy>
  <cp:revision>5</cp:revision>
  <dcterms:created xsi:type="dcterms:W3CDTF">2012-02-23T17:32:43Z</dcterms:created>
  <dcterms:modified xsi:type="dcterms:W3CDTF">2015-03-08T03:07:02Z</dcterms:modified>
</cp:coreProperties>
</file>