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339" r:id="rId3"/>
    <p:sldId id="340" r:id="rId4"/>
    <p:sldId id="364" r:id="rId5"/>
    <p:sldId id="341" r:id="rId6"/>
    <p:sldId id="365" r:id="rId7"/>
    <p:sldId id="366" r:id="rId8"/>
    <p:sldId id="367" r:id="rId9"/>
    <p:sldId id="368" r:id="rId10"/>
    <p:sldId id="369" r:id="rId11"/>
    <p:sldId id="342" r:id="rId12"/>
    <p:sldId id="372" r:id="rId13"/>
    <p:sldId id="373" r:id="rId14"/>
    <p:sldId id="343" r:id="rId15"/>
    <p:sldId id="374" r:id="rId16"/>
    <p:sldId id="375" r:id="rId17"/>
    <p:sldId id="378" r:id="rId18"/>
    <p:sldId id="379" r:id="rId19"/>
    <p:sldId id="398" r:id="rId20"/>
    <p:sldId id="385" r:id="rId21"/>
    <p:sldId id="345" r:id="rId22"/>
    <p:sldId id="386" r:id="rId23"/>
    <p:sldId id="399" r:id="rId24"/>
    <p:sldId id="400" r:id="rId25"/>
    <p:sldId id="408" r:id="rId26"/>
    <p:sldId id="401" r:id="rId27"/>
    <p:sldId id="402" r:id="rId28"/>
    <p:sldId id="403" r:id="rId29"/>
    <p:sldId id="404" r:id="rId30"/>
    <p:sldId id="405" r:id="rId31"/>
    <p:sldId id="407" r:id="rId32"/>
    <p:sldId id="346" r:id="rId33"/>
    <p:sldId id="347" r:id="rId34"/>
    <p:sldId id="348" r:id="rId35"/>
  </p:sldIdLst>
  <p:sldSz cx="9144000" cy="6858000" type="screen4x3"/>
  <p:notesSz cx="6858000" cy="9144000"/>
  <p:custDataLst>
    <p:tags r:id="rId37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A300"/>
    <a:srgbClr val="AB29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74" d="100"/>
          <a:sy n="74" d="100"/>
        </p:scale>
        <p:origin x="-10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007A6-99D7-4F6C-9FC5-5C1453CF8587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FE46E-5C1F-4315-BD36-A9DF4AD52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9B8A3-EAB0-492D-9264-3009BCFDB02B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03200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FE46E-5C1F-4315-BD36-A9DF4AD5276A}" type="slidenum">
              <a:rPr lang="id-ID" smtClean="0"/>
              <a:pPr/>
              <a:t>34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en.wikipedia.org/wiki/Swelling_(medical)" TargetMode="External"/><Relationship Id="rId7" Type="http://schemas.openxmlformats.org/officeDocument/2006/relationships/hyperlink" Target="http://en.wikipedia.org/wiki/File:Toe.JPG" TargetMode="External"/><Relationship Id="rId2" Type="http://schemas.openxmlformats.org/officeDocument/2006/relationships/hyperlink" Target="http://en.wikipedia.org/wiki/Rub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unctio_laesa" TargetMode="External"/><Relationship Id="rId5" Type="http://schemas.openxmlformats.org/officeDocument/2006/relationships/hyperlink" Target="http://en.wikipedia.org/wiki/Pain" TargetMode="External"/><Relationship Id="rId4" Type="http://schemas.openxmlformats.org/officeDocument/2006/relationships/hyperlink" Target="http://en.wikipedia.org/wiki/Human_body_temperatur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heumatoid_arthritis" TargetMode="External"/><Relationship Id="rId2" Type="http://schemas.openxmlformats.org/officeDocument/2006/relationships/hyperlink" Target="http://en.wikipedia.org/wiki/Osteoarthrit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Avascular_necrosi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d.com/eye-health/picture-of-the-eyes" TargetMode="External"/><Relationship Id="rId7" Type="http://schemas.openxmlformats.org/officeDocument/2006/relationships/hyperlink" Target="http://www.webmd.com/heart/anatomy-picture-of-blood" TargetMode="External"/><Relationship Id="rId2" Type="http://schemas.openxmlformats.org/officeDocument/2006/relationships/hyperlink" Target="http://www.webmd.com/skin-problems-and-treatments/picture-of-the-sk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md.com/urinary-incontinence-oab/picture-of-the-kidneys" TargetMode="External"/><Relationship Id="rId5" Type="http://schemas.openxmlformats.org/officeDocument/2006/relationships/hyperlink" Target="http://www.webmd.com/lung/picture-of-the-lungs" TargetMode="External"/><Relationship Id="rId4" Type="http://schemas.openxmlformats.org/officeDocument/2006/relationships/hyperlink" Target="http://www.webmd.com/heart/picture-of-the-heart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oe" TargetMode="External"/><Relationship Id="rId2" Type="http://schemas.openxmlformats.org/officeDocument/2006/relationships/hyperlink" Target="http://en.wikipedia.org/wiki/Le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emipelvectomy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nger" TargetMode="External"/><Relationship Id="rId2" Type="http://schemas.openxmlformats.org/officeDocument/2006/relationships/hyperlink" Target="http://en.wikipedia.org/wiki/Ar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Forequarter_amputation" TargetMode="External"/><Relationship Id="rId4" Type="http://schemas.openxmlformats.org/officeDocument/2006/relationships/hyperlink" Target="http://en.wikipedia.org/wiki/Metacarpal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tionary.org/wiki/en:inflammo" TargetMode="External"/><Relationship Id="rId2" Type="http://schemas.openxmlformats.org/officeDocument/2006/relationships/hyperlink" Target="http://en.wikipedia.org/wiki/Lat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nate_immune_system" TargetMode="External"/><Relationship Id="rId5" Type="http://schemas.openxmlformats.org/officeDocument/2006/relationships/hyperlink" Target="http://en.wikipedia.org/wiki/Infection" TargetMode="External"/><Relationship Id="rId4" Type="http://schemas.openxmlformats.org/officeDocument/2006/relationships/hyperlink" Target="http://en.wikipedia.org/wiki/Blood_vesse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therosclerosis" TargetMode="External"/><Relationship Id="rId2" Type="http://schemas.openxmlformats.org/officeDocument/2006/relationships/hyperlink" Target="http://en.wikipedia.org/wiki/Periodontiti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Gallbladder_carcinoma" TargetMode="External"/><Relationship Id="rId4" Type="http://schemas.openxmlformats.org/officeDocument/2006/relationships/hyperlink" Target="http://en.wikipedia.org/wiki/Rheumatoid_arthriti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eukocyte" TargetMode="External"/><Relationship Id="rId2" Type="http://schemas.openxmlformats.org/officeDocument/2006/relationships/hyperlink" Target="http://en.wikipedia.org/wiki/Blood_plasm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mmune_system" TargetMode="External"/><Relationship Id="rId5" Type="http://schemas.openxmlformats.org/officeDocument/2006/relationships/hyperlink" Target="http://en.wikipedia.org/wiki/Vascular_system" TargetMode="External"/><Relationship Id="rId4" Type="http://schemas.openxmlformats.org/officeDocument/2006/relationships/hyperlink" Target="http://en.wikipedia.org/wiki/Granulocyt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eal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98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352800" y="304800"/>
            <a:ext cx="5791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PENUNJANG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DIAGNOSIS FISIOTERAPI</a:t>
            </a:r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929190" y="5572140"/>
            <a:ext cx="31956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Wismanto</a:t>
            </a:r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SPd</a:t>
            </a:r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, S Ft, M </a:t>
            </a:r>
            <a:r>
              <a:rPr lang="en-US" sz="2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Fis</a:t>
            </a:r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2000" b="1" dirty="0">
              <a:solidFill>
                <a:schemeClr val="bg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643182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0000FF"/>
                </a:solidFill>
              </a:rPr>
              <a:t>      </a:t>
            </a:r>
            <a:r>
              <a:rPr lang="id-ID" sz="3600" b="1" dirty="0" smtClean="0">
                <a:solidFill>
                  <a:srgbClr val="0033CC"/>
                </a:solidFill>
              </a:rPr>
              <a:t>PERTEMUAN  </a:t>
            </a:r>
            <a:endParaRPr lang="id-ID" sz="3600" b="1" dirty="0">
              <a:solidFill>
                <a:srgbClr val="0033CC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71868" y="3071810"/>
            <a:ext cx="857256" cy="85725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/>
              <a:t>3</a:t>
            </a:r>
            <a:endParaRPr lang="id-ID" sz="3600" b="1" dirty="0"/>
          </a:p>
        </p:txBody>
      </p:sp>
      <p:sp>
        <p:nvSpPr>
          <p:cNvPr id="9" name="Oval 8"/>
          <p:cNvSpPr/>
          <p:nvPr/>
        </p:nvSpPr>
        <p:spPr>
          <a:xfrm>
            <a:off x="3571868" y="4214818"/>
            <a:ext cx="857256" cy="85725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4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xmlns="" val="3693001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857256"/>
          </a:xfrm>
        </p:spPr>
        <p:txBody>
          <a:bodyPr/>
          <a:lstStyle/>
          <a:p>
            <a:r>
              <a:rPr lang="en-US" sz="2800" b="1" dirty="0" err="1" smtClean="0"/>
              <a:t>Tanda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Klasik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Gejala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Peradangan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Akut</a:t>
            </a:r>
            <a:r>
              <a:rPr lang="en-US" sz="2800" b="1" dirty="0" smtClean="0"/>
              <a:t>: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8662" y="928670"/>
          <a:ext cx="7772400" cy="288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Indonesia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Latin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Kemerahan</a:t>
                      </a:r>
                      <a:endParaRPr lang="en-US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tooltip="Rubor"/>
                        </a:rPr>
                        <a:t>Rubor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Pembengkakan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Pembengkakan (medis)"/>
                        </a:rPr>
                        <a:t>Tumor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Panas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tooltip="Manusia suhu tubuh"/>
                        </a:rPr>
                        <a:t>Kalor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Sakit</a:t>
                      </a:r>
                      <a:endParaRPr lang="en-US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Sakit"/>
                        </a:rPr>
                        <a:t>Dolor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Hilangnya fungsi</a:t>
                      </a:r>
                      <a:endParaRPr lang="en-US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Functio laesa"/>
                        </a:rPr>
                        <a:t>Functio</a:t>
                      </a: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Functio laesa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Functio laesa"/>
                        </a:rPr>
                        <a:t>laesa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</a:tbl>
          </a:graphicData>
        </a:graphic>
      </p:graphicFrame>
      <p:pic>
        <p:nvPicPr>
          <p:cNvPr id="5" name="Picture 4" descr="http://upload.wikimedia.org/wikipedia/commons/thumb/b/b9/Toe.JPG/230px-Toe.JPG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86116" y="4143380"/>
            <a:ext cx="3143272" cy="236538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1143008"/>
          </a:xfrm>
        </p:spPr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Kerusakan Spinal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357298"/>
            <a:ext cx="7772400" cy="53578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b="1" dirty="0" smtClean="0">
                <a:solidFill>
                  <a:srgbClr val="FFC000"/>
                </a:solidFill>
              </a:rPr>
              <a:t>Spinal Cord Injury</a:t>
            </a:r>
          </a:p>
          <a:p>
            <a:r>
              <a:rPr lang="en-US" sz="3800" dirty="0" err="1" smtClean="0"/>
              <a:t>Sebuah</a:t>
            </a:r>
            <a:r>
              <a:rPr lang="en-US" sz="3800" dirty="0" smtClean="0"/>
              <a:t> </a:t>
            </a:r>
            <a:r>
              <a:rPr lang="en-US" sz="3800" dirty="0" err="1" smtClean="0"/>
              <a:t>cedera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belakang</a:t>
            </a:r>
            <a:r>
              <a:rPr lang="en-US" sz="3800" dirty="0" smtClean="0"/>
              <a:t> </a:t>
            </a:r>
            <a:r>
              <a:rPr lang="en-US" sz="3800" dirty="0" err="1" smtClean="0"/>
              <a:t>biasanya</a:t>
            </a:r>
            <a:r>
              <a:rPr lang="en-US" sz="3800" dirty="0" smtClean="0"/>
              <a:t> </a:t>
            </a:r>
            <a:r>
              <a:rPr lang="en-US" sz="3800" dirty="0" err="1" smtClean="0"/>
              <a:t>dimulai</a:t>
            </a:r>
            <a:r>
              <a:rPr lang="en-US" sz="3800" dirty="0" smtClean="0"/>
              <a:t>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pukulan</a:t>
            </a:r>
            <a:r>
              <a:rPr lang="en-US" sz="3800" dirty="0" smtClean="0"/>
              <a:t>, </a:t>
            </a:r>
            <a:r>
              <a:rPr lang="en-US" sz="3800" dirty="0" err="1" smtClean="0"/>
              <a:t>tiba-tiba</a:t>
            </a:r>
            <a:r>
              <a:rPr lang="en-US" sz="3800" dirty="0" smtClean="0"/>
              <a:t> trauma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belakang</a:t>
            </a:r>
            <a:r>
              <a:rPr lang="en-US" sz="3800" dirty="0" smtClean="0"/>
              <a:t>  </a:t>
            </a:r>
            <a:r>
              <a:rPr lang="en-US" sz="3800" dirty="0" err="1" smtClean="0"/>
              <a:t>patah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dislocates vertebra. </a:t>
            </a:r>
          </a:p>
          <a:p>
            <a:r>
              <a:rPr lang="en-US" sz="3800" dirty="0" err="1" smtClean="0"/>
              <a:t>Kerusakan</a:t>
            </a:r>
            <a:r>
              <a:rPr lang="en-US" sz="3800" dirty="0" smtClean="0"/>
              <a:t> </a:t>
            </a:r>
            <a:r>
              <a:rPr lang="en-US" sz="3800" dirty="0" err="1" smtClean="0"/>
              <a:t>dimulai</a:t>
            </a:r>
            <a:r>
              <a:rPr lang="en-US" sz="3800" dirty="0" smtClean="0"/>
              <a:t> </a:t>
            </a:r>
            <a:r>
              <a:rPr lang="en-US" sz="3800" dirty="0" err="1" smtClean="0"/>
              <a:t>pada</a:t>
            </a:r>
            <a:r>
              <a:rPr lang="en-US" sz="3800" dirty="0" smtClean="0"/>
              <a:t> </a:t>
            </a:r>
            <a:r>
              <a:rPr lang="en-US" sz="3800" dirty="0" err="1" smtClean="0"/>
              <a:t>saat</a:t>
            </a:r>
            <a:r>
              <a:rPr lang="en-US" sz="3800" dirty="0" smtClean="0"/>
              <a:t> </a:t>
            </a:r>
            <a:r>
              <a:rPr lang="en-US" sz="3800" dirty="0" err="1" smtClean="0"/>
              <a:t>cedera</a:t>
            </a:r>
            <a:r>
              <a:rPr lang="en-US" sz="3800" dirty="0" smtClean="0"/>
              <a:t> </a:t>
            </a:r>
            <a:r>
              <a:rPr lang="en-US" sz="3800" dirty="0" err="1" smtClean="0"/>
              <a:t>ketika</a:t>
            </a:r>
            <a:r>
              <a:rPr lang="en-US" sz="3800" dirty="0" smtClean="0"/>
              <a:t> </a:t>
            </a:r>
            <a:r>
              <a:rPr lang="en-US" sz="3800" dirty="0" err="1" smtClean="0"/>
              <a:t>fragmen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, </a:t>
            </a:r>
            <a:r>
              <a:rPr lang="en-US" sz="3800" dirty="0" err="1" smtClean="0"/>
              <a:t>diskus</a:t>
            </a:r>
            <a:r>
              <a:rPr lang="en-US" sz="3800" dirty="0" smtClean="0"/>
              <a:t>, </a:t>
            </a:r>
            <a:r>
              <a:rPr lang="en-US" sz="3800" dirty="0" err="1" smtClean="0"/>
              <a:t>atau</a:t>
            </a:r>
            <a:r>
              <a:rPr lang="en-US" sz="3800" dirty="0" smtClean="0"/>
              <a:t> </a:t>
            </a:r>
            <a:r>
              <a:rPr lang="en-US" sz="3800" dirty="0" err="1" smtClean="0"/>
              <a:t>memar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</a:t>
            </a:r>
            <a:r>
              <a:rPr lang="en-US" sz="3800" dirty="0" err="1" smtClean="0"/>
              <a:t>kerobekan</a:t>
            </a:r>
            <a:r>
              <a:rPr lang="en-US" sz="3800" dirty="0" smtClean="0"/>
              <a:t>  </a:t>
            </a:r>
            <a:r>
              <a:rPr lang="en-US" sz="3800" dirty="0" err="1" smtClean="0"/>
              <a:t>ligamen</a:t>
            </a:r>
            <a:r>
              <a:rPr lang="en-US" sz="3800" dirty="0" smtClean="0"/>
              <a:t> </a:t>
            </a:r>
            <a:r>
              <a:rPr lang="en-US" sz="3800" dirty="0" err="1" smtClean="0"/>
              <a:t>dalam</a:t>
            </a:r>
            <a:r>
              <a:rPr lang="en-US" sz="3800" dirty="0" smtClean="0"/>
              <a:t> </a:t>
            </a:r>
            <a:r>
              <a:rPr lang="en-US" sz="3800" dirty="0" err="1" smtClean="0"/>
              <a:t>jaringan</a:t>
            </a:r>
            <a:r>
              <a:rPr lang="en-US" sz="3800" dirty="0" smtClean="0"/>
              <a:t> </a:t>
            </a:r>
            <a:r>
              <a:rPr lang="en-US" sz="3800" dirty="0" err="1" smtClean="0"/>
              <a:t>saraf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belakang</a:t>
            </a:r>
            <a:r>
              <a:rPr lang="en-US" sz="3800" dirty="0" smtClean="0"/>
              <a:t>. </a:t>
            </a:r>
          </a:p>
          <a:p>
            <a:r>
              <a:rPr lang="en-US" sz="3800" dirty="0" err="1" smtClean="0"/>
              <a:t>Cedera</a:t>
            </a:r>
            <a:r>
              <a:rPr lang="en-US" sz="3800" dirty="0" smtClean="0"/>
              <a:t> yang  </a:t>
            </a:r>
            <a:r>
              <a:rPr lang="en-US" sz="3800" dirty="0" err="1" smtClean="0"/>
              <a:t>hebat</a:t>
            </a:r>
            <a:r>
              <a:rPr lang="en-US" sz="3800" dirty="0" smtClean="0"/>
              <a:t>  </a:t>
            </a:r>
            <a:r>
              <a:rPr lang="en-US" sz="3800" dirty="0" err="1" smtClean="0"/>
              <a:t>menyebabkan</a:t>
            </a:r>
            <a:r>
              <a:rPr lang="en-US" sz="3800" dirty="0" smtClean="0"/>
              <a:t> </a:t>
            </a:r>
            <a:r>
              <a:rPr lang="en-US" sz="3800" dirty="0" err="1" smtClean="0"/>
              <a:t>patah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kompresi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belakang</a:t>
            </a:r>
            <a:r>
              <a:rPr lang="en-US" sz="3800" dirty="0" smtClean="0"/>
              <a:t>, yang </a:t>
            </a:r>
            <a:r>
              <a:rPr lang="en-US" sz="3800" dirty="0" err="1" smtClean="0"/>
              <a:t>kemudian</a:t>
            </a:r>
            <a:r>
              <a:rPr lang="en-US" sz="3800" dirty="0" smtClean="0"/>
              <a:t> </a:t>
            </a:r>
            <a:r>
              <a:rPr lang="en-US" sz="3800" dirty="0" err="1" smtClean="0"/>
              <a:t>menghancurkan</a:t>
            </a:r>
            <a:r>
              <a:rPr lang="en-US" sz="3800" dirty="0" smtClean="0"/>
              <a:t> </a:t>
            </a:r>
            <a:r>
              <a:rPr lang="en-US" sz="3800" dirty="0" err="1" smtClean="0"/>
              <a:t>akson</a:t>
            </a:r>
            <a:r>
              <a:rPr lang="en-US" sz="3800" dirty="0" smtClean="0"/>
              <a:t>  </a:t>
            </a:r>
            <a:r>
              <a:rPr lang="en-US" sz="3800" dirty="0" err="1" smtClean="0"/>
              <a:t>sel</a:t>
            </a:r>
            <a:r>
              <a:rPr lang="en-US" sz="3800" dirty="0" smtClean="0"/>
              <a:t> </a:t>
            </a:r>
            <a:r>
              <a:rPr lang="en-US" sz="3800" dirty="0" err="1" smtClean="0"/>
              <a:t>saraf</a:t>
            </a:r>
            <a:r>
              <a:rPr lang="en-US" sz="3800" dirty="0" smtClean="0"/>
              <a:t> yang </a:t>
            </a:r>
            <a:r>
              <a:rPr lang="en-US" sz="3800" dirty="0" err="1" smtClean="0"/>
              <a:t>membawa</a:t>
            </a:r>
            <a:r>
              <a:rPr lang="en-US" sz="3800" dirty="0" smtClean="0"/>
              <a:t> </a:t>
            </a:r>
            <a:r>
              <a:rPr lang="en-US" sz="3800" dirty="0" err="1" smtClean="0"/>
              <a:t>sinyal</a:t>
            </a:r>
            <a:r>
              <a:rPr lang="en-US" sz="3800" dirty="0" smtClean="0"/>
              <a:t> </a:t>
            </a:r>
            <a:r>
              <a:rPr lang="en-US" sz="3800" dirty="0" err="1" smtClean="0"/>
              <a:t>naik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turun</a:t>
            </a:r>
            <a:r>
              <a:rPr lang="en-US" sz="3800" dirty="0" smtClean="0"/>
              <a:t> </a:t>
            </a:r>
            <a:r>
              <a:rPr lang="en-US" sz="3800" dirty="0" err="1" smtClean="0"/>
              <a:t>sumsum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belakang</a:t>
            </a:r>
            <a:r>
              <a:rPr lang="en-US" sz="3800" dirty="0" smtClean="0"/>
              <a:t> </a:t>
            </a:r>
            <a:r>
              <a:rPr lang="en-US" sz="3800" dirty="0" err="1" smtClean="0"/>
              <a:t>antara</a:t>
            </a:r>
            <a:r>
              <a:rPr lang="en-US" sz="3800" dirty="0" smtClean="0"/>
              <a:t> </a:t>
            </a:r>
            <a:r>
              <a:rPr lang="en-US" sz="3800" dirty="0" err="1" smtClean="0"/>
              <a:t>otak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seluruh</a:t>
            </a:r>
            <a:r>
              <a:rPr lang="en-US" sz="3800" dirty="0" smtClean="0"/>
              <a:t> </a:t>
            </a:r>
            <a:r>
              <a:rPr lang="en-US" sz="3800" dirty="0" err="1" smtClean="0"/>
              <a:t>tubuh</a:t>
            </a:r>
            <a:r>
              <a:rPr lang="en-US" sz="3800" dirty="0" smtClean="0"/>
              <a:t>. </a:t>
            </a:r>
          </a:p>
          <a:p>
            <a:r>
              <a:rPr lang="en-US" sz="3800" dirty="0" err="1" smtClean="0"/>
              <a:t>Sebuah</a:t>
            </a:r>
            <a:r>
              <a:rPr lang="en-US" sz="3800" dirty="0" smtClean="0"/>
              <a:t> </a:t>
            </a:r>
            <a:r>
              <a:rPr lang="en-US" sz="3800" dirty="0" err="1" smtClean="0"/>
              <a:t>cedera</a:t>
            </a:r>
            <a:r>
              <a:rPr lang="en-US" sz="3800" dirty="0" smtClean="0"/>
              <a:t> </a:t>
            </a:r>
            <a:r>
              <a:rPr lang="en-US" sz="3800" dirty="0" err="1" smtClean="0"/>
              <a:t>pada</a:t>
            </a:r>
            <a:r>
              <a:rPr lang="en-US" sz="3800" dirty="0" smtClean="0"/>
              <a:t> </a:t>
            </a:r>
            <a:r>
              <a:rPr lang="en-US" sz="3800" dirty="0" err="1" smtClean="0"/>
              <a:t>sumsum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belakang</a:t>
            </a:r>
            <a:r>
              <a:rPr lang="en-US" sz="3800" dirty="0" smtClean="0"/>
              <a:t> </a:t>
            </a:r>
            <a:r>
              <a:rPr lang="en-US" sz="3800" dirty="0" err="1" smtClean="0"/>
              <a:t>dapat</a:t>
            </a:r>
            <a:r>
              <a:rPr lang="en-US" sz="3800" dirty="0" smtClean="0"/>
              <a:t> </a:t>
            </a:r>
            <a:r>
              <a:rPr lang="en-US" sz="3800" dirty="0" err="1" smtClean="0"/>
              <a:t>merusak</a:t>
            </a:r>
            <a:r>
              <a:rPr lang="en-US" sz="3800" dirty="0" smtClean="0"/>
              <a:t> </a:t>
            </a:r>
            <a:r>
              <a:rPr lang="en-US" sz="3800" dirty="0" err="1" smtClean="0"/>
              <a:t>sebagian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</a:t>
            </a:r>
            <a:r>
              <a:rPr lang="en-US" sz="3800" dirty="0" err="1" smtClean="0"/>
              <a:t>hampir</a:t>
            </a:r>
            <a:r>
              <a:rPr lang="en-US" sz="3800" dirty="0" smtClean="0"/>
              <a:t> </a:t>
            </a:r>
            <a:r>
              <a:rPr lang="en-US" sz="3800" dirty="0" err="1" smtClean="0"/>
              <a:t>semua</a:t>
            </a:r>
            <a:r>
              <a:rPr lang="en-US" sz="3800" dirty="0" smtClean="0"/>
              <a:t> </a:t>
            </a:r>
            <a:r>
              <a:rPr lang="en-US" sz="3800" dirty="0" err="1" smtClean="0"/>
              <a:t>akson</a:t>
            </a:r>
            <a:r>
              <a:rPr lang="en-US" sz="3800" dirty="0" smtClean="0"/>
              <a:t>. </a:t>
            </a:r>
          </a:p>
          <a:p>
            <a:r>
              <a:rPr lang="en-US" sz="3800" b="1" dirty="0" err="1" smtClean="0">
                <a:solidFill>
                  <a:srgbClr val="FF0000"/>
                </a:solidFill>
              </a:rPr>
              <a:t>Beberapa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cidera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memungkinkan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pemulihan</a:t>
            </a:r>
            <a:r>
              <a:rPr lang="en-US" sz="38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3800" b="1" dirty="0" err="1" smtClean="0">
                <a:solidFill>
                  <a:srgbClr val="FF0000"/>
                </a:solidFill>
              </a:rPr>
              <a:t>Kebanyakan</a:t>
            </a:r>
            <a:r>
              <a:rPr lang="en-US" sz="3800" b="1" dirty="0" smtClean="0">
                <a:solidFill>
                  <a:srgbClr val="FF0000"/>
                </a:solidFill>
              </a:rPr>
              <a:t>  </a:t>
            </a:r>
            <a:r>
              <a:rPr lang="en-US" sz="3800" b="1" dirty="0" err="1" smtClean="0">
                <a:solidFill>
                  <a:srgbClr val="FF0000"/>
                </a:solidFill>
              </a:rPr>
              <a:t>akan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mengakibatkan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kelumpuhan</a:t>
            </a:r>
            <a:r>
              <a:rPr lang="en-US" sz="3800" b="1" dirty="0" smtClean="0">
                <a:solidFill>
                  <a:srgbClr val="FF0000"/>
                </a:solidFill>
              </a:rPr>
              <a:t>  total.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sumsum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motor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sensorik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total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sensorik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bawah</a:t>
            </a:r>
            <a:r>
              <a:rPr lang="en-US" dirty="0" smtClean="0">
                <a:solidFill>
                  <a:srgbClr val="FFC000"/>
                </a:solidFill>
              </a:rPr>
              <a:t>  </a:t>
            </a:r>
            <a:r>
              <a:rPr lang="en-US" dirty="0" err="1" smtClean="0">
                <a:solidFill>
                  <a:srgbClr val="FFC000"/>
                </a:solidFill>
              </a:rPr>
              <a:t>lokasi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cedera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r>
              <a:rPr lang="en-US" dirty="0" smtClean="0"/>
              <a:t> 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disfungsi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,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pernapasan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 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Keberhasilan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pemulihan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tergantung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seberapa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kondisi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kronis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ditangani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Program </a:t>
            </a:r>
            <a:r>
              <a:rPr lang="en-US" dirty="0" err="1" smtClean="0">
                <a:solidFill>
                  <a:srgbClr val="FFC000"/>
                </a:solidFill>
              </a:rPr>
              <a:t>rehabilitasi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menggabungkan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fisioterapi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konseling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untuk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memberikan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dukungan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sosial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emosional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C000"/>
                </a:solidFill>
              </a:rPr>
              <a:t>Pembedahan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untuk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meringankan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kompresi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 yang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dislokasi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multicenter </a:t>
            </a:r>
            <a:r>
              <a:rPr lang="en-US" dirty="0" err="1" smtClean="0"/>
              <a:t>baru-baru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prospektif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 STASCIS 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menjajaki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dekompresi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(</a:t>
            </a:r>
            <a:r>
              <a:rPr lang="en-US" dirty="0" err="1" smtClean="0">
                <a:solidFill>
                  <a:srgbClr val="FFC000"/>
                </a:solidFill>
              </a:rPr>
              <a:t>kurang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dari</a:t>
            </a:r>
            <a:r>
              <a:rPr lang="en-US" dirty="0" smtClean="0">
                <a:solidFill>
                  <a:srgbClr val="FFC000"/>
                </a:solidFill>
              </a:rPr>
              <a:t> 24 jam </a:t>
            </a:r>
            <a:r>
              <a:rPr lang="en-US" dirty="0" err="1" smtClean="0">
                <a:solidFill>
                  <a:srgbClr val="FFC000"/>
                </a:solidFill>
              </a:rPr>
              <a:t>setelah</a:t>
            </a:r>
            <a:r>
              <a:rPr lang="en-US" dirty="0" smtClean="0">
                <a:solidFill>
                  <a:srgbClr val="FFC000"/>
                </a:solidFill>
              </a:rPr>
              <a:t> trauma)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fragmen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lain yang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071570"/>
          </a:xfrm>
        </p:spPr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Fraktur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pic>
        <p:nvPicPr>
          <p:cNvPr id="4" name="Content Placeholder 3" descr="s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00" y="2667000"/>
            <a:ext cx="2895600" cy="2806700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rmAutofit fontScale="70000" lnSpcReduction="20000"/>
          </a:bodyPr>
          <a:lstStyle/>
          <a:p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id-ID" sz="3800" b="1" dirty="0" smtClean="0"/>
              <a:t>  </a:t>
            </a:r>
            <a:r>
              <a:rPr lang="en-US" sz="3800" b="1" dirty="0" smtClean="0"/>
              <a:t>1. Fracture  </a:t>
            </a:r>
            <a:r>
              <a:rPr lang="en-US" sz="3800" b="1" dirty="0" err="1" smtClean="0"/>
              <a:t>Clavicula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2</a:t>
            </a:r>
            <a:r>
              <a:rPr lang="en-US" sz="3800" b="1" dirty="0" smtClean="0"/>
              <a:t>. Fracture  Scapula </a:t>
            </a:r>
            <a:br>
              <a:rPr lang="en-US" sz="3800" b="1" dirty="0" smtClean="0"/>
            </a:br>
            <a:r>
              <a:rPr lang="id-ID" sz="3800" b="1" dirty="0" smtClean="0"/>
              <a:t>  3</a:t>
            </a:r>
            <a:r>
              <a:rPr lang="en-US" sz="3800" b="1" dirty="0" smtClean="0"/>
              <a:t>. Fracture </a:t>
            </a:r>
            <a:r>
              <a:rPr lang="id-ID" sz="3800" b="1" dirty="0" smtClean="0"/>
              <a:t> </a:t>
            </a:r>
            <a:r>
              <a:rPr lang="en-US" sz="3800" b="1" dirty="0" err="1" smtClean="0"/>
              <a:t>Collum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Chirurgicum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Humeri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4</a:t>
            </a:r>
            <a:r>
              <a:rPr lang="en-US" sz="3800" b="1" dirty="0" smtClean="0"/>
              <a:t>. </a:t>
            </a:r>
            <a:r>
              <a:rPr lang="id-ID" sz="3800" b="1" dirty="0" smtClean="0"/>
              <a:t>Dislokasi  Shoulder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5</a:t>
            </a:r>
            <a:r>
              <a:rPr lang="en-US" sz="3800" b="1" dirty="0" smtClean="0"/>
              <a:t>. Fracture  </a:t>
            </a:r>
            <a:r>
              <a:rPr lang="en-US" sz="3800" b="1" dirty="0" err="1" smtClean="0"/>
              <a:t>Tuberositas</a:t>
            </a:r>
            <a:r>
              <a:rPr lang="en-US" sz="3800" b="1" dirty="0" smtClean="0"/>
              <a:t> Mayor </a:t>
            </a:r>
            <a:r>
              <a:rPr lang="en-US" sz="3800" b="1" dirty="0" err="1" smtClean="0"/>
              <a:t>Humeri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6</a:t>
            </a:r>
            <a:r>
              <a:rPr lang="en-US" sz="3800" b="1" dirty="0" smtClean="0"/>
              <a:t>. Fracture  Corpus </a:t>
            </a:r>
            <a:r>
              <a:rPr lang="en-US" sz="3800" b="1" dirty="0" err="1" smtClean="0"/>
              <a:t>Humeri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7</a:t>
            </a:r>
            <a:r>
              <a:rPr lang="en-US" sz="3800" b="1" dirty="0" smtClean="0"/>
              <a:t>. Fracture  </a:t>
            </a:r>
            <a:r>
              <a:rPr lang="en-US" sz="3800" b="1" dirty="0" err="1" smtClean="0"/>
              <a:t>Condylus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Humeri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8</a:t>
            </a:r>
            <a:r>
              <a:rPr lang="en-US" sz="3800" b="1" dirty="0" smtClean="0"/>
              <a:t>. </a:t>
            </a:r>
            <a:r>
              <a:rPr lang="id-ID" sz="3800" b="1" dirty="0" smtClean="0"/>
              <a:t>Dislokasi Elbow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9</a:t>
            </a:r>
            <a:r>
              <a:rPr lang="en-US" sz="3800" b="1" dirty="0" smtClean="0"/>
              <a:t>. Fracture  </a:t>
            </a:r>
            <a:r>
              <a:rPr lang="en-US" sz="3800" b="1" dirty="0" err="1" smtClean="0"/>
              <a:t>Olecranon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10</a:t>
            </a:r>
            <a:r>
              <a:rPr lang="en-US" sz="3800" b="1" dirty="0" smtClean="0"/>
              <a:t>. Fracture  Caput Radii</a:t>
            </a:r>
            <a:br>
              <a:rPr lang="en-US" sz="3800" b="1" dirty="0" smtClean="0"/>
            </a:br>
            <a:r>
              <a:rPr lang="id-ID" sz="3800" b="1" dirty="0" smtClean="0"/>
              <a:t>11.</a:t>
            </a:r>
            <a:r>
              <a:rPr lang="en-US" sz="3800" b="1" dirty="0" smtClean="0"/>
              <a:t> Fracture  </a:t>
            </a:r>
            <a:r>
              <a:rPr lang="en-US" sz="3800" b="1" dirty="0" err="1" smtClean="0"/>
              <a:t>Collum</a:t>
            </a:r>
            <a:r>
              <a:rPr lang="en-US" sz="3800" b="1" dirty="0" smtClean="0"/>
              <a:t> Radii</a:t>
            </a:r>
            <a:br>
              <a:rPr lang="en-US" sz="3800" b="1" dirty="0" smtClean="0"/>
            </a:br>
            <a:r>
              <a:rPr lang="en-US" sz="3800" b="1" dirty="0" smtClean="0"/>
              <a:t>1</a:t>
            </a:r>
            <a:r>
              <a:rPr lang="id-ID" sz="3800" b="1" dirty="0" smtClean="0"/>
              <a:t>2</a:t>
            </a:r>
            <a:r>
              <a:rPr lang="en-US" sz="3800" b="1" dirty="0" smtClean="0"/>
              <a:t>. Fracture  Corpus Radius </a:t>
            </a:r>
            <a:br>
              <a:rPr lang="en-US" sz="3800" b="1" dirty="0" smtClean="0"/>
            </a:br>
            <a:r>
              <a:rPr lang="en-US" sz="3800" b="1" dirty="0" smtClean="0"/>
              <a:t>1</a:t>
            </a:r>
            <a:r>
              <a:rPr lang="id-ID" sz="3800" b="1" dirty="0" smtClean="0"/>
              <a:t>3</a:t>
            </a:r>
            <a:r>
              <a:rPr lang="en-US" sz="3800" b="1" dirty="0" smtClean="0"/>
              <a:t>. Fracture  Corpus Ulna </a:t>
            </a:r>
            <a:br>
              <a:rPr lang="en-US" sz="3800" b="1" dirty="0" smtClean="0"/>
            </a:br>
            <a:r>
              <a:rPr lang="en-US" sz="3800" b="1" dirty="0" smtClean="0"/>
              <a:t>1</a:t>
            </a:r>
            <a:r>
              <a:rPr lang="id-ID" sz="3800" b="1" dirty="0" smtClean="0"/>
              <a:t>4</a:t>
            </a:r>
            <a:r>
              <a:rPr lang="en-US" sz="3800" b="1" dirty="0" smtClean="0"/>
              <a:t>. Fracture  </a:t>
            </a:r>
            <a:r>
              <a:rPr lang="en-US" sz="3800" b="1" dirty="0" err="1" smtClean="0"/>
              <a:t>Montegia</a:t>
            </a:r>
            <a:r>
              <a:rPr lang="id-ID" sz="3800" b="1" dirty="0" smtClean="0"/>
              <a:t/>
            </a:r>
            <a:br>
              <a:rPr lang="id-ID" sz="3800" b="1" dirty="0" smtClean="0"/>
            </a:br>
            <a:r>
              <a:rPr lang="en-US" sz="3800" b="1" dirty="0" smtClean="0"/>
              <a:t>1</a:t>
            </a:r>
            <a:r>
              <a:rPr lang="id-ID" sz="3800" b="1" dirty="0" smtClean="0"/>
              <a:t>5</a:t>
            </a:r>
            <a:r>
              <a:rPr lang="en-US" sz="3800" b="1" dirty="0" smtClean="0"/>
              <a:t>. Fracture  </a:t>
            </a:r>
            <a:r>
              <a:rPr lang="en-US" sz="3800" b="1" dirty="0" err="1" smtClean="0"/>
              <a:t>Colles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en-US" sz="3800" b="1" dirty="0" smtClean="0"/>
              <a:t>1</a:t>
            </a:r>
            <a:r>
              <a:rPr lang="id-ID" sz="3800" b="1" dirty="0" smtClean="0"/>
              <a:t>6</a:t>
            </a:r>
            <a:r>
              <a:rPr lang="en-US" sz="3800" b="1" dirty="0" smtClean="0"/>
              <a:t>. Fracture  Smith</a:t>
            </a:r>
            <a:endParaRPr lang="en-US" sz="3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b="1" dirty="0" smtClean="0"/>
              <a:t>	</a:t>
            </a:r>
          </a:p>
          <a:p>
            <a:pPr>
              <a:buNone/>
            </a:pPr>
            <a:r>
              <a:rPr lang="en-US" sz="3200" b="1" dirty="0" smtClean="0"/>
              <a:t>	1</a:t>
            </a:r>
            <a:r>
              <a:rPr lang="id-ID" sz="3200" b="1" dirty="0" smtClean="0"/>
              <a:t>7</a:t>
            </a:r>
            <a:r>
              <a:rPr lang="en-US" sz="3200" b="1" dirty="0" smtClean="0"/>
              <a:t>. </a:t>
            </a:r>
            <a:r>
              <a:rPr lang="id-ID" sz="3200" b="1" dirty="0" smtClean="0"/>
              <a:t>Fracture  Scapoid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18. Fracture  Metacarpal </a:t>
            </a:r>
            <a:br>
              <a:rPr lang="en-US" sz="3200" b="1" dirty="0" smtClean="0"/>
            </a:br>
            <a:r>
              <a:rPr lang="en-US" sz="3200" b="1" dirty="0" smtClean="0"/>
              <a:t>19. Fracture  </a:t>
            </a:r>
            <a:r>
              <a:rPr lang="en-US" sz="3200" b="1" dirty="0" err="1" smtClean="0"/>
              <a:t>Phalangeal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smtClean="0"/>
              <a:t>20. </a:t>
            </a:r>
            <a:r>
              <a:rPr lang="en-US" sz="3200" b="1" dirty="0" err="1" smtClean="0"/>
              <a:t>Dislokasi</a:t>
            </a:r>
            <a:r>
              <a:rPr lang="en-US" sz="3200" b="1" dirty="0" smtClean="0"/>
              <a:t> Wrist Joint </a:t>
            </a:r>
            <a:br>
              <a:rPr lang="en-US" sz="3200" b="1" dirty="0" smtClean="0"/>
            </a:br>
            <a:r>
              <a:rPr lang="en-US" sz="3200" b="1" dirty="0" smtClean="0"/>
              <a:t>21. </a:t>
            </a:r>
            <a:r>
              <a:rPr lang="id-ID" sz="3200" b="1" dirty="0" smtClean="0"/>
              <a:t>Dislokasi  Karpal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22. Fracture  </a:t>
            </a:r>
            <a:r>
              <a:rPr lang="en-US" sz="3200" b="1" dirty="0" err="1" smtClean="0"/>
              <a:t>Collum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Femuris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23. Fracture </a:t>
            </a:r>
            <a:r>
              <a:rPr lang="en-US" sz="3200" b="1" dirty="0" err="1" smtClean="0"/>
              <a:t>Trochantor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24. Fracture  Corpus Femur</a:t>
            </a:r>
            <a:br>
              <a:rPr lang="en-US" sz="3200" b="1" dirty="0" smtClean="0"/>
            </a:br>
            <a:r>
              <a:rPr lang="en-US" sz="3200" b="1" dirty="0" smtClean="0"/>
              <a:t>25. Fracture  </a:t>
            </a:r>
            <a:r>
              <a:rPr lang="en-US" sz="3200" b="1" dirty="0" err="1" smtClean="0"/>
              <a:t>Condylus</a:t>
            </a:r>
            <a:r>
              <a:rPr lang="en-US" sz="3200" b="1" dirty="0" smtClean="0"/>
              <a:t> Femur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Tibia</a:t>
            </a:r>
            <a:br>
              <a:rPr lang="en-US" sz="3200" b="1" dirty="0" smtClean="0"/>
            </a:br>
            <a:r>
              <a:rPr lang="en-US" sz="3200" b="1" dirty="0" smtClean="0"/>
              <a:t>26. Fracture  Tibia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Fibula </a:t>
            </a:r>
            <a:br>
              <a:rPr lang="en-US" sz="3200" b="1" dirty="0" smtClean="0"/>
            </a:br>
            <a:r>
              <a:rPr lang="en-US" sz="3200" b="1" dirty="0" smtClean="0"/>
              <a:t>27. Fracture  Patella </a:t>
            </a:r>
            <a:br>
              <a:rPr lang="en-US" sz="3200" b="1" dirty="0" smtClean="0"/>
            </a:br>
            <a:r>
              <a:rPr lang="en-US" sz="3200" b="1" dirty="0" smtClean="0"/>
              <a:t>28. Fracture 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Dislokasi</a:t>
            </a:r>
            <a:r>
              <a:rPr lang="en-US" sz="3200" b="1" dirty="0" smtClean="0"/>
              <a:t> Ankle </a:t>
            </a:r>
            <a:br>
              <a:rPr lang="en-US" sz="3200" b="1" dirty="0" smtClean="0"/>
            </a:br>
            <a:r>
              <a:rPr lang="en-US" sz="3200" b="1" dirty="0" smtClean="0"/>
              <a:t>29. Fracture  </a:t>
            </a:r>
            <a:r>
              <a:rPr lang="en-US" sz="3200" b="1" dirty="0" err="1" smtClean="0"/>
              <a:t>Calcaneus</a:t>
            </a:r>
            <a:r>
              <a:rPr lang="en-US" sz="3200" b="1" dirty="0" smtClean="0"/>
              <a:t> </a:t>
            </a:r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en-US" sz="3200" b="1" dirty="0" smtClean="0"/>
              <a:t>30</a:t>
            </a:r>
            <a:r>
              <a:rPr lang="id-ID" sz="3200" b="1" dirty="0" smtClean="0"/>
              <a:t>.</a:t>
            </a:r>
            <a:r>
              <a:rPr lang="en-US" sz="3200" b="1" dirty="0" smtClean="0"/>
              <a:t> Fracture  </a:t>
            </a:r>
            <a:r>
              <a:rPr lang="en-US" sz="3200" b="1" dirty="0" err="1" smtClean="0"/>
              <a:t>Metatarsa</a:t>
            </a:r>
            <a:r>
              <a:rPr lang="id-ID" sz="3200" b="1" dirty="0" smtClean="0"/>
              <a:t>l </a:t>
            </a:r>
            <a:br>
              <a:rPr lang="id-ID" sz="3200" b="1" dirty="0" smtClean="0"/>
            </a:br>
            <a:r>
              <a:rPr lang="id-ID" sz="3200" b="1" dirty="0" smtClean="0"/>
              <a:t>3</a:t>
            </a:r>
            <a:r>
              <a:rPr lang="en-US" sz="3200" b="1" dirty="0" smtClean="0"/>
              <a:t>1</a:t>
            </a:r>
            <a:r>
              <a:rPr lang="id-ID" sz="3200" b="1" dirty="0" smtClean="0"/>
              <a:t>.</a:t>
            </a:r>
            <a:r>
              <a:rPr lang="en-US" sz="3200" b="1" dirty="0" smtClean="0"/>
              <a:t> Fracture  Vertebrae </a:t>
            </a:r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id-ID" sz="3200" b="1" dirty="0" smtClean="0"/>
              <a:t>3</a:t>
            </a:r>
            <a:r>
              <a:rPr lang="en-US" sz="3200" b="1" dirty="0" smtClean="0"/>
              <a:t>2</a:t>
            </a:r>
            <a:r>
              <a:rPr lang="id-ID" sz="3200" b="1" dirty="0" smtClean="0"/>
              <a:t>.</a:t>
            </a:r>
            <a:r>
              <a:rPr lang="en-US" sz="3200" b="1" dirty="0" smtClean="0"/>
              <a:t> Fracture  Vertebrae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914400"/>
          </a:xfrm>
        </p:spPr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Artropalsti sendi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800" b="1" dirty="0" smtClean="0">
                <a:latin typeface="Calibri" pitchFamily="34" charset="0"/>
                <a:cs typeface="Calibri" pitchFamily="34" charset="0"/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429288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Ahli bedah </a:t>
            </a:r>
            <a:r>
              <a:rPr lang="en-US" dirty="0" err="1" smtClean="0"/>
              <a:t>Orthopaedi</a:t>
            </a:r>
            <a:r>
              <a:rPr lang="id-ID" dirty="0" smtClean="0"/>
              <a:t> mengevaluasi dan mengobati pasien dengan rasa sakit dan kecacatan dari sendi rematik.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bedah</a:t>
            </a:r>
            <a:r>
              <a:rPr lang="en-US" dirty="0" smtClean="0"/>
              <a:t> </a:t>
            </a:r>
            <a:r>
              <a:rPr lang="en-US" dirty="0" err="1" smtClean="0"/>
              <a:t>Orthopaedi</a:t>
            </a:r>
            <a:r>
              <a:rPr lang="en-US" dirty="0" smtClean="0"/>
              <a:t> </a:t>
            </a:r>
            <a:r>
              <a:rPr lang="id-ID" dirty="0" smtClean="0"/>
              <a:t>merekomendasikan sebelum operasi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 </a:t>
            </a:r>
            <a:r>
              <a:rPr lang="id-ID" dirty="0" smtClean="0"/>
              <a:t>langkah-langkah</a:t>
            </a:r>
            <a:r>
              <a:rPr lang="en-US" dirty="0" smtClean="0"/>
              <a:t> </a:t>
            </a:r>
            <a:r>
              <a:rPr lang="id-ID" dirty="0" smtClean="0"/>
              <a:t>non-bedah untuk mengurangi rasa sakit, yang meliputi obat  anti-inflamasi, menghindari aktivitas yang menyakitkan, melakukan </a:t>
            </a:r>
            <a:r>
              <a:rPr lang="en-US" dirty="0" smtClean="0"/>
              <a:t> </a:t>
            </a:r>
            <a:r>
              <a:rPr lang="en-US" dirty="0" err="1" smtClean="0"/>
              <a:t>fisioterapi</a:t>
            </a:r>
            <a:r>
              <a:rPr lang="id-ID" dirty="0" smtClean="0"/>
              <a:t>, manajemen berat badan , bracing, dan suntikan (cortisone atau viscosupplementation).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id-ID" dirty="0" smtClean="0"/>
              <a:t> Banyak  pilihan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id-ID" dirty="0" smtClean="0"/>
              <a:t>konservatif cukup untuk mengelola pasien gejala rematik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</a:t>
            </a:r>
            <a:r>
              <a:rPr lang="id-ID" dirty="0" smtClean="0"/>
              <a:t>etapi jika rasa sakit dan cacat tetap pada tingkat yang tidak dapat diterima </a:t>
            </a:r>
            <a:r>
              <a:rPr lang="en-US" dirty="0" err="1" smtClean="0"/>
              <a:t>oleh</a:t>
            </a:r>
            <a:r>
              <a:rPr lang="id-ID" dirty="0" smtClean="0"/>
              <a:t> pasien, artroplasti (penggantian sendi) mungkin menjadi pilihan terbaik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r>
              <a:rPr lang="id-ID" dirty="0" smtClean="0">
                <a:solidFill>
                  <a:schemeClr val="accent2"/>
                </a:solidFill>
              </a:rPr>
              <a:t>Dalam prosedur artroplasti, yang,  permukaan sendi </a:t>
            </a:r>
            <a:r>
              <a:rPr lang="en-US" dirty="0" smtClean="0">
                <a:solidFill>
                  <a:schemeClr val="accent2"/>
                </a:solidFill>
              </a:rPr>
              <a:t>yang </a:t>
            </a:r>
            <a:r>
              <a:rPr lang="en-US" dirty="0" err="1" smtClean="0">
                <a:solidFill>
                  <a:schemeClr val="accent2"/>
                </a:solidFill>
              </a:rPr>
              <a:t>rusak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id-ID" dirty="0" smtClean="0">
                <a:solidFill>
                  <a:schemeClr val="accent2"/>
                </a:solidFill>
              </a:rPr>
              <a:t>akan di</a:t>
            </a:r>
            <a:r>
              <a:rPr lang="en-US" dirty="0" err="1" smtClean="0">
                <a:solidFill>
                  <a:schemeClr val="accent2"/>
                </a:solidFill>
              </a:rPr>
              <a:t>buang</a:t>
            </a:r>
            <a:r>
              <a:rPr lang="id-ID" dirty="0" smtClean="0">
                <a:solidFill>
                  <a:schemeClr val="accent2"/>
                </a:solidFill>
              </a:rPr>
              <a:t> dan diganti dengan permukaan sendi buatan. Pasien </a:t>
            </a:r>
            <a:r>
              <a:rPr lang="en-US" dirty="0" err="1" smtClean="0">
                <a:solidFill>
                  <a:schemeClr val="accent2"/>
                </a:solidFill>
              </a:rPr>
              <a:t>memerlukan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untuk</a:t>
            </a:r>
            <a:r>
              <a:rPr lang="en-US" dirty="0" smtClean="0">
                <a:solidFill>
                  <a:schemeClr val="accent2"/>
                </a:solidFill>
              </a:rPr>
              <a:t> :</a:t>
            </a:r>
            <a:r>
              <a:rPr lang="id-ID" dirty="0" smtClean="0">
                <a:solidFill>
                  <a:schemeClr val="accent2"/>
                </a:solidFill>
              </a:rPr>
              <a:t>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err="1" smtClean="0">
                <a:solidFill>
                  <a:schemeClr val="accent2"/>
                </a:solidFill>
              </a:rPr>
              <a:t>Mengurangi</a:t>
            </a:r>
            <a:r>
              <a:rPr lang="id-ID" dirty="0" smtClean="0">
                <a:solidFill>
                  <a:schemeClr val="accent2"/>
                </a:solidFill>
              </a:rPr>
              <a:t> rasa sakit dan </a:t>
            </a:r>
            <a:r>
              <a:rPr lang="en-US" dirty="0" err="1" smtClean="0">
                <a:solidFill>
                  <a:schemeClr val="accent2"/>
                </a:solidFill>
              </a:rPr>
              <a:t>mengembalikan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fungsi</a:t>
            </a:r>
            <a:r>
              <a:rPr lang="en-US" dirty="0" smtClean="0">
                <a:solidFill>
                  <a:schemeClr val="accent2"/>
                </a:solidFill>
              </a:rPr>
              <a:t> , </a:t>
            </a:r>
            <a:r>
              <a:rPr lang="id-ID" dirty="0" smtClean="0">
                <a:solidFill>
                  <a:schemeClr val="accent2"/>
                </a:solidFill>
              </a:rPr>
              <a:t>yang memungkinkan </a:t>
            </a:r>
            <a:r>
              <a:rPr lang="en-US" dirty="0" smtClean="0">
                <a:solidFill>
                  <a:schemeClr val="accent2"/>
                </a:solidFill>
              </a:rPr>
              <a:t>patient</a:t>
            </a:r>
            <a:r>
              <a:rPr lang="id-ID" dirty="0" smtClean="0">
                <a:solidFill>
                  <a:schemeClr val="accent2"/>
                </a:solidFill>
              </a:rPr>
              <a:t> untuk melanjutkan kehidupan</a:t>
            </a:r>
            <a:r>
              <a:rPr lang="en-US" dirty="0" err="1" smtClean="0">
                <a:solidFill>
                  <a:schemeClr val="accent2"/>
                </a:solidFill>
              </a:rPr>
              <a:t>nya</a:t>
            </a:r>
            <a:r>
              <a:rPr lang="id-ID" dirty="0" smtClean="0">
                <a:solidFill>
                  <a:schemeClr val="accent2"/>
                </a:solidFill>
              </a:rPr>
              <a:t>.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Macam-macam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Arthroplasty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Hip Replacement</a:t>
            </a:r>
          </a:p>
          <a:p>
            <a:r>
              <a:rPr lang="id-ID" dirty="0" smtClean="0"/>
              <a:t>Knee Replacement</a:t>
            </a:r>
            <a:endParaRPr lang="en-US" dirty="0" smtClean="0"/>
          </a:p>
          <a:p>
            <a:r>
              <a:rPr lang="en-US" b="1" dirty="0" smtClean="0"/>
              <a:t>Total Shoulder Replacement</a:t>
            </a:r>
          </a:p>
          <a:p>
            <a:r>
              <a:rPr lang="en-US" b="1" dirty="0" smtClean="0"/>
              <a:t>Elbow Replacement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785818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DIAGNOSE MUSKULOSKELETAL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00108"/>
            <a:ext cx="8058152" cy="5572164"/>
          </a:xfrm>
        </p:spPr>
        <p:txBody>
          <a:bodyPr>
            <a:normAutofit fontScale="70000" lnSpcReduction="20000"/>
          </a:bodyPr>
          <a:lstStyle/>
          <a:p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sikap, kinerja otot,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mobilitas sendi, fungsi motor, kinerja otot dan ROM yang berkaitan dengan Connective tissue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Inflamasi lokal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Kerusakan Spinal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Fraktur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Artropalsti sendi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bedah tulang atau jaringan lunak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mobilitas sendi, fungsi motor, kinerja otot, ROM , gait, locomotion dan balance yang berkaitan dengan Amputasi 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783546"/>
          </a:xfrm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en-US" sz="3200" b="1" dirty="0" err="1" smtClean="0">
                <a:solidFill>
                  <a:schemeClr val="accent2"/>
                </a:solidFill>
              </a:rPr>
              <a:t>Indikasi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untuk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Arthroplasty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hlinkClick r:id="rId2" tooltip="Osteoarthritis"/>
              </a:rPr>
              <a:t>Osteoarthritis</a:t>
            </a:r>
            <a:r>
              <a:rPr lang="en-US" dirty="0" smtClean="0"/>
              <a:t> (OA)</a:t>
            </a:r>
          </a:p>
          <a:p>
            <a:pPr lvl="0"/>
            <a:r>
              <a:rPr lang="en-US" dirty="0" smtClean="0">
                <a:hlinkClick r:id="rId3" tooltip="Rheumatoid arthritis"/>
              </a:rPr>
              <a:t>Rheumatoid arthritis</a:t>
            </a:r>
            <a:r>
              <a:rPr lang="en-US" dirty="0" smtClean="0"/>
              <a:t> (RA)</a:t>
            </a:r>
          </a:p>
          <a:p>
            <a:pPr lvl="0"/>
            <a:r>
              <a:rPr lang="en-US" dirty="0" err="1" smtClean="0">
                <a:hlinkClick r:id="rId4" tooltip="Avascular nekrosis"/>
              </a:rPr>
              <a:t>Avascular</a:t>
            </a:r>
            <a:r>
              <a:rPr lang="en-US" dirty="0" smtClean="0">
                <a:hlinkClick r:id="rId4" tooltip="Avascular nekrosis"/>
              </a:rPr>
              <a:t> </a:t>
            </a:r>
            <a:r>
              <a:rPr lang="en-US" dirty="0" err="1" smtClean="0">
                <a:hlinkClick r:id="rId4" tooltip="Avascular nekrosis"/>
              </a:rPr>
              <a:t>nekrosis</a:t>
            </a:r>
            <a:r>
              <a:rPr lang="en-US" dirty="0" smtClean="0"/>
              <a:t> (AVN)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osteonekrosis</a:t>
            </a:r>
            <a:r>
              <a:rPr lang="en-US" dirty="0" smtClean="0"/>
              <a:t> (ON)</a:t>
            </a:r>
          </a:p>
          <a:p>
            <a:pPr lvl="0"/>
            <a:r>
              <a:rPr lang="en-US" dirty="0" err="1" smtClean="0"/>
              <a:t>Kongenital</a:t>
            </a:r>
            <a:r>
              <a:rPr lang="en-US" dirty="0" smtClean="0"/>
              <a:t> </a:t>
            </a:r>
            <a:r>
              <a:rPr lang="en-US" dirty="0" err="1" smtClean="0"/>
              <a:t>dislokasi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 </a:t>
            </a:r>
            <a:r>
              <a:rPr lang="en-US" dirty="0" err="1" smtClean="0"/>
              <a:t>panggul</a:t>
            </a:r>
            <a:r>
              <a:rPr lang="en-US" dirty="0" smtClean="0"/>
              <a:t> (CDH) Hip dysplasia </a:t>
            </a:r>
          </a:p>
          <a:p>
            <a:pPr lvl="0"/>
            <a:r>
              <a:rPr lang="en-US" dirty="0" err="1" smtClean="0"/>
              <a:t>Acetabular</a:t>
            </a:r>
            <a:r>
              <a:rPr lang="en-US" dirty="0" smtClean="0"/>
              <a:t> dysplasia (</a:t>
            </a:r>
            <a:r>
              <a:rPr lang="en-US" dirty="0" err="1" smtClean="0"/>
              <a:t>cekungan</a:t>
            </a:r>
            <a:r>
              <a:rPr lang="en-US" dirty="0" smtClean="0"/>
              <a:t>  </a:t>
            </a:r>
            <a:r>
              <a:rPr lang="en-US" dirty="0" err="1" smtClean="0"/>
              <a:t>pinggul</a:t>
            </a:r>
            <a:r>
              <a:rPr lang="en-US" dirty="0" smtClean="0"/>
              <a:t> </a:t>
            </a:r>
            <a:r>
              <a:rPr lang="en-US" dirty="0" err="1" smtClean="0"/>
              <a:t>dangkal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Bahu</a:t>
            </a:r>
            <a:r>
              <a:rPr lang="en-US" dirty="0" smtClean="0"/>
              <a:t> </a:t>
            </a:r>
            <a:r>
              <a:rPr lang="en-US" dirty="0" err="1" smtClean="0"/>
              <a:t>beku</a:t>
            </a:r>
            <a:r>
              <a:rPr lang="en-US" dirty="0" smtClean="0"/>
              <a:t>, </a:t>
            </a:r>
            <a:r>
              <a:rPr lang="en-US" dirty="0" err="1" smtClean="0"/>
              <a:t>bahu</a:t>
            </a:r>
            <a:r>
              <a:rPr lang="en-US" dirty="0" smtClean="0"/>
              <a:t> </a:t>
            </a:r>
            <a:r>
              <a:rPr lang="en-US" dirty="0" err="1" smtClean="0"/>
              <a:t>longgar</a:t>
            </a:r>
            <a:r>
              <a:rPr lang="id-ID" dirty="0" smtClean="0"/>
              <a:t>, K</a:t>
            </a:r>
            <a:r>
              <a:rPr lang="en-US" dirty="0" err="1" smtClean="0"/>
              <a:t>ekakuan</a:t>
            </a:r>
            <a:r>
              <a:rPr lang="id-ID" dirty="0" smtClean="0"/>
              <a:t> sendi</a:t>
            </a:r>
            <a:endParaRPr lang="en-US" dirty="0" smtClean="0"/>
          </a:p>
          <a:p>
            <a:pPr lvl="0"/>
            <a:r>
              <a:rPr lang="en-US" dirty="0" smtClean="0"/>
              <a:t>Trauma / </a:t>
            </a:r>
            <a:r>
              <a:rPr lang="en-US" dirty="0" err="1" smtClean="0"/>
              <a:t>Fraktur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Tumor  </a:t>
            </a:r>
            <a:r>
              <a:rPr lang="en-US" dirty="0" err="1" smtClean="0"/>
              <a:t>sendi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1428760"/>
          </a:xfrm>
        </p:spPr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800" b="1" dirty="0" smtClean="0">
                <a:latin typeface="Calibri" pitchFamily="34" charset="0"/>
                <a:cs typeface="Calibri" pitchFamily="34" charset="0"/>
              </a:rPr>
            </a:b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bedah tulang atau jaringan lunak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pic>
        <p:nvPicPr>
          <p:cNvPr id="4" name="Content Placeholder 3" descr="images SOFT TISSU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071678"/>
            <a:ext cx="2657722" cy="1990726"/>
          </a:xfrm>
        </p:spPr>
      </p:pic>
      <p:pic>
        <p:nvPicPr>
          <p:cNvPr id="5" name="Picture 4" descr="SYNOVIAL 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2486" y="2214554"/>
            <a:ext cx="2930790" cy="15716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29590" cy="5286412"/>
          </a:xfrm>
        </p:spPr>
        <p:txBody>
          <a:bodyPr/>
          <a:lstStyle/>
          <a:p>
            <a:r>
              <a:rPr lang="id-ID" sz="2800" dirty="0" smtClean="0"/>
              <a:t> </a:t>
            </a:r>
            <a:r>
              <a:rPr lang="id-ID" sz="2800" dirty="0" smtClean="0"/>
              <a:t>   </a:t>
            </a:r>
            <a:r>
              <a:rPr lang="en-US" sz="2800" dirty="0" err="1" smtClean="0"/>
              <a:t>Partisipasi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olahraga</a:t>
            </a:r>
            <a:r>
              <a:rPr lang="en-US" sz="2800" dirty="0" smtClean="0"/>
              <a:t>, </a:t>
            </a:r>
            <a:r>
              <a:rPr lang="en-US" sz="2800" dirty="0" err="1" smtClean="0"/>
              <a:t>kegiatan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</a:t>
            </a:r>
            <a:r>
              <a:rPr lang="id-ID" sz="2800" dirty="0" smtClean="0"/>
              <a:t>  </a:t>
            </a:r>
            <a:r>
              <a:rPr lang="en-US" sz="2800" dirty="0" smtClean="0"/>
              <a:t> </a:t>
            </a:r>
            <a:r>
              <a:rPr lang="en-US" sz="2800" dirty="0" err="1" smtClean="0"/>
              <a:t>kebugaran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fisik,bisa</a:t>
            </a:r>
            <a:r>
              <a:rPr lang="en-US" sz="2800" dirty="0" smtClean="0"/>
              <a:t> </a:t>
            </a:r>
            <a:r>
              <a:rPr lang="en-US" sz="2800" dirty="0" err="1" smtClean="0"/>
              <a:t>melukai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</a:t>
            </a:r>
            <a:r>
              <a:rPr lang="id-ID" sz="2800" dirty="0" smtClean="0"/>
              <a:t>  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r>
              <a:rPr lang="en-US" sz="2800" dirty="0" smtClean="0"/>
              <a:t>.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 </a:t>
            </a:r>
            <a:r>
              <a:rPr lang="id-ID" sz="2800" dirty="0" smtClean="0"/>
              <a:t>   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sehari-hari</a:t>
            </a:r>
            <a:r>
              <a:rPr lang="en-US" sz="2800" dirty="0" smtClean="0"/>
              <a:t> yang paling 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</a:t>
            </a:r>
            <a:r>
              <a:rPr lang="id-ID" sz="2800" dirty="0" smtClean="0"/>
              <a:t> </a:t>
            </a:r>
            <a:r>
              <a:rPr lang="id-ID" sz="2800" dirty="0" smtClean="0"/>
              <a:t>  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-pun 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merusak</a:t>
            </a:r>
            <a:r>
              <a:rPr lang="en-US" sz="2800" dirty="0" smtClean="0"/>
              <a:t> 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</a:t>
            </a:r>
            <a:r>
              <a:rPr lang="id-ID" sz="2800" dirty="0" smtClean="0"/>
              <a:t>    </a:t>
            </a:r>
            <a:r>
              <a:rPr lang="en-US" sz="2800" dirty="0" err="1" smtClean="0"/>
              <a:t>ligamen</a:t>
            </a:r>
            <a:r>
              <a:rPr lang="en-US" sz="2800" dirty="0" smtClean="0"/>
              <a:t>, tendon,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otot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00034" y="928670"/>
            <a:ext cx="64294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Arrow 5"/>
          <p:cNvSpPr/>
          <p:nvPr/>
        </p:nvSpPr>
        <p:spPr>
          <a:xfrm>
            <a:off x="571472" y="3571876"/>
            <a:ext cx="64294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Cidera</a:t>
            </a:r>
            <a:r>
              <a:rPr lang="en-US" dirty="0" smtClean="0"/>
              <a:t> </a:t>
            </a:r>
            <a:r>
              <a:rPr lang="id-ID" dirty="0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Contusio (benturan pd jar lunak)</a:t>
            </a:r>
            <a:endParaRPr lang="en-GB" sz="280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Sprain (over stretch capsule-ligament)</a:t>
            </a:r>
            <a:endParaRPr lang="en-GB" sz="280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Rupture (putusnya continuity jar lunak)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Sore Muscle (nyeri otot krn cidera)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Muscle Cramp (spasm lokal pd jaringan otot)</a:t>
            </a:r>
            <a:endParaRPr lang="en-GB" sz="280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Strain (over stretch jaringan otot)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Tendinitis (radang tendon)</a:t>
            </a:r>
            <a:endParaRPr lang="en-GB" sz="280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Avulsion (tercabutnya pelekatan tendon pd periost)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Busitis (radang bursa)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Luxation (sendi lepas/berpindah dari posisi semula)</a:t>
            </a:r>
            <a:endParaRPr lang="en-US" sz="2800" smtClean="0"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err="1" smtClean="0">
                <a:solidFill>
                  <a:schemeClr val="tx2">
                    <a:lumMod val="90000"/>
                  </a:schemeClr>
                </a:solidFill>
                <a:cs typeface="Arial" charset="0"/>
              </a:rPr>
              <a:t>Contusio</a:t>
            </a:r>
            <a:endParaRPr lang="en-US" b="1" dirty="0" smtClean="0">
              <a:solidFill>
                <a:schemeClr val="tx2">
                  <a:lumMod val="90000"/>
                </a:schemeClr>
              </a:solidFill>
              <a:cs typeface="Arial" charset="0"/>
            </a:endParaRP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cidera</a:t>
            </a:r>
            <a:r>
              <a:rPr lang="en-US" dirty="0" smtClean="0"/>
              <a:t> </a:t>
            </a:r>
            <a:r>
              <a:rPr lang="en-US" dirty="0" err="1" smtClean="0"/>
              <a:t>kompresi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(</a:t>
            </a:r>
            <a:r>
              <a:rPr lang="en-US" dirty="0" err="1" smtClean="0"/>
              <a:t>benturan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tumpul</a:t>
            </a:r>
            <a:r>
              <a:rPr lang="en-US" dirty="0" smtClean="0"/>
              <a:t>)  </a:t>
            </a:r>
          </a:p>
          <a:p>
            <a:pPr eaLnBrk="1" hangingPunct="1">
              <a:defRPr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haematome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jar</a:t>
            </a:r>
            <a:r>
              <a:rPr lang="id-ID" dirty="0" smtClean="0"/>
              <a:t>ingan </a:t>
            </a:r>
            <a:r>
              <a:rPr lang="en-US" dirty="0" smtClean="0"/>
              <a:t> </a:t>
            </a:r>
            <a:r>
              <a:rPr lang="id-ID" dirty="0" smtClean="0"/>
              <a:t>di </a:t>
            </a:r>
            <a:r>
              <a:rPr lang="en-US" dirty="0" err="1" smtClean="0"/>
              <a:t>bawahnya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err="1" smtClean="0"/>
              <a:t>Cidera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smtClean="0"/>
              <a:t>jar</a:t>
            </a:r>
            <a:r>
              <a:rPr lang="id-ID" dirty="0" smtClean="0"/>
              <a:t>ingan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, fascia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id-ID" dirty="0" smtClean="0"/>
              <a:t>di </a:t>
            </a:r>
            <a:r>
              <a:rPr lang="en-US" dirty="0" err="1" smtClean="0"/>
              <a:t>bawahnya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kerobekan</a:t>
            </a:r>
            <a:r>
              <a:rPr lang="en-US" dirty="0" smtClean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Sprain</a:t>
            </a:r>
            <a:r>
              <a:rPr lang="id-ID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id-ID" sz="1800" b="1" dirty="0" smtClean="0">
                <a:solidFill>
                  <a:schemeClr val="tx1"/>
                </a:solidFill>
                <a:effectLst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effectLst/>
              </a:rPr>
              <a:t>Cidera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 Ligament</a:t>
            </a:r>
            <a:r>
              <a:rPr lang="id-ID" sz="1800" b="1" dirty="0" smtClean="0">
                <a:solidFill>
                  <a:schemeClr val="tx1"/>
                </a:solidFill>
                <a:effectLst/>
              </a:rPr>
              <a:t>)</a:t>
            </a:r>
            <a:endParaRPr lang="en-US" sz="1800" b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ffectLst/>
              </a:rPr>
              <a:t>Kerusakan</a:t>
            </a:r>
            <a:r>
              <a:rPr lang="en-US" dirty="0" smtClean="0">
                <a:effectLst/>
              </a:rPr>
              <a:t> ligament </a:t>
            </a:r>
            <a:r>
              <a:rPr lang="en-US" dirty="0" err="1" smtClean="0">
                <a:effectLst/>
              </a:rPr>
              <a:t>sering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disebut</a:t>
            </a:r>
            <a:r>
              <a:rPr lang="en-US" dirty="0" smtClean="0">
                <a:effectLst/>
              </a:rPr>
              <a:t> sprain </a:t>
            </a:r>
            <a:r>
              <a:rPr lang="en-US" dirty="0" err="1" smtClean="0">
                <a:effectLst/>
              </a:rPr>
              <a:t>penguluran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lig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melebihi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elastisitasnya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akibat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gerak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berlebihan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scr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fisiologis</a:t>
            </a:r>
            <a:r>
              <a:rPr lang="en-US" dirty="0" smtClean="0">
                <a:effectLst/>
              </a:rPr>
              <a:t>, </a:t>
            </a:r>
            <a:r>
              <a:rPr lang="en-US" dirty="0" smtClean="0">
                <a:effectLst/>
                <a:cs typeface="Arial" charset="0"/>
              </a:rPr>
              <a:t>→ </a:t>
            </a:r>
            <a:r>
              <a:rPr lang="en-US" dirty="0" err="1" smtClean="0">
                <a:effectLst/>
              </a:rPr>
              <a:t>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pemulihan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sempurna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terjadi</a:t>
            </a:r>
            <a:r>
              <a:rPr lang="en-US" dirty="0" smtClean="0">
                <a:effectLst/>
              </a:rPr>
              <a:t> ligament laxity </a:t>
            </a:r>
            <a:r>
              <a:rPr lang="en-US" dirty="0" smtClean="0">
                <a:effectLst/>
                <a:cs typeface="Arial" charset="0"/>
              </a:rPr>
              <a:t>→ </a:t>
            </a:r>
            <a:r>
              <a:rPr lang="en-US" dirty="0" err="1" smtClean="0">
                <a:effectLst/>
                <a:cs typeface="Arial" charset="0"/>
              </a:rPr>
              <a:t>hipermobilitas</a:t>
            </a:r>
            <a:r>
              <a:rPr lang="en-US" dirty="0" smtClean="0">
                <a:effectLst/>
                <a:cs typeface="Arial" charset="0"/>
              </a:rPr>
              <a:t> </a:t>
            </a:r>
            <a:r>
              <a:rPr lang="en-US" dirty="0" err="1" smtClean="0">
                <a:effectLst/>
                <a:cs typeface="Arial" charset="0"/>
              </a:rPr>
              <a:t>atau</a:t>
            </a:r>
            <a:r>
              <a:rPr lang="en-US" dirty="0" smtClean="0">
                <a:effectLst/>
                <a:cs typeface="Arial" charset="0"/>
              </a:rPr>
              <a:t> </a:t>
            </a:r>
            <a:r>
              <a:rPr lang="en-US" dirty="0" err="1" smtClean="0">
                <a:effectLst/>
                <a:cs typeface="Arial" charset="0"/>
              </a:rPr>
              <a:t>instabilitas</a:t>
            </a:r>
            <a:r>
              <a:rPr lang="en-US" dirty="0" smtClean="0">
                <a:effectLst/>
                <a:cs typeface="Arial" charset="0"/>
              </a:rPr>
              <a:t>.</a:t>
            </a:r>
            <a:endParaRPr lang="en-US" dirty="0" smtClean="0">
              <a:effectLst/>
            </a:endParaRPr>
          </a:p>
          <a:p>
            <a:pPr eaLnBrk="1" hangingPunct="1"/>
            <a:r>
              <a:rPr lang="en-US" dirty="0" err="1" smtClean="0">
                <a:effectLst/>
              </a:rPr>
              <a:t>Kerusakan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berupa</a:t>
            </a:r>
            <a:r>
              <a:rPr lang="en-US" dirty="0" smtClean="0">
                <a:effectLst/>
              </a:rPr>
              <a:t> rupture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putus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  <a:cs typeface="Arial" charset="0"/>
              </a:rPr>
              <a:t>→ </a:t>
            </a:r>
            <a:r>
              <a:rPr lang="en-US" dirty="0" err="1" smtClean="0">
                <a:effectLst/>
                <a:cs typeface="Arial" charset="0"/>
              </a:rPr>
              <a:t>akan</a:t>
            </a:r>
            <a:r>
              <a:rPr lang="en-US" dirty="0" smtClean="0">
                <a:effectLst/>
                <a:cs typeface="Arial" charset="0"/>
              </a:rPr>
              <a:t> </a:t>
            </a:r>
            <a:r>
              <a:rPr lang="en-US" dirty="0" err="1" smtClean="0">
                <a:effectLst/>
                <a:cs typeface="Arial" charset="0"/>
              </a:rPr>
              <a:t>menimbulkan</a:t>
            </a:r>
            <a:r>
              <a:rPr lang="en-US" dirty="0" smtClean="0">
                <a:effectLst/>
                <a:cs typeface="Arial" charset="0"/>
              </a:rPr>
              <a:t> </a:t>
            </a:r>
            <a:r>
              <a:rPr lang="en-US" dirty="0" err="1" smtClean="0">
                <a:effectLst/>
                <a:cs typeface="Arial" charset="0"/>
              </a:rPr>
              <a:t>instabilitas</a:t>
            </a:r>
            <a:r>
              <a:rPr lang="en-US" dirty="0" smtClean="0">
                <a:effectLst/>
                <a:cs typeface="Arial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Strain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lvl="1" eaLnBrk="1" hangingPunct="1"/>
            <a:r>
              <a:rPr lang="en-US" b="1" dirty="0" smtClean="0">
                <a:effectLst/>
              </a:rPr>
              <a:t>First Degree Strain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mild strain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cidera</a:t>
            </a:r>
            <a:r>
              <a:rPr lang="en-US" dirty="0" smtClean="0">
                <a:effectLst/>
              </a:rPr>
              <a:t> unit </a:t>
            </a:r>
            <a:r>
              <a:rPr lang="en-US" dirty="0" err="1" smtClean="0">
                <a:effectLst/>
              </a:rPr>
              <a:t>musculo-tendinous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akibat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penguluran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berlebihan</a:t>
            </a:r>
            <a:r>
              <a:rPr lang="en-US" dirty="0" smtClean="0">
                <a:effectLst/>
              </a:rPr>
              <a:t>. </a:t>
            </a:r>
            <a:endParaRPr lang="en-US" b="1" dirty="0" smtClean="0">
              <a:effectLst/>
            </a:endParaRPr>
          </a:p>
          <a:p>
            <a:pPr lvl="2" eaLnBrk="1" hangingPunct="1"/>
            <a:r>
              <a:rPr lang="en-US" b="1" dirty="0" err="1" smtClean="0">
                <a:effectLst/>
              </a:rPr>
              <a:t>Gejala</a:t>
            </a:r>
            <a:r>
              <a:rPr lang="en-US" b="1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nyeri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lokal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meningkat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bergerak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beban</a:t>
            </a:r>
            <a:r>
              <a:rPr lang="en-US" dirty="0" smtClean="0">
                <a:effectLst/>
              </a:rPr>
              <a:t> pd </a:t>
            </a:r>
            <a:r>
              <a:rPr lang="en-US" dirty="0" err="1" smtClean="0">
                <a:effectLst/>
              </a:rPr>
              <a:t>otot</a:t>
            </a:r>
            <a:r>
              <a:rPr lang="en-US" dirty="0" smtClean="0">
                <a:effectLst/>
              </a:rPr>
              <a:t>. </a:t>
            </a:r>
            <a:endParaRPr lang="en-US" b="1" dirty="0" smtClean="0">
              <a:effectLst/>
            </a:endParaRPr>
          </a:p>
          <a:p>
            <a:pPr lvl="2" eaLnBrk="1" hangingPunct="1"/>
            <a:r>
              <a:rPr lang="en-US" dirty="0" err="1" smtClean="0">
                <a:effectLst/>
              </a:rPr>
              <a:t>Spasme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otot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ringan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bengkak</a:t>
            </a:r>
            <a:r>
              <a:rPr lang="en-US" dirty="0" smtClean="0">
                <a:effectLst/>
              </a:rPr>
              <a:t>, tenderness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gangguan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kekuatan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otot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fungsi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ringan</a:t>
            </a:r>
            <a:r>
              <a:rPr lang="en-US" dirty="0" smtClean="0">
                <a:effectLst/>
              </a:rPr>
              <a:t>.</a:t>
            </a:r>
            <a:endParaRPr lang="en-US" b="1" dirty="0" smtClean="0">
              <a:effectLst/>
            </a:endParaRPr>
          </a:p>
          <a:p>
            <a:pPr lvl="2" eaLnBrk="1" hangingPunct="1"/>
            <a:r>
              <a:rPr lang="en-US" b="1" dirty="0" err="1" smtClean="0">
                <a:effectLst/>
              </a:rPr>
              <a:t>Komplikasi</a:t>
            </a:r>
            <a:r>
              <a:rPr lang="en-US" dirty="0" smtClean="0">
                <a:effectLst/>
              </a:rPr>
              <a:t> : strain </a:t>
            </a:r>
            <a:r>
              <a:rPr lang="en-US" dirty="0" err="1" smtClean="0">
                <a:effectLst/>
              </a:rPr>
              <a:t>berulang</a:t>
            </a:r>
            <a:r>
              <a:rPr lang="en-US" dirty="0" smtClean="0">
                <a:effectLst/>
              </a:rPr>
              <a:t>, tendonitis, </a:t>
            </a:r>
            <a:r>
              <a:rPr lang="en-US" dirty="0" err="1" smtClean="0">
                <a:effectLst/>
              </a:rPr>
              <a:t>periostitis</a:t>
            </a:r>
            <a:r>
              <a:rPr lang="en-US" dirty="0" smtClean="0">
                <a:effectLst/>
              </a:rPr>
              <a:t>.</a:t>
            </a:r>
            <a:endParaRPr lang="en-US" b="1" dirty="0" smtClean="0">
              <a:effectLst/>
            </a:endParaRPr>
          </a:p>
          <a:p>
            <a:pPr lvl="2" eaLnBrk="1" hangingPunct="1"/>
            <a:r>
              <a:rPr lang="en-US" b="1" dirty="0" err="1" smtClean="0">
                <a:effectLst/>
              </a:rPr>
              <a:t>Perubahan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pathologi</a:t>
            </a:r>
            <a:r>
              <a:rPr lang="en-US" b="1" dirty="0" smtClean="0">
                <a:effectLst/>
              </a:rPr>
              <a:t>: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inflamasi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perdarahan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besar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mengganggu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jaringan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otot</a:t>
            </a:r>
            <a:r>
              <a:rPr lang="en-US" dirty="0" smtClean="0">
                <a:effectLst/>
              </a:rPr>
              <a:t>-tendon.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effectLst/>
              </a:rPr>
              <a:t>Second Degree Strain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atau</a:t>
            </a:r>
            <a:r>
              <a:rPr lang="en-US" sz="2800" dirty="0" smtClean="0">
                <a:effectLst/>
              </a:rPr>
              <a:t> moderate strain: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cidera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pada</a:t>
            </a:r>
            <a:r>
              <a:rPr lang="en-US" sz="2800" dirty="0" smtClean="0">
                <a:effectLst/>
              </a:rPr>
              <a:t> unit </a:t>
            </a:r>
            <a:r>
              <a:rPr lang="en-US" sz="2800" dirty="0" err="1" smtClean="0">
                <a:effectLst/>
              </a:rPr>
              <a:t>musculotendinous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akibat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kontraksi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atau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penguluran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yg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berlebihan</a:t>
            </a:r>
            <a:r>
              <a:rPr lang="en-US" sz="2800" dirty="0" smtClean="0">
                <a:effectLst/>
              </a:rPr>
              <a:t>. </a:t>
            </a:r>
            <a:endParaRPr lang="en-US" sz="2800" b="1" dirty="0" smtClean="0">
              <a:effectLst/>
            </a:endParaRPr>
          </a:p>
          <a:p>
            <a:pPr lvl="1" eaLnBrk="1" hangingPunct="1">
              <a:defRPr/>
            </a:pPr>
            <a:r>
              <a:rPr lang="en-US" sz="2400" b="1" dirty="0" err="1" smtClean="0">
                <a:effectLst/>
              </a:rPr>
              <a:t>Gejala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dan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tanda-tanda</a:t>
            </a:r>
            <a:r>
              <a:rPr lang="en-US" sz="2400" b="1" dirty="0" smtClean="0">
                <a:effectLst/>
              </a:rPr>
              <a:t> : </a:t>
            </a:r>
            <a:r>
              <a:rPr lang="en-US" sz="2400" dirty="0" err="1" smtClean="0">
                <a:effectLst/>
              </a:rPr>
              <a:t>nyeri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lokal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meningkat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apabila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bergerak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atau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bila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ada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beban</a:t>
            </a:r>
            <a:r>
              <a:rPr lang="en-US" sz="2400" dirty="0" smtClean="0">
                <a:effectLst/>
              </a:rPr>
              <a:t> pd </a:t>
            </a:r>
            <a:r>
              <a:rPr lang="en-US" sz="2400" dirty="0" err="1" smtClean="0">
                <a:effectLst/>
              </a:rPr>
              <a:t>otot</a:t>
            </a:r>
            <a:r>
              <a:rPr lang="en-US" sz="2400" dirty="0" smtClean="0">
                <a:effectLst/>
              </a:rPr>
              <a:t>. </a:t>
            </a:r>
            <a:r>
              <a:rPr lang="en-US" sz="2400" dirty="0" err="1" smtClean="0">
                <a:effectLst/>
              </a:rPr>
              <a:t>Spasme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otot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sedang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bengkak</a:t>
            </a:r>
            <a:r>
              <a:rPr lang="en-US" sz="2400" dirty="0" smtClean="0">
                <a:effectLst/>
              </a:rPr>
              <a:t>, tenderness </a:t>
            </a:r>
            <a:r>
              <a:rPr lang="en-US" sz="2400" dirty="0" err="1" smtClean="0">
                <a:effectLst/>
              </a:rPr>
              <a:t>dan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gangguan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kekuatan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otot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fungsi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sedang</a:t>
            </a:r>
            <a:r>
              <a:rPr lang="en-US" sz="2400" dirty="0" smtClean="0">
                <a:effectLst/>
              </a:rPr>
              <a:t>.</a:t>
            </a:r>
            <a:endParaRPr lang="en-US" sz="2400" b="1" dirty="0" smtClean="0">
              <a:effectLst/>
            </a:endParaRPr>
          </a:p>
          <a:p>
            <a:pPr lvl="1" eaLnBrk="1" hangingPunct="1">
              <a:defRPr/>
            </a:pPr>
            <a:r>
              <a:rPr lang="en-US" sz="2400" b="1" dirty="0" err="1" smtClean="0">
                <a:effectLst/>
              </a:rPr>
              <a:t>Komplikasi</a:t>
            </a:r>
            <a:r>
              <a:rPr lang="en-US" sz="2400" b="1" dirty="0" smtClean="0">
                <a:effectLst/>
              </a:rPr>
              <a:t>:</a:t>
            </a:r>
            <a:r>
              <a:rPr lang="en-US" sz="2400" dirty="0" smtClean="0">
                <a:effectLst/>
              </a:rPr>
              <a:t> strain </a:t>
            </a:r>
            <a:r>
              <a:rPr lang="en-US" sz="2400" dirty="0" err="1" smtClean="0">
                <a:effectLst/>
              </a:rPr>
              <a:t>ulang</a:t>
            </a:r>
            <a:r>
              <a:rPr lang="en-US" sz="2400" dirty="0" smtClean="0">
                <a:effectLst/>
              </a:rPr>
              <a:t>, tendonitis, </a:t>
            </a:r>
            <a:r>
              <a:rPr lang="en-US" sz="2400" dirty="0" err="1" smtClean="0">
                <a:effectLst/>
              </a:rPr>
              <a:t>periostitis</a:t>
            </a:r>
            <a:r>
              <a:rPr lang="en-US" sz="2400" dirty="0" smtClean="0">
                <a:effectLst/>
              </a:rPr>
              <a:t>.</a:t>
            </a:r>
            <a:endParaRPr lang="en-US" sz="2400" b="1" dirty="0" smtClean="0">
              <a:effectLst/>
            </a:endParaRPr>
          </a:p>
          <a:p>
            <a:pPr lvl="1" eaLnBrk="1" hangingPunct="1">
              <a:defRPr/>
            </a:pPr>
            <a:r>
              <a:rPr lang="en-US" sz="2400" b="1" dirty="0" err="1" smtClean="0">
                <a:effectLst/>
              </a:rPr>
              <a:t>Perubahan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pathologi</a:t>
            </a:r>
            <a:r>
              <a:rPr lang="en-US" sz="2400" b="1" dirty="0" smtClean="0">
                <a:effectLst/>
              </a:rPr>
              <a:t>: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robekan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serabut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otot</a:t>
            </a:r>
            <a:r>
              <a:rPr lang="en-US" sz="2400" dirty="0" smtClean="0">
                <a:effectLst/>
              </a:rPr>
              <a:t>.</a:t>
            </a:r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effectLst/>
              </a:rPr>
              <a:t>Third Degree Strain</a:t>
            </a:r>
            <a:r>
              <a:rPr lang="en-US" smtClean="0">
                <a:effectLst/>
              </a:rPr>
              <a:t> atau strain berat: tarikan/penguluran mendadak yg cukup berat.</a:t>
            </a:r>
            <a:endParaRPr lang="en-US" b="1" smtClean="0"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effectLst/>
              </a:rPr>
              <a:t>Gejala dan tanda-tanda: </a:t>
            </a:r>
            <a:r>
              <a:rPr lang="en-US" smtClean="0">
                <a:effectLst/>
              </a:rPr>
              <a:t>nyeri hebat dan disabilitas, spasme kuat, bengkak, haematoma, tenderness dan gangguan fungsi otot.</a:t>
            </a:r>
            <a:endParaRPr lang="en-US" b="1" smtClean="0"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effectLst/>
              </a:rPr>
              <a:t>Komplikasi:</a:t>
            </a:r>
            <a:r>
              <a:rPr lang="en-US" smtClean="0">
                <a:effectLst/>
              </a:rPr>
              <a:t> disabilitas yg lama.</a:t>
            </a:r>
            <a:endParaRPr lang="en-US" b="1" smtClean="0"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effectLst/>
              </a:rPr>
              <a:t>Perubahan pathologi:</a:t>
            </a:r>
            <a:r>
              <a:rPr lang="en-US" smtClean="0">
                <a:effectLst/>
              </a:rPr>
              <a:t> robekan otot atau tendon dgn terpisahnya jar otot dgn jar otot, jar otot dgn tendon atau jar otot-tendon dgn tulang.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chemeClr val="tx2">
                    <a:lumMod val="90000"/>
                  </a:schemeClr>
                </a:solidFill>
                <a:cs typeface="Arial" charset="0"/>
              </a:rPr>
              <a:t>Muscle Cramp</a:t>
            </a:r>
            <a:endParaRPr lang="en-US" b="1" dirty="0" smtClean="0">
              <a:solidFill>
                <a:schemeClr val="tx2">
                  <a:lumMod val="90000"/>
                </a:schemeClr>
              </a:solidFill>
              <a:cs typeface="Arial" charset="0"/>
            </a:endParaRP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skelet</a:t>
            </a:r>
            <a:r>
              <a:rPr lang="id-ID" dirty="0" smtClean="0"/>
              <a:t>al </a:t>
            </a:r>
            <a:r>
              <a:rPr lang="en-US" dirty="0" smtClean="0"/>
              <a:t>s</a:t>
            </a:r>
            <a:r>
              <a:rPr lang="id-ID" dirty="0" smtClean="0"/>
              <a:t>e</a:t>
            </a:r>
            <a:r>
              <a:rPr lang="en-US" dirty="0" smtClean="0"/>
              <a:t>c</a:t>
            </a:r>
            <a:r>
              <a:rPr lang="id-ID" dirty="0" smtClean="0"/>
              <a:t>a</a:t>
            </a:r>
            <a:r>
              <a:rPr lang="en-US" dirty="0" smtClean="0"/>
              <a:t>r</a:t>
            </a: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refleks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iritasi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kimiawi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r>
              <a:rPr lang="en-US" dirty="0" smtClean="0"/>
              <a:t>)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fatique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id-ID" dirty="0" smtClean="0"/>
              <a:t>I</a:t>
            </a:r>
            <a:r>
              <a:rPr lang="en-US" dirty="0" err="1" smtClean="0"/>
              <a:t>ritasi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histeria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hipertonia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357322"/>
          </a:xfrm>
        </p:spPr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sikap, kinerja otot,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mobilitas sendi, fungsi motor, kinerja otot dan ROM yang berkaitan dengan 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Connective tissue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83560"/>
            <a:ext cx="8115328" cy="4572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ikat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 protein yang </a:t>
            </a:r>
            <a:r>
              <a:rPr lang="en-US" dirty="0" err="1" smtClean="0"/>
              <a:t>mendukung</a:t>
            </a:r>
            <a:r>
              <a:rPr lang="en-US" dirty="0" smtClean="0"/>
              <a:t> organ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ikat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, </a:t>
            </a:r>
            <a:r>
              <a:rPr lang="en-US" dirty="0" err="1" smtClean="0"/>
              <a:t>tulang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rawan</a:t>
            </a:r>
            <a:r>
              <a:rPr lang="en-US" dirty="0" smtClean="0"/>
              <a:t>, tendon, </a:t>
            </a:r>
            <a:r>
              <a:rPr lang="en-US" dirty="0" err="1" smtClean="0"/>
              <a:t>kulit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, </a:t>
            </a:r>
            <a:r>
              <a:rPr lang="en-US" dirty="0" err="1" smtClean="0"/>
              <a:t>otot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>
                <a:hlinkClick r:id="rId2"/>
              </a:rPr>
              <a:t>kulit</a:t>
            </a:r>
            <a:r>
              <a:rPr lang="en-US" dirty="0" smtClean="0"/>
              <a:t> , </a:t>
            </a:r>
            <a:r>
              <a:rPr lang="en-US" dirty="0" err="1" smtClean="0"/>
              <a:t>tetapi</a:t>
            </a:r>
            <a:r>
              <a:rPr lang="en-US" dirty="0" smtClean="0"/>
              <a:t> 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organ-organ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organ </a:t>
            </a:r>
            <a:r>
              <a:rPr lang="en-US" dirty="0" err="1" smtClean="0"/>
              <a:t>termasuk</a:t>
            </a:r>
            <a:r>
              <a:rPr lang="en-US" dirty="0" smtClean="0"/>
              <a:t>  </a:t>
            </a:r>
            <a:r>
              <a:rPr lang="en-US" dirty="0" err="1" smtClean="0">
                <a:hlinkClick r:id="rId3"/>
              </a:rPr>
              <a:t>mata</a:t>
            </a:r>
            <a:r>
              <a:rPr lang="en-US" dirty="0" smtClean="0"/>
              <a:t> , </a:t>
            </a:r>
            <a:r>
              <a:rPr lang="en-US" dirty="0" err="1" smtClean="0">
                <a:hlinkClick r:id="rId4"/>
              </a:rPr>
              <a:t>jantung</a:t>
            </a:r>
            <a:r>
              <a:rPr lang="en-US" dirty="0" smtClean="0"/>
              <a:t> , </a:t>
            </a:r>
            <a:r>
              <a:rPr lang="en-US" dirty="0" err="1" smtClean="0">
                <a:hlinkClick r:id="rId5"/>
              </a:rPr>
              <a:t>paru-paru</a:t>
            </a:r>
            <a:r>
              <a:rPr lang="en-US" dirty="0" smtClean="0"/>
              <a:t> , </a:t>
            </a:r>
            <a:r>
              <a:rPr lang="en-US" dirty="0" err="1" smtClean="0">
                <a:hlinkClick r:id="rId6"/>
              </a:rPr>
              <a:t>ginjal</a:t>
            </a:r>
            <a:r>
              <a:rPr lang="en-US" dirty="0" smtClean="0"/>
              <a:t> ,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>
                <a:hlinkClick r:id="rId7"/>
              </a:rPr>
              <a:t>darah</a:t>
            </a:r>
            <a:r>
              <a:rPr lang="en-US" dirty="0" smtClean="0"/>
              <a:t> 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Kerusakan</a:t>
            </a: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</a:t>
            </a:r>
            <a:r>
              <a:rPr lang="en-US" sz="36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jaringan</a:t>
            </a: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tendon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smtClean="0">
                <a:effectLst/>
              </a:rPr>
              <a:t>Tendon relative sedikit mikrosirkulasi, shg perlu waktu cukup lama utk sembuh kembali.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smtClean="0">
                <a:effectLst/>
              </a:rPr>
              <a:t>Inflamasi berupa tendinitis, tendosynovitis.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smtClean="0">
                <a:effectLst/>
              </a:rPr>
              <a:t>Cidera berat berupa putus (rupture) atau avulsion (tercabut dr tulang)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smtClean="0">
                <a:effectLst/>
              </a:rPr>
              <a:t>Prinsipnya kerobekan tendon harus dijahit shg tidak menimbulkan ‘triggering’.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smtClean="0">
                <a:effectLst/>
              </a:rPr>
              <a:t>Komplikasi akibat immobilisasi yg lama dpt atrophy otot, kekakuan sendi akibat perlengketan dsb.</a:t>
            </a:r>
            <a:endParaRPr lang="en-US" sz="280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chemeClr val="tx2">
                    <a:lumMod val="90000"/>
                  </a:schemeClr>
                </a:solidFill>
                <a:cs typeface="Arial" charset="0"/>
              </a:rPr>
              <a:t>Bu</a:t>
            </a:r>
            <a:r>
              <a:rPr lang="id-ID" b="1" dirty="0" smtClean="0">
                <a:solidFill>
                  <a:schemeClr val="tx2">
                    <a:lumMod val="90000"/>
                  </a:schemeClr>
                </a:solidFill>
                <a:cs typeface="Arial" charset="0"/>
              </a:rPr>
              <a:t>r</a:t>
            </a:r>
            <a:r>
              <a:rPr lang="en-GB" b="1" dirty="0" err="1" smtClean="0">
                <a:solidFill>
                  <a:schemeClr val="tx2">
                    <a:lumMod val="90000"/>
                  </a:schemeClr>
                </a:solidFill>
                <a:cs typeface="Arial" charset="0"/>
              </a:rPr>
              <a:t>sitis</a:t>
            </a:r>
            <a:endParaRPr lang="en-US" b="1" dirty="0" smtClean="0">
              <a:solidFill>
                <a:schemeClr val="tx2">
                  <a:lumMod val="90000"/>
                </a:schemeClr>
              </a:solidFill>
              <a:cs typeface="Arial" charset="0"/>
            </a:endParaRP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Bursa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bantalan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penyekat</a:t>
            </a:r>
            <a:r>
              <a:rPr lang="en-US" dirty="0" smtClean="0"/>
              <a:t> </a:t>
            </a:r>
            <a:r>
              <a:rPr lang="en-US" dirty="0" err="1" smtClean="0"/>
              <a:t>licin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kompresi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cidera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bursa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perlekatan</a:t>
            </a:r>
            <a:r>
              <a:rPr lang="en-US" dirty="0" smtClean="0"/>
              <a:t> pd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berlanjut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bursitis </a:t>
            </a:r>
            <a:r>
              <a:rPr lang="en-US" dirty="0" err="1" smtClean="0"/>
              <a:t>calcarea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kompresi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stau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1428760"/>
          </a:xfrm>
        </p:spPr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mobilitas sendi, fungsi motor, kinerja otot, ROM , gait, locomotion dan balance yang berkaitan dengan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Amputasi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Types of amputation  :</a:t>
            </a:r>
            <a:endParaRPr lang="en-US" sz="2800" dirty="0" smtClean="0"/>
          </a:p>
          <a:p>
            <a:pPr lvl="0"/>
            <a:r>
              <a:rPr lang="en-US" sz="3200" dirty="0" smtClean="0">
                <a:hlinkClick r:id="rId2" tooltip="Leg"/>
              </a:rPr>
              <a:t>Leg</a:t>
            </a:r>
            <a:r>
              <a:rPr lang="en-US" sz="3200" dirty="0" smtClean="0"/>
              <a:t> amputation </a:t>
            </a:r>
            <a:endParaRPr lang="en-US" sz="2800" dirty="0" smtClean="0"/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amputation of </a:t>
            </a:r>
            <a:r>
              <a:rPr lang="en-US" sz="2800" dirty="0" smtClean="0">
                <a:solidFill>
                  <a:srgbClr val="FFFF00"/>
                </a:solidFill>
                <a:hlinkClick r:id="rId3" tooltip="Toe"/>
              </a:rPr>
              <a:t>digits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partial foot amputation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/>
              <a:t>ankle disarticulation</a:t>
            </a:r>
            <a:endParaRPr lang="en-US" sz="2400" dirty="0" smtClean="0"/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below-knee amputation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/>
              <a:t>knee disarticulation</a:t>
            </a:r>
            <a:endParaRPr lang="en-US" sz="2400" dirty="0" smtClean="0"/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above-knee amputation (</a:t>
            </a:r>
            <a:r>
              <a:rPr lang="en-US" sz="2800" dirty="0" err="1" smtClean="0">
                <a:solidFill>
                  <a:srgbClr val="FFFF00"/>
                </a:solidFill>
              </a:rPr>
              <a:t>transfemoral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/>
              <a:t>hip disarticulation</a:t>
            </a:r>
            <a:endParaRPr lang="en-US" sz="2400" dirty="0" smtClean="0"/>
          </a:p>
          <a:p>
            <a:pPr lvl="1"/>
            <a:r>
              <a:rPr lang="en-US" sz="2800" dirty="0" err="1" smtClean="0">
                <a:hlinkClick r:id="rId4" tooltip="Hemipelvectomy"/>
              </a:rPr>
              <a:t>hemipelvectomy</a:t>
            </a:r>
            <a:r>
              <a:rPr lang="en-US" sz="2800" dirty="0" smtClean="0"/>
              <a:t>/hindquarter amputation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1600" dirty="0" smtClean="0"/>
              <a:t>Types (CONT)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 smtClean="0">
                <a:hlinkClick r:id="rId2" tooltip="Arm"/>
              </a:rPr>
              <a:t>Arm</a:t>
            </a:r>
            <a:r>
              <a:rPr lang="en-US" sz="3200" dirty="0" smtClean="0"/>
              <a:t> amputation </a:t>
            </a:r>
            <a:endParaRPr lang="en-US" sz="2800" dirty="0" smtClean="0"/>
          </a:p>
          <a:p>
            <a:pPr lvl="1"/>
            <a:r>
              <a:rPr lang="en-US" sz="2800" dirty="0" smtClean="0"/>
              <a:t>amputation of </a:t>
            </a:r>
            <a:r>
              <a:rPr lang="en-US" sz="2800" dirty="0" smtClean="0">
                <a:hlinkClick r:id="rId3" tooltip="Finger"/>
              </a:rPr>
              <a:t>digits</a:t>
            </a:r>
            <a:endParaRPr lang="en-US" sz="2400" dirty="0" smtClean="0"/>
          </a:p>
          <a:p>
            <a:pPr lvl="1"/>
            <a:r>
              <a:rPr lang="en-US" sz="2800" dirty="0" smtClean="0">
                <a:hlinkClick r:id="rId4" tooltip="Metacarpal"/>
              </a:rPr>
              <a:t>metacarpal</a:t>
            </a:r>
            <a:r>
              <a:rPr lang="en-US" sz="2800" dirty="0" smtClean="0"/>
              <a:t> amputation</a:t>
            </a:r>
            <a:endParaRPr lang="en-US" sz="2400" dirty="0" smtClean="0"/>
          </a:p>
          <a:p>
            <a:pPr lvl="1"/>
            <a:r>
              <a:rPr lang="en-US" sz="2800" dirty="0" smtClean="0"/>
              <a:t>wrist disarticulation</a:t>
            </a:r>
            <a:endParaRPr lang="en-US" sz="2400" dirty="0" smtClean="0"/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forearm amputation (</a:t>
            </a:r>
            <a:r>
              <a:rPr lang="en-US" sz="2800" dirty="0" err="1" smtClean="0">
                <a:solidFill>
                  <a:srgbClr val="FFFF00"/>
                </a:solidFill>
              </a:rPr>
              <a:t>transradial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/>
              <a:t>elbow disarticulation</a:t>
            </a:r>
            <a:endParaRPr lang="en-US" sz="2400" dirty="0" smtClean="0"/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above-elbow amputation (</a:t>
            </a:r>
            <a:r>
              <a:rPr lang="en-US" sz="2800" dirty="0" err="1" smtClean="0">
                <a:solidFill>
                  <a:srgbClr val="FFFF00"/>
                </a:solidFill>
              </a:rPr>
              <a:t>transhumeral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3200" dirty="0" smtClean="0"/>
              <a:t>shoulder disarticulation and </a:t>
            </a:r>
            <a:r>
              <a:rPr lang="en-US" sz="3200" dirty="0" smtClean="0">
                <a:hlinkClick r:id="rId5" tooltip="Forequarter amputation"/>
              </a:rPr>
              <a:t>forequarter amputation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emale arm amputee at the side of a pool, her prosthetic next to her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785794"/>
            <a:ext cx="7429552" cy="3643338"/>
          </a:xfrm>
          <a:prstGeom prst="rect">
            <a:avLst/>
          </a:prstGeom>
          <a:solidFill>
            <a:srgbClr val="D6A300"/>
          </a:solidFill>
          <a:ln w="3810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5008" y="5000636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Brush Script MT" pitchFamily="66" charset="0"/>
              </a:rPr>
              <a:t>Terima</a:t>
            </a:r>
            <a:r>
              <a:rPr lang="en-US" sz="4400" dirty="0" smtClean="0">
                <a:latin typeface="Brush Script MT" pitchFamily="66" charset="0"/>
              </a:rPr>
              <a:t> </a:t>
            </a:r>
            <a:r>
              <a:rPr lang="en-US" sz="4400" dirty="0" err="1" smtClean="0">
                <a:latin typeface="Brush Script MT" pitchFamily="66" charset="0"/>
              </a:rPr>
              <a:t>kasih</a:t>
            </a:r>
            <a:endParaRPr lang="en-US" sz="4400" dirty="0">
              <a:latin typeface="Brush Script MT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571480"/>
            <a:ext cx="7772400" cy="22860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</a:t>
            </a:r>
            <a:r>
              <a:rPr lang="en-US" b="1" dirty="0" err="1" smtClean="0">
                <a:solidFill>
                  <a:schemeClr val="accent2"/>
                </a:solidFill>
              </a:rPr>
              <a:t>Penderita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gangguan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conective</a:t>
            </a:r>
            <a:r>
              <a:rPr lang="en-US" b="1" dirty="0" smtClean="0">
                <a:solidFill>
                  <a:schemeClr val="accent2"/>
                </a:solidFill>
              </a:rPr>
              <a:t> tissue </a:t>
            </a:r>
            <a:r>
              <a:rPr lang="en-US" b="1" dirty="0" err="1" smtClean="0">
                <a:solidFill>
                  <a:schemeClr val="accent2"/>
                </a:solidFill>
              </a:rPr>
              <a:t>kebanyakan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akan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diminta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untuk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menjalani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Tes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Diagnostik</a:t>
            </a:r>
            <a:r>
              <a:rPr lang="en-US" b="1" dirty="0" smtClean="0">
                <a:solidFill>
                  <a:schemeClr val="accent2"/>
                </a:solidFill>
              </a:rPr>
              <a:t> .... 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Inflamasi lokal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Peradangan</a:t>
            </a:r>
            <a:r>
              <a:rPr lang="en-US" dirty="0" smtClean="0"/>
              <a:t> ( </a:t>
            </a:r>
            <a:r>
              <a:rPr lang="en-US" dirty="0" smtClean="0">
                <a:hlinkClick r:id="rId2" tooltip="Latin"/>
              </a:rPr>
              <a:t>Latin</a:t>
            </a:r>
            <a:r>
              <a:rPr lang="en-US" dirty="0" smtClean="0"/>
              <a:t> , </a:t>
            </a:r>
            <a:r>
              <a:rPr lang="en-US" i="1" dirty="0" err="1" smtClean="0">
                <a:hlinkClick r:id="rId3" tooltip="wikt: en: inflammo"/>
              </a:rPr>
              <a:t>īnflammō</a:t>
            </a:r>
            <a:r>
              <a:rPr lang="en-US" dirty="0" smtClean="0"/>
              <a:t> 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 </a:t>
            </a:r>
            <a:r>
              <a:rPr lang="en-US" dirty="0" err="1" smtClean="0"/>
              <a:t>jaringan</a:t>
            </a:r>
            <a:r>
              <a:rPr lang="en-US" dirty="0" err="1" smtClean="0">
                <a:hlinkClick r:id="rId4" tooltip="Pembuluh darah"/>
              </a:rPr>
              <a:t>vaskular</a:t>
            </a:r>
            <a:r>
              <a:rPr lang="en-US" dirty="0" smtClean="0"/>
              <a:t> 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 </a:t>
            </a:r>
            <a:r>
              <a:rPr lang="en-US" dirty="0" err="1" smtClean="0"/>
              <a:t>organisme</a:t>
            </a:r>
            <a:r>
              <a:rPr lang="en-US" dirty="0" smtClean="0"/>
              <a:t> </a:t>
            </a:r>
            <a:r>
              <a:rPr lang="en-US" dirty="0" err="1" smtClean="0"/>
              <a:t>patogen</a:t>
            </a:r>
            <a:r>
              <a:rPr lang="en-US" dirty="0" smtClean="0"/>
              <a:t>,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iritasi</a:t>
            </a:r>
            <a:r>
              <a:rPr lang="en-US" dirty="0" smtClean="0"/>
              <a:t>. </a:t>
            </a:r>
            <a:endParaRPr lang="en-US" baseline="30000" dirty="0" smtClean="0"/>
          </a:p>
          <a:p>
            <a:r>
              <a:rPr lang="en-US" dirty="0" smtClean="0"/>
              <a:t> </a:t>
            </a:r>
            <a:r>
              <a:rPr lang="en-US" dirty="0" err="1" smtClean="0">
                <a:solidFill>
                  <a:srgbClr val="FFFF00"/>
                </a:solidFill>
              </a:rPr>
              <a:t>Peradangan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adalah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upaya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perlindungan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oleh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organisme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menghapus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rangsangan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merugikan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memulai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proses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penyembuhan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 smtClean="0"/>
              <a:t> </a:t>
            </a:r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sinonim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 </a:t>
            </a:r>
            <a:r>
              <a:rPr lang="en-US" dirty="0" err="1" smtClean="0">
                <a:hlinkClick r:id="rId5" tooltip="Infeksi"/>
              </a:rPr>
              <a:t>infeksi</a:t>
            </a:r>
            <a:r>
              <a:rPr lang="en-US" dirty="0" smtClean="0"/>
              <a:t> 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kasus-kasus</a:t>
            </a:r>
            <a:r>
              <a:rPr lang="en-US" dirty="0" smtClean="0"/>
              <a:t> , </a:t>
            </a:r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organisme</a:t>
            </a:r>
            <a:r>
              <a:rPr lang="en-US" dirty="0" smtClean="0"/>
              <a:t>, </a:t>
            </a:r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organisme</a:t>
            </a:r>
            <a:r>
              <a:rPr lang="en-US" dirty="0" smtClean="0"/>
              <a:t> </a:t>
            </a:r>
            <a:r>
              <a:rPr lang="en-US" dirty="0" err="1" smtClean="0"/>
              <a:t>patogen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stereotip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 </a:t>
            </a:r>
            <a:r>
              <a:rPr lang="en-US" dirty="0" err="1" smtClean="0">
                <a:hlinkClick r:id="rId6" tooltip="Bawaan sistem kekebalan"/>
              </a:rPr>
              <a:t>imunitas</a:t>
            </a:r>
            <a:r>
              <a:rPr lang="en-US" dirty="0" smtClean="0">
                <a:hlinkClick r:id="rId6" tooltip="Bawaan sistem kekebalan"/>
              </a:rPr>
              <a:t> </a:t>
            </a:r>
            <a:r>
              <a:rPr lang="en-US" dirty="0" err="1" smtClean="0">
                <a:hlinkClick r:id="rId6" tooltip="Bawaan sistem kekebalan"/>
              </a:rPr>
              <a:t>bawaan</a:t>
            </a:r>
            <a:r>
              <a:rPr lang="en-US" dirty="0" smtClean="0"/>
              <a:t> 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857232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peradangan</a:t>
            </a:r>
            <a:r>
              <a:rPr lang="en-US" dirty="0" smtClean="0"/>
              <a:t>,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sembuh</a:t>
            </a:r>
            <a:r>
              <a:rPr lang="en-US" dirty="0" smtClean="0"/>
              <a:t>.  </a:t>
            </a:r>
            <a:r>
              <a:rPr lang="en-US" sz="1400" dirty="0" smtClean="0">
                <a:solidFill>
                  <a:schemeClr val="accent2"/>
                </a:solidFill>
              </a:rPr>
              <a:t>(Baca </a:t>
            </a:r>
            <a:r>
              <a:rPr lang="en-US" sz="1400" dirty="0" err="1" smtClean="0">
                <a:solidFill>
                  <a:schemeClr val="accent2"/>
                </a:solidFill>
              </a:rPr>
              <a:t>literatur</a:t>
            </a:r>
            <a:r>
              <a:rPr lang="en-US" sz="1400" dirty="0" smtClean="0">
                <a:solidFill>
                  <a:schemeClr val="accent2"/>
                </a:solidFill>
              </a:rPr>
              <a:t> tissue of healing)</a:t>
            </a:r>
          </a:p>
          <a:p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organ. </a:t>
            </a:r>
          </a:p>
          <a:p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 , </a:t>
            </a:r>
            <a:r>
              <a:rPr lang="en-US" dirty="0" err="1" smtClean="0">
                <a:hlinkClick r:id="rId2" tooltip="Periodontitis"/>
              </a:rPr>
              <a:t>periodontitis</a:t>
            </a:r>
            <a:r>
              <a:rPr lang="en-US" dirty="0" smtClean="0"/>
              <a:t> , </a:t>
            </a:r>
            <a:r>
              <a:rPr lang="en-US" dirty="0" err="1" smtClean="0">
                <a:hlinkClick r:id="rId3" tooltip="Aterosklerosis"/>
              </a:rPr>
              <a:t>aterosklerosis</a:t>
            </a:r>
            <a:r>
              <a:rPr lang="en-US" dirty="0" smtClean="0"/>
              <a:t> , </a:t>
            </a:r>
            <a:r>
              <a:rPr lang="en-US" dirty="0" smtClean="0">
                <a:hlinkClick r:id="rId4" tooltip="Rheumatoid arthritis"/>
              </a:rPr>
              <a:t>rheumatoid arthritis</a:t>
            </a:r>
            <a:r>
              <a:rPr lang="en-US" dirty="0" smtClean="0"/>
              <a:t> 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, </a:t>
            </a:r>
            <a:r>
              <a:rPr lang="en-US" dirty="0" err="1" smtClean="0">
                <a:hlinkClick r:id="rId5" tooltip="Kandung empedu karsinoma"/>
              </a:rPr>
              <a:t>karsinoma</a:t>
            </a:r>
            <a:r>
              <a:rPr lang="en-US" dirty="0" smtClean="0">
                <a:hlinkClick r:id="rId5" tooltip="Kandung empedu karsinoma"/>
              </a:rPr>
              <a:t> </a:t>
            </a:r>
            <a:r>
              <a:rPr lang="en-US" dirty="0" err="1" smtClean="0">
                <a:hlinkClick r:id="rId5" tooltip="Kandung empedu karsinoma"/>
              </a:rPr>
              <a:t>kandung</a:t>
            </a:r>
            <a:r>
              <a:rPr lang="en-US" dirty="0" smtClean="0">
                <a:hlinkClick r:id="rId5" tooltip="Kandung empedu karsinoma"/>
              </a:rPr>
              <a:t> </a:t>
            </a:r>
            <a:r>
              <a:rPr lang="en-US" dirty="0" err="1" smtClean="0">
                <a:hlinkClick r:id="rId5" tooltip="Kandung empedu karsinoma"/>
              </a:rPr>
              <a:t>empedu</a:t>
            </a:r>
            <a:r>
              <a:rPr lang="en-US" dirty="0" smtClean="0"/>
              <a:t> ). 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Peradangan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diklasifikasikan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 </a:t>
            </a:r>
            <a:r>
              <a:rPr lang="en-US" sz="2800" i="1" dirty="0" err="1" smtClean="0"/>
              <a:t>akut</a:t>
            </a:r>
            <a:r>
              <a:rPr lang="en-US" sz="2800" dirty="0" smtClean="0"/>
              <a:t> </a:t>
            </a:r>
            <a:r>
              <a:rPr lang="en-US" sz="2800" dirty="0" err="1" smtClean="0"/>
              <a:t>atau</a:t>
            </a:r>
            <a:r>
              <a:rPr lang="en-US" sz="2800" dirty="0" smtClean="0"/>
              <a:t> </a:t>
            </a:r>
            <a:r>
              <a:rPr lang="en-US" sz="2800" i="1" dirty="0" err="1" smtClean="0"/>
              <a:t>kronis</a:t>
            </a:r>
            <a:r>
              <a:rPr lang="en-US" sz="2800" dirty="0" smtClean="0"/>
              <a:t> 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83560"/>
            <a:ext cx="821537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sz="2800" i="1" dirty="0" err="1" smtClean="0"/>
              <a:t>Peradangan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akut</a:t>
            </a:r>
            <a:r>
              <a:rPr lang="en-US" sz="2800" dirty="0" smtClean="0"/>
              <a:t> 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rangsangan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berbahaya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disebabkan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: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 </a:t>
            </a:r>
            <a:r>
              <a:rPr lang="en-US" sz="2800" dirty="0" smtClean="0">
                <a:hlinkClick r:id="rId2" tooltip="Plasma darah"/>
              </a:rPr>
              <a:t>plasma</a:t>
            </a:r>
            <a:r>
              <a:rPr lang="en-US" sz="2800" dirty="0" smtClean="0"/>
              <a:t> </a:t>
            </a:r>
            <a:r>
              <a:rPr lang="en-US" sz="2800" dirty="0" err="1" smtClean="0"/>
              <a:t>dan</a:t>
            </a:r>
            <a:r>
              <a:rPr lang="en-US" sz="2800" dirty="0" smtClean="0"/>
              <a:t> </a:t>
            </a:r>
            <a:r>
              <a:rPr lang="en-US" sz="2800" dirty="0" err="1" smtClean="0">
                <a:hlinkClick r:id="rId3" tooltip="Leukosit"/>
              </a:rPr>
              <a:t>leukosit</a:t>
            </a:r>
            <a:r>
              <a:rPr lang="en-US" sz="2800" dirty="0" smtClean="0"/>
              <a:t> (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 </a:t>
            </a:r>
            <a:r>
              <a:rPr lang="en-US" sz="2800" dirty="0" err="1" smtClean="0">
                <a:hlinkClick r:id="rId4" tooltip="Granulosit"/>
              </a:rPr>
              <a:t>granulosit</a:t>
            </a:r>
            <a:r>
              <a:rPr lang="en-US" sz="2800" dirty="0" smtClean="0"/>
              <a:t> 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darah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terluka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biokimia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menyebarkan</a:t>
            </a:r>
            <a:r>
              <a:rPr lang="en-US" sz="2800" dirty="0" smtClean="0"/>
              <a:t> 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inflamasi</a:t>
            </a:r>
            <a:r>
              <a:rPr lang="en-US" sz="2800" dirty="0" smtClean="0"/>
              <a:t>, </a:t>
            </a:r>
            <a:r>
              <a:rPr lang="en-US" sz="2800" dirty="0" err="1" smtClean="0"/>
              <a:t>melibatkan</a:t>
            </a:r>
            <a:r>
              <a:rPr lang="en-US" sz="2800" dirty="0" smtClean="0"/>
              <a:t>  </a:t>
            </a:r>
            <a:r>
              <a:rPr lang="en-US" sz="2800" dirty="0" err="1" smtClean="0">
                <a:hlinkClick r:id="rId5" tooltip="Vascular sistem"/>
              </a:rPr>
              <a:t>sistem</a:t>
            </a:r>
            <a:r>
              <a:rPr lang="en-US" sz="2800" dirty="0" smtClean="0">
                <a:hlinkClick r:id="rId5" tooltip="Vascular sistem"/>
              </a:rPr>
              <a:t> </a:t>
            </a:r>
            <a:r>
              <a:rPr lang="en-US" sz="2800" dirty="0" err="1" smtClean="0">
                <a:hlinkClick r:id="rId5" tooltip="Vascular sistem"/>
              </a:rPr>
              <a:t>vaskular</a:t>
            </a:r>
            <a:r>
              <a:rPr lang="en-US" sz="2800" dirty="0" smtClean="0"/>
              <a:t> </a:t>
            </a:r>
            <a:r>
              <a:rPr lang="en-US" sz="2800" dirty="0" err="1" smtClean="0"/>
              <a:t>lokal</a:t>
            </a:r>
            <a:r>
              <a:rPr lang="en-US" sz="2800" dirty="0" smtClean="0"/>
              <a:t>, (</a:t>
            </a:r>
            <a:r>
              <a:rPr lang="en-US" sz="2800" dirty="0" err="1" smtClean="0">
                <a:hlinkClick r:id="rId6" tooltip="Sistem kekebalan"/>
              </a:rPr>
              <a:t>sistem</a:t>
            </a:r>
            <a:r>
              <a:rPr lang="en-US" sz="2800" dirty="0" smtClean="0">
                <a:hlinkClick r:id="rId6" tooltip="Sistem kekebalan"/>
              </a:rPr>
              <a:t> </a:t>
            </a:r>
            <a:r>
              <a:rPr lang="en-US" sz="2800" dirty="0" err="1" smtClean="0">
                <a:hlinkClick r:id="rId6" tooltip="Sistem kekebalan"/>
              </a:rPr>
              <a:t>kekebalan</a:t>
            </a:r>
            <a:r>
              <a:rPr lang="en-US" sz="2800" dirty="0" smtClean="0">
                <a:hlinkClick r:id="rId6" tooltip="Sistem kekebalan"/>
              </a:rPr>
              <a:t> </a:t>
            </a:r>
            <a:r>
              <a:rPr lang="en-US" sz="2800" dirty="0" err="1" smtClean="0">
                <a:hlinkClick r:id="rId6" tooltip="Sistem kekebalan"/>
              </a:rPr>
              <a:t>tubuh</a:t>
            </a:r>
            <a:r>
              <a:rPr lang="en-US" sz="2800" dirty="0" smtClean="0"/>
              <a:t> </a:t>
            </a:r>
            <a:r>
              <a:rPr lang="en-US" sz="2800" dirty="0" smtClean="0">
                <a:solidFill>
                  <a:schemeClr val="accent3"/>
                </a:solidFill>
              </a:rPr>
              <a:t>)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sel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terluka</a:t>
            </a:r>
            <a:r>
              <a:rPr lang="en-US" sz="2800" dirty="0" smtClean="0"/>
              <a:t>.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Inflamasi</a:t>
            </a:r>
            <a:r>
              <a:rPr lang="en-US" dirty="0" smtClean="0"/>
              <a:t> </a:t>
            </a:r>
            <a:r>
              <a:rPr lang="en-US" dirty="0" err="1" smtClean="0"/>
              <a:t>berkepanjangan</a:t>
            </a:r>
            <a:r>
              <a:rPr lang="en-US" dirty="0" smtClean="0"/>
              <a:t>,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 </a:t>
            </a:r>
            <a:r>
              <a:rPr lang="en-US" i="1" dirty="0" err="1" smtClean="0"/>
              <a:t>peradangan</a:t>
            </a:r>
            <a:r>
              <a:rPr lang="en-US" i="1" dirty="0" smtClean="0"/>
              <a:t> </a:t>
            </a:r>
            <a:r>
              <a:rPr lang="en-US" i="1" dirty="0" err="1" smtClean="0"/>
              <a:t>kronis</a:t>
            </a:r>
            <a:r>
              <a:rPr lang="en-US" dirty="0" smtClean="0"/>
              <a:t> ,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 </a:t>
            </a:r>
            <a:r>
              <a:rPr lang="en-US" dirty="0" err="1" smtClean="0">
                <a:solidFill>
                  <a:schemeClr val="accent3"/>
                </a:solidFill>
              </a:rPr>
              <a:t>P</a:t>
            </a:r>
            <a:r>
              <a:rPr lang="en-US" dirty="0" err="1" smtClean="0">
                <a:solidFill>
                  <a:schemeClr val="accent3"/>
                </a:solidFill>
                <a:hlinkClick r:id="rId2" tooltip="Penyembuhan"/>
              </a:rPr>
              <a:t>enyembuhan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jaringan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inflamasi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642942"/>
          </a:xfrm>
        </p:spPr>
        <p:txBody>
          <a:bodyPr/>
          <a:lstStyle/>
          <a:p>
            <a:r>
              <a:rPr lang="en-US" sz="2400" b="1" dirty="0" err="1" smtClean="0"/>
              <a:t>Perbandingan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peradangan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kronis</a:t>
            </a:r>
            <a:r>
              <a:rPr lang="en-US" sz="2400" b="1" dirty="0" smtClean="0"/>
              <a:t>: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8662" y="1142984"/>
          <a:ext cx="7772400" cy="482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088"/>
                <a:gridCol w="3000396"/>
                <a:gridCol w="2828916"/>
              </a:tblGrid>
              <a:tr h="4624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AKUT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KRONIS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2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Penyebab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Bakteri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Patogen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jaringan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terluka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cedera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Persistent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peradangan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akut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akibat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non-degradable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patogen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infeksi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virus,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benda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asing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terus-menerus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atau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reaksi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autoimun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62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 utama yang terlibat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neutrofil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terutama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basofil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inflamasi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eosinofil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terhadap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cacing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cacing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parasit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mononuklear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monosit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makrofag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Mononuklear sel (monosit, makrofag, limfosit, sel plasma), fibroblas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62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Primer mediator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Vasoaktif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amina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eikosanoid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IFN-γ dan sitokin lain, faktor pertumbuhan, spesies oksigen reaktif, hidrolitik enzim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62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Permulaan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Segera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Terlambat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62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Lamanya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Beberapa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hari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Hingga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berbulan-bulan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atau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62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Hasil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Resolusi, pembentukan abses peradangan kronis,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Kerusakan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jaringan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fibrosis,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nekrosis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518&quot;&gt;&lt;object type=&quot;3&quot; unique_id=&quot;10519&quot;&gt;&lt;property id=&quot;20148&quot; value=&quot;5&quot;/&gt;&lt;property id=&quot;20300&quot; value=&quot;Slide 1&quot;/&gt;&lt;property id=&quot;20307&quot; value=&quot;257&quot;/&gt;&lt;/object&gt;&lt;object type=&quot;3&quot; unique_id=&quot;17075&quot;&gt;&lt;property id=&quot;20148&quot; value=&quot;5&quot;/&gt;&lt;property id=&quot;20300&quot; value=&quot;Slide 2 - &amp;quot;DIAGNOSE MUSKULOSKELETAL&amp;quot;&quot;/&gt;&lt;property id=&quot;20307&quot; value=&quot;339&quot;/&gt;&lt;/object&gt;&lt;object type=&quot;3&quot; unique_id=&quot;17076&quot;&gt;&lt;property id=&quot;20148&quot; value=&quot;5&quot;/&gt;&lt;property id=&quot;20300&quot; value=&quot;Slide 3 - &amp;quot;Gangguan sikap, kinerja otot, mobilitas sendi, fungsi motor, kinerja otot dan ROM yang berkaitan dengan Connective &quot;/&gt;&lt;property id=&quot;20307&quot; value=&quot;340&quot;/&gt;&lt;/object&gt;&lt;object type=&quot;3&quot; unique_id=&quot;17085&quot;&gt;&lt;property id=&quot;20148&quot; value=&quot;5&quot;/&gt;&lt;property id=&quot;20300&quot; value=&quot;Slide 4&quot;/&gt;&lt;property id=&quot;20307&quot; value=&quot;364&quot;/&gt;&lt;/object&gt;&lt;object type=&quot;3&quot; unique_id=&quot;17086&quot;&gt;&lt;property id=&quot;20148&quot; value=&quot;5&quot;/&gt;&lt;property id=&quot;20300&quot; value=&quot;Slide 5 - &amp;quot;Gangguan mobilitas sendi, fungsi motor, kinerja otot dan ROM yang berkaitan dengan Inflamasi lokal. &amp;#x0D;&amp;#x0A;&amp;quot;&quot;/&gt;&lt;property id=&quot;20307&quot; value=&quot;341&quot;/&gt;&lt;/object&gt;&lt;object type=&quot;3&quot; unique_id=&quot;17087&quot;&gt;&lt;property id=&quot;20148&quot; value=&quot;5&quot;/&gt;&lt;property id=&quot;20300&quot; value=&quot;Slide 6&quot;/&gt;&lt;property id=&quot;20307&quot; value=&quot;365&quot;/&gt;&lt;/object&gt;&lt;object type=&quot;3&quot; unique_id=&quot;17088&quot;&gt;&lt;property id=&quot;20148&quot; value=&quot;5&quot;/&gt;&lt;property id=&quot;20300&quot; value=&quot;Slide 7 - &amp;quot;Peradangan dapat diklasifikasikan sebagai akut atau kronis .&amp;quot;&quot;/&gt;&lt;property id=&quot;20307&quot; value=&quot;366&quot;/&gt;&lt;/object&gt;&lt;object type=&quot;3&quot; unique_id=&quot;17089&quot;&gt;&lt;property id=&quot;20148&quot; value=&quot;5&quot;/&gt;&lt;property id=&quot;20300&quot; value=&quot;Slide 8 - &amp;quot;Peradangan Kronis&amp;quot;&quot;/&gt;&lt;property id=&quot;20307&quot; value=&quot;367&quot;/&gt;&lt;/object&gt;&lt;object type=&quot;3&quot; unique_id=&quot;17090&quot;&gt;&lt;property id=&quot;20148&quot; value=&quot;5&quot;/&gt;&lt;property id=&quot;20300&quot; value=&quot;Slide 9 - &amp;quot;Perbandingan antara peradangan akut dan kronis:&amp;quot;&quot;/&gt;&lt;property id=&quot;20307&quot; value=&quot;368&quot;/&gt;&lt;/object&gt;&lt;object type=&quot;3&quot; unique_id=&quot;17091&quot;&gt;&lt;property id=&quot;20148&quot; value=&quot;5&quot;/&gt;&lt;property id=&quot;20300&quot; value=&quot;Slide 10 - &amp;quot;Tanda Klasik dan Gejala Peradangan Akut:&amp;quot;&quot;/&gt;&lt;property id=&quot;20307&quot; value=&quot;369&quot;/&gt;&lt;/object&gt;&lt;object type=&quot;3&quot; unique_id=&quot;17094&quot;&gt;&lt;property id=&quot;20148&quot; value=&quot;5&quot;/&gt;&lt;property id=&quot;20300&quot; value=&quot;Slide 11 - &amp;quot;Gangguan mobilitas sendi, fungsi motor, kinerja otot dan ROM yang berkaitan dengan  Kerusakan Spinal. &amp;#x0D;&amp;#x0A;&amp;quot;&quot;/&gt;&lt;property id=&quot;20307&quot; value=&quot;342&quot;/&gt;&lt;/object&gt;&lt;object type=&quot;3&quot; unique_id=&quot;17095&quot;&gt;&lt;property id=&quot;20148&quot; value=&quot;5&quot;/&gt;&lt;property id=&quot;20300&quot; value=&quot;Slide 12 - &amp;quot;Prognosis&amp;quot;&quot;/&gt;&lt;property id=&quot;20307&quot; value=&quot;372&quot;/&gt;&lt;/object&gt;&lt;object type=&quot;3&quot; unique_id=&quot;17096&quot;&gt;&lt;property id=&quot;20148&quot; value=&quot;5&quot;/&gt;&lt;property id=&quot;20300&quot; value=&quot;Slide 13&quot;/&gt;&lt;property id=&quot;20307&quot; value=&quot;373&quot;/&gt;&lt;/object&gt;&lt;object type=&quot;3&quot; unique_id=&quot;17097&quot;&gt;&lt;property id=&quot;20148&quot; value=&quot;5&quot;/&gt;&lt;property id=&quot;20300&quot; value=&quot;Slide 14 - &amp;quot;Gangguan mobilitas sendi, fungsi motor, kinerja otot dan ROM yang berkaitan dengan  Fraktur.&amp;#x0D;&amp;#x0A;&amp;quot;&quot;/&gt;&lt;property id=&quot;20307&quot; value=&quot;343&quot;/&gt;&lt;/object&gt;&lt;object type=&quot;3&quot; unique_id=&quot;17098&quot;&gt;&lt;property id=&quot;20148&quot; value=&quot;5&quot;/&gt;&lt;property id=&quot;20300&quot; value=&quot;Slide 15&quot;/&gt;&lt;property id=&quot;20307&quot; value=&quot;374&quot;/&gt;&lt;/object&gt;&lt;object type=&quot;3&quot; unique_id=&quot;17099&quot;&gt;&lt;property id=&quot;20148&quot; value=&quot;5&quot;/&gt;&lt;property id=&quot;20300&quot; value=&quot;Slide 16&quot;/&gt;&lt;property id=&quot;20307&quot; value=&quot;375&quot;/&gt;&lt;/object&gt;&lt;object type=&quot;3&quot; unique_id=&quot;17100&quot;&gt;&lt;property id=&quot;20148&quot; value=&quot;5&quot;/&gt;&lt;property id=&quot;20300&quot; value=&quot;Slide 17 - &amp;quot;Gangguan mobilitas sendi, fungsi motor, kinerja otot dan ROM yang berkaitan dengan  Artropalsti sendi.&amp;#x0D;&amp;#x0A;&amp;quot;&quot;/&gt;&lt;property id=&quot;20307&quot; value=&quot;378&quot;/&gt;&lt;/object&gt;&lt;object type=&quot;3&quot; unique_id=&quot;17101&quot;&gt;&lt;property id=&quot;20148&quot; value=&quot;5&quot;/&gt;&lt;property id=&quot;20300&quot; value=&quot;Slide 18&quot;/&gt;&lt;property id=&quot;20307&quot; value=&quot;379&quot;/&gt;&lt;/object&gt;&lt;object type=&quot;3&quot; unique_id=&quot;17106&quot;&gt;&lt;property id=&quot;20148&quot; value=&quot;5&quot;/&gt;&lt;property id=&quot;20300&quot; value=&quot;Slide 20 - &amp;quot;Indikasi untuk Arthroplasty&amp;#x0D;&amp;#x0A;&amp;quot;&quot;/&gt;&lt;property id=&quot;20307&quot; value=&quot;385&quot;/&gt;&lt;/object&gt;&lt;object type=&quot;3&quot; unique_id=&quot;17107&quot;&gt;&lt;property id=&quot;20148&quot; value=&quot;5&quot;/&gt;&lt;property id=&quot;20300&quot; value=&quot;Slide 21 - &amp;quot;Gangguan mobilitas sendi, fungsi motor, kinerja otot dan ROM yang berkaitan dengan &amp;#x0D;&amp;#x0A;bedah tulang atau jaringan lun&quot;/&gt;&lt;property id=&quot;20307&quot; value=&quot;345&quot;/&gt;&lt;/object&gt;&lt;object type=&quot;3&quot; unique_id=&quot;17108&quot;&gt;&lt;property id=&quot;20148&quot; value=&quot;5&quot;/&gt;&lt;property id=&quot;20300&quot; value=&quot;Slide 22 - &amp;quot;    Partisipasi dalam olahraga, kegiatan&amp;#x0D;&amp;#x0A;    kebugaran fisik,bisa melukai jaringan&amp;#x0D;&amp;#x0A;    lunak.&amp;#x0D;&amp;#x0A;&amp;#x0D;&amp;#x0A;&amp;#x0D;&amp;#x0A;&amp;#x0D;&amp;#x0A;     Kegiatan seh&quot;/&gt;&lt;property id=&quot;20307&quot; value=&quot;386&quot;/&gt;&lt;/object&gt;&lt;object type=&quot;3&quot; unique_id=&quot;17118&quot;&gt;&lt;property id=&quot;20148&quot; value=&quot;5&quot;/&gt;&lt;property id=&quot;20300&quot; value=&quot;Slide 32 - &amp;quot;Gangguan mobilitas sendi, fungsi motor, kinerja otot, ROM , gait, locomotion dan balance yang berkaitan dengan  Am&quot;/&gt;&lt;property id=&quot;20307&quot; value=&quot;346&quot;/&gt;&lt;/object&gt;&lt;object type=&quot;3&quot; unique_id=&quot;17119&quot;&gt;&lt;property id=&quot;20148&quot; value=&quot;5&quot;/&gt;&lt;property id=&quot;20300&quot; value=&quot;Slide 33 - &amp;quot;Types (CONT)&amp;quot;&quot;/&gt;&lt;property id=&quot;20307&quot; value=&quot;347&quot;/&gt;&lt;/object&gt;&lt;object type=&quot;3&quot; unique_id=&quot;17122&quot;&gt;&lt;property id=&quot;20148&quot; value=&quot;5&quot;/&gt;&lt;property id=&quot;20300&quot; value=&quot;Slide 34&quot;/&gt;&lt;property id=&quot;20307&quot; value=&quot;348&quot;/&gt;&lt;/object&gt;&lt;object type=&quot;3&quot; unique_id=&quot;18739&quot;&gt;&lt;property id=&quot;20148&quot; value=&quot;5&quot;/&gt;&lt;property id=&quot;20300&quot; value=&quot;Slide 19 - &amp;quot;Macam-macam Arthroplasty&amp;quot;&quot;/&gt;&lt;property id=&quot;20307&quot; value=&quot;398&quot;/&gt;&lt;/object&gt;&lt;object type=&quot;3&quot; unique_id=&quot;18740&quot;&gt;&lt;property id=&quot;20148&quot; value=&quot;5&quot;/&gt;&lt;property id=&quot;20300&quot; value=&quot;Slide 23 - &amp;quot;Jenis Cidera Jaringan lunak&amp;quot;&quot;/&gt;&lt;property id=&quot;20307&quot; value=&quot;399&quot;/&gt;&lt;/object&gt;&lt;object type=&quot;3&quot; unique_id=&quot;19131&quot;&gt;&lt;property id=&quot;20148&quot; value=&quot;5&quot;/&gt;&lt;property id=&quot;20300&quot; value=&quot;Slide 24 - &amp;quot;Contusio&amp;quot;&quot;/&gt;&lt;property id=&quot;20307&quot; value=&quot;400&quot;/&gt;&lt;/object&gt;&lt;object type=&quot;3&quot; unique_id=&quot;19132&quot;&gt;&lt;property id=&quot;20148&quot; value=&quot;5&quot;/&gt;&lt;property id=&quot;20300&quot; value=&quot;Slide 25 - &amp;quot;Sprain (Cidera Ligament)&amp;quot;&quot;/&gt;&lt;property id=&quot;20307&quot; value=&quot;408&quot;/&gt;&lt;/object&gt;&lt;object type=&quot;3&quot; unique_id=&quot;19133&quot;&gt;&lt;property id=&quot;20148&quot; value=&quot;5&quot;/&gt;&lt;property id=&quot;20300&quot; value=&quot;Slide 26 - &amp;quot;Strain&amp;quot;&quot;/&gt;&lt;property id=&quot;20307&quot; value=&quot;401&quot;/&gt;&lt;/object&gt;&lt;object type=&quot;3&quot; unique_id=&quot;19134&quot;&gt;&lt;property id=&quot;20148&quot; value=&quot;5&quot;/&gt;&lt;property id=&quot;20300&quot; value=&quot;Slide 27&quot;/&gt;&lt;property id=&quot;20307&quot; value=&quot;402&quot;/&gt;&lt;/object&gt;&lt;object type=&quot;3&quot; unique_id=&quot;19135&quot;&gt;&lt;property id=&quot;20148&quot; value=&quot;5&quot;/&gt;&lt;property id=&quot;20300&quot; value=&quot;Slide 28&quot;/&gt;&lt;property id=&quot;20307&quot; value=&quot;403&quot;/&gt;&lt;/object&gt;&lt;object type=&quot;3&quot; unique_id=&quot;19136&quot;&gt;&lt;property id=&quot;20148&quot; value=&quot;5&quot;/&gt;&lt;property id=&quot;20300&quot; value=&quot;Slide 29 - &amp;quot;Muscle Cramp&amp;quot;&quot;/&gt;&lt;property id=&quot;20307&quot; value=&quot;404&quot;/&gt;&lt;/object&gt;&lt;object type=&quot;3&quot; unique_id=&quot;19137&quot;&gt;&lt;property id=&quot;20148&quot; value=&quot;5&quot;/&gt;&lt;property id=&quot;20300&quot; value=&quot;Slide 30 - &amp;quot;Kerusakan jaringan tendon&amp;quot;&quot;/&gt;&lt;property id=&quot;20307&quot; value=&quot;405&quot;/&gt;&lt;/object&gt;&lt;object type=&quot;3&quot; unique_id=&quot;19138&quot;&gt;&lt;property id=&quot;20148&quot; value=&quot;5&quot;/&gt;&lt;property id=&quot;20300&quot; value=&quot;Slide 31 - &amp;quot;Bursitis&amp;quot;&quot;/&gt;&lt;property id=&quot;20307&quot; value=&quot;407&quot;/&gt;&lt;/object&gt;&lt;/object&gt;&lt;object type=&quot;8&quot; unique_id=&quot;1060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1258</TotalTime>
  <Words>1243</Words>
  <Application>Microsoft Office PowerPoint</Application>
  <PresentationFormat>On-screen Show (4:3)</PresentationFormat>
  <Paragraphs>187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Metro</vt:lpstr>
      <vt:lpstr>Slide 1</vt:lpstr>
      <vt:lpstr>DIAGNOSE MUSKULOSKELETAL</vt:lpstr>
      <vt:lpstr>Gangguan sikap, kinerja otot, mobilitas sendi, fungsi motor, kinerja otot dan ROM yang berkaitan dengan Connective tissue. </vt:lpstr>
      <vt:lpstr>Slide 4</vt:lpstr>
      <vt:lpstr>Gangguan mobilitas sendi, fungsi motor, kinerja otot dan ROM yang berkaitan dengan Inflamasi lokal.  </vt:lpstr>
      <vt:lpstr>Slide 6</vt:lpstr>
      <vt:lpstr>Peradangan dapat diklasifikasikan sebagai akut atau kronis .</vt:lpstr>
      <vt:lpstr>Peradangan Kronis</vt:lpstr>
      <vt:lpstr>Perbandingan antara peradangan akut dan kronis:</vt:lpstr>
      <vt:lpstr>Tanda Klasik dan Gejala Peradangan Akut:</vt:lpstr>
      <vt:lpstr>Gangguan mobilitas sendi, fungsi motor, kinerja otot dan ROM yang berkaitan dengan  Kerusakan Spinal.  </vt:lpstr>
      <vt:lpstr>Prognosis</vt:lpstr>
      <vt:lpstr>Slide 13</vt:lpstr>
      <vt:lpstr>Gangguan mobilitas sendi, fungsi motor, kinerja otot dan ROM yang berkaitan dengan  Fraktur. </vt:lpstr>
      <vt:lpstr>Slide 15</vt:lpstr>
      <vt:lpstr>Slide 16</vt:lpstr>
      <vt:lpstr>Gangguan mobilitas sendi, fungsi motor, kinerja otot dan ROM yang berkaitan dengan  Artropalsti sendi. </vt:lpstr>
      <vt:lpstr>Slide 18</vt:lpstr>
      <vt:lpstr>Macam-macam Arthroplasty</vt:lpstr>
      <vt:lpstr>Indikasi untuk Arthroplasty </vt:lpstr>
      <vt:lpstr>Gangguan mobilitas sendi, fungsi motor, kinerja otot dan ROM yang berkaitan dengan  bedah tulang atau jaringan lunak.  </vt:lpstr>
      <vt:lpstr>    Partisipasi dalam olahraga, kegiatan     kebugaran fisik,bisa melukai jaringan     lunak.         Kegiatan sehari-hari yang paling       sederhana-pun  dapat merusak       ligamen, tendon, dan otot</vt:lpstr>
      <vt:lpstr>Jenis Cidera Jaringan lunak</vt:lpstr>
      <vt:lpstr>Contusio</vt:lpstr>
      <vt:lpstr>Sprain (Cidera Ligament)</vt:lpstr>
      <vt:lpstr>Strain</vt:lpstr>
      <vt:lpstr>Slide 27</vt:lpstr>
      <vt:lpstr>Slide 28</vt:lpstr>
      <vt:lpstr>Muscle Cramp</vt:lpstr>
      <vt:lpstr>Kerusakan jaringan tendon</vt:lpstr>
      <vt:lpstr>Bursitis</vt:lpstr>
      <vt:lpstr>Gangguan mobilitas sendi, fungsi motor, kinerja otot, ROM , gait, locomotion dan balance yang berkaitan dengan  Amputasi  </vt:lpstr>
      <vt:lpstr>Types (CONT)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wismanto</dc:creator>
  <cp:lastModifiedBy>wismanto</cp:lastModifiedBy>
  <cp:revision>120</cp:revision>
  <dcterms:created xsi:type="dcterms:W3CDTF">2012-08-16T15:40:32Z</dcterms:created>
  <dcterms:modified xsi:type="dcterms:W3CDTF">2012-10-03T01:49:41Z</dcterms:modified>
</cp:coreProperties>
</file>