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custDataLst>
    <p:tags r:id="rId94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C5952-ECDF-4B14-AACD-624E31667E86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F8FD-3636-4C16-A8A0-18CFB7691DA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7855-E080-4889-8173-526576CA694E}" type="slidenum">
              <a:rPr lang="id-ID" smtClean="0"/>
              <a:pPr/>
              <a:t>76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7855-E080-4889-8173-526576CA694E}" type="slidenum">
              <a:rPr lang="id-ID" smtClean="0"/>
              <a:pPr/>
              <a:t>84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62A0-9FAC-427D-9182-D9CCEF0F3F5B}" type="datetimeFigureOut">
              <a:rPr lang="id-ID" smtClean="0"/>
              <a:pPr/>
              <a:t>24/10/2012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718C-9077-42FC-BC62-651ECCCAA30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odyinmotion.co.uk/home/wp-content/uploads/2012/05/Patella.disc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wheelessonline.com/ortho/radiographic_studies_for_the_should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        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WISMANTO </a:t>
            </a:r>
            <a:r>
              <a:rPr lang="id-ID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S.Pd, S.Ft,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id-ID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VER MUSKU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514600" cy="322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733800" cy="584775"/>
          </a:xfrm>
          <a:prstGeom prst="rect">
            <a:avLst/>
          </a:prstGeom>
          <a:solidFill>
            <a:srgbClr val="0099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n>
                  <a:solidFill>
                    <a:srgbClr val="FF9900"/>
                  </a:solidFill>
                </a:ln>
                <a:solidFill>
                  <a:schemeClr val="bg1"/>
                </a:solidFill>
              </a:rPr>
              <a:t>PERTEMUAN  </a:t>
            </a:r>
            <a:endParaRPr lang="id-ID" sz="3200" b="1" dirty="0">
              <a:ln>
                <a:solidFill>
                  <a:srgbClr val="FF99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7554" y="2214554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/>
              <a:t>5</a:t>
            </a:r>
            <a:endParaRPr lang="id-ID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78592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Gangguan mobililitas sendi, Gait,</a:t>
            </a:r>
          </a:p>
          <a:p>
            <a:r>
              <a:rPr lang="id-ID" sz="2000" b="1" dirty="0" smtClean="0"/>
              <a:t>Fungsi motorik,</a:t>
            </a:r>
          </a:p>
          <a:p>
            <a:r>
              <a:rPr lang="id-ID" sz="2000" b="1" dirty="0" smtClean="0"/>
              <a:t> Kinerja otot,</a:t>
            </a:r>
          </a:p>
          <a:p>
            <a:r>
              <a:rPr lang="id-ID" sz="2000" b="1" dirty="0" smtClean="0"/>
              <a:t> ROM,, akibat patolo</a:t>
            </a:r>
            <a:r>
              <a:rPr lang="en-US" sz="2000" b="1" dirty="0" err="1" smtClean="0"/>
              <a:t>gi</a:t>
            </a:r>
            <a:r>
              <a:rPr lang="id-ID" sz="2000" b="1" dirty="0" smtClean="0"/>
              <a:t> FRAKTUR EXTREMITAS INFERIOR </a:t>
            </a:r>
            <a:r>
              <a:rPr lang="id-ID" sz="2000" b="1" dirty="0" smtClean="0">
                <a:solidFill>
                  <a:srgbClr val="FF0000"/>
                </a:solidFill>
              </a:rPr>
              <a:t>(B)</a:t>
            </a:r>
            <a:endParaRPr lang="id-ID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ORIF Patella Fracture Post-Operative Rehabilitation Protocol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/>
              <a:t>Name:________________________________</a:t>
            </a:r>
          </a:p>
          <a:p>
            <a:r>
              <a:rPr lang="id-ID" b="1" dirty="0" smtClean="0"/>
              <a:t>Date:   _______________________________</a:t>
            </a:r>
          </a:p>
          <a:p>
            <a:r>
              <a:rPr lang="id-ID" b="1" dirty="0" smtClean="0"/>
              <a:t>Diagnosis:_____________________________</a:t>
            </a:r>
          </a:p>
          <a:p>
            <a:r>
              <a:rPr lang="id-ID" b="1" dirty="0" smtClean="0"/>
              <a:t>Date of Surgery:________________________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4546" y="1785926"/>
            <a:ext cx="64294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Stause Eric, Assistant Professor of Orthopaedic Surger, Division of Sports  Medicine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>Phase I: 0-2 weeks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Knee Immobilizer: Worn at all times – taken off only for physical therapy sessions converted to hinged knee</a:t>
            </a:r>
            <a:r>
              <a:rPr lang="id-ID" b="1" dirty="0" smtClean="0"/>
              <a:t> </a:t>
            </a:r>
            <a:r>
              <a:rPr lang="da-DK" dirty="0" smtClean="0"/>
              <a:t>brace at first post‐op visit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Weightbearing</a:t>
            </a:r>
            <a:r>
              <a:rPr lang="en-US" b="1" dirty="0" smtClean="0"/>
              <a:t>: WBAT with the knee locked in extension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Range of Motion: AROM/AAROM/PROM 0‐30 degrees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Therapeutic Exercises: Isometric quadriceps/hamstring/adductor/abductor strengthening, Ankle theraband </a:t>
            </a:r>
            <a:r>
              <a:rPr lang="id-ID" dirty="0" smtClean="0"/>
              <a:t>exercises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Phase II: 2-6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Knee Brace: Worn with </a:t>
            </a:r>
            <a:r>
              <a:rPr lang="en-US" b="1" dirty="0" err="1" smtClean="0"/>
              <a:t>weightbearing</a:t>
            </a:r>
            <a:r>
              <a:rPr lang="en-US" b="1" dirty="0" smtClean="0"/>
              <a:t> activities still locked in full extension– may be removed at night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Weightbearing:Range</a:t>
            </a:r>
            <a:r>
              <a:rPr lang="en-US" b="1" dirty="0" smtClean="0"/>
              <a:t> of Motion: AROM/AAROM/PROM – add 15 degrees of flexion each week – Goal is 90 degrees</a:t>
            </a:r>
            <a:r>
              <a:rPr lang="id-ID" b="1" dirty="0" smtClean="0"/>
              <a:t> </a:t>
            </a:r>
            <a:r>
              <a:rPr lang="id-ID" dirty="0" smtClean="0"/>
              <a:t>by post‐op week 6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Therapeutic Exercises: Isometric quadriceps/hamstring/adductor/abductor strengthening, Ankle theraband </a:t>
            </a:r>
            <a:r>
              <a:rPr lang="id-ID" dirty="0" smtClean="0"/>
              <a:t>exercises, Initiate straight leg raises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Phase III: 6-10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id-ID" b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Knee Brace: Unlocked – worn with </a:t>
            </a:r>
            <a:r>
              <a:rPr lang="en-US" b="1" dirty="0" err="1" smtClean="0"/>
              <a:t>weightbearing</a:t>
            </a:r>
            <a:r>
              <a:rPr lang="en-US" b="1" dirty="0" smtClean="0"/>
              <a:t> activities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Weightbearing: Full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Range of Motion: AROM/AAROM/PROM – progress to full ROM by post‐operative week 10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Therapeutic Exercises: Isometric quadriceps /hamstring/adductor/abductor strengthening, Ankle theraband </a:t>
            </a:r>
            <a:r>
              <a:rPr lang="id-ID" dirty="0" smtClean="0"/>
              <a:t>exercises, Initiate straight leg raises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Phase IV: 10-12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Knee Brace: Discontinue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Weightbearing: Full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Range of Motion: Full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Therapeutic Exercises: Isometric quadriceps/hamstring/adductor/abductor strengthening, Ankle theraband </a:t>
            </a:r>
            <a:r>
              <a:rPr lang="en-US" dirty="0" smtClean="0"/>
              <a:t>exercises, Initiate straight leg raises, Start stationary bicycle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Phase V: 3-6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   </a:t>
            </a:r>
            <a:r>
              <a:rPr lang="en-US" dirty="0" smtClean="0"/>
              <a:t>• </a:t>
            </a:r>
            <a:r>
              <a:rPr lang="en-US" b="1" dirty="0" smtClean="0"/>
              <a:t>Return to full activities as tolerated</a:t>
            </a: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r>
              <a:rPr lang="id-ID" b="1" dirty="0" smtClean="0"/>
              <a:t>Comments:</a:t>
            </a:r>
          </a:p>
          <a:p>
            <a:r>
              <a:rPr lang="en-US" b="1" dirty="0" smtClean="0"/>
              <a:t>Frequency: ________ times per week</a:t>
            </a:r>
            <a:endParaRPr lang="id-ID" b="1" dirty="0" smtClean="0"/>
          </a:p>
          <a:p>
            <a:r>
              <a:rPr lang="en-US" b="1" dirty="0" smtClean="0"/>
              <a:t> Duration: ___________ weeks</a:t>
            </a:r>
          </a:p>
          <a:p>
            <a:r>
              <a:rPr lang="id-ID" b="1" dirty="0" smtClean="0"/>
              <a:t>Signature: ____________________________</a:t>
            </a:r>
          </a:p>
          <a:p>
            <a:r>
              <a:rPr lang="id-ID" b="1" dirty="0" smtClean="0"/>
              <a:t>Date: ________________________________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27</a:t>
            </a:r>
            <a:r>
              <a:rPr lang="id-ID" sz="4000" b="1" dirty="0" smtClean="0">
                <a:solidFill>
                  <a:schemeClr val="bg1"/>
                </a:solidFill>
              </a:rPr>
              <a:t> a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r>
              <a:rPr lang="id-ID" sz="4000" b="1" dirty="0" smtClean="0">
                <a:solidFill>
                  <a:schemeClr val="bg1"/>
                </a:solidFill>
              </a:rPr>
              <a:t> Dislokasi</a:t>
            </a:r>
            <a:r>
              <a:rPr lang="en-US" sz="4000" b="1" dirty="0" smtClean="0">
                <a:solidFill>
                  <a:schemeClr val="bg1"/>
                </a:solidFill>
              </a:rPr>
              <a:t>   Patella 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Patella-dislocation-La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3643322" cy="27324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" name="Picture 4" descr="dislocated%20pate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714620"/>
            <a:ext cx="4794074" cy="271464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Penyebab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K</a:t>
            </a:r>
            <a:r>
              <a:rPr lang="en-US" dirty="0" smtClean="0"/>
              <a:t>arena </a:t>
            </a:r>
            <a:r>
              <a:rPr lang="id-ID" dirty="0" smtClean="0"/>
              <a:t>trauma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id-ID" dirty="0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memutar</a:t>
            </a:r>
            <a:r>
              <a:rPr lang="en-US" dirty="0" smtClean="0"/>
              <a:t> 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tempatnya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D</a:t>
            </a:r>
            <a:r>
              <a:rPr lang="en-US" dirty="0" err="1" smtClean="0"/>
              <a:t>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id-ID" dirty="0" smtClean="0"/>
              <a:t>.</a:t>
            </a:r>
          </a:p>
          <a:p>
            <a:r>
              <a:rPr lang="id-ID" dirty="0" smtClean="0"/>
              <a:t>T</a:t>
            </a:r>
            <a:r>
              <a:rPr lang="en-US" dirty="0" err="1" smtClean="0"/>
              <a:t>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rugby, </a:t>
            </a:r>
            <a:r>
              <a:rPr lang="en-US" dirty="0" err="1" smtClean="0"/>
              <a:t>hoki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memutar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id-ID" dirty="0" smtClean="0"/>
              <a:t>badminton,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r>
              <a:rPr lang="en-US" dirty="0" smtClean="0"/>
              <a:t>. </a:t>
            </a:r>
            <a:endParaRPr lang="id-ID" dirty="0" smtClean="0"/>
          </a:p>
          <a:p>
            <a:r>
              <a:rPr lang="id-ID" dirty="0" smtClean="0"/>
              <a:t>J</a:t>
            </a:r>
            <a:r>
              <a:rPr lang="en-US" dirty="0" err="1" smtClean="0"/>
              <a:t>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en-US" sz="2000" dirty="0" smtClean="0"/>
              <a:t>X ray </a:t>
            </a:r>
            <a:r>
              <a:rPr lang="en-US" sz="2000" dirty="0" err="1" smtClean="0"/>
              <a:t>dislokasi</a:t>
            </a:r>
            <a:r>
              <a:rPr lang="en-US" sz="2000" dirty="0" smtClean="0"/>
              <a:t> </a:t>
            </a:r>
            <a:r>
              <a:rPr lang="en-US" sz="2000" dirty="0" err="1" smtClean="0"/>
              <a:t>patela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Ligamen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patela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robek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. 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5" name="Picture 4" descr="http://www.bodyinmotion.co.uk/home/wp-content/uploads/2012/05/Patella.disc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571900" cy="271464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Gejala</a:t>
            </a: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en-US" sz="2700" b="1" dirty="0" smtClean="0"/>
              <a:t>•</a:t>
            </a:r>
            <a:r>
              <a:rPr lang="en-US" sz="2700" dirty="0" smtClean="0"/>
              <a:t> </a:t>
            </a:r>
            <a:r>
              <a:rPr lang="id-ID" sz="2700" dirty="0" smtClean="0"/>
              <a:t>P</a:t>
            </a:r>
            <a:r>
              <a:rPr lang="en-US" sz="2700" dirty="0" err="1" smtClean="0"/>
              <a:t>embengkakan</a:t>
            </a:r>
            <a:r>
              <a:rPr lang="en-US" sz="2700" dirty="0" smtClean="0"/>
              <a:t> </a:t>
            </a:r>
            <a:r>
              <a:rPr lang="id-ID" sz="2700" dirty="0" smtClean="0"/>
              <a:t>yang terjadi sangat cepat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 </a:t>
            </a:r>
            <a:r>
              <a:rPr lang="en-US" sz="2700" dirty="0" err="1" smtClean="0"/>
              <a:t>Nyeri</a:t>
            </a:r>
            <a:r>
              <a:rPr lang="en-US" sz="2700" dirty="0" smtClean="0"/>
              <a:t> </a:t>
            </a:r>
            <a:r>
              <a:rPr lang="en-US" sz="2700" dirty="0" err="1" smtClean="0"/>
              <a:t>Ekstrim</a:t>
            </a:r>
            <a:r>
              <a:rPr lang="en-US" sz="2700" dirty="0" smtClean="0"/>
              <a:t> </a:t>
            </a:r>
            <a:r>
              <a:rPr lang="id-ID" sz="2700" dirty="0" smtClean="0"/>
              <a:t>di lutut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id-ID" sz="3400" dirty="0" smtClean="0"/>
          </a:p>
          <a:p>
            <a:pPr fontAlgn="base">
              <a:buNone/>
            </a:pPr>
            <a:r>
              <a:rPr lang="en-US" sz="3400" b="1" dirty="0" err="1" smtClean="0"/>
              <a:t>Operasi</a:t>
            </a:r>
            <a:endParaRPr lang="id-ID" sz="3400" dirty="0" smtClean="0"/>
          </a:p>
          <a:p>
            <a:pPr fontAlgn="base"/>
            <a:r>
              <a:rPr lang="en-US" sz="3400" b="1" dirty="0" err="1" smtClean="0"/>
              <a:t>Kadang-kadang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operasi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diperlukan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bila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pasien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dislokasi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berulang</a:t>
            </a:r>
            <a:r>
              <a:rPr lang="en-US" sz="3400" b="1" dirty="0" smtClean="0"/>
              <a:t>. </a:t>
            </a:r>
            <a:endParaRPr lang="id-ID" sz="3400" b="1" dirty="0" smtClean="0"/>
          </a:p>
          <a:p>
            <a:pPr fontAlgn="base"/>
            <a:r>
              <a:rPr lang="en-US" sz="3400" b="1" dirty="0" err="1" smtClean="0"/>
              <a:t>Stabilisasi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patela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dilakukan</a:t>
            </a:r>
            <a:r>
              <a:rPr lang="en-US" sz="3400" b="1" dirty="0" smtClean="0"/>
              <a:t>. </a:t>
            </a:r>
            <a:r>
              <a:rPr lang="id-ID" sz="3400" b="1" dirty="0" smtClean="0"/>
              <a:t>Karena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melibatkan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jaringan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tulang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lunak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keduanya</a:t>
            </a:r>
            <a:r>
              <a:rPr lang="en-US" sz="3400" b="1" dirty="0" smtClean="0"/>
              <a:t>. </a:t>
            </a:r>
            <a:endParaRPr lang="id-ID" sz="3400" b="1" dirty="0" smtClean="0"/>
          </a:p>
          <a:p>
            <a:pPr fontAlgn="base"/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pasien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menjalani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operasi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melibatkan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hanya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jaringan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lunak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kembali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aktivitas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sekitar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tanda</a:t>
            </a:r>
            <a:r>
              <a:rPr lang="en-US" sz="3400" b="1" dirty="0" smtClean="0"/>
              <a:t> 6 </a:t>
            </a:r>
            <a:r>
              <a:rPr lang="en-US" sz="3400" b="1" dirty="0" err="1" smtClean="0"/>
              <a:t>minggu</a:t>
            </a:r>
            <a:r>
              <a:rPr lang="en-US" sz="3400" b="1" dirty="0" smtClean="0"/>
              <a:t>.</a:t>
            </a:r>
            <a:endParaRPr lang="id-ID" sz="3400" b="1" dirty="0" smtClean="0"/>
          </a:p>
          <a:p>
            <a:pPr fontAlgn="base"/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prosedur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melibatkan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kerja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tulang</a:t>
            </a:r>
            <a:r>
              <a:rPr lang="en-US" sz="3400" b="1" dirty="0" smtClean="0"/>
              <a:t> (</a:t>
            </a:r>
            <a:r>
              <a:rPr lang="en-US" sz="3400" b="1" dirty="0" err="1" smtClean="0"/>
              <a:t>osteotomies</a:t>
            </a:r>
            <a:r>
              <a:rPr lang="en-US" sz="3400" b="1" dirty="0" smtClean="0"/>
              <a:t>) 10-12 </a:t>
            </a:r>
            <a:r>
              <a:rPr lang="en-US" sz="3400" b="1" dirty="0" err="1" smtClean="0"/>
              <a:t>minggu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diperlukan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sebelum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melanjutkan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kegiatan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atletik</a:t>
            </a:r>
            <a:r>
              <a:rPr lang="en-US" sz="3400" b="1" dirty="0" smtClean="0"/>
              <a:t>.</a:t>
            </a:r>
            <a:endParaRPr lang="id-ID" sz="3400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27. Fracture  Patella 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3568700" cy="2286000"/>
          </a:xfrm>
          <a:prstGeom prst="rect">
            <a:avLst/>
          </a:prstGeom>
        </p:spPr>
      </p:pic>
      <p:pic>
        <p:nvPicPr>
          <p:cNvPr id="5" name="Picture 4" descr="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2900363" cy="1828800"/>
          </a:xfrm>
          <a:prstGeom prst="rect">
            <a:avLst/>
          </a:prstGeom>
        </p:spPr>
      </p:pic>
      <p:pic>
        <p:nvPicPr>
          <p:cNvPr id="6" name="Picture 5" descr="P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962400"/>
            <a:ext cx="1647825" cy="2690944"/>
          </a:xfrm>
          <a:prstGeom prst="rect">
            <a:avLst/>
          </a:prstGeom>
        </p:spPr>
      </p:pic>
      <p:pic>
        <p:nvPicPr>
          <p:cNvPr id="7" name="Picture 6" descr="P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962400"/>
            <a:ext cx="2004391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2"/>
                </a:solidFill>
              </a:rPr>
              <a:t> </a:t>
            </a:r>
            <a:r>
              <a:rPr lang="id-ID" i="1" dirty="0" smtClean="0">
                <a:solidFill>
                  <a:schemeClr val="bg2"/>
                </a:solidFill>
              </a:rPr>
              <a:t/>
            </a:r>
            <a:br>
              <a:rPr lang="id-ID" i="1" dirty="0" smtClean="0">
                <a:solidFill>
                  <a:schemeClr val="bg2"/>
                </a:solidFill>
              </a:rPr>
            </a:br>
            <a:r>
              <a:rPr lang="id-ID" dirty="0" smtClean="0">
                <a:solidFill>
                  <a:schemeClr val="bg2"/>
                </a:solidFill>
              </a:rPr>
              <a:t> </a:t>
            </a:r>
            <a:r>
              <a:rPr lang="id-ID" b="1" dirty="0" smtClean="0">
                <a:solidFill>
                  <a:schemeClr val="bg2"/>
                </a:solidFill>
              </a:rPr>
              <a:t>Acute Patella Dislocation Protocol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</a:p>
          <a:p>
            <a:pPr>
              <a:buNone/>
            </a:pPr>
            <a:r>
              <a:rPr lang="id-ID" b="1" dirty="0" smtClean="0"/>
              <a:t> 	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28596" y="1500174"/>
            <a:ext cx="8286808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/>
                </a:solidFill>
              </a:rPr>
              <a:t>Frisbie Memorial Hospital ,Marsh Brook Rehabilitation Service ,Wentworth-Douglass Hospital ,Durham: Rehab and Sports Therapy Center Rehab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786058"/>
            <a:ext cx="785818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b="1" dirty="0" smtClean="0"/>
          </a:p>
          <a:p>
            <a:r>
              <a:rPr lang="id-ID" dirty="0" smtClean="0"/>
              <a:t>	</a:t>
            </a:r>
          </a:p>
        </p:txBody>
      </p:sp>
      <p:sp>
        <p:nvSpPr>
          <p:cNvPr id="6" name="Down Arrow 5"/>
          <p:cNvSpPr/>
          <p:nvPr/>
        </p:nvSpPr>
        <p:spPr>
          <a:xfrm>
            <a:off x="3286116" y="3429000"/>
            <a:ext cx="2643206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Week 1 : 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/>
              <a:t>1.</a:t>
            </a:r>
            <a:r>
              <a:rPr lang="id-ID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/>
              <a:t>Initial Evaluation</a:t>
            </a:r>
            <a:br>
              <a:rPr lang="id-ID" b="1" dirty="0" smtClean="0"/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/>
              <a:t>Range of motion </a:t>
            </a:r>
          </a:p>
          <a:p>
            <a:r>
              <a:rPr lang="id-ID" b="1" dirty="0" smtClean="0"/>
              <a:t>Pain/Joint effusion </a:t>
            </a:r>
          </a:p>
          <a:p>
            <a:r>
              <a:rPr lang="id-ID" b="1" dirty="0" smtClean="0"/>
              <a:t>F</a:t>
            </a:r>
            <a:r>
              <a:rPr lang="en-US" b="1" dirty="0" err="1" smtClean="0"/>
              <a:t>unctional</a:t>
            </a:r>
            <a:r>
              <a:rPr lang="en-US" b="1" dirty="0" smtClean="0"/>
              <a:t> expectations </a:t>
            </a:r>
          </a:p>
          <a:p>
            <a:r>
              <a:rPr lang="en-US" b="1" dirty="0" smtClean="0"/>
              <a:t>Gait  with crutches in a </a:t>
            </a:r>
            <a:r>
              <a:rPr lang="en-US" b="1" dirty="0" err="1" smtClean="0"/>
              <a:t>patellofemoral</a:t>
            </a:r>
            <a:r>
              <a:rPr lang="en-US" b="1" dirty="0" smtClean="0"/>
              <a:t> stabilizing brace </a:t>
            </a:r>
          </a:p>
          <a:p>
            <a:r>
              <a:rPr lang="en-US" b="1" dirty="0" smtClean="0"/>
              <a:t>Evaluation of patients with </a:t>
            </a:r>
            <a:r>
              <a:rPr lang="en-US" b="1" dirty="0" err="1" smtClean="0"/>
              <a:t>dislo</a:t>
            </a:r>
            <a:r>
              <a:rPr lang="id-ID" b="1" dirty="0" smtClean="0"/>
              <a:t>cation.</a:t>
            </a:r>
            <a:endParaRPr lang="en-US" b="1" dirty="0" smtClean="0"/>
          </a:p>
          <a:p>
            <a:pPr>
              <a:buNone/>
            </a:pPr>
            <a:endParaRPr lang="id-ID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2. Patient Education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id-ID" dirty="0" smtClean="0"/>
          </a:p>
          <a:p>
            <a:r>
              <a:rPr lang="id-ID" sz="3600" dirty="0" smtClean="0"/>
              <a:t>Support Physician prescribed meds </a:t>
            </a:r>
          </a:p>
          <a:p>
            <a:r>
              <a:rPr lang="en-US" sz="3600" dirty="0" smtClean="0"/>
              <a:t>Reinforce use of brace and assistive device if applicable (Typically W</a:t>
            </a:r>
            <a:r>
              <a:rPr lang="id-ID" sz="3600" dirty="0" smtClean="0"/>
              <a:t>eight </a:t>
            </a:r>
            <a:r>
              <a:rPr lang="en-US" sz="3600" dirty="0" smtClean="0"/>
              <a:t>B</a:t>
            </a:r>
            <a:r>
              <a:rPr lang="id-ID" sz="3600" dirty="0" smtClean="0"/>
              <a:t>earing  </a:t>
            </a:r>
            <a:r>
              <a:rPr lang="en-US" sz="3600" dirty="0" smtClean="0"/>
              <a:t>with patella stabilizing brace/ immobilizer depending on severity) </a:t>
            </a:r>
          </a:p>
          <a:p>
            <a:r>
              <a:rPr lang="en-US" sz="3600" dirty="0" smtClean="0"/>
              <a:t>Discuss frequency and duration of treatment 2-3 times per week for 6-8 weeks </a:t>
            </a:r>
            <a:r>
              <a:rPr lang="id-ID" sz="3600" dirty="0" smtClean="0"/>
              <a:t>	</a:t>
            </a:r>
          </a:p>
          <a:p>
            <a:r>
              <a:rPr lang="en-US" sz="3600" dirty="0" smtClean="0"/>
              <a:t>Reinforce use of stabilizing brace </a:t>
            </a:r>
          </a:p>
          <a:p>
            <a:r>
              <a:rPr lang="en-US" sz="3600" dirty="0" smtClean="0"/>
              <a:t>Wean fro</a:t>
            </a:r>
            <a:r>
              <a:rPr lang="id-ID" sz="3600" dirty="0" smtClean="0"/>
              <a:t>m</a:t>
            </a:r>
            <a:r>
              <a:rPr lang="en-US" sz="3600" dirty="0" smtClean="0"/>
              <a:t> crutches if good quad control and normal gait pattern without pain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b="1" dirty="0" smtClean="0"/>
              <a:t>	</a:t>
            </a:r>
          </a:p>
          <a:p>
            <a:endParaRPr lang="id-ID" dirty="0"/>
          </a:p>
        </p:txBody>
      </p:sp>
      <p:pic>
        <p:nvPicPr>
          <p:cNvPr id="4" name="Picture 3" descr="patela spl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786322"/>
            <a:ext cx="1857388" cy="185738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id-ID" b="1" dirty="0" smtClean="0"/>
              <a:t>3. Therapeutic Exercise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id-ID" dirty="0" smtClean="0"/>
          </a:p>
          <a:p>
            <a:r>
              <a:rPr lang="id-ID" dirty="0" smtClean="0"/>
              <a:t> </a:t>
            </a:r>
            <a:r>
              <a:rPr lang="en-US" dirty="0" smtClean="0"/>
              <a:t>May complete pain free AROM and Isometrics with mindset of reducing effusion and restoring quad contraction</a:t>
            </a:r>
            <a:r>
              <a:rPr lang="id-ID" dirty="0" smtClean="0"/>
              <a:t>/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Muscle (VMO) </a:t>
            </a:r>
          </a:p>
          <a:p>
            <a:r>
              <a:rPr lang="en-US" dirty="0" smtClean="0"/>
              <a:t>Heel slides, quad sets, ankle pumps, and leg raises </a:t>
            </a:r>
          </a:p>
          <a:p>
            <a:r>
              <a:rPr lang="en-US" dirty="0" smtClean="0"/>
              <a:t>NMES is recommended for quad activities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4. Manual Techniques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en-US" dirty="0" smtClean="0"/>
              <a:t>Avoid patella mobilization</a:t>
            </a:r>
            <a:r>
              <a:rPr lang="en-US" b="1" dirty="0" smtClean="0"/>
              <a:t> (typically </a:t>
            </a:r>
            <a:r>
              <a:rPr lang="en-US" b="1" dirty="0" err="1" smtClean="0"/>
              <a:t>hypermobile</a:t>
            </a:r>
            <a:r>
              <a:rPr lang="en-US" b="1" dirty="0" smtClean="0"/>
              <a:t>) </a:t>
            </a:r>
          </a:p>
          <a:p>
            <a:r>
              <a:rPr lang="en-US" dirty="0" smtClean="0"/>
              <a:t>PROM as tolerated </a:t>
            </a:r>
            <a:r>
              <a:rPr lang="en-US" b="1" dirty="0" smtClean="0"/>
              <a:t>(focus on extension)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5. Modalities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dirty="0" smtClean="0"/>
              <a:t>NMES is recommended for quad activity </a:t>
            </a:r>
          </a:p>
          <a:p>
            <a:r>
              <a:rPr lang="en-US" dirty="0" smtClean="0"/>
              <a:t>Other modalities may be used as needed for </a:t>
            </a:r>
            <a:r>
              <a:rPr lang="en-US" b="1" dirty="0" smtClean="0"/>
              <a:t>reduction of effusion and pain relief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6. Goals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id-ID" dirty="0" smtClean="0"/>
              <a:t>Control pain </a:t>
            </a:r>
          </a:p>
          <a:p>
            <a:r>
              <a:rPr lang="id-ID" dirty="0" smtClean="0"/>
              <a:t>Reduce effusion </a:t>
            </a:r>
          </a:p>
          <a:p>
            <a:r>
              <a:rPr lang="id-ID" dirty="0" smtClean="0"/>
              <a:t>Restore voluntary quad contraction /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Muscle (VMO)</a:t>
            </a:r>
            <a:r>
              <a:rPr lang="id-ID" dirty="0" smtClean="0"/>
              <a:t> </a:t>
            </a:r>
          </a:p>
          <a:p>
            <a:r>
              <a:rPr lang="id-ID" b="1" dirty="0" smtClean="0"/>
              <a:t>0-70 degrees ROM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Week  : 2 - 4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>1. Evaluate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7687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id-ID" dirty="0" smtClean="0"/>
          </a:p>
          <a:p>
            <a:r>
              <a:rPr lang="id-ID" dirty="0" smtClean="0"/>
              <a:t>Range of Motion </a:t>
            </a:r>
          </a:p>
          <a:p>
            <a:r>
              <a:rPr lang="id-ID" dirty="0" smtClean="0"/>
              <a:t>Pain/Joint effusion </a:t>
            </a:r>
          </a:p>
          <a:p>
            <a:r>
              <a:rPr lang="id-ID" dirty="0" smtClean="0"/>
              <a:t>Ability to contract quad /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Muscle (VMO)</a:t>
            </a:r>
            <a:r>
              <a:rPr lang="id-ID" dirty="0" smtClean="0"/>
              <a:t> </a:t>
            </a:r>
          </a:p>
          <a:p>
            <a:r>
              <a:rPr lang="id-ID" dirty="0" smtClean="0"/>
              <a:t>Patella mobility </a:t>
            </a:r>
          </a:p>
          <a:p>
            <a:r>
              <a:rPr lang="id-ID" dirty="0" smtClean="0"/>
              <a:t>Standing balance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en-US" b="1" dirty="0" smtClean="0"/>
          </a:p>
          <a:p>
            <a:pPr>
              <a:buNone/>
            </a:pPr>
            <a:endParaRPr lang="id-ID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chemeClr val="bg1"/>
                </a:solidFill>
              </a:rPr>
              <a:t>2. Patient Education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 dirty="0" smtClean="0"/>
          </a:p>
          <a:p>
            <a:r>
              <a:rPr lang="en-US" dirty="0" smtClean="0"/>
              <a:t>Reinforce use of stabilizing brace </a:t>
            </a:r>
          </a:p>
          <a:p>
            <a:r>
              <a:rPr lang="id-ID" dirty="0" smtClean="0"/>
              <a:t>Walking </a:t>
            </a:r>
            <a:r>
              <a:rPr lang="en-US" dirty="0" smtClean="0"/>
              <a:t>if </a:t>
            </a:r>
            <a:r>
              <a:rPr lang="en-US" dirty="0" smtClean="0"/>
              <a:t>good quad control and normal gait pattern without pain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  <p:pic>
        <p:nvPicPr>
          <p:cNvPr id="4" name="Picture 3" descr="splint pat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873480"/>
            <a:ext cx="257176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id-ID" b="1" dirty="0" smtClean="0">
                <a:solidFill>
                  <a:schemeClr val="bg1"/>
                </a:solidFill>
              </a:rPr>
              <a:t>3. Therapeutic Exercise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id-ID" dirty="0" smtClean="0"/>
          </a:p>
          <a:p>
            <a:r>
              <a:rPr lang="id-ID" sz="3300" dirty="0" smtClean="0"/>
              <a:t>B</a:t>
            </a:r>
            <a:r>
              <a:rPr lang="en-US" sz="3300" dirty="0" err="1" smtClean="0"/>
              <a:t>icycle</a:t>
            </a:r>
            <a:r>
              <a:rPr lang="en-US" sz="3300" dirty="0" smtClean="0"/>
              <a:t> </a:t>
            </a:r>
            <a:r>
              <a:rPr lang="en-US" sz="3300" b="1" dirty="0" smtClean="0"/>
              <a:t>(do not force flexion) </a:t>
            </a:r>
          </a:p>
          <a:p>
            <a:r>
              <a:rPr lang="id-ID" sz="3300" dirty="0" smtClean="0"/>
              <a:t>I</a:t>
            </a:r>
            <a:r>
              <a:rPr lang="id-ID" sz="3300" dirty="0" smtClean="0"/>
              <a:t>sotonic </a:t>
            </a:r>
            <a:r>
              <a:rPr lang="id-ID" sz="3300" dirty="0" smtClean="0"/>
              <a:t>exercise in pain free ROM including wallslide, multi hip, leg press, hamstring curl, partial squat and step up. </a:t>
            </a:r>
            <a:endParaRPr lang="id-ID" sz="3300" dirty="0" smtClean="0"/>
          </a:p>
          <a:p>
            <a:r>
              <a:rPr lang="id-ID" sz="3300" dirty="0" smtClean="0"/>
              <a:t>Continued </a:t>
            </a:r>
            <a:r>
              <a:rPr lang="id-ID" sz="3300" dirty="0" smtClean="0"/>
              <a:t>NMES with quad activities is </a:t>
            </a:r>
            <a:r>
              <a:rPr lang="id-ID" sz="3300" dirty="0" smtClean="0"/>
              <a:t>recommended </a:t>
            </a:r>
            <a:endParaRPr lang="id-ID" sz="3300" dirty="0" smtClean="0"/>
          </a:p>
          <a:p>
            <a:r>
              <a:rPr lang="en-US" sz="3300" dirty="0" smtClean="0"/>
              <a:t>Add single leg static balance activity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patel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657600" cy="3048000"/>
          </a:xfrm>
          <a:prstGeom prst="rect">
            <a:avLst/>
          </a:prstGeom>
        </p:spPr>
      </p:pic>
      <p:pic>
        <p:nvPicPr>
          <p:cNvPr id="6" name="Picture 5" descr="P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4800"/>
            <a:ext cx="4034762" cy="3048000"/>
          </a:xfrm>
          <a:prstGeom prst="rect">
            <a:avLst/>
          </a:prstGeom>
        </p:spPr>
      </p:pic>
      <p:pic>
        <p:nvPicPr>
          <p:cNvPr id="7" name="Picture 6" descr="PATELL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3652630" cy="2667000"/>
          </a:xfrm>
          <a:prstGeom prst="rect">
            <a:avLst/>
          </a:prstGeom>
        </p:spPr>
      </p:pic>
      <p:pic>
        <p:nvPicPr>
          <p:cNvPr id="8" name="Picture 7" descr="patell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657600"/>
            <a:ext cx="2135725" cy="2667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95800" y="4495800"/>
            <a:ext cx="1524000" cy="10668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chemeClr val="bg1"/>
                </a:solidFill>
              </a:rPr>
              <a:t>4. Manual Techniques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en-US" dirty="0" smtClean="0"/>
              <a:t>Avoid patella mobilization (typically </a:t>
            </a:r>
            <a:r>
              <a:rPr lang="en-US" dirty="0" err="1" smtClean="0"/>
              <a:t>hypermobile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Consider McConnell taping as an adjunct to bracing and quad re-education tool.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chemeClr val="bg1"/>
                </a:solidFill>
              </a:rPr>
              <a:t>5. Modalities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en-US" dirty="0" smtClean="0"/>
              <a:t>NMES is recommended for quad activity </a:t>
            </a:r>
          </a:p>
          <a:p>
            <a:r>
              <a:rPr lang="en-US" dirty="0" smtClean="0"/>
              <a:t>Other modalities may be used as needed for </a:t>
            </a:r>
            <a:r>
              <a:rPr lang="en-US" b="1" dirty="0" smtClean="0"/>
              <a:t>reduction of effusion and pain relief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chemeClr val="bg1"/>
                </a:solidFill>
              </a:rPr>
              <a:t>6. Goals </a:t>
            </a:r>
            <a:r>
              <a:rPr lang="id-ID" b="1" dirty="0" smtClean="0"/>
              <a:t>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id-ID" dirty="0" smtClean="0"/>
              <a:t>Restore voluntary quad contraction </a:t>
            </a:r>
          </a:p>
          <a:p>
            <a:r>
              <a:rPr lang="id-ID" b="1" dirty="0" smtClean="0"/>
              <a:t>0-90 degrees ROM </a:t>
            </a:r>
          </a:p>
          <a:p>
            <a:r>
              <a:rPr lang="id-ID" dirty="0" smtClean="0"/>
              <a:t>Minimal effusion </a:t>
            </a:r>
          </a:p>
          <a:p>
            <a:r>
              <a:rPr lang="en-US" b="1" dirty="0" smtClean="0"/>
              <a:t>FWB gait with patella stabilizing brace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Week  : 4 - 8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/>
              <a:t>1. Evaluate</a:t>
            </a:r>
            <a:br>
              <a:rPr lang="id-ID" b="1" dirty="0" smtClean="0"/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7687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id-ID" dirty="0" smtClean="0"/>
          </a:p>
          <a:p>
            <a:r>
              <a:rPr lang="id-ID" b="1" dirty="0" smtClean="0"/>
              <a:t>Gait and brace needs </a:t>
            </a:r>
          </a:p>
          <a:p>
            <a:r>
              <a:rPr lang="id-ID" b="1" dirty="0" smtClean="0"/>
              <a:t>Quad </a:t>
            </a:r>
            <a:r>
              <a:rPr lang="id-ID" dirty="0" smtClean="0"/>
              <a:t>/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</a:t>
            </a:r>
            <a:r>
              <a:rPr lang="en-US" dirty="0" err="1" smtClean="0"/>
              <a:t>Obliquus</a:t>
            </a:r>
            <a:r>
              <a:rPr lang="en-US" dirty="0" smtClean="0"/>
              <a:t> Muscle (VMO) </a:t>
            </a:r>
            <a:r>
              <a:rPr lang="id-ID" b="1" dirty="0" smtClean="0"/>
              <a:t>Contraction </a:t>
            </a:r>
          </a:p>
          <a:p>
            <a:r>
              <a:rPr lang="id-ID" b="1" dirty="0" smtClean="0"/>
              <a:t>ROM </a:t>
            </a:r>
          </a:p>
          <a:p>
            <a:r>
              <a:rPr lang="id-ID" b="1" dirty="0" smtClean="0"/>
              <a:t>Balance </a:t>
            </a:r>
          </a:p>
          <a:p>
            <a:pPr>
              <a:buNone/>
            </a:pPr>
            <a:r>
              <a:rPr lang="id-ID" dirty="0" smtClean="0"/>
              <a:t>	</a:t>
            </a:r>
          </a:p>
          <a:p>
            <a:endParaRPr lang="en-US" b="1" dirty="0" smtClean="0"/>
          </a:p>
          <a:p>
            <a:pPr>
              <a:buNone/>
            </a:pPr>
            <a:endParaRPr lang="id-ID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2. Patient Education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 dirty="0" smtClean="0"/>
          </a:p>
          <a:p>
            <a:r>
              <a:rPr lang="id-ID" dirty="0" smtClean="0"/>
              <a:t> </a:t>
            </a:r>
            <a:r>
              <a:rPr lang="id-ID" b="1" dirty="0" smtClean="0"/>
              <a:t>May wean from brace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id-ID" b="1" dirty="0" smtClean="0"/>
              <a:t>3. Therapeutic Exercise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id-ID" dirty="0" smtClean="0"/>
          </a:p>
          <a:p>
            <a:r>
              <a:rPr lang="en-US" dirty="0" smtClean="0"/>
              <a:t>Progress to squatting, step-up activities as appropriate </a:t>
            </a:r>
          </a:p>
          <a:p>
            <a:r>
              <a:rPr lang="id-ID" dirty="0" smtClean="0"/>
              <a:t>Single leg isotonic exercises </a:t>
            </a:r>
          </a:p>
          <a:p>
            <a:r>
              <a:rPr lang="en-US" dirty="0" smtClean="0"/>
              <a:t>Single leg dynamic balance activity </a:t>
            </a:r>
          </a:p>
          <a:p>
            <a:r>
              <a:rPr lang="en-US" dirty="0" smtClean="0"/>
              <a:t>Progress to </a:t>
            </a:r>
            <a:r>
              <a:rPr lang="en-US" b="1" dirty="0" smtClean="0"/>
              <a:t>closed chain exercises </a:t>
            </a:r>
            <a:r>
              <a:rPr lang="en-US" dirty="0" smtClean="0"/>
              <a:t>in multiple planes and on unstable surfaces </a:t>
            </a:r>
          </a:p>
          <a:p>
            <a:r>
              <a:rPr lang="en-US" dirty="0" smtClean="0"/>
              <a:t>Include abdominal and glut strengthening, typical emphasis </a:t>
            </a:r>
          </a:p>
          <a:p>
            <a:endParaRPr lang="id-ID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4. Manual Techniques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id-ID" dirty="0" smtClean="0"/>
              <a:t> </a:t>
            </a:r>
            <a:r>
              <a:rPr lang="id-ID" b="1" dirty="0" smtClean="0"/>
              <a:t>Any techniques as needed 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5. Modalities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id-ID" dirty="0" smtClean="0"/>
          </a:p>
          <a:p>
            <a:r>
              <a:rPr lang="id-ID" b="1" dirty="0" smtClean="0"/>
              <a:t>Any as Indicated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6. Goals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id-ID" dirty="0" smtClean="0"/>
          </a:p>
          <a:p>
            <a:endParaRPr lang="id-ID" dirty="0" smtClean="0"/>
          </a:p>
          <a:p>
            <a:r>
              <a:rPr lang="en-US" sz="3800" b="1" dirty="0" smtClean="0"/>
              <a:t>4+/5 strength with manual testing </a:t>
            </a:r>
          </a:p>
          <a:p>
            <a:r>
              <a:rPr lang="id-ID" sz="3800" b="1" dirty="0" smtClean="0"/>
              <a:t>No effusion </a:t>
            </a:r>
          </a:p>
          <a:p>
            <a:r>
              <a:rPr lang="en-US" sz="3800" b="1" dirty="0" smtClean="0"/>
              <a:t>Functional Movement </a:t>
            </a:r>
          </a:p>
          <a:p>
            <a:r>
              <a:rPr lang="id-ID" sz="3800" b="1" dirty="0" smtClean="0"/>
              <a:t>Normal ROM and gait </a:t>
            </a:r>
            <a:r>
              <a:rPr lang="en-US" sz="3800" dirty="0" smtClean="0"/>
              <a:t>without assistive device </a:t>
            </a:r>
          </a:p>
          <a:p>
            <a:r>
              <a:rPr lang="id-ID" sz="3800" b="1" dirty="0" smtClean="0"/>
              <a:t>No pain with ADL’s </a:t>
            </a:r>
          </a:p>
          <a:p>
            <a:pPr>
              <a:buNone/>
            </a:pPr>
            <a:r>
              <a:rPr lang="id-ID" sz="3800" dirty="0" smtClean="0"/>
              <a:t>	</a:t>
            </a:r>
          </a:p>
          <a:p>
            <a:endParaRPr lang="id-ID" b="1" dirty="0" smtClean="0"/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>
                <a:solidFill>
                  <a:schemeClr val="bg2"/>
                </a:solidFill>
              </a:rPr>
              <a:t>Weeks 8 to discharge 	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1. Evaluate</a:t>
            </a:r>
            <a:br>
              <a:rPr lang="id-ID" b="1" dirty="0" smtClean="0"/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2148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id-ID" dirty="0" smtClean="0"/>
          </a:p>
          <a:p>
            <a:r>
              <a:rPr lang="id-ID" b="1" dirty="0" smtClean="0"/>
              <a:t>Patella mobility </a:t>
            </a:r>
          </a:p>
          <a:p>
            <a:r>
              <a:rPr lang="id-ID" dirty="0" smtClean="0"/>
              <a:t>Any excessive joint laxity </a:t>
            </a:r>
          </a:p>
          <a:p>
            <a:r>
              <a:rPr lang="en-US" dirty="0" err="1" smtClean="0"/>
              <a:t>Isokinetic</a:t>
            </a:r>
            <a:r>
              <a:rPr lang="en-US" dirty="0" smtClean="0"/>
              <a:t> Strength test and/or Functional </a:t>
            </a:r>
            <a:r>
              <a:rPr lang="en-US" dirty="0" err="1" smtClean="0"/>
              <a:t>Mov</a:t>
            </a:r>
            <a:r>
              <a:rPr lang="id-ID" dirty="0" smtClean="0"/>
              <a:t>e</a:t>
            </a:r>
            <a:r>
              <a:rPr lang="en-US" dirty="0" err="1" smtClean="0"/>
              <a:t>ment</a:t>
            </a:r>
            <a:r>
              <a:rPr lang="en-US" dirty="0" smtClean="0"/>
              <a:t> Screen based on physicians preference </a:t>
            </a:r>
          </a:p>
          <a:p>
            <a:r>
              <a:rPr lang="en-US" dirty="0" smtClean="0"/>
              <a:t>Address any deficits that may limit</a:t>
            </a:r>
            <a:r>
              <a:rPr lang="en-US" b="1" dirty="0" smtClean="0"/>
              <a:t> return to work or sport goals 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2159000" cy="2159000"/>
          </a:xfrm>
          <a:prstGeom prst="rect">
            <a:avLst/>
          </a:prstGeom>
        </p:spPr>
      </p:pic>
      <p:pic>
        <p:nvPicPr>
          <p:cNvPr id="4" name="Picture 3" descr="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09600"/>
            <a:ext cx="2159000" cy="2159000"/>
          </a:xfrm>
          <a:prstGeom prst="rect">
            <a:avLst/>
          </a:prstGeom>
        </p:spPr>
      </p:pic>
      <p:pic>
        <p:nvPicPr>
          <p:cNvPr id="5" name="Picture 4" descr="P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09600"/>
            <a:ext cx="2143125" cy="2143125"/>
          </a:xfrm>
          <a:prstGeom prst="rect">
            <a:avLst/>
          </a:prstGeom>
        </p:spPr>
      </p:pic>
      <p:pic>
        <p:nvPicPr>
          <p:cNvPr id="9" name="Picture 8" descr="patella-wi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00400"/>
            <a:ext cx="3804248" cy="3101927"/>
          </a:xfrm>
          <a:prstGeom prst="rect">
            <a:avLst/>
          </a:prstGeom>
        </p:spPr>
      </p:pic>
      <p:pic>
        <p:nvPicPr>
          <p:cNvPr id="8" name="Picture 7" descr="patella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200400"/>
            <a:ext cx="4114800" cy="30427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id-ID" b="1" dirty="0" smtClean="0"/>
              <a:t>2. Therapeutic Exercise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Cardiovascular training </a:t>
            </a:r>
            <a:r>
              <a:rPr lang="en-US" dirty="0" smtClean="0"/>
              <a:t>(bike, swim and elliptical) </a:t>
            </a:r>
          </a:p>
          <a:p>
            <a:r>
              <a:rPr lang="en-US" b="1" dirty="0" smtClean="0"/>
              <a:t>Begin agility and sport specific activity </a:t>
            </a:r>
            <a:r>
              <a:rPr lang="en-US" dirty="0" smtClean="0"/>
              <a:t>with physician approval </a:t>
            </a:r>
          </a:p>
          <a:p>
            <a:r>
              <a:rPr lang="en-US" b="1" dirty="0" smtClean="0"/>
              <a:t>Return to running </a:t>
            </a:r>
            <a:r>
              <a:rPr lang="en-US" dirty="0" smtClean="0"/>
              <a:t>(12 weeks post-op) with physician approval </a:t>
            </a:r>
          </a:p>
          <a:p>
            <a:r>
              <a:rPr lang="en-US" b="1" dirty="0" smtClean="0"/>
              <a:t>Return to sport </a:t>
            </a:r>
            <a:r>
              <a:rPr lang="en-US" dirty="0" smtClean="0"/>
              <a:t>(12 weeks post-op) with physician approval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3. Goals 	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21859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Full strength </a:t>
            </a:r>
            <a:r>
              <a:rPr lang="en-US" dirty="0" smtClean="0"/>
              <a:t>with manual testing </a:t>
            </a:r>
          </a:p>
          <a:p>
            <a:r>
              <a:rPr lang="en-US" b="1" dirty="0" smtClean="0"/>
              <a:t>Discharge with full return to work or sport activity </a:t>
            </a:r>
            <a:r>
              <a:rPr lang="en-US" dirty="0" smtClean="0"/>
              <a:t>orders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28. Fracture 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Dislokasi</a:t>
            </a:r>
            <a:r>
              <a:rPr lang="en-US" sz="4000" b="1" dirty="0" smtClean="0">
                <a:solidFill>
                  <a:schemeClr val="bg1"/>
                </a:solidFill>
              </a:rPr>
              <a:t> Ankle 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1430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000"/>
            <a:ext cx="1905000" cy="1905000"/>
          </a:xfrm>
          <a:prstGeom prst="rect">
            <a:avLst/>
          </a:prstGeom>
        </p:spPr>
      </p:pic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905000"/>
            <a:ext cx="1431708" cy="1905000"/>
          </a:xfrm>
          <a:prstGeom prst="rect">
            <a:avLst/>
          </a:prstGeom>
        </p:spPr>
      </p:pic>
      <p:pic>
        <p:nvPicPr>
          <p:cNvPr id="6" name="Picture 5" descr="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2952750" cy="1552575"/>
          </a:xfrm>
          <a:prstGeom prst="rect">
            <a:avLst/>
          </a:prstGeom>
        </p:spPr>
      </p:pic>
      <p:pic>
        <p:nvPicPr>
          <p:cNvPr id="7" name="Picture 6" descr="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219200"/>
            <a:ext cx="1733550" cy="2286000"/>
          </a:xfrm>
          <a:prstGeom prst="rect">
            <a:avLst/>
          </a:prstGeom>
        </p:spPr>
      </p:pic>
      <p:pic>
        <p:nvPicPr>
          <p:cNvPr id="8" name="Picture 7" descr="A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199" y="4038600"/>
            <a:ext cx="389327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33800"/>
            <a:ext cx="2590800" cy="2590800"/>
          </a:xfrm>
          <a:prstGeom prst="rect">
            <a:avLst/>
          </a:prstGeom>
        </p:spPr>
      </p:pic>
      <p:pic>
        <p:nvPicPr>
          <p:cNvPr id="4" name="Picture 3" descr="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733800"/>
            <a:ext cx="2597727" cy="2558955"/>
          </a:xfrm>
          <a:prstGeom prst="rect">
            <a:avLst/>
          </a:prstGeom>
        </p:spPr>
      </p:pic>
      <p:pic>
        <p:nvPicPr>
          <p:cNvPr id="5" name="Picture 4" descr="A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33800"/>
            <a:ext cx="2600325" cy="260032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799"/>
            <a:ext cx="4038600" cy="3176607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036" y="304800"/>
            <a:ext cx="4272699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solidFill>
                  <a:schemeClr val="bg2"/>
                </a:solidFill>
              </a:rPr>
              <a:t/>
            </a:r>
            <a:br>
              <a:rPr lang="id-ID" sz="3200" b="1" dirty="0" smtClean="0">
                <a:solidFill>
                  <a:schemeClr val="bg2"/>
                </a:solidFill>
              </a:rPr>
            </a:br>
            <a:r>
              <a:rPr lang="id-ID" sz="3200" b="1" dirty="0" smtClean="0">
                <a:solidFill>
                  <a:schemeClr val="bg2"/>
                </a:solidFill>
              </a:rPr>
              <a:t>Diagnosis:</a:t>
            </a:r>
            <a:br>
              <a:rPr lang="id-ID" sz="3200" b="1" dirty="0" smtClean="0">
                <a:solidFill>
                  <a:schemeClr val="bg2"/>
                </a:solidFill>
              </a:rPr>
            </a:br>
            <a:endParaRPr lang="id-ID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i="1" dirty="0" smtClean="0"/>
              <a:t>Physical Examination:</a:t>
            </a:r>
          </a:p>
          <a:p>
            <a:r>
              <a:rPr lang="id-ID" dirty="0" smtClean="0"/>
              <a:t>• Acute trauma</a:t>
            </a:r>
          </a:p>
          <a:p>
            <a:r>
              <a:rPr lang="id-ID" dirty="0" smtClean="0"/>
              <a:t>• Pain with weight bearing</a:t>
            </a:r>
          </a:p>
          <a:p>
            <a:r>
              <a:rPr lang="id-ID" dirty="0" smtClean="0"/>
              <a:t>• Local tenderness</a:t>
            </a:r>
          </a:p>
          <a:p>
            <a:r>
              <a:rPr lang="id-ID" dirty="0" smtClean="0"/>
              <a:t>• </a:t>
            </a:r>
            <a:r>
              <a:rPr lang="id-ID" dirty="0" smtClean="0"/>
              <a:t>Instability</a:t>
            </a:r>
            <a:endParaRPr lang="id-ID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676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dislokasi</a:t>
            </a:r>
            <a:r>
              <a:rPr lang="en-US" sz="2800" dirty="0" smtClean="0"/>
              <a:t> ankle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diklasifikasikan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kedalam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endParaRPr lang="en-US" sz="2800" dirty="0" smtClean="0"/>
          </a:p>
          <a:p>
            <a:pPr lvl="0"/>
            <a:r>
              <a:rPr lang="en-US" sz="3200" b="1" dirty="0" err="1" smtClean="0"/>
              <a:t>Avulsi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ligamentum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fraktur</a:t>
            </a:r>
            <a:endParaRPr lang="en-US" sz="3200" b="1" dirty="0" smtClean="0"/>
          </a:p>
          <a:p>
            <a:pPr lvl="0"/>
            <a:r>
              <a:rPr lang="en-US" sz="3200" b="1" dirty="0" err="1" smtClean="0"/>
              <a:t>Avulsi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ligamentum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malleolus</a:t>
            </a:r>
            <a:endParaRPr lang="en-US" sz="3200" b="1" dirty="0" smtClean="0"/>
          </a:p>
          <a:p>
            <a:pPr lvl="0"/>
            <a:r>
              <a:rPr lang="id-ID" sz="3200" b="1" dirty="0" err="1" smtClean="0"/>
              <a:t>A</a:t>
            </a:r>
            <a:r>
              <a:rPr lang="en-US" sz="3200" b="1" dirty="0" err="1" smtClean="0"/>
              <a:t>vulsi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ligamentum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tanpa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Fraktur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malleolus</a:t>
            </a:r>
            <a:endParaRPr lang="en-US" sz="3200" b="1" dirty="0" smtClean="0"/>
          </a:p>
          <a:p>
            <a:r>
              <a:rPr lang="en-US" sz="3200" b="1" dirty="0" err="1" smtClean="0"/>
              <a:t>Avulsi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ligamentum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malleolus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51054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28. Fracture 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Dislokasi</a:t>
            </a:r>
            <a:r>
              <a:rPr lang="en-US" sz="2800" b="1" dirty="0" smtClean="0">
                <a:solidFill>
                  <a:schemeClr val="bg1"/>
                </a:solidFill>
              </a:rPr>
              <a:t> Ankle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543800" cy="4801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</a:rPr>
              <a:t>Avulsi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ligamentum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tanpa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trauma/force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eversi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inversi</a:t>
            </a:r>
            <a:r>
              <a:rPr lang="en-US" sz="2800" dirty="0" smtClean="0"/>
              <a:t> kaki</a:t>
            </a:r>
            <a:r>
              <a:rPr lang="id-ID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Penatalaksanaan</a:t>
            </a:r>
            <a:r>
              <a:rPr lang="en-US" sz="2800" b="1" dirty="0" smtClean="0">
                <a:solidFill>
                  <a:srgbClr val="FFFF00"/>
                </a:solidFill>
              </a:rPr>
              <a:t> : 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bellow knee plaster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8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PWB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 </a:t>
            </a:r>
            <a:r>
              <a:rPr lang="en-US" sz="2800" dirty="0" err="1" smtClean="0"/>
              <a:t>padat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smtClean="0"/>
              <a:t>( </a:t>
            </a:r>
            <a:r>
              <a:rPr lang="en-US" sz="2800" dirty="0" err="1" smtClean="0"/>
              <a:t>konsolidasi</a:t>
            </a:r>
            <a:r>
              <a:rPr lang="en-US" sz="2800" dirty="0" smtClean="0"/>
              <a:t> 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428604"/>
            <a:ext cx="8215370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</a:rPr>
              <a:t>Avulsi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ligamentum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id-ID" sz="2800" b="1" dirty="0" smtClean="0">
                <a:solidFill>
                  <a:srgbClr val="FFFF00"/>
                </a:solidFill>
              </a:rPr>
              <a:t>tanpa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malleolus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avulsi</a:t>
            </a:r>
            <a:r>
              <a:rPr lang="en-US" sz="2800" dirty="0" smtClean="0"/>
              <a:t> </a:t>
            </a:r>
            <a:r>
              <a:rPr lang="en-US" sz="2800" dirty="0" err="1" smtClean="0"/>
              <a:t>ligamentum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trauma/force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keras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malleolus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14290"/>
            <a:ext cx="8229600" cy="56630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id-ID" sz="2800" b="1" dirty="0" smtClean="0"/>
          </a:p>
          <a:p>
            <a:pPr lvl="0"/>
            <a:endParaRPr lang="id-ID" sz="2800" b="1" dirty="0" smtClean="0"/>
          </a:p>
          <a:p>
            <a:pPr lvl="0"/>
            <a:endParaRPr lang="id-ID" sz="3200" b="1" dirty="0" smtClean="0"/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c. </a:t>
            </a:r>
            <a:r>
              <a:rPr lang="en-US" sz="3200" b="1" dirty="0" err="1" smtClean="0">
                <a:solidFill>
                  <a:srgbClr val="FFFF00"/>
                </a:solidFill>
              </a:rPr>
              <a:t>Avulsi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ligamentum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id-ID" sz="3200" b="1" dirty="0" smtClean="0">
                <a:solidFill>
                  <a:srgbClr val="FFFF00"/>
                </a:solidFill>
              </a:rPr>
              <a:t>dengan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fraktur</a:t>
            </a:r>
            <a:r>
              <a:rPr lang="id-ID" sz="3200" b="1" dirty="0" smtClean="0">
                <a:solidFill>
                  <a:srgbClr val="FFFF00"/>
                </a:solidFill>
              </a:rPr>
              <a:t> maleolus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trauma/force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eversi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inversi</a:t>
            </a:r>
            <a:r>
              <a:rPr lang="en-US" sz="2800" dirty="0" smtClean="0"/>
              <a:t> kaki</a:t>
            </a:r>
            <a:endParaRPr lang="id-ID" sz="2800" dirty="0" smtClean="0"/>
          </a:p>
          <a:p>
            <a:endParaRPr lang="en-US" sz="2800" dirty="0" smtClean="0"/>
          </a:p>
          <a:p>
            <a:r>
              <a:rPr lang="en-US" sz="2800" b="1" dirty="0" err="1" smtClean="0"/>
              <a:t>Penatalaksanaan</a:t>
            </a:r>
            <a:r>
              <a:rPr lang="en-US" sz="2800" b="1" dirty="0" smtClean="0"/>
              <a:t> : </a:t>
            </a:r>
            <a:endParaRPr lang="id-ID" sz="2800" b="1" dirty="0" smtClean="0"/>
          </a:p>
          <a:p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bellow knee plaster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8 </a:t>
            </a:r>
            <a:r>
              <a:rPr lang="en-US" sz="2800" dirty="0" err="1" smtClean="0"/>
              <a:t>minggu</a:t>
            </a:r>
            <a:r>
              <a:rPr lang="id-ID" sz="2800" dirty="0" smtClean="0"/>
              <a:t>.</a:t>
            </a:r>
          </a:p>
          <a:p>
            <a:r>
              <a:rPr lang="id-ID" sz="2800" dirty="0" smtClean="0"/>
              <a:t>S</a:t>
            </a:r>
            <a:r>
              <a:rPr lang="en-US" sz="2800" dirty="0" err="1" smtClean="0"/>
              <a:t>etelah</a:t>
            </a:r>
            <a:r>
              <a:rPr lang="en-US" sz="2800" dirty="0" smtClean="0"/>
              <a:t> 2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PWB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 </a:t>
            </a:r>
            <a:r>
              <a:rPr lang="en-US" sz="2800" dirty="0" err="1" smtClean="0"/>
              <a:t>padat</a:t>
            </a:r>
            <a:r>
              <a:rPr lang="en-US" sz="2800" dirty="0" smtClean="0"/>
              <a:t> ( </a:t>
            </a:r>
            <a:r>
              <a:rPr lang="en-US" sz="2800" dirty="0" err="1" smtClean="0"/>
              <a:t>konsolidasi</a:t>
            </a:r>
            <a:r>
              <a:rPr lang="en-US" sz="2800" dirty="0" smtClean="0"/>
              <a:t> )</a:t>
            </a:r>
          </a:p>
          <a:p>
            <a:r>
              <a:rPr lang="en-US" dirty="0" smtClean="0"/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72428" cy="60007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>
                <a:solidFill>
                  <a:srgbClr val="FF0000"/>
                </a:solidFill>
              </a:rPr>
              <a:t>Penatalaksanaan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: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b="1" dirty="0" smtClean="0"/>
              <a:t>K</a:t>
            </a:r>
            <a:r>
              <a:rPr lang="en-US" sz="3100" b="1" dirty="0" err="1" smtClean="0"/>
              <a:t>asus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tanpa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displascement</a:t>
            </a:r>
            <a:r>
              <a:rPr lang="en-US" sz="3100" b="1" dirty="0" smtClean="0"/>
              <a:t> </a:t>
            </a:r>
            <a:r>
              <a:rPr lang="en-US" sz="3100" dirty="0" err="1" smtClean="0"/>
              <a:t>maka</a:t>
            </a:r>
            <a:r>
              <a:rPr lang="en-US" sz="3100" dirty="0" smtClean="0"/>
              <a:t> </a:t>
            </a:r>
            <a:r>
              <a:rPr lang="en-US" sz="3100" dirty="0" err="1" smtClean="0"/>
              <a:t>penatalaksanaannya</a:t>
            </a:r>
            <a:r>
              <a:rPr lang="en-US" sz="3100" dirty="0" smtClean="0"/>
              <a:t> </a:t>
            </a:r>
            <a:r>
              <a:rPr lang="en-US" sz="3100" dirty="0" err="1" smtClean="0"/>
              <a:t>sama</a:t>
            </a:r>
            <a:r>
              <a:rPr lang="en-US" sz="3100" dirty="0" smtClean="0"/>
              <a:t>  </a:t>
            </a:r>
            <a:r>
              <a:rPr lang="en-US" sz="3100" dirty="0" err="1" smtClean="0"/>
              <a:t>seperti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avulsi</a:t>
            </a:r>
            <a:r>
              <a:rPr lang="en-US" sz="3100" dirty="0" smtClean="0"/>
              <a:t> </a:t>
            </a:r>
            <a:r>
              <a:rPr lang="en-US" sz="3100" dirty="0" err="1" smtClean="0"/>
              <a:t>ligamentum</a:t>
            </a:r>
            <a:r>
              <a:rPr lang="en-US" sz="3100" dirty="0" smtClean="0"/>
              <a:t> </a:t>
            </a:r>
            <a:r>
              <a:rPr lang="en-US" sz="3100" dirty="0" err="1" smtClean="0"/>
              <a:t>tanpa</a:t>
            </a:r>
            <a:r>
              <a:rPr lang="en-US" sz="3100" dirty="0" smtClean="0"/>
              <a:t> </a:t>
            </a:r>
            <a:r>
              <a:rPr lang="en-US" sz="3100" dirty="0" err="1" smtClean="0"/>
              <a:t>fraktur</a:t>
            </a:r>
            <a:r>
              <a:rPr lang="en-US" sz="3100" dirty="0" smtClean="0"/>
              <a:t>,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b="1" dirty="0" smtClean="0"/>
              <a:t>K</a:t>
            </a:r>
            <a:r>
              <a:rPr lang="en-US" sz="3100" b="1" dirty="0" err="1" smtClean="0"/>
              <a:t>asus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disertai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displascement</a:t>
            </a:r>
            <a:r>
              <a:rPr lang="en-US" sz="3100" dirty="0" smtClean="0"/>
              <a:t>,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>D</a:t>
            </a:r>
            <a:r>
              <a:rPr lang="en-US" sz="3100" dirty="0" err="1" smtClean="0"/>
              <a:t>iberikan</a:t>
            </a:r>
            <a:r>
              <a:rPr lang="en-US" sz="3100" dirty="0" smtClean="0"/>
              <a:t> internal </a:t>
            </a:r>
            <a:r>
              <a:rPr lang="en-US" sz="3100" dirty="0" err="1" smtClean="0"/>
              <a:t>fiksasi</a:t>
            </a:r>
            <a:r>
              <a:rPr lang="en-US" sz="3100" dirty="0" smtClean="0"/>
              <a:t> </a:t>
            </a:r>
            <a:r>
              <a:rPr lang="en-US" sz="3100" dirty="0" err="1" smtClean="0"/>
              <a:t>skrup</a:t>
            </a:r>
            <a:r>
              <a:rPr lang="en-US" sz="3100" dirty="0" smtClean="0"/>
              <a:t>/</a:t>
            </a:r>
            <a:r>
              <a:rPr lang="en-US" sz="3100" dirty="0" err="1" smtClean="0"/>
              <a:t>pijn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fragment </a:t>
            </a:r>
            <a:r>
              <a:rPr lang="en-US" sz="3100" dirty="0" err="1" smtClean="0"/>
              <a:t>fraktur</a:t>
            </a:r>
            <a:r>
              <a:rPr lang="en-US" sz="3100" dirty="0" smtClean="0"/>
              <a:t>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Oval 2"/>
          <p:cNvSpPr/>
          <p:nvPr/>
        </p:nvSpPr>
        <p:spPr>
          <a:xfrm>
            <a:off x="214282" y="928670"/>
            <a:ext cx="5715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14282" y="1928802"/>
            <a:ext cx="5715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3500430" y="2643182"/>
            <a:ext cx="171451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001000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 </a:t>
            </a:r>
          </a:p>
          <a:p>
            <a:r>
              <a:rPr lang="en-US" sz="2800" b="1" dirty="0" err="1" smtClean="0"/>
              <a:t>Fraktur</a:t>
            </a:r>
            <a:r>
              <a:rPr lang="en-US" sz="2800" b="1" dirty="0" smtClean="0"/>
              <a:t> patella </a:t>
            </a:r>
            <a:r>
              <a:rPr lang="en-US" sz="2800" b="1" dirty="0" err="1" smtClean="0"/>
              <a:t>dapat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karena</a:t>
            </a:r>
            <a:r>
              <a:rPr lang="en-US" sz="2800" b="1" dirty="0" smtClean="0"/>
              <a:t>: trauma </a:t>
            </a:r>
            <a:r>
              <a:rPr lang="en-US" sz="2800" b="1" dirty="0" err="1" smtClean="0"/>
              <a:t>langsung</a:t>
            </a:r>
            <a:r>
              <a:rPr lang="en-US" sz="2800" b="1" dirty="0" smtClean="0"/>
              <a:t>   ( </a:t>
            </a:r>
            <a:r>
              <a:rPr lang="en-US" sz="2800" b="1" dirty="0" err="1" smtClean="0"/>
              <a:t>terjatuh</a:t>
            </a:r>
            <a:r>
              <a:rPr lang="en-US" sz="2800" b="1" dirty="0" smtClean="0"/>
              <a:t> )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akibat</a:t>
            </a:r>
            <a:r>
              <a:rPr lang="en-US" sz="2800" b="1" dirty="0" smtClean="0"/>
              <a:t> over </a:t>
            </a:r>
            <a:r>
              <a:rPr lang="en-US" sz="2800" b="1" dirty="0" err="1" smtClean="0"/>
              <a:t>kontraksi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otot</a:t>
            </a:r>
            <a:r>
              <a:rPr lang="en-US" sz="2800" b="1" dirty="0" smtClean="0"/>
              <a:t> quadriceps </a:t>
            </a:r>
            <a:r>
              <a:rPr lang="en-US" sz="2800" b="1" dirty="0" err="1" smtClean="0"/>
              <a:t>sehingga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menyebabkan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avulsi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tendo</a:t>
            </a:r>
            <a:r>
              <a:rPr lang="en-US" sz="2800" b="1" dirty="0" smtClean="0"/>
              <a:t> quadriceps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displascement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fraktur</a:t>
            </a:r>
            <a:r>
              <a:rPr lang="en-US" sz="2800" b="1" dirty="0" smtClean="0"/>
              <a:t> patella. </a:t>
            </a:r>
          </a:p>
          <a:p>
            <a:r>
              <a:rPr lang="en-US" sz="2800" b="1" dirty="0" err="1" smtClean="0"/>
              <a:t>Sering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ditemukan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dewasa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aktif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anak-anak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lanjut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usia</a:t>
            </a:r>
            <a:r>
              <a:rPr lang="en-US" sz="2800" b="1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57200"/>
            <a:ext cx="34290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27. Fracture  Patella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85728"/>
            <a:ext cx="8072494" cy="614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d-ID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d. </a:t>
            </a:r>
            <a:r>
              <a:rPr lang="en-US" sz="2800" b="1" dirty="0" err="1" smtClean="0">
                <a:solidFill>
                  <a:srgbClr val="FFFF00"/>
                </a:solidFill>
              </a:rPr>
              <a:t>Avulsi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ligamentum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dengan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malleolus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avulsi</a:t>
            </a:r>
            <a:r>
              <a:rPr lang="en-US" sz="2800" dirty="0" smtClean="0"/>
              <a:t> </a:t>
            </a:r>
            <a:r>
              <a:rPr lang="en-US" sz="2800" dirty="0" err="1" smtClean="0"/>
              <a:t>ligamentum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trauma/force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keras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menyebabkan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fraktur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malleolus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60833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Penatalaksanaan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  <a:r>
              <a:rPr lang="id-ID" sz="3100" b="1" dirty="0" smtClean="0">
                <a:solidFill>
                  <a:srgbClr val="FF0000"/>
                </a:solidFill>
              </a:rPr>
              <a:t/>
            </a:r>
            <a:br>
              <a:rPr lang="id-ID" sz="3100" b="1" dirty="0" smtClean="0">
                <a:solidFill>
                  <a:srgbClr val="FF0000"/>
                </a:solidFill>
              </a:rPr>
            </a:br>
            <a:r>
              <a:rPr lang="id-ID" sz="3100" b="1" dirty="0" smtClean="0">
                <a:solidFill>
                  <a:srgbClr val="300BCB"/>
                </a:solidFill>
              </a:rPr>
              <a:t>K</a:t>
            </a:r>
            <a:r>
              <a:rPr lang="en-US" sz="3100" b="1" dirty="0" err="1" smtClean="0">
                <a:solidFill>
                  <a:srgbClr val="300BCB"/>
                </a:solidFill>
              </a:rPr>
              <a:t>asus</a:t>
            </a:r>
            <a:r>
              <a:rPr lang="en-US" sz="3100" b="1" dirty="0" smtClean="0">
                <a:solidFill>
                  <a:srgbClr val="300BCB"/>
                </a:solidFill>
              </a:rPr>
              <a:t> </a:t>
            </a:r>
            <a:r>
              <a:rPr lang="en-US" sz="3100" b="1" dirty="0" err="1" smtClean="0">
                <a:solidFill>
                  <a:srgbClr val="300BCB"/>
                </a:solidFill>
              </a:rPr>
              <a:t>tanpa</a:t>
            </a:r>
            <a:r>
              <a:rPr lang="en-US" sz="3100" b="1" dirty="0" smtClean="0">
                <a:solidFill>
                  <a:srgbClr val="300BCB"/>
                </a:solidFill>
              </a:rPr>
              <a:t> </a:t>
            </a:r>
            <a:r>
              <a:rPr lang="en-US" sz="3100" b="1" dirty="0" err="1" smtClean="0">
                <a:solidFill>
                  <a:srgbClr val="300BCB"/>
                </a:solidFill>
              </a:rPr>
              <a:t>displascement</a:t>
            </a:r>
            <a:r>
              <a:rPr lang="en-US" sz="3100" b="1" dirty="0" smtClean="0">
                <a:solidFill>
                  <a:srgbClr val="300BCB"/>
                </a:solidFill>
              </a:rPr>
              <a:t> </a:t>
            </a:r>
            <a:r>
              <a:rPr lang="en-US" sz="3100" dirty="0" err="1" smtClean="0"/>
              <a:t>maka</a:t>
            </a:r>
            <a:r>
              <a:rPr lang="en-US" sz="3100" dirty="0" smtClean="0"/>
              <a:t> </a:t>
            </a:r>
            <a:r>
              <a:rPr lang="en-US" sz="3100" dirty="0" err="1" smtClean="0"/>
              <a:t>penatalaksanaan</a:t>
            </a:r>
            <a:r>
              <a:rPr lang="id-ID" sz="3100" dirty="0" smtClean="0"/>
              <a:t> </a:t>
            </a:r>
            <a:r>
              <a:rPr lang="en-US" sz="3100" dirty="0" err="1" smtClean="0"/>
              <a:t>nya</a:t>
            </a:r>
            <a:r>
              <a:rPr lang="en-US" sz="3100" dirty="0" smtClean="0"/>
              <a:t> </a:t>
            </a:r>
            <a:r>
              <a:rPr lang="en-US" sz="3100" dirty="0" err="1" smtClean="0"/>
              <a:t>sama</a:t>
            </a:r>
            <a:r>
              <a:rPr lang="en-US" sz="3100" dirty="0" smtClean="0"/>
              <a:t>  </a:t>
            </a:r>
            <a:r>
              <a:rPr lang="en-US" sz="3100" dirty="0" err="1" smtClean="0"/>
              <a:t>seperti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avulsi</a:t>
            </a:r>
            <a:r>
              <a:rPr lang="en-US" sz="3100" dirty="0" smtClean="0"/>
              <a:t> </a:t>
            </a:r>
            <a:r>
              <a:rPr lang="en-US" sz="3100" dirty="0" err="1" smtClean="0"/>
              <a:t>ligamentum</a:t>
            </a:r>
            <a:r>
              <a:rPr lang="en-US" sz="3100" dirty="0" smtClean="0"/>
              <a:t> </a:t>
            </a:r>
            <a:r>
              <a:rPr lang="en-US" sz="3100" dirty="0" err="1" smtClean="0"/>
              <a:t>tanpa</a:t>
            </a:r>
            <a:r>
              <a:rPr lang="en-US" sz="3100" dirty="0" smtClean="0"/>
              <a:t> </a:t>
            </a:r>
            <a:r>
              <a:rPr lang="en-US" sz="3100" dirty="0" err="1" smtClean="0"/>
              <a:t>fraktur</a:t>
            </a:r>
            <a:r>
              <a:rPr lang="id-ID" sz="3100" dirty="0" smtClean="0"/>
              <a:t>.</a:t>
            </a:r>
            <a:r>
              <a:rPr lang="en-US" sz="3100" dirty="0" smtClean="0"/>
              <a:t>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id-ID" sz="3100" b="1" dirty="0" smtClean="0">
                <a:solidFill>
                  <a:srgbClr val="300BCB"/>
                </a:solidFill>
              </a:rPr>
              <a:t>K</a:t>
            </a:r>
            <a:r>
              <a:rPr lang="en-US" sz="3100" b="1" dirty="0" err="1" smtClean="0">
                <a:solidFill>
                  <a:srgbClr val="300BCB"/>
                </a:solidFill>
              </a:rPr>
              <a:t>asus</a:t>
            </a:r>
            <a:r>
              <a:rPr lang="en-US" sz="3100" b="1" dirty="0" smtClean="0">
                <a:solidFill>
                  <a:srgbClr val="300BCB"/>
                </a:solidFill>
              </a:rPr>
              <a:t> </a:t>
            </a:r>
            <a:r>
              <a:rPr lang="en-US" sz="3100" b="1" dirty="0" err="1" smtClean="0">
                <a:solidFill>
                  <a:srgbClr val="300BCB"/>
                </a:solidFill>
              </a:rPr>
              <a:t>disertai</a:t>
            </a:r>
            <a:r>
              <a:rPr lang="en-US" sz="3100" b="1" dirty="0" smtClean="0">
                <a:solidFill>
                  <a:srgbClr val="300BCB"/>
                </a:solidFill>
              </a:rPr>
              <a:t> </a:t>
            </a:r>
            <a:r>
              <a:rPr lang="en-US" sz="3100" b="1" dirty="0" err="1" smtClean="0">
                <a:solidFill>
                  <a:srgbClr val="300BCB"/>
                </a:solidFill>
              </a:rPr>
              <a:t>displascement</a:t>
            </a:r>
            <a:r>
              <a:rPr lang="en-US" sz="3100" dirty="0" smtClean="0">
                <a:solidFill>
                  <a:srgbClr val="300BCB"/>
                </a:solidFill>
              </a:rPr>
              <a:t>, </a:t>
            </a:r>
            <a:r>
              <a:rPr lang="id-ID" sz="3100" dirty="0" smtClean="0">
                <a:solidFill>
                  <a:srgbClr val="300BCB"/>
                </a:solidFill>
              </a:rPr>
              <a:t/>
            </a:r>
            <a:br>
              <a:rPr lang="id-ID" sz="3100" dirty="0" smtClean="0">
                <a:solidFill>
                  <a:srgbClr val="300BCB"/>
                </a:solidFill>
              </a:rPr>
            </a:br>
            <a:r>
              <a:rPr lang="id-ID" sz="3100" dirty="0" smtClean="0">
                <a:solidFill>
                  <a:srgbClr val="300BCB"/>
                </a:solidFill>
              </a:rPr>
              <a:t/>
            </a:r>
            <a:br>
              <a:rPr lang="id-ID" sz="3100" dirty="0" smtClean="0">
                <a:solidFill>
                  <a:srgbClr val="300BCB"/>
                </a:solidFill>
              </a:rPr>
            </a:br>
            <a:r>
              <a:rPr lang="id-ID" sz="3100" dirty="0" smtClean="0">
                <a:solidFill>
                  <a:srgbClr val="300BCB"/>
                </a:solidFill>
              </a:rPr>
              <a:t/>
            </a:r>
            <a:br>
              <a:rPr lang="id-ID" sz="3100" dirty="0" smtClean="0">
                <a:solidFill>
                  <a:srgbClr val="300BCB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d-ID" b="1" dirty="0" smtClean="0"/>
              <a:t>OPERASI</a:t>
            </a:r>
            <a:endParaRPr lang="id-ID" b="1" dirty="0"/>
          </a:p>
        </p:txBody>
      </p:sp>
      <p:sp>
        <p:nvSpPr>
          <p:cNvPr id="3" name="Oval 2"/>
          <p:cNvSpPr/>
          <p:nvPr/>
        </p:nvSpPr>
        <p:spPr>
          <a:xfrm>
            <a:off x="428596" y="1000108"/>
            <a:ext cx="1143008" cy="1143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428596" y="3000372"/>
            <a:ext cx="1143008" cy="1143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4000496" y="4000504"/>
            <a:ext cx="2714644" cy="10001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2"/>
                </a:solidFill>
              </a:rPr>
              <a:t>POSTOPERATIVE REHABILITATION</a:t>
            </a:r>
            <a:endParaRPr lang="id-ID" sz="3200" b="1" dirty="0">
              <a:solidFill>
                <a:schemeClr val="bg2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28860" y="2786058"/>
            <a:ext cx="3786214" cy="30003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28596" y="1500174"/>
            <a:ext cx="82153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Joe Godges PT, Robert Klingman PT Loma Linda U DPT Program KPSoCal Ortho PT Residency</a:t>
            </a:r>
            <a:endParaRPr lang="id-ID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2"/>
                </a:solidFill>
              </a:rPr>
              <a:t>Contoh fraktur Angkle</a:t>
            </a:r>
            <a:br>
              <a:rPr lang="id-ID" sz="3200" b="1" dirty="0" smtClean="0">
                <a:solidFill>
                  <a:schemeClr val="bg2"/>
                </a:solidFill>
              </a:rPr>
            </a:br>
            <a:r>
              <a:rPr lang="id-ID" sz="3200" b="1" dirty="0" smtClean="0">
                <a:solidFill>
                  <a:schemeClr val="bg2"/>
                </a:solidFill>
              </a:rPr>
              <a:t>(ORIF)</a:t>
            </a:r>
            <a:endParaRPr lang="id-ID" sz="32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277225" cy="3724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Phase I: Weeks 1-4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Goals: Decrease pain and edema</a:t>
            </a:r>
          </a:p>
          <a:p>
            <a:r>
              <a:rPr lang="id-ID" dirty="0" smtClean="0"/>
              <a:t>Protect surgical repair</a:t>
            </a:r>
          </a:p>
          <a:p>
            <a:r>
              <a:rPr lang="en-US" dirty="0" smtClean="0"/>
              <a:t>Maintain/improve general cardiovascular and muscular fitness</a:t>
            </a:r>
          </a:p>
          <a:p>
            <a:pPr>
              <a:buNone/>
            </a:pPr>
            <a:r>
              <a:rPr lang="id-ID" b="1" dirty="0" smtClean="0"/>
              <a:t>Intervention:</a:t>
            </a:r>
          </a:p>
          <a:p>
            <a:pPr>
              <a:buNone/>
            </a:pPr>
            <a:r>
              <a:rPr lang="id-ID" dirty="0" smtClean="0"/>
              <a:t>• Ice and elevation</a:t>
            </a:r>
          </a:p>
          <a:p>
            <a:pPr>
              <a:buNone/>
            </a:pPr>
            <a:r>
              <a:rPr lang="en-US" dirty="0" smtClean="0"/>
              <a:t>• Gait train </a:t>
            </a:r>
            <a:r>
              <a:rPr lang="en-US" dirty="0" err="1" smtClean="0"/>
              <a:t>nonweight</a:t>
            </a:r>
            <a:r>
              <a:rPr lang="en-US" dirty="0" smtClean="0"/>
              <a:t>-bearing with crutches/front wheeled walker. Step/stair training as</a:t>
            </a:r>
            <a:r>
              <a:rPr lang="id-ID" dirty="0" smtClean="0"/>
              <a:t> needed</a:t>
            </a:r>
          </a:p>
          <a:p>
            <a:pPr>
              <a:buNone/>
            </a:pPr>
            <a:r>
              <a:rPr lang="en-US" dirty="0" smtClean="0"/>
              <a:t>• Immobilize with below-the-knee plaster cast with ankle in neutral</a:t>
            </a:r>
          </a:p>
          <a:p>
            <a:pPr>
              <a:buNone/>
            </a:pPr>
            <a:r>
              <a:rPr lang="en-US" dirty="0" smtClean="0"/>
              <a:t>• General cardiovascular and total body strengthening program</a:t>
            </a:r>
            <a:endParaRPr lang="id-ID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/>
              <a:t>Phase II: Weeks 5-10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/>
              <a:t>Goals: Control pain and edema</a:t>
            </a:r>
          </a:p>
          <a:p>
            <a:r>
              <a:rPr lang="id-ID" sz="2300" dirty="0" smtClean="0"/>
              <a:t>Protect surgical repair</a:t>
            </a:r>
          </a:p>
          <a:p>
            <a:r>
              <a:rPr lang="id-ID" sz="2300" dirty="0" smtClean="0"/>
              <a:t>Gradually progress weight-bearing status</a:t>
            </a:r>
          </a:p>
          <a:p>
            <a:r>
              <a:rPr lang="en-US" sz="2300" dirty="0" smtClean="0"/>
              <a:t>Increase ankle </a:t>
            </a:r>
            <a:r>
              <a:rPr lang="en-US" sz="2300" dirty="0" err="1" smtClean="0"/>
              <a:t>plantarflexion</a:t>
            </a:r>
            <a:r>
              <a:rPr lang="en-US" sz="2300" dirty="0" smtClean="0"/>
              <a:t>/</a:t>
            </a:r>
            <a:r>
              <a:rPr lang="en-US" sz="2300" dirty="0" err="1" smtClean="0"/>
              <a:t>dorsiflexion</a:t>
            </a:r>
            <a:r>
              <a:rPr lang="en-US" sz="2300" dirty="0" smtClean="0"/>
              <a:t> range of motion</a:t>
            </a:r>
          </a:p>
          <a:p>
            <a:r>
              <a:rPr lang="en-US" sz="2300" dirty="0" smtClean="0"/>
              <a:t>Maintain/improve general cardiovascular and muscular fitness</a:t>
            </a:r>
          </a:p>
          <a:p>
            <a:pPr>
              <a:buNone/>
            </a:pPr>
            <a:r>
              <a:rPr lang="id-ID" sz="2300" b="1" dirty="0" smtClean="0"/>
              <a:t>Intervention:</a:t>
            </a:r>
          </a:p>
          <a:p>
            <a:pPr>
              <a:buNone/>
            </a:pPr>
            <a:r>
              <a:rPr lang="id-ID" sz="2300" dirty="0" smtClean="0"/>
              <a:t>• Ice and elevation</a:t>
            </a:r>
          </a:p>
          <a:p>
            <a:pPr>
              <a:buNone/>
            </a:pPr>
            <a:r>
              <a:rPr lang="en-US" sz="2300" dirty="0" smtClean="0"/>
              <a:t>• Continue gait training as weight-bearing status changes (walking cast to short leg</a:t>
            </a:r>
            <a:r>
              <a:rPr lang="id-ID" sz="2300" dirty="0" smtClean="0"/>
              <a:t> </a:t>
            </a:r>
            <a:r>
              <a:rPr lang="en-US" sz="2300" dirty="0" smtClean="0"/>
              <a:t>walking brace) with assistive device as needed</a:t>
            </a:r>
          </a:p>
          <a:p>
            <a:pPr>
              <a:buNone/>
            </a:pPr>
            <a:r>
              <a:rPr lang="en-US" sz="2300" dirty="0" smtClean="0"/>
              <a:t>• </a:t>
            </a:r>
            <a:r>
              <a:rPr lang="id-ID" sz="2300" dirty="0" smtClean="0"/>
              <a:t>C</a:t>
            </a:r>
            <a:r>
              <a:rPr lang="en-US" sz="2300" dirty="0" err="1" smtClean="0"/>
              <a:t>ontrol</a:t>
            </a:r>
            <a:r>
              <a:rPr lang="en-US" sz="2300" dirty="0" smtClean="0"/>
              <a:t> </a:t>
            </a:r>
            <a:r>
              <a:rPr lang="en-US" sz="2300" dirty="0" smtClean="0"/>
              <a:t>edema</a:t>
            </a:r>
          </a:p>
          <a:p>
            <a:pPr>
              <a:buNone/>
            </a:pPr>
            <a:r>
              <a:rPr lang="en-US" sz="2300" dirty="0" smtClean="0"/>
              <a:t>• Begin active and passive ankle </a:t>
            </a:r>
            <a:r>
              <a:rPr lang="en-US" sz="2300" dirty="0" err="1" smtClean="0"/>
              <a:t>dorsiflexion</a:t>
            </a:r>
            <a:r>
              <a:rPr lang="en-US" sz="2300" dirty="0" smtClean="0"/>
              <a:t> and </a:t>
            </a:r>
            <a:r>
              <a:rPr lang="en-US" sz="2300" dirty="0" err="1" smtClean="0"/>
              <a:t>plantarflexion</a:t>
            </a: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• General cardiovascular and total body strengthening program</a:t>
            </a:r>
            <a:endParaRPr lang="id-ID" sz="23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/>
              <a:t>Phase III: Weeks 10-14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id-ID" b="1" dirty="0" smtClean="0"/>
              <a:t>Goals: Control edema</a:t>
            </a:r>
          </a:p>
          <a:p>
            <a:r>
              <a:rPr lang="en-US" dirty="0" smtClean="0"/>
              <a:t>Full ankle range of motion</a:t>
            </a:r>
          </a:p>
          <a:p>
            <a:r>
              <a:rPr lang="id-ID" dirty="0" smtClean="0"/>
              <a:t>Normalize gait</a:t>
            </a:r>
          </a:p>
          <a:p>
            <a:r>
              <a:rPr lang="id-ID" dirty="0" smtClean="0"/>
              <a:t>Increase strength</a:t>
            </a:r>
          </a:p>
          <a:p>
            <a:r>
              <a:rPr lang="en-US" dirty="0" smtClean="0"/>
              <a:t>Maintain/improve general cardiovascular and muscular fitness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id-ID" sz="1400" b="1" dirty="0" smtClean="0">
                <a:solidFill>
                  <a:schemeClr val="bg2"/>
                </a:solidFill>
              </a:rPr>
              <a:t>Phase III: Weeks 10-14</a:t>
            </a:r>
            <a:endParaRPr lang="id-ID" sz="1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b="1" dirty="0" smtClean="0"/>
              <a:t>Intervention:</a:t>
            </a:r>
          </a:p>
          <a:p>
            <a:pPr>
              <a:buNone/>
            </a:pPr>
            <a:r>
              <a:rPr lang="id-ID" dirty="0" smtClean="0"/>
              <a:t>• Ice and elevation</a:t>
            </a:r>
          </a:p>
          <a:p>
            <a:pPr>
              <a:buNone/>
            </a:pPr>
            <a:r>
              <a:rPr lang="en-US" dirty="0" smtClean="0"/>
              <a:t>• Continue range of motion exercises adding ankle inversion/</a:t>
            </a:r>
            <a:r>
              <a:rPr lang="en-US" dirty="0" err="1" smtClean="0"/>
              <a:t>eversion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Lower extremity stretching focusing on the </a:t>
            </a:r>
            <a:r>
              <a:rPr lang="en-US" dirty="0" err="1" smtClean="0"/>
              <a:t>gastrocnemius</a:t>
            </a:r>
            <a:r>
              <a:rPr lang="en-US" dirty="0" smtClean="0"/>
              <a:t>/</a:t>
            </a:r>
            <a:r>
              <a:rPr lang="en-US" dirty="0" err="1" smtClean="0"/>
              <a:t>soleus</a:t>
            </a:r>
            <a:r>
              <a:rPr lang="en-US" dirty="0" smtClean="0"/>
              <a:t> complex (may begin</a:t>
            </a:r>
            <a:r>
              <a:rPr lang="id-ID" dirty="0" smtClean="0"/>
              <a:t> </a:t>
            </a:r>
            <a:r>
              <a:rPr lang="en-US" dirty="0" smtClean="0"/>
              <a:t>with passive seated towel stretch and progress to standing)</a:t>
            </a:r>
          </a:p>
          <a:p>
            <a:pPr>
              <a:buNone/>
            </a:pPr>
            <a:r>
              <a:rPr lang="en-US" dirty="0" smtClean="0"/>
              <a:t>• Begin ankle/foot strengthening (begin with isometric progressing to isotonic with</a:t>
            </a:r>
            <a:r>
              <a:rPr lang="id-ID" dirty="0" smtClean="0"/>
              <a:t> </a:t>
            </a:r>
            <a:r>
              <a:rPr lang="en-US" dirty="0" err="1" smtClean="0"/>
              <a:t>theraband</a:t>
            </a:r>
            <a:r>
              <a:rPr lang="en-US" dirty="0" smtClean="0"/>
              <a:t> to standing ankle </a:t>
            </a:r>
            <a:r>
              <a:rPr lang="en-US" dirty="0" err="1" smtClean="0"/>
              <a:t>dorsiflexion</a:t>
            </a:r>
            <a:r>
              <a:rPr lang="en-US" dirty="0" smtClean="0"/>
              <a:t>/</a:t>
            </a:r>
            <a:r>
              <a:rPr lang="en-US" dirty="0" err="1" smtClean="0"/>
              <a:t>plantarflexion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en-US" dirty="0" smtClean="0"/>
              <a:t>M</a:t>
            </a:r>
            <a:r>
              <a:rPr lang="id-ID" dirty="0" smtClean="0"/>
              <a:t>obilization</a:t>
            </a:r>
          </a:p>
          <a:p>
            <a:pPr>
              <a:buNone/>
            </a:pPr>
            <a:r>
              <a:rPr lang="en-US" dirty="0" smtClean="0"/>
              <a:t>• Joint mobilization to decrease capsular tightness</a:t>
            </a:r>
          </a:p>
          <a:p>
            <a:pPr>
              <a:buNone/>
            </a:pPr>
            <a:r>
              <a:rPr lang="en-US" dirty="0" smtClean="0"/>
              <a:t>• General cardiovascular and strengthening program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78581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 smtClean="0"/>
              <a:t>Phase IV: Week 14-24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Goals: </a:t>
            </a:r>
            <a:r>
              <a:rPr lang="en-US" dirty="0" smtClean="0"/>
              <a:t>Increase ankle muscle</a:t>
            </a:r>
            <a:r>
              <a:rPr lang="id-ID" dirty="0" smtClean="0"/>
              <a:t> </a:t>
            </a:r>
            <a:r>
              <a:rPr lang="en-US" dirty="0" smtClean="0"/>
              <a:t>strength/endurance</a:t>
            </a:r>
          </a:p>
          <a:p>
            <a:r>
              <a:rPr lang="id-ID" dirty="0" smtClean="0"/>
              <a:t>Increase balance/proprioception/neuromuscular control</a:t>
            </a:r>
          </a:p>
          <a:p>
            <a:r>
              <a:rPr lang="en-US" dirty="0" smtClean="0"/>
              <a:t>Maintain/improve general cardiovascular and muscular fitness</a:t>
            </a:r>
          </a:p>
          <a:p>
            <a:r>
              <a:rPr lang="id-ID" dirty="0" smtClean="0"/>
              <a:t>Begin sport/job specific activities</a:t>
            </a:r>
          </a:p>
          <a:p>
            <a:r>
              <a:rPr lang="en-US" dirty="0" smtClean="0"/>
              <a:t>Normalize gait/running on varied surfaces</a:t>
            </a:r>
            <a:endParaRPr lang="id-ID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id-ID" sz="1600" b="1" dirty="0" smtClean="0">
                <a:solidFill>
                  <a:schemeClr val="bg2"/>
                </a:solidFill>
              </a:rPr>
              <a:t>Phase IV: Week 14-24</a:t>
            </a:r>
            <a:endParaRPr lang="id-ID" sz="1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b="1" dirty="0" smtClean="0"/>
              <a:t>Intervention:</a:t>
            </a:r>
          </a:p>
          <a:p>
            <a:pPr>
              <a:buNone/>
            </a:pPr>
            <a:r>
              <a:rPr lang="en-US" dirty="0" smtClean="0"/>
              <a:t>• Continue to progress lower extremity stretching and strengthening</a:t>
            </a:r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b="1" dirty="0" smtClean="0"/>
              <a:t>Balance/proprioception </a:t>
            </a:r>
            <a:r>
              <a:rPr lang="fr-FR" b="1" dirty="0" err="1" smtClean="0"/>
              <a:t>exercises</a:t>
            </a:r>
            <a:r>
              <a:rPr lang="fr-FR" b="1" dirty="0" smtClean="0"/>
              <a:t> </a:t>
            </a:r>
            <a:r>
              <a:rPr lang="fr-FR" dirty="0" smtClean="0"/>
              <a:t>on </a:t>
            </a:r>
            <a:r>
              <a:rPr lang="fr-FR" dirty="0" err="1" smtClean="0"/>
              <a:t>varied</a:t>
            </a:r>
            <a:r>
              <a:rPr lang="fr-FR" dirty="0" smtClean="0"/>
              <a:t> surfaces/</a:t>
            </a:r>
            <a:r>
              <a:rPr lang="id-ID" dirty="0" smtClean="0"/>
              <a:t> </a:t>
            </a:r>
            <a:r>
              <a:rPr lang="fr-FR" dirty="0" smtClean="0"/>
              <a:t>conditions (single </a:t>
            </a:r>
            <a:r>
              <a:rPr lang="fr-FR" dirty="0" err="1" smtClean="0"/>
              <a:t>leg</a:t>
            </a:r>
            <a:r>
              <a:rPr lang="id-ID" dirty="0" smtClean="0"/>
              <a:t> </a:t>
            </a:r>
            <a:r>
              <a:rPr lang="fr-FR" dirty="0" smtClean="0"/>
              <a:t>stance/tandem,</a:t>
            </a:r>
            <a:r>
              <a:rPr lang="id-ID" dirty="0" smtClean="0"/>
              <a:t>compliant/ noncompliant  surface, </a:t>
            </a:r>
            <a:r>
              <a:rPr lang="id-ID" b="1" dirty="0" smtClean="0"/>
              <a:t>eyes open/closed)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Gait training/running </a:t>
            </a:r>
            <a:r>
              <a:rPr lang="en-US" dirty="0" smtClean="0"/>
              <a:t>on varied surfaces and inclines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General cardiovascular and strengthening </a:t>
            </a:r>
            <a:r>
              <a:rPr lang="en-US" dirty="0" smtClean="0"/>
              <a:t>program</a:t>
            </a:r>
          </a:p>
          <a:p>
            <a:pPr>
              <a:buNone/>
            </a:pPr>
            <a:r>
              <a:rPr lang="id-ID" dirty="0" smtClean="0"/>
              <a:t>• </a:t>
            </a:r>
            <a:r>
              <a:rPr lang="id-ID" b="1" dirty="0" smtClean="0"/>
              <a:t>Sport/job specific skill training</a:t>
            </a:r>
            <a:endParaRPr lang="id-ID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620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Klasifikasi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Fraktur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/>
              <a:t> </a:t>
            </a:r>
          </a:p>
          <a:p>
            <a:pPr lvl="0"/>
            <a:r>
              <a:rPr lang="en-US" sz="3200" b="1" dirty="0" smtClean="0"/>
              <a:t>Trauma </a:t>
            </a:r>
            <a:r>
              <a:rPr lang="en-US" sz="3200" b="1" dirty="0" err="1" smtClean="0"/>
              <a:t>langsung</a:t>
            </a:r>
            <a:r>
              <a:rPr lang="en-US" sz="3200" b="1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Transverse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Comminuted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Veretical</a:t>
            </a:r>
            <a:r>
              <a:rPr lang="en-US" sz="3200" dirty="0" smtClean="0"/>
              <a:t>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Ostoechondral</a:t>
            </a:r>
            <a:r>
              <a:rPr lang="en-US" sz="3200" dirty="0" smtClean="0"/>
              <a:t>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Avulsi</a:t>
            </a:r>
            <a:r>
              <a:rPr lang="en-US" sz="3200" dirty="0" smtClean="0"/>
              <a:t> quadriceps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Transverse </a:t>
            </a:r>
            <a:r>
              <a:rPr lang="en-US" sz="3200" dirty="0" err="1" smtClean="0"/>
              <a:t>displascement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Upper/lower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Vertical/longitudinal </a:t>
            </a:r>
            <a:r>
              <a:rPr lang="en-US" sz="3200" dirty="0" err="1" smtClean="0"/>
              <a:t>fraktur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29. Fracture  </a:t>
            </a:r>
            <a:r>
              <a:rPr lang="en-US" sz="4000" b="1" dirty="0" err="1" smtClean="0">
                <a:solidFill>
                  <a:schemeClr val="bg1"/>
                </a:solidFill>
              </a:rPr>
              <a:t>Calcaneus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12192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5" name="Picture 4" descr="CAL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2926144" cy="1857375"/>
          </a:xfrm>
          <a:prstGeom prst="rect">
            <a:avLst/>
          </a:prstGeom>
        </p:spPr>
      </p:pic>
      <p:pic>
        <p:nvPicPr>
          <p:cNvPr id="6" name="Picture 5" descr="CAL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2921368" cy="2362200"/>
          </a:xfrm>
          <a:prstGeom prst="rect">
            <a:avLst/>
          </a:prstGeom>
        </p:spPr>
      </p:pic>
      <p:pic>
        <p:nvPicPr>
          <p:cNvPr id="7" name="Picture 6" descr="CAL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04999"/>
            <a:ext cx="5559246" cy="441960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92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	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trauma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, </a:t>
            </a:r>
            <a:r>
              <a:rPr lang="en-US" sz="2800" dirty="0" err="1" smtClean="0"/>
              <a:t>jatuh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benturan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Calcaneus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id-ID" sz="2800" dirty="0" smtClean="0"/>
              <a:t>	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kompressi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comminuted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04800"/>
            <a:ext cx="38862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29. Fracture  </a:t>
            </a:r>
            <a:r>
              <a:rPr lang="en-US" sz="2800" b="1" dirty="0" err="1" smtClean="0">
                <a:solidFill>
                  <a:schemeClr val="bg1"/>
                </a:solidFill>
              </a:rPr>
              <a:t>Calcaneus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785786" y="1285860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785786" y="3000372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8215370" cy="600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Penatalaksanaan</a:t>
            </a:r>
            <a:r>
              <a:rPr lang="en-US" sz="2800" b="1" dirty="0" smtClean="0"/>
              <a:t> : </a:t>
            </a:r>
            <a:endParaRPr lang="id-ID" sz="2800" b="1" dirty="0" smtClean="0"/>
          </a:p>
          <a:p>
            <a:r>
              <a:rPr lang="en-US" sz="2800" dirty="0" smtClean="0"/>
              <a:t>Bellow knee plaster ± 6 </a:t>
            </a:r>
            <a:r>
              <a:rPr lang="en-US" sz="2800" dirty="0" err="1" smtClean="0"/>
              <a:t>minggu</a:t>
            </a:r>
            <a:r>
              <a:rPr lang="en-US" sz="2800" dirty="0" smtClean="0"/>
              <a:t>,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bellow knee </a:t>
            </a:r>
            <a:r>
              <a:rPr lang="en-US" sz="2800" dirty="0" err="1" smtClean="0"/>
              <a:t>dilepas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elastis</a:t>
            </a:r>
            <a:r>
              <a:rPr lang="en-US" sz="2800" dirty="0" smtClean="0"/>
              <a:t> bandage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PWB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lepas</a:t>
            </a:r>
            <a:r>
              <a:rPr lang="en-US" sz="2800" dirty="0" smtClean="0"/>
              <a:t> </a:t>
            </a:r>
            <a:r>
              <a:rPr lang="en-US" sz="2800" dirty="0" err="1" smtClean="0"/>
              <a:t>elastis</a:t>
            </a:r>
            <a:r>
              <a:rPr lang="en-US" sz="2800" dirty="0" smtClean="0"/>
              <a:t> bandage. </a:t>
            </a:r>
            <a:endParaRPr lang="id-ID" sz="2800" dirty="0" smtClean="0"/>
          </a:p>
          <a:p>
            <a:r>
              <a:rPr lang="id-ID" sz="2800" dirty="0" smtClean="0"/>
              <a:t>S</a:t>
            </a:r>
            <a:r>
              <a:rPr lang="en-US" sz="2800" dirty="0" err="1" smtClean="0"/>
              <a:t>etelah</a:t>
            </a:r>
            <a:r>
              <a:rPr lang="en-US" sz="2800" dirty="0" smtClean="0"/>
              <a:t> </a:t>
            </a:r>
            <a:r>
              <a:rPr lang="en-US" sz="2800" dirty="0" err="1" smtClean="0"/>
              <a:t>lepas</a:t>
            </a:r>
            <a:r>
              <a:rPr lang="en-US" sz="2800" dirty="0" smtClean="0"/>
              <a:t> </a:t>
            </a:r>
            <a:r>
              <a:rPr lang="en-US" sz="2800" dirty="0" err="1" smtClean="0"/>
              <a:t>elastis</a:t>
            </a:r>
            <a:r>
              <a:rPr lang="en-US" sz="2800" dirty="0" smtClean="0"/>
              <a:t> bandage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memungkinkan</a:t>
            </a:r>
            <a:r>
              <a:rPr lang="en-US" sz="2800" dirty="0" smtClean="0"/>
              <a:t> 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FWB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mempertimbangkan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callus. </a:t>
            </a:r>
            <a:endParaRPr lang="id-ID" sz="2800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28" y="1285860"/>
            <a:ext cx="7072362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/>
              <a:t>K</a:t>
            </a:r>
            <a:r>
              <a:rPr lang="en-US" sz="2800" b="1" dirty="0" err="1" smtClean="0"/>
              <a:t>asus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fraktur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calcaneus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displascement</a:t>
            </a:r>
            <a:r>
              <a:rPr lang="en-US" sz="2800" b="1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internal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“ </a:t>
            </a:r>
            <a:r>
              <a:rPr lang="en-US" sz="2800" dirty="0" err="1" smtClean="0"/>
              <a:t>Pijn</a:t>
            </a:r>
            <a:r>
              <a:rPr lang="en-US" sz="2800" dirty="0" smtClean="0"/>
              <a:t> “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plaster shoe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±6-8 </a:t>
            </a:r>
            <a:r>
              <a:rPr lang="en-US" sz="2800" dirty="0" err="1" smtClean="0"/>
              <a:t>minggu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lepas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PWB,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FWB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10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pertimbangan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7158" y="1428736"/>
            <a:ext cx="928694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357158" y="3143248"/>
            <a:ext cx="928694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AL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4159624" cy="2590800"/>
          </a:xfrm>
          <a:prstGeom prst="rect">
            <a:avLst/>
          </a:prstGeom>
        </p:spPr>
      </p:pic>
      <p:pic>
        <p:nvPicPr>
          <p:cNvPr id="4" name="Picture 3" descr="CAL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8999"/>
            <a:ext cx="4099402" cy="3019789"/>
          </a:xfrm>
          <a:prstGeom prst="rect">
            <a:avLst/>
          </a:prstGeom>
        </p:spPr>
      </p:pic>
      <p:pic>
        <p:nvPicPr>
          <p:cNvPr id="5" name="Picture 4" descr="CAL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457200"/>
            <a:ext cx="3925340" cy="2612135"/>
          </a:xfrm>
          <a:prstGeom prst="rect">
            <a:avLst/>
          </a:prstGeom>
        </p:spPr>
      </p:pic>
      <p:pic>
        <p:nvPicPr>
          <p:cNvPr id="6" name="Picture 5" descr="CAL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29000"/>
            <a:ext cx="397665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30. Fracture  Metatarsal 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0000"/>
            <a:ext cx="1676400" cy="2733675"/>
          </a:xfrm>
          <a:prstGeom prst="rect">
            <a:avLst/>
          </a:prstGeom>
        </p:spPr>
      </p:pic>
      <p:pic>
        <p:nvPicPr>
          <p:cNvPr id="5" name="Picture 4" descr="ME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810000"/>
            <a:ext cx="3239887" cy="2724150"/>
          </a:xfrm>
          <a:prstGeom prst="rect">
            <a:avLst/>
          </a:prstGeom>
        </p:spPr>
      </p:pic>
      <p:pic>
        <p:nvPicPr>
          <p:cNvPr id="6" name="Picture 5" descr="ME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828800"/>
            <a:ext cx="1676400" cy="1676400"/>
          </a:xfrm>
          <a:prstGeom prst="rect">
            <a:avLst/>
          </a:prstGeom>
        </p:spPr>
      </p:pic>
      <p:pic>
        <p:nvPicPr>
          <p:cNvPr id="7" name="Picture 6" descr="MET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52600"/>
            <a:ext cx="1943100" cy="2352675"/>
          </a:xfrm>
          <a:prstGeom prst="rect">
            <a:avLst/>
          </a:prstGeom>
        </p:spPr>
      </p:pic>
      <p:pic>
        <p:nvPicPr>
          <p:cNvPr id="8" name="Picture 7" descr="MET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752600"/>
            <a:ext cx="203835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M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133600" cy="2688336"/>
          </a:xfrm>
          <a:prstGeom prst="rect">
            <a:avLst/>
          </a:prstGeom>
        </p:spPr>
      </p:pic>
      <p:pic>
        <p:nvPicPr>
          <p:cNvPr id="4" name="Picture 3" descr="MET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2133600" cy="3069189"/>
          </a:xfrm>
          <a:prstGeom prst="rect">
            <a:avLst/>
          </a:prstGeom>
        </p:spPr>
      </p:pic>
      <p:pic>
        <p:nvPicPr>
          <p:cNvPr id="5" name="Picture 4" descr="MET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81000"/>
            <a:ext cx="2789555" cy="3505200"/>
          </a:xfrm>
          <a:prstGeom prst="rect">
            <a:avLst/>
          </a:prstGeom>
        </p:spPr>
      </p:pic>
      <p:pic>
        <p:nvPicPr>
          <p:cNvPr id="6" name="Picture 5" descr="MET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05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752600"/>
            <a:ext cx="6967558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	</a:t>
            </a:r>
            <a:r>
              <a:rPr lang="en-US" sz="3200" b="1" dirty="0" err="1" smtClean="0"/>
              <a:t>Mekanisme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kejadian</a:t>
            </a:r>
            <a:r>
              <a:rPr lang="en-US" sz="3200" b="1" dirty="0" smtClean="0"/>
              <a:t> :</a:t>
            </a:r>
            <a:endParaRPr lang="id-ID" sz="3200" b="1" dirty="0" smtClean="0"/>
          </a:p>
          <a:p>
            <a:r>
              <a:rPr lang="en-US" sz="3200" b="1" dirty="0" err="1" smtClean="0"/>
              <a:t>Disebabkan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karena</a:t>
            </a:r>
            <a:r>
              <a:rPr lang="en-US" sz="3200" b="1" dirty="0" smtClean="0"/>
              <a:t> over </a:t>
            </a:r>
            <a:r>
              <a:rPr lang="en-US" sz="3200" b="1" dirty="0" err="1" smtClean="0"/>
              <a:t>kontraksi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otot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peroneus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sehingga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terjadi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avulsi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fraktur</a:t>
            </a:r>
            <a:r>
              <a:rPr lang="en-US" sz="3200" b="1" dirty="0" smtClean="0"/>
              <a:t> basis metatarsal</a:t>
            </a:r>
          </a:p>
          <a:p>
            <a:r>
              <a:rPr lang="en-US" sz="3200" b="1" dirty="0" smtClean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838200"/>
            <a:ext cx="38862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30. Fracture  Metatarsal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85720" y="2500306"/>
            <a:ext cx="121444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414" y="428604"/>
            <a:ext cx="750099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Penatalaksanaan</a:t>
            </a:r>
            <a:r>
              <a:rPr lang="en-US" sz="2800" b="1" dirty="0" smtClean="0"/>
              <a:t> : </a:t>
            </a:r>
            <a:endParaRPr lang="id-ID" sz="2800" b="1" dirty="0" smtClean="0"/>
          </a:p>
          <a:p>
            <a:r>
              <a:rPr lang="en-US" sz="2400" dirty="0" err="1" smtClean="0"/>
              <a:t>Fiksasi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smtClean="0"/>
              <a:t>bellow knee plaster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±</a:t>
            </a:r>
            <a:r>
              <a:rPr lang="id-ID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4 </a:t>
            </a:r>
            <a:r>
              <a:rPr lang="en-US" sz="2400" dirty="0" err="1" smtClean="0">
                <a:solidFill>
                  <a:srgbClr val="FFC000"/>
                </a:solidFill>
              </a:rPr>
              <a:t>minggu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setelah</a:t>
            </a:r>
            <a:r>
              <a:rPr lang="en-US" sz="2400" dirty="0" smtClean="0">
                <a:solidFill>
                  <a:srgbClr val="FFC000"/>
                </a:solidFill>
              </a:rPr>
              <a:t> 2 </a:t>
            </a:r>
            <a:r>
              <a:rPr lang="en-US" sz="2400" dirty="0" err="1" smtClean="0">
                <a:solidFill>
                  <a:srgbClr val="FFC000"/>
                </a:solidFill>
              </a:rPr>
              <a:t>minggu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jalan</a:t>
            </a:r>
            <a:r>
              <a:rPr lang="en-US" sz="2400" b="1" dirty="0" smtClean="0">
                <a:solidFill>
                  <a:srgbClr val="FFFF00"/>
                </a:solidFill>
              </a:rPr>
              <a:t> PWB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lepas</a:t>
            </a:r>
            <a:r>
              <a:rPr lang="en-US" sz="2400" dirty="0" smtClean="0"/>
              <a:t> </a:t>
            </a:r>
            <a:r>
              <a:rPr lang="en-US" sz="2400" dirty="0" err="1" smtClean="0"/>
              <a:t>fiksasi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latihan-latihan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aktif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isometrik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dinamik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sendi-sendi</a:t>
            </a:r>
            <a:r>
              <a:rPr lang="en-US" sz="2400" b="1" dirty="0" smtClean="0">
                <a:solidFill>
                  <a:srgbClr val="FFFF00"/>
                </a:solidFill>
              </a:rPr>
              <a:t> metatarsal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metatarso-phalangeal</a:t>
            </a:r>
            <a:r>
              <a:rPr lang="en-US" sz="2400" b="1" dirty="0" smtClean="0">
                <a:solidFill>
                  <a:srgbClr val="FFFF00"/>
                </a:solidFill>
              </a:rPr>
              <a:t> joint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fleksi-ekstensi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toleransi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fraktur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kecenderungan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deformitas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5720" y="2428868"/>
            <a:ext cx="785818" cy="10001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285720" y="3571876"/>
            <a:ext cx="785818" cy="10001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928670"/>
            <a:ext cx="7572428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b="1" dirty="0" smtClean="0">
                <a:solidFill>
                  <a:srgbClr val="FFFF00"/>
                </a:solidFill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</a:rPr>
              <a:t>Komplikasi</a:t>
            </a:r>
            <a:r>
              <a:rPr lang="en-US" sz="3200" b="1" dirty="0" smtClean="0">
                <a:solidFill>
                  <a:srgbClr val="FFFF00"/>
                </a:solidFill>
              </a:rPr>
              <a:t> : </a:t>
            </a:r>
            <a:endParaRPr lang="id-ID" sz="3200" b="1" dirty="0" smtClean="0">
              <a:solidFill>
                <a:srgbClr val="FFFF00"/>
              </a:solidFill>
            </a:endParaRPr>
          </a:p>
          <a:p>
            <a:endParaRPr lang="id-ID" sz="2800" b="1" dirty="0" smtClean="0"/>
          </a:p>
          <a:p>
            <a:r>
              <a:rPr lang="id-ID" sz="2800" b="1" dirty="0" smtClean="0"/>
              <a:t>   </a:t>
            </a:r>
            <a:r>
              <a:rPr lang="en-US" sz="2800" b="1" dirty="0" smtClean="0"/>
              <a:t>Stiffness </a:t>
            </a:r>
            <a:r>
              <a:rPr lang="en-US" sz="2800" b="1" dirty="0" err="1" smtClean="0"/>
              <a:t>sendi-sendi</a:t>
            </a:r>
            <a:r>
              <a:rPr lang="en-US" sz="2800" b="1" dirty="0" smtClean="0"/>
              <a:t> tarsal, tenderness </a:t>
            </a:r>
            <a:r>
              <a:rPr lang="en-US" sz="2800" b="1" dirty="0" err="1" smtClean="0"/>
              <a:t>dan</a:t>
            </a:r>
            <a:endParaRPr lang="id-ID" sz="2800" b="1" dirty="0" smtClean="0"/>
          </a:p>
          <a:p>
            <a:r>
              <a:rPr lang="en-US" sz="2800" b="1" dirty="0" smtClean="0"/>
              <a:t> </a:t>
            </a:r>
            <a:r>
              <a:rPr lang="id-ID" sz="2800" b="1" dirty="0" smtClean="0"/>
              <a:t>  </a:t>
            </a:r>
            <a:r>
              <a:rPr lang="en-US" sz="2800" b="1" dirty="0" err="1" smtClean="0"/>
              <a:t>kelemahan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otot-otot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gastrocnemius</a:t>
            </a:r>
            <a:r>
              <a:rPr lang="en-US" sz="2800" b="1" dirty="0" smtClean="0"/>
              <a:t> </a:t>
            </a:r>
            <a:endParaRPr lang="id-ID" sz="2800" b="1" dirty="0" smtClean="0"/>
          </a:p>
          <a:p>
            <a:r>
              <a:rPr lang="id-ID" sz="2800" b="1" dirty="0" smtClean="0"/>
              <a:t>   </a:t>
            </a:r>
            <a:r>
              <a:rPr lang="en-US" sz="2800" b="1" dirty="0" smtClean="0"/>
              <a:t>( Calf muscles 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5720" y="2928934"/>
            <a:ext cx="642942" cy="10001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0042"/>
            <a:ext cx="7543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Penatalaksanaan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id-ID" sz="3200" dirty="0" smtClean="0"/>
              <a:t> 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kasus-kasus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displascement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diberikan</a:t>
            </a:r>
            <a:r>
              <a:rPr lang="en-US" sz="3200" b="1" dirty="0" smtClean="0"/>
              <a:t> Long leg cylinder plaster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lipat</a:t>
            </a:r>
            <a:r>
              <a:rPr lang="en-US" sz="3200" dirty="0" smtClean="0"/>
              <a:t> </a:t>
            </a:r>
            <a:r>
              <a:rPr lang="en-US" sz="3200" dirty="0" err="1" smtClean="0"/>
              <a:t>paha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malleolus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lutut</a:t>
            </a:r>
            <a:r>
              <a:rPr lang="en-US" sz="3200" dirty="0" smtClean="0"/>
              <a:t> </a:t>
            </a:r>
            <a:r>
              <a:rPr lang="en-US" sz="3200" dirty="0" err="1" smtClean="0"/>
              <a:t>ekstensi</a:t>
            </a:r>
            <a:r>
              <a:rPr lang="en-US" sz="3200" dirty="0" smtClean="0"/>
              <a:t> </a:t>
            </a:r>
            <a:r>
              <a:rPr lang="en-US" sz="3200" dirty="0" err="1" smtClean="0"/>
              <a:t>penuh</a:t>
            </a:r>
            <a:r>
              <a:rPr lang="en-US" sz="3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id-ID" sz="3200" dirty="0" smtClean="0"/>
              <a:t> 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kasus-kasus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displascement</a:t>
            </a:r>
            <a:r>
              <a:rPr lang="en-US" sz="3200" dirty="0" smtClean="0"/>
              <a:t>,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tindakan</a:t>
            </a:r>
            <a:r>
              <a:rPr lang="en-US" sz="3200" dirty="0" smtClean="0"/>
              <a:t> </a:t>
            </a:r>
            <a:r>
              <a:rPr lang="en-US" sz="3200" dirty="0" err="1" smtClean="0"/>
              <a:t>operati</a:t>
            </a:r>
            <a:r>
              <a:rPr lang="id-ID" sz="3200" dirty="0" smtClean="0"/>
              <a:t>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pattelectomy</a:t>
            </a:r>
            <a:r>
              <a:rPr lang="en-US" sz="3200" dirty="0" smtClean="0"/>
              <a:t> (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kasus</a:t>
            </a:r>
            <a:r>
              <a:rPr lang="en-US" sz="3200" dirty="0" smtClean="0"/>
              <a:t> comminuted ).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eksternal</a:t>
            </a:r>
            <a:r>
              <a:rPr lang="en-US" sz="3200" dirty="0" smtClean="0"/>
              <a:t> </a:t>
            </a:r>
            <a:r>
              <a:rPr lang="en-US" sz="3200" dirty="0" err="1" smtClean="0"/>
              <a:t>fiksasi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elastis</a:t>
            </a:r>
            <a:r>
              <a:rPr lang="en-US" sz="3200" dirty="0" smtClean="0"/>
              <a:t> bandage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lutut</a:t>
            </a:r>
            <a:r>
              <a:rPr lang="en-US" sz="3200" dirty="0" smtClean="0"/>
              <a:t> </a:t>
            </a:r>
            <a:r>
              <a:rPr lang="en-US" sz="3200" dirty="0" err="1" smtClean="0"/>
              <a:t>ekstensi</a:t>
            </a:r>
            <a:r>
              <a:rPr lang="id-ID" sz="3200" dirty="0" smtClean="0"/>
              <a:t>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52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FRAKTUR VERTEBRAE</a:t>
            </a:r>
            <a:endParaRPr lang="en-US" sz="4000" b="1" dirty="0"/>
          </a:p>
        </p:txBody>
      </p:sp>
      <p:pic>
        <p:nvPicPr>
          <p:cNvPr id="4" name="Picture 3" descr="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733800"/>
            <a:ext cx="2843213" cy="273147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1895475" cy="2419350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2279650"/>
            <a:ext cx="3327400" cy="2298700"/>
          </a:xfrm>
          <a:prstGeom prst="rect">
            <a:avLst/>
          </a:prstGeom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914400"/>
            <a:ext cx="1371600" cy="236815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</a:rPr>
              <a:t>1. </a:t>
            </a:r>
            <a:r>
              <a:rPr lang="en-US" sz="4000" b="1" dirty="0" err="1" smtClean="0">
                <a:solidFill>
                  <a:schemeClr val="bg1"/>
                </a:solidFill>
              </a:rPr>
              <a:t>Fra</a:t>
            </a:r>
            <a:r>
              <a:rPr lang="id-ID" sz="4000" b="1" dirty="0" smtClean="0">
                <a:solidFill>
                  <a:schemeClr val="bg1"/>
                </a:solidFill>
              </a:rPr>
              <a:t>c</a:t>
            </a:r>
            <a:r>
              <a:rPr lang="en-US" sz="4000" b="1" dirty="0" err="1" smtClean="0">
                <a:solidFill>
                  <a:schemeClr val="bg1"/>
                </a:solidFill>
              </a:rPr>
              <a:t>ture</a:t>
            </a:r>
            <a:r>
              <a:rPr lang="en-US" sz="4000" b="1" dirty="0" smtClean="0">
                <a:solidFill>
                  <a:schemeClr val="bg1"/>
                </a:solidFill>
              </a:rPr>
              <a:t>  Vertebrae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V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3855720" cy="4191000"/>
          </a:xfrm>
          <a:prstGeom prst="rect">
            <a:avLst/>
          </a:prstGeom>
        </p:spPr>
      </p:pic>
      <p:pic>
        <p:nvPicPr>
          <p:cNvPr id="5" name="Picture 4" descr="v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392003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 Vertebrae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(Red Arrow)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124829">
            <a:off x="5848149" y="4227014"/>
            <a:ext cx="648102" cy="4613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fractured_vertebr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3238500" cy="2921000"/>
          </a:xfrm>
          <a:prstGeom prst="rect">
            <a:avLst/>
          </a:prstGeom>
        </p:spPr>
      </p:pic>
      <p:pic>
        <p:nvPicPr>
          <p:cNvPr id="4" name="Picture 3" descr="v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70" y="914400"/>
            <a:ext cx="4111011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ompressf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1981200" cy="3081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Compressed Fracture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V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2001671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7543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( vertebra ) </a:t>
            </a:r>
            <a:r>
              <a:rPr lang="en-US" sz="2800" dirty="0" err="1" smtClean="0"/>
              <a:t>diklasifikasikan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:</a:t>
            </a:r>
            <a:endParaRPr lang="id-ID" sz="2800" dirty="0" smtClean="0"/>
          </a:p>
          <a:p>
            <a:pPr marL="514350" indent="-514350">
              <a:buAutoNum type="alphaLcPeriod"/>
            </a:pP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korpus</a:t>
            </a:r>
            <a:r>
              <a:rPr lang="en-US" sz="2800" dirty="0" smtClean="0"/>
              <a:t> vertebra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514350" indent="-514350">
              <a:buAutoNum type="alphaLcPeriod"/>
            </a:pPr>
            <a:r>
              <a:rPr lang="id-ID" sz="2800" dirty="0" smtClean="0"/>
              <a:t>F</a:t>
            </a:r>
            <a:r>
              <a:rPr lang="en-US" sz="2800" dirty="0" err="1" smtClean="0"/>
              <a:t>raktur</a:t>
            </a:r>
            <a:r>
              <a:rPr lang="en-US" sz="2800" dirty="0" smtClean="0"/>
              <a:t> </a:t>
            </a:r>
            <a:r>
              <a:rPr lang="en-US" sz="2800" dirty="0" err="1" smtClean="0"/>
              <a:t>arkus</a:t>
            </a:r>
            <a:r>
              <a:rPr lang="en-US" sz="2800" dirty="0" smtClean="0"/>
              <a:t> ( </a:t>
            </a:r>
            <a:r>
              <a:rPr lang="en-US" sz="2800" dirty="0" err="1" smtClean="0"/>
              <a:t>processus</a:t>
            </a:r>
            <a:r>
              <a:rPr lang="en-US" sz="2800" dirty="0" smtClean="0"/>
              <a:t> ) vertebra.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762000"/>
            <a:ext cx="35814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</a:rPr>
              <a:t>Fra</a:t>
            </a:r>
            <a:r>
              <a:rPr lang="id-ID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dirty="0" err="1" smtClean="0">
                <a:solidFill>
                  <a:schemeClr val="bg1"/>
                </a:solidFill>
              </a:rPr>
              <a:t>ture</a:t>
            </a:r>
            <a:r>
              <a:rPr lang="en-US" sz="2800" b="1" dirty="0" smtClean="0">
                <a:solidFill>
                  <a:schemeClr val="bg1"/>
                </a:solidFill>
              </a:rPr>
              <a:t>  Vertebrae</a:t>
            </a:r>
            <a:endParaRPr lang="en-US" sz="2800" dirty="0"/>
          </a:p>
        </p:txBody>
      </p:sp>
      <p:pic>
        <p:nvPicPr>
          <p:cNvPr id="6" name="Picture 5" descr="compressf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876"/>
            <a:ext cx="3391437" cy="3048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75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42976" y="928670"/>
            <a:ext cx="7572428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korpus</a:t>
            </a:r>
            <a:r>
              <a:rPr lang="en-US" sz="2800" b="1" dirty="0" smtClean="0">
                <a:solidFill>
                  <a:srgbClr val="FFFF00"/>
                </a:solidFill>
              </a:rPr>
              <a:t> vertebra.</a:t>
            </a:r>
          </a:p>
          <a:p>
            <a:r>
              <a:rPr lang="en-US" sz="2800" b="1" dirty="0" err="1" smtClean="0"/>
              <a:t>Mekanisme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kejadian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  <a:endParaRPr lang="id-ID" sz="2800" dirty="0" smtClean="0"/>
          </a:p>
          <a:p>
            <a:r>
              <a:rPr lang="en-US" sz="2800" dirty="0" smtClean="0"/>
              <a:t>Trauma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fleksi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hiper</a:t>
            </a:r>
            <a:r>
              <a:rPr lang="en-US" sz="2800" dirty="0" smtClean="0"/>
              <a:t> </a:t>
            </a:r>
            <a:r>
              <a:rPr lang="en-US" sz="2800" dirty="0" err="1" smtClean="0"/>
              <a:t>ekstensi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yang mobile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b="1" dirty="0" smtClean="0"/>
              <a:t>VTh12 – VL1 </a:t>
            </a:r>
            <a:r>
              <a:rPr lang="en-US" sz="2800" dirty="0" smtClean="0"/>
              <a:t>( paling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), VL5 – VS1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VC1</a:t>
            </a:r>
          </a:p>
          <a:p>
            <a:endParaRPr lang="id-ID" sz="2800" dirty="0" smtClean="0"/>
          </a:p>
          <a:p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kompressi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kominuted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discus inter </a:t>
            </a:r>
            <a:r>
              <a:rPr lang="en-US" sz="2800" dirty="0" err="1" smtClean="0"/>
              <a:t>vertebralis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medulla </a:t>
            </a:r>
            <a:r>
              <a:rPr lang="en-US" sz="2800" dirty="0" err="1" smtClean="0"/>
              <a:t>spinalis</a:t>
            </a:r>
            <a:endParaRPr lang="en-US" sz="28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57158" y="1214422"/>
            <a:ext cx="642942" cy="12858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357158" y="3786190"/>
            <a:ext cx="642942" cy="12858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85728"/>
            <a:ext cx="7848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Penatalaksanaan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en-US" sz="2400" dirty="0" smtClean="0"/>
              <a:t> </a:t>
            </a:r>
          </a:p>
          <a:p>
            <a:r>
              <a:rPr lang="id-ID" sz="2400" b="1" dirty="0" smtClean="0">
                <a:solidFill>
                  <a:srgbClr val="FFFF00"/>
                </a:solidFill>
              </a:rPr>
              <a:t>1) </a:t>
            </a:r>
            <a:r>
              <a:rPr lang="en-US" sz="2400" b="1" dirty="0" err="1" smtClean="0">
                <a:solidFill>
                  <a:srgbClr val="FFFF00"/>
                </a:solidFill>
              </a:rPr>
              <a:t>Fraktur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kompressi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Bed rest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± 4-5 </a:t>
            </a:r>
            <a:r>
              <a:rPr lang="en-US" sz="2400" dirty="0" err="1" smtClean="0"/>
              <a:t>minggu</a:t>
            </a:r>
            <a:endParaRPr lang="en-US" sz="2400" dirty="0" smtClean="0"/>
          </a:p>
          <a:p>
            <a:pPr lvl="0"/>
            <a:r>
              <a:rPr lang="en-US" sz="2400" dirty="0" err="1" smtClean="0"/>
              <a:t>Setelah</a:t>
            </a:r>
            <a:r>
              <a:rPr lang="en-US" sz="2400" dirty="0" smtClean="0"/>
              <a:t> 1-2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bed rest (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terlentang</a:t>
            </a:r>
            <a:r>
              <a:rPr lang="en-US" sz="2400" dirty="0" smtClean="0"/>
              <a:t> )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latihan-latihan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ekstremitas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toleransi</a:t>
            </a:r>
            <a:endParaRPr lang="en-US" sz="2400" dirty="0" smtClean="0"/>
          </a:p>
          <a:p>
            <a:pPr lvl="0"/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2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prone lying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ekstensi</a:t>
            </a:r>
            <a:r>
              <a:rPr lang="en-US" sz="2400" dirty="0" smtClean="0"/>
              <a:t> hip </a:t>
            </a:r>
            <a:r>
              <a:rPr lang="en-US" sz="2400" dirty="0" err="1" smtClean="0"/>
              <a:t>dan</a:t>
            </a:r>
            <a:r>
              <a:rPr lang="en-US" sz="2400" dirty="0" smtClean="0"/>
              <a:t> Trunk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toleransi</a:t>
            </a:r>
            <a:endParaRPr lang="en-US" sz="2400" dirty="0" smtClean="0"/>
          </a:p>
          <a:p>
            <a:pPr lvl="0"/>
            <a:r>
              <a:rPr lang="en-US" sz="2400" dirty="0" err="1" smtClean="0"/>
              <a:t>Duduk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callus </a:t>
            </a:r>
            <a:r>
              <a:rPr lang="en-US" sz="2400" dirty="0" err="1" smtClean="0"/>
              <a:t>nyata</a:t>
            </a:r>
            <a:r>
              <a:rPr lang="en-US" sz="2400" dirty="0" smtClean="0"/>
              <a:t> ( 4-6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)</a:t>
            </a:r>
          </a:p>
          <a:p>
            <a:pPr lvl="0"/>
            <a:r>
              <a:rPr lang="en-US" sz="2400" dirty="0" err="1" smtClean="0"/>
              <a:t>Latihan-latihan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rotasi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lateral </a:t>
            </a:r>
            <a:r>
              <a:rPr lang="en-US" sz="2400" dirty="0" err="1" smtClean="0"/>
              <a:t>fleksi</a:t>
            </a:r>
            <a:r>
              <a:rPr lang="en-US" sz="2400" dirty="0" smtClean="0"/>
              <a:t> trunk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6 – 8 </a:t>
            </a:r>
            <a:r>
              <a:rPr lang="en-US" sz="2400" dirty="0" err="1" smtClean="0"/>
              <a:t>minggu</a:t>
            </a:r>
            <a:endParaRPr lang="en-US" sz="2400" dirty="0" smtClean="0"/>
          </a:p>
          <a:p>
            <a:pPr lvl="0"/>
            <a:r>
              <a:rPr lang="en-US" sz="2400" dirty="0" err="1" smtClean="0"/>
              <a:t>Penderita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24 </a:t>
            </a:r>
            <a:r>
              <a:rPr lang="en-US" sz="2400" dirty="0" err="1" smtClean="0"/>
              <a:t>minggu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8596" y="157161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28596" y="300037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428596" y="407194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28596" y="485776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428596" y="557214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85728"/>
            <a:ext cx="7848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FF00"/>
                </a:solidFill>
              </a:rPr>
              <a:t>2).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Kominuted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err="1" smtClean="0"/>
              <a:t>Fiksasi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plaster jacket </a:t>
            </a:r>
            <a:r>
              <a:rPr lang="en-US" sz="2800" dirty="0" err="1" smtClean="0"/>
              <a:t>dari</a:t>
            </a:r>
            <a:r>
              <a:rPr lang="en-US" sz="2800" dirty="0" smtClean="0"/>
              <a:t> sternum/</a:t>
            </a:r>
            <a:r>
              <a:rPr lang="en-US" sz="2800" dirty="0" err="1" smtClean="0"/>
              <a:t>angulus</a:t>
            </a:r>
            <a:r>
              <a:rPr lang="en-US" sz="2800" dirty="0" smtClean="0"/>
              <a:t> inferior scapulae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pubis/</a:t>
            </a:r>
            <a:r>
              <a:rPr lang="en-US" sz="2800" dirty="0" err="1" smtClean="0"/>
              <a:t>gluteal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± </a:t>
            </a:r>
            <a:r>
              <a:rPr lang="en-US" sz="2800" b="1" dirty="0" smtClean="0"/>
              <a:t>8-10 </a:t>
            </a:r>
            <a:r>
              <a:rPr lang="en-US" sz="2800" b="1" dirty="0" err="1" smtClean="0"/>
              <a:t>minggu</a:t>
            </a:r>
            <a:endParaRPr lang="en-US" sz="2800" b="1" dirty="0" smtClean="0"/>
          </a:p>
          <a:p>
            <a:pPr lvl="0"/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level </a:t>
            </a:r>
            <a:r>
              <a:rPr lang="en-US" sz="2800" dirty="0" err="1" smtClean="0"/>
              <a:t>atas</a:t>
            </a:r>
            <a:r>
              <a:rPr lang="en-US" sz="2800" dirty="0" smtClean="0"/>
              <a:t> T </a:t>
            </a:r>
            <a:r>
              <a:rPr lang="id-ID" sz="2800" dirty="0" smtClean="0"/>
              <a:t>5</a:t>
            </a:r>
            <a:r>
              <a:rPr lang="en-US" sz="2800" dirty="0" smtClean="0"/>
              <a:t>  plaster jacket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leher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lvl="0"/>
            <a:r>
              <a:rPr lang="en-US" sz="2800" dirty="0" err="1" smtClean="0"/>
              <a:t>Kadang-kadang</a:t>
            </a:r>
            <a:r>
              <a:rPr lang="en-US" sz="2800" dirty="0" smtClean="0"/>
              <a:t> </a:t>
            </a:r>
            <a:r>
              <a:rPr lang="en-US" sz="2800" dirty="0" err="1" smtClean="0"/>
              <a:t>difiksasi</a:t>
            </a:r>
            <a:r>
              <a:rPr lang="en-US" sz="2800" dirty="0" smtClean="0"/>
              <a:t> internal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plate </a:t>
            </a:r>
            <a:r>
              <a:rPr lang="en-US" sz="2800" dirty="0" err="1" smtClean="0"/>
              <a:t>dan</a:t>
            </a:r>
            <a:r>
              <a:rPr lang="en-US" sz="2800" dirty="0" smtClean="0"/>
              <a:t> wire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ditambah</a:t>
            </a:r>
            <a:r>
              <a:rPr lang="en-US" sz="2800" dirty="0" smtClean="0"/>
              <a:t> back brace/rigid corset/back </a:t>
            </a:r>
            <a:r>
              <a:rPr lang="en-US" sz="2800" dirty="0" err="1" smtClean="0"/>
              <a:t>aplint</a:t>
            </a:r>
            <a:endParaRPr lang="en-US" sz="2800" dirty="0" smtClean="0"/>
          </a:p>
          <a:p>
            <a:pPr lvl="0"/>
            <a:r>
              <a:rPr lang="en-US" sz="2800" dirty="0" err="1" smtClean="0"/>
              <a:t>Fisioterapi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atropi</a:t>
            </a:r>
            <a:r>
              <a:rPr lang="en-US" sz="2800" dirty="0" smtClean="0"/>
              <a:t> </a:t>
            </a:r>
            <a:r>
              <a:rPr lang="en-US" sz="2800" dirty="0" err="1" smtClean="0"/>
              <a:t>otot-otot</a:t>
            </a:r>
            <a:r>
              <a:rPr lang="en-US" sz="2800" dirty="0" smtClean="0"/>
              <a:t> trunk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vertebral</a:t>
            </a:r>
          </a:p>
          <a:p>
            <a:pPr lvl="0"/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plaster jacket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latihan-latihan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Lying, half lying, prone lying </a:t>
            </a:r>
            <a:r>
              <a:rPr lang="en-US" sz="2800" dirty="0" err="1" smtClean="0"/>
              <a:t>dan</a:t>
            </a:r>
            <a:r>
              <a:rPr lang="en-US" sz="2800" dirty="0" smtClean="0"/>
              <a:t> sitting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toleransi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pertimbangan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158" y="92867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57158" y="2928934"/>
            <a:ext cx="357190" cy="34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57158" y="2071678"/>
            <a:ext cx="357190" cy="347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357158" y="4286256"/>
            <a:ext cx="357190" cy="347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357158" y="5143512"/>
            <a:ext cx="357190" cy="34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75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2910" y="1142984"/>
            <a:ext cx="7467600" cy="407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Komplikasi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endParaRPr lang="en-US" sz="2800" b="1" dirty="0" smtClean="0"/>
          </a:p>
          <a:p>
            <a:pPr lvl="0"/>
            <a:r>
              <a:rPr lang="id-ID" sz="2800" b="1" dirty="0" smtClean="0"/>
              <a:t>   </a:t>
            </a:r>
            <a:r>
              <a:rPr lang="en-US" sz="2800" b="1" dirty="0" err="1" smtClean="0"/>
              <a:t>Fleksid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Hilang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sensasi</a:t>
            </a:r>
            <a:endParaRPr lang="en-US" sz="2800" b="1" dirty="0" smtClean="0"/>
          </a:p>
          <a:p>
            <a:pPr lvl="0"/>
            <a:r>
              <a:rPr lang="id-ID" sz="2800" b="1" dirty="0" smtClean="0"/>
              <a:t>   </a:t>
            </a:r>
            <a:r>
              <a:rPr lang="en-US" sz="2800" b="1" dirty="0" err="1" smtClean="0"/>
              <a:t>Retensio</a:t>
            </a:r>
            <a:r>
              <a:rPr lang="en-US" sz="2800" b="1" dirty="0" smtClean="0"/>
              <a:t> urine</a:t>
            </a:r>
          </a:p>
          <a:p>
            <a:pPr lvl="0"/>
            <a:r>
              <a:rPr lang="id-ID" sz="2800" b="1" dirty="0" smtClean="0"/>
              <a:t>   </a:t>
            </a:r>
            <a:r>
              <a:rPr lang="en-US" sz="2800" b="1" dirty="0" err="1" smtClean="0"/>
              <a:t>Refleks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fisiologis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hilang</a:t>
            </a:r>
            <a:endParaRPr lang="en-US" sz="2800" b="1" dirty="0" smtClean="0"/>
          </a:p>
          <a:p>
            <a:pPr lvl="0"/>
            <a:r>
              <a:rPr lang="id-ID" sz="2800" b="1" dirty="0" smtClean="0"/>
              <a:t>   </a:t>
            </a:r>
            <a:r>
              <a:rPr lang="en-US" sz="2800" b="1" dirty="0" err="1" smtClean="0"/>
              <a:t>Gangguan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vaskularisasi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hiperestesi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daerah</a:t>
            </a:r>
            <a:endParaRPr lang="id-ID" sz="2800" b="1" dirty="0" smtClean="0"/>
          </a:p>
          <a:p>
            <a:pPr lvl="0"/>
            <a:r>
              <a:rPr lang="id-ID" sz="2800" b="1" dirty="0" smtClean="0"/>
              <a:t> </a:t>
            </a:r>
            <a:r>
              <a:rPr lang="en-US" sz="2800" b="1" dirty="0" smtClean="0"/>
              <a:t> 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cidera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714356"/>
            <a:ext cx="6705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</a:rPr>
              <a:t>Fraktur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Processus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processus</a:t>
            </a:r>
            <a:r>
              <a:rPr lang="en-US" sz="2400" dirty="0" smtClean="0"/>
              <a:t> </a:t>
            </a:r>
            <a:r>
              <a:rPr lang="en-US" sz="2400" dirty="0" err="1" smtClean="0"/>
              <a:t>transversus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processus</a:t>
            </a:r>
            <a:r>
              <a:rPr lang="en-US" sz="2400" dirty="0" smtClean="0"/>
              <a:t> </a:t>
            </a:r>
            <a:r>
              <a:rPr lang="en-US" sz="2400" dirty="0" err="1" smtClean="0"/>
              <a:t>spinosus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lvl="0"/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tarikan</a:t>
            </a:r>
            <a:r>
              <a:rPr lang="en-US" sz="2400" dirty="0" smtClean="0"/>
              <a:t>/</a:t>
            </a:r>
            <a:r>
              <a:rPr lang="en-US" sz="2400" dirty="0" err="1" smtClean="0"/>
              <a:t>kontraksi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Quadratus</a:t>
            </a:r>
            <a:r>
              <a:rPr lang="en-US" sz="2400" dirty="0" smtClean="0"/>
              <a:t> </a:t>
            </a:r>
            <a:r>
              <a:rPr lang="en-US" sz="2400" dirty="0" err="1" smtClean="0"/>
              <a:t>Lumborum</a:t>
            </a:r>
            <a:endParaRPr lang="en-US" sz="2400" dirty="0" smtClean="0"/>
          </a:p>
          <a:p>
            <a:pPr lvl="0"/>
            <a:r>
              <a:rPr lang="en-US" sz="2400" b="1" dirty="0" err="1" smtClean="0"/>
              <a:t>Penatalaksanaan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Fiksasi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strapping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± 3-4 </a:t>
            </a:r>
            <a:r>
              <a:rPr lang="en-US" sz="2400" dirty="0" err="1" smtClean="0"/>
              <a:t>minggu</a:t>
            </a:r>
            <a:endParaRPr lang="en-US" sz="2400" dirty="0" smtClean="0"/>
          </a:p>
          <a:p>
            <a:pPr lvl="0"/>
            <a:r>
              <a:rPr lang="en-US" sz="2400" b="1" dirty="0" err="1" smtClean="0"/>
              <a:t>Fisioterapi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intensif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back </a:t>
            </a:r>
            <a:r>
              <a:rPr lang="en-US" sz="2400" dirty="0" err="1" smtClean="0"/>
              <a:t>isometrik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pertimbangkan</a:t>
            </a:r>
            <a:r>
              <a:rPr lang="en-US" sz="2400" dirty="0" smtClean="0"/>
              <a:t>/</a:t>
            </a:r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ekstensi</a:t>
            </a:r>
            <a:r>
              <a:rPr lang="en-US" sz="2400" dirty="0" smtClean="0"/>
              <a:t>/</a:t>
            </a:r>
            <a:r>
              <a:rPr lang="en-US" sz="2400" dirty="0" err="1" smtClean="0"/>
              <a:t>hiper</a:t>
            </a:r>
            <a:r>
              <a:rPr lang="en-US" sz="2400" dirty="0" smtClean="0"/>
              <a:t> </a:t>
            </a:r>
            <a:r>
              <a:rPr lang="en-US" sz="2400" dirty="0" err="1" smtClean="0"/>
              <a:t>ekstensi</a:t>
            </a:r>
            <a:r>
              <a:rPr lang="en-US" sz="2400" dirty="0" smtClean="0"/>
              <a:t> trunk </a:t>
            </a:r>
            <a:r>
              <a:rPr lang="en-US" sz="2400" dirty="0" err="1" smtClean="0"/>
              <a:t>seawal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modalitas</a:t>
            </a:r>
            <a:r>
              <a:rPr lang="en-US" sz="2400" dirty="0" smtClean="0"/>
              <a:t> FT yang lain (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fraktur</a:t>
            </a:r>
            <a:r>
              <a:rPr lang="en-US" sz="2400" dirty="0" smtClean="0"/>
              <a:t> )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indikasi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proporsional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142976" y="1142984"/>
            <a:ext cx="785818" cy="50006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1142976" y="3357562"/>
            <a:ext cx="785818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1142976" y="2643182"/>
            <a:ext cx="785818" cy="50006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1142976" y="1857364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1142976" y="5143512"/>
            <a:ext cx="785818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14290"/>
            <a:ext cx="7958166" cy="7232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Fisioterapi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 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isometrik</a:t>
            </a:r>
            <a:r>
              <a:rPr lang="en-US" sz="2800" dirty="0" smtClean="0"/>
              <a:t> quadriceps. </a:t>
            </a:r>
            <a:endParaRPr lang="id-ID" sz="28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fleksi-ekstensi</a:t>
            </a:r>
            <a:r>
              <a:rPr lang="en-US" sz="2800" dirty="0" smtClean="0"/>
              <a:t> </a:t>
            </a:r>
            <a:r>
              <a:rPr lang="en-US" sz="2800" dirty="0" err="1" smtClean="0"/>
              <a:t>lutut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bertahap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toleransi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 </a:t>
            </a:r>
            <a:r>
              <a:rPr lang="en-US" sz="2800" dirty="0" err="1" smtClean="0"/>
              <a:t>nyata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lepas</a:t>
            </a:r>
            <a:r>
              <a:rPr lang="en-US" sz="2800" dirty="0" smtClean="0"/>
              <a:t> </a:t>
            </a:r>
            <a:r>
              <a:rPr lang="en-US" sz="2800" dirty="0" err="1" smtClean="0"/>
              <a:t>jahitan</a:t>
            </a:r>
            <a:r>
              <a:rPr lang="en-US" sz="2800" dirty="0" smtClean="0"/>
              <a:t> (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operati</a:t>
            </a:r>
            <a:r>
              <a:rPr lang="id-ID" sz="2800" dirty="0" smtClean="0"/>
              <a:t>f</a:t>
            </a:r>
            <a:r>
              <a:rPr lang="en-US" sz="2800" dirty="0" smtClean="0"/>
              <a:t>).</a:t>
            </a:r>
            <a:endParaRPr lang="id-ID" sz="2800" dirty="0" smtClean="0"/>
          </a:p>
          <a:p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NWB </a:t>
            </a:r>
            <a:r>
              <a:rPr lang="en-US" sz="2800" dirty="0" err="1" smtClean="0"/>
              <a:t>segera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PWB </a:t>
            </a:r>
            <a:r>
              <a:rPr lang="en-US" sz="2800" dirty="0" err="1" smtClean="0"/>
              <a:t>dan</a:t>
            </a:r>
            <a:r>
              <a:rPr lang="en-US" sz="2800" dirty="0" smtClean="0"/>
              <a:t> FWB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kalus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Modalitas</a:t>
            </a:r>
            <a:r>
              <a:rPr lang="en-US" sz="2800" dirty="0" smtClean="0"/>
              <a:t> FT yang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indikasi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proporsional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5720" y="928670"/>
            <a:ext cx="428628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285720" y="2143116"/>
            <a:ext cx="428628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357158" y="3500438"/>
            <a:ext cx="428628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357158" y="5286388"/>
            <a:ext cx="428628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Fraktur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r>
              <a:rPr lang="en-US" sz="2400" dirty="0" smtClean="0"/>
              <a:t> </a:t>
            </a:r>
            <a:endParaRPr lang="id-ID" sz="2400" dirty="0" smtClean="0"/>
          </a:p>
          <a:p>
            <a:pPr lvl="0"/>
            <a:r>
              <a:rPr lang="en-US" sz="2400" dirty="0" err="1" smtClean="0"/>
              <a:t>Dengan</a:t>
            </a:r>
            <a:r>
              <a:rPr lang="en-US" sz="2400" dirty="0" smtClean="0"/>
              <a:t>/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dislokasi</a:t>
            </a:r>
            <a:endParaRPr lang="id-ID" sz="2400" dirty="0" smtClean="0"/>
          </a:p>
          <a:p>
            <a:pPr lvl="0"/>
            <a:r>
              <a:rPr lang="en-US" sz="2400" dirty="0" err="1" smtClean="0"/>
              <a:t>Kompressi</a:t>
            </a:r>
            <a:endParaRPr lang="id-ID" sz="2400" dirty="0" smtClean="0"/>
          </a:p>
          <a:p>
            <a:pPr lvl="0"/>
            <a:r>
              <a:rPr lang="en-US" sz="2400" dirty="0" err="1" smtClean="0"/>
              <a:t>Komunited</a:t>
            </a:r>
            <a:r>
              <a:rPr lang="en-US" sz="2400" dirty="0" smtClean="0"/>
              <a:t>/</a:t>
            </a:r>
            <a:r>
              <a:rPr lang="en-US" sz="2400" dirty="0" err="1" smtClean="0"/>
              <a:t>Pecah</a:t>
            </a:r>
            <a:r>
              <a:rPr lang="en-US" sz="2400" dirty="0" smtClean="0"/>
              <a:t>/</a:t>
            </a:r>
            <a:r>
              <a:rPr lang="en-US" sz="2400" dirty="0" err="1" smtClean="0"/>
              <a:t>Korpus</a:t>
            </a:r>
            <a:endParaRPr lang="id-ID" sz="2400" dirty="0" smtClean="0"/>
          </a:p>
          <a:p>
            <a:r>
              <a:rPr lang="en-US" sz="2400" dirty="0" smtClean="0"/>
              <a:t> </a:t>
            </a:r>
            <a:endParaRPr lang="id-ID" sz="24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8229600" cy="3693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Terapi</a:t>
            </a:r>
            <a:r>
              <a:rPr lang="en-US" sz="3200" b="1" dirty="0" smtClean="0"/>
              <a:t>:</a:t>
            </a:r>
            <a:endParaRPr lang="id-ID" sz="3200" b="1" dirty="0" smtClean="0"/>
          </a:p>
          <a:p>
            <a:r>
              <a:rPr lang="en-US" sz="3200" b="1" dirty="0" smtClean="0"/>
              <a:t> </a:t>
            </a:r>
            <a:endParaRPr lang="id-ID" sz="3200" b="1" dirty="0" smtClean="0"/>
          </a:p>
          <a:p>
            <a:pPr lvl="0"/>
            <a:r>
              <a:rPr lang="en-US" sz="3200" b="1" dirty="0" err="1" smtClean="0">
                <a:solidFill>
                  <a:srgbClr val="FFFF00"/>
                </a:solidFill>
              </a:rPr>
              <a:t>Stabil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: Rest  </a:t>
            </a:r>
            <a:r>
              <a:rPr lang="en-US" sz="3200" b="1" dirty="0" err="1" smtClean="0"/>
              <a:t>Mobilisasi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dini</a:t>
            </a:r>
            <a:endParaRPr lang="id-ID" sz="3200" b="1" dirty="0" smtClean="0"/>
          </a:p>
          <a:p>
            <a:r>
              <a:rPr lang="en-US" sz="3200" b="1" dirty="0" smtClean="0"/>
              <a:t> </a:t>
            </a:r>
            <a:endParaRPr lang="id-ID" sz="3200" b="1" dirty="0" smtClean="0"/>
          </a:p>
          <a:p>
            <a:pPr lvl="0"/>
            <a:r>
              <a:rPr lang="en-US" sz="3200" b="1" dirty="0" err="1" smtClean="0">
                <a:solidFill>
                  <a:srgbClr val="FFFF00"/>
                </a:solidFill>
              </a:rPr>
              <a:t>Tdk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Stabil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Traksi</a:t>
            </a:r>
            <a:r>
              <a:rPr lang="en-US" sz="3200" b="1" dirty="0" smtClean="0"/>
              <a:t>  Rest </a:t>
            </a:r>
            <a:r>
              <a:rPr lang="id-ID" sz="3200" b="1" dirty="0" smtClean="0"/>
              <a:t>/</a:t>
            </a:r>
            <a:r>
              <a:rPr lang="en-US" sz="3200" b="1" dirty="0" smtClean="0"/>
              <a:t> </a:t>
            </a:r>
            <a:r>
              <a:rPr lang="id-ID" sz="3200" b="1" dirty="0" smtClean="0"/>
              <a:t>Open </a:t>
            </a:r>
            <a:r>
              <a:rPr lang="en-US" sz="3200" b="1" dirty="0" err="1" smtClean="0"/>
              <a:t>Redu</a:t>
            </a:r>
            <a:r>
              <a:rPr lang="id-ID" sz="3200" b="1" dirty="0" smtClean="0"/>
              <a:t>ction</a:t>
            </a:r>
          </a:p>
          <a:p>
            <a:r>
              <a:rPr lang="en-US" sz="3200" b="1" dirty="0" smtClean="0"/>
              <a:t> </a:t>
            </a:r>
            <a:endParaRPr lang="id-ID" sz="3200" b="1" dirty="0" smtClean="0"/>
          </a:p>
          <a:p>
            <a:r>
              <a:rPr lang="en-US" sz="2400" b="1" dirty="0" smtClean="0"/>
              <a:t> </a:t>
            </a:r>
            <a:endParaRPr lang="id-ID" sz="2400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14290"/>
            <a:ext cx="6343664" cy="64017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Fisioterapi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b="1" i="1" dirty="0" err="1" smtClean="0"/>
              <a:t>Fisioterapi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pada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masa</a:t>
            </a:r>
            <a:r>
              <a:rPr lang="en-US" sz="2800" b="1" i="1" dirty="0" smtClean="0"/>
              <a:t> rest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traksi</a:t>
            </a:r>
            <a:r>
              <a:rPr lang="en-US" sz="2800" b="1" i="1" dirty="0" smtClean="0"/>
              <a:t> </a:t>
            </a:r>
            <a:endParaRPr lang="id-ID" sz="2800" b="1" i="1" dirty="0" smtClean="0"/>
          </a:p>
          <a:p>
            <a:r>
              <a:rPr lang="en-US" sz="2800" b="1" i="1" dirty="0" err="1" smtClean="0"/>
              <a:t>tanpa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gangguan</a:t>
            </a:r>
            <a:r>
              <a:rPr lang="en-US" sz="2800" b="1" i="1" dirty="0" smtClean="0"/>
              <a:t> medulla </a:t>
            </a:r>
            <a:r>
              <a:rPr lang="en-US" sz="2800" b="1" i="1" dirty="0" err="1" smtClean="0"/>
              <a:t>spinalis</a:t>
            </a:r>
            <a:endParaRPr lang="id-ID" sz="2800" b="1" i="1" dirty="0" smtClean="0"/>
          </a:p>
          <a:p>
            <a:pPr lvl="0"/>
            <a:endParaRPr lang="id-ID" sz="2800" dirty="0" smtClean="0"/>
          </a:p>
          <a:p>
            <a:pPr lvl="0"/>
            <a:r>
              <a:rPr lang="en-US" sz="2800" b="1" dirty="0" err="1" smtClean="0"/>
              <a:t>Fraktur</a:t>
            </a:r>
            <a:r>
              <a:rPr lang="en-US" sz="2800" b="1" dirty="0" smtClean="0"/>
              <a:t> Cervical: </a:t>
            </a:r>
            <a:endParaRPr lang="id-ID" sz="2800" b="1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tungkai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lumbal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lengan</a:t>
            </a:r>
            <a:r>
              <a:rPr lang="en-US" sz="2800" dirty="0" smtClean="0"/>
              <a:t> ( </a:t>
            </a:r>
            <a:r>
              <a:rPr lang="en-US" sz="2800" dirty="0" err="1" smtClean="0"/>
              <a:t>hati-hati</a:t>
            </a:r>
            <a:r>
              <a:rPr lang="en-US" sz="2800" dirty="0" smtClean="0"/>
              <a:t> ) </a:t>
            </a:r>
            <a:endParaRPr lang="id-ID" sz="2800" dirty="0" smtClean="0"/>
          </a:p>
          <a:p>
            <a:r>
              <a:rPr lang="en-US" sz="2800" dirty="0" err="1" smtClean="0"/>
              <a:t>Isometrik</a:t>
            </a:r>
            <a:r>
              <a:rPr lang="en-US" sz="2800" dirty="0" smtClean="0"/>
              <a:t> </a:t>
            </a:r>
            <a:r>
              <a:rPr lang="en-US" sz="2800" dirty="0" err="1" smtClean="0"/>
              <a:t>gluteal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quadriceps </a:t>
            </a:r>
            <a:endParaRPr lang="id-ID" sz="2800" dirty="0" smtClean="0"/>
          </a:p>
          <a:p>
            <a:r>
              <a:rPr lang="en-US" sz="2800" dirty="0" smtClean="0"/>
              <a:t>Deep breathing</a:t>
            </a:r>
            <a:endParaRPr lang="id-ID" sz="2800" dirty="0" smtClean="0"/>
          </a:p>
          <a:p>
            <a:r>
              <a:rPr lang="en-US" sz="2800" dirty="0" smtClean="0"/>
              <a:t> </a:t>
            </a:r>
            <a:endParaRPr lang="id-ID" sz="2800" dirty="0" smtClean="0"/>
          </a:p>
          <a:p>
            <a:pPr lvl="0"/>
            <a:r>
              <a:rPr lang="en-US" sz="2800" b="1" dirty="0" err="1" smtClean="0"/>
              <a:t>Fraktur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Lumbal</a:t>
            </a:r>
            <a:r>
              <a:rPr lang="en-US" sz="2800" b="1" dirty="0" smtClean="0"/>
              <a:t>: </a:t>
            </a:r>
            <a:endParaRPr lang="id-ID" sz="2800" b="1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lengan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tungkai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Isometrik</a:t>
            </a:r>
            <a:r>
              <a:rPr lang="en-US" sz="2800" dirty="0" smtClean="0"/>
              <a:t> </a:t>
            </a:r>
            <a:r>
              <a:rPr lang="en-US" sz="2800" dirty="0" err="1" smtClean="0"/>
              <a:t>Gluteal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quadriceps</a:t>
            </a:r>
            <a:endParaRPr lang="id-ID" sz="2800" dirty="0" smtClean="0"/>
          </a:p>
          <a:p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500034" y="214290"/>
            <a:ext cx="1285884" cy="107157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571472" y="1714488"/>
            <a:ext cx="1285884" cy="107157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642910" y="4286256"/>
            <a:ext cx="1285884" cy="1071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214554"/>
            <a:ext cx="6858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FF00"/>
                </a:solidFill>
              </a:rPr>
              <a:t>Komplikasi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paralisis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pernafasan</a:t>
            </a:r>
            <a:r>
              <a:rPr lang="en-US" sz="2800" dirty="0" smtClean="0"/>
              <a:t> ( </a:t>
            </a:r>
            <a:r>
              <a:rPr lang="en-US" sz="2800" dirty="0" err="1" smtClean="0"/>
              <a:t>Lesi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) </a:t>
            </a:r>
            <a:endParaRPr lang="id-ID" sz="2800" dirty="0" smtClean="0"/>
          </a:p>
          <a:p>
            <a:r>
              <a:rPr lang="en-US" sz="2800" dirty="0" err="1" smtClean="0"/>
              <a:t>Kontraktur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Imobilitas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smtClean="0"/>
              <a:t> </a:t>
            </a:r>
            <a:endParaRPr lang="id-ID" sz="2800" dirty="0" smtClean="0"/>
          </a:p>
          <a:p>
            <a:pPr lvl="0" algn="ctr"/>
            <a:r>
              <a:rPr lang="en-US" sz="2800" b="1" dirty="0" err="1" smtClean="0">
                <a:solidFill>
                  <a:srgbClr val="FFFF00"/>
                </a:solidFill>
              </a:rPr>
              <a:t>Komplikasi</a:t>
            </a:r>
            <a:r>
              <a:rPr lang="en-US" sz="2800" b="1" dirty="0" smtClean="0">
                <a:solidFill>
                  <a:srgbClr val="FFFF00"/>
                </a:solidFill>
              </a:rPr>
              <a:t> lain: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dirty="0" err="1" smtClean="0"/>
              <a:t>Decubitus</a:t>
            </a:r>
            <a:r>
              <a:rPr lang="en-US" sz="2800" dirty="0" smtClean="0"/>
              <a:t>,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pernafasan</a:t>
            </a:r>
            <a:r>
              <a:rPr lang="en-US" sz="2800" dirty="0" smtClean="0"/>
              <a:t>,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</a:t>
            </a:r>
            <a:r>
              <a:rPr lang="en-US" sz="2800" dirty="0" err="1" smtClean="0"/>
              <a:t>kemih</a:t>
            </a:r>
            <a:r>
              <a:rPr lang="en-US" sz="2800" dirty="0" smtClean="0"/>
              <a:t>, </a:t>
            </a:r>
            <a:r>
              <a:rPr lang="en-US" sz="2800" dirty="0" err="1" smtClean="0"/>
              <a:t>Osifikasi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artikuler</a:t>
            </a:r>
            <a:r>
              <a:rPr lang="en-US" sz="2800" dirty="0" smtClean="0"/>
              <a:t>, </a:t>
            </a:r>
            <a:r>
              <a:rPr lang="en-US" sz="2800" dirty="0" err="1" smtClean="0"/>
              <a:t>Depressi</a:t>
            </a:r>
            <a:endParaRPr lang="id-ID" sz="2800" dirty="0" smtClean="0"/>
          </a:p>
          <a:p>
            <a:r>
              <a:rPr lang="en-US" sz="2400" dirty="0" smtClean="0"/>
              <a:t> </a:t>
            </a:r>
            <a:endParaRPr lang="id-ID" sz="2400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4000496" y="1214422"/>
            <a:ext cx="1214446" cy="85725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643174" y="214290"/>
            <a:ext cx="37862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KOMPLIKASI</a:t>
            </a:r>
            <a:endParaRPr lang="id-ID" sz="3600" b="1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75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14546" y="1214422"/>
            <a:ext cx="664373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Terapi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awal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Lesi</a:t>
            </a:r>
            <a:r>
              <a:rPr lang="en-US" sz="2800" b="1" dirty="0" smtClean="0">
                <a:solidFill>
                  <a:srgbClr val="FFFF00"/>
                </a:solidFill>
              </a:rPr>
              <a:t> Medulla </a:t>
            </a:r>
            <a:r>
              <a:rPr lang="en-US" sz="2800" b="1" dirty="0" err="1" smtClean="0">
                <a:solidFill>
                  <a:srgbClr val="FFFF00"/>
                </a:solidFill>
              </a:rPr>
              <a:t>Spinalis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 </a:t>
            </a:r>
            <a:endParaRPr lang="id-ID" sz="2800" b="1" dirty="0" smtClean="0"/>
          </a:p>
          <a:p>
            <a:pPr lvl="0"/>
            <a:r>
              <a:rPr lang="en-US" sz="2800" b="1" dirty="0" smtClean="0"/>
              <a:t>Bladder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bowel training</a:t>
            </a:r>
            <a:endParaRPr lang="id-ID" sz="2800" b="1" dirty="0" smtClean="0"/>
          </a:p>
          <a:p>
            <a:pPr lvl="0"/>
            <a:r>
              <a:rPr lang="en-US" sz="2800" b="1" dirty="0" err="1" smtClean="0"/>
              <a:t>Trakeotomi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ventilasi</a:t>
            </a:r>
            <a:endParaRPr lang="id-ID" sz="2800" b="1" dirty="0" smtClean="0"/>
          </a:p>
          <a:p>
            <a:pPr lvl="0"/>
            <a:r>
              <a:rPr lang="en-US" sz="2800" b="1" dirty="0" err="1" smtClean="0"/>
              <a:t>Pelihara</a:t>
            </a:r>
            <a:r>
              <a:rPr lang="en-US" sz="2800" b="1" dirty="0" smtClean="0"/>
              <a:t> posture ( Rest ):</a:t>
            </a:r>
            <a:endParaRPr lang="id-ID" sz="2800" b="1" dirty="0" smtClean="0"/>
          </a:p>
          <a:p>
            <a:pPr lvl="0"/>
            <a:r>
              <a:rPr lang="en-US" sz="2800" b="1" dirty="0" err="1" smtClean="0"/>
              <a:t>Cegah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decubitus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Kurangi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spastisitas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Cegah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kontraktur</a:t>
            </a:r>
            <a:endParaRPr lang="id-ID" sz="2800" b="1" dirty="0" smtClean="0"/>
          </a:p>
          <a:p>
            <a:pPr lvl="0"/>
            <a:r>
              <a:rPr lang="en-US" sz="2800" b="1" dirty="0" err="1" smtClean="0"/>
              <a:t>Penyangga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Cegah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kontraktur</a:t>
            </a:r>
            <a:endParaRPr lang="id-ID" sz="2800" b="1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428596" y="2428868"/>
            <a:ext cx="1500198" cy="2071702"/>
          </a:xfrm>
          <a:prstGeom prst="rightArrow">
            <a:avLst>
              <a:gd name="adj1" fmla="val 50000"/>
              <a:gd name="adj2" fmla="val 4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785794"/>
            <a:ext cx="55435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Fisioterapi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Lesi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Akut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endParaRPr lang="id-ID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err="1" smtClean="0">
                <a:solidFill>
                  <a:srgbClr val="FFFF00"/>
                </a:solidFill>
              </a:rPr>
              <a:t>Pemeriksaan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Otot</a:t>
            </a:r>
            <a:r>
              <a:rPr lang="en-US" sz="2800" dirty="0" smtClean="0"/>
              <a:t> ( </a:t>
            </a:r>
            <a:r>
              <a:rPr lang="en-US" sz="2800" dirty="0" err="1" smtClean="0"/>
              <a:t>spastisitas</a:t>
            </a:r>
            <a:r>
              <a:rPr lang="en-US" sz="2800" dirty="0" smtClean="0"/>
              <a:t>, power, </a:t>
            </a:r>
            <a:r>
              <a:rPr lang="en-US" sz="2800" dirty="0" err="1" smtClean="0"/>
              <a:t>refleks</a:t>
            </a:r>
            <a:r>
              <a:rPr lang="en-US" sz="2800" dirty="0" smtClean="0"/>
              <a:t>) </a:t>
            </a:r>
            <a:endParaRPr lang="id-ID" sz="2800" dirty="0" smtClean="0"/>
          </a:p>
          <a:p>
            <a:r>
              <a:rPr lang="en-US" sz="2800" dirty="0" err="1" smtClean="0"/>
              <a:t>Sendi</a:t>
            </a:r>
            <a:r>
              <a:rPr lang="en-US" sz="2800" dirty="0" smtClean="0"/>
              <a:t> ( </a:t>
            </a:r>
            <a:r>
              <a:rPr lang="en-US" sz="2800" dirty="0" err="1" smtClean="0"/>
              <a:t>lingkup</a:t>
            </a:r>
            <a:r>
              <a:rPr lang="en-US" sz="2800" dirty="0" smtClean="0"/>
              <a:t>, End feel, </a:t>
            </a:r>
            <a:r>
              <a:rPr lang="en-US" sz="2800" dirty="0" err="1" smtClean="0"/>
              <a:t>kontraktur</a:t>
            </a:r>
            <a:r>
              <a:rPr lang="en-US" sz="2800" dirty="0" smtClean="0"/>
              <a:t> ) </a:t>
            </a:r>
            <a:endParaRPr lang="id-ID" sz="2800" dirty="0" smtClean="0"/>
          </a:p>
          <a:p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Respirasi</a:t>
            </a:r>
            <a:endParaRPr lang="id-ID" sz="2800" dirty="0" smtClean="0"/>
          </a:p>
          <a:p>
            <a:endParaRPr lang="id-ID" sz="2800" dirty="0" smtClean="0"/>
          </a:p>
          <a:p>
            <a:pPr lvl="0"/>
            <a:r>
              <a:rPr lang="en-US" sz="2800" b="1" dirty="0" err="1" smtClean="0">
                <a:solidFill>
                  <a:srgbClr val="FFFF00"/>
                </a:solidFill>
              </a:rPr>
              <a:t>Terapi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FT </a:t>
            </a:r>
            <a:r>
              <a:rPr lang="en-US" sz="2800" dirty="0" err="1" smtClean="0"/>
              <a:t>Respira</a:t>
            </a:r>
            <a:r>
              <a:rPr lang="id-ID" sz="2800" dirty="0" smtClean="0"/>
              <a:t>si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pasif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Fasilitasi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endParaRPr lang="id-ID" sz="2800" dirty="0" smtClean="0"/>
          </a:p>
          <a:p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714348" y="642918"/>
            <a:ext cx="1143008" cy="1143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714348" y="2071678"/>
            <a:ext cx="1143008" cy="11430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785786" y="3929066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8572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FRAKTUR COSTAE</a:t>
            </a:r>
            <a:endParaRPr lang="en-US" sz="4000" b="1" dirty="0"/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1765300" cy="3282583"/>
          </a:xfrm>
          <a:prstGeom prst="rect">
            <a:avLst/>
          </a:prstGeom>
        </p:spPr>
      </p:pic>
      <p:pic>
        <p:nvPicPr>
          <p:cNvPr id="8" name="Picture 7" descr="s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71600"/>
            <a:ext cx="2617158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</a:rPr>
              <a:t>2. Fracture  Costa</a:t>
            </a: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13716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hlinkClick r:id="rId2"/>
              </a:rPr>
              <a:t>Radiographs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4" name="Picture 3" descr="costa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799"/>
            <a:ext cx="3124200" cy="260941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59214">
            <a:off x="2420519" y="1662555"/>
            <a:ext cx="721563" cy="7099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sta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97439"/>
            <a:ext cx="3505200" cy="459698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959214">
            <a:off x="6154319" y="2576955"/>
            <a:ext cx="721563" cy="70999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500174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800" dirty="0" err="1" smtClean="0"/>
              <a:t>Patah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Costa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trauma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( </a:t>
            </a:r>
            <a:r>
              <a:rPr lang="en-US" sz="2800" dirty="0" err="1" smtClean="0"/>
              <a:t>pukulan</a:t>
            </a:r>
            <a:r>
              <a:rPr lang="en-US" sz="2800" dirty="0" smtClean="0"/>
              <a:t>/</a:t>
            </a:r>
            <a:r>
              <a:rPr lang="en-US" sz="2800" dirty="0" err="1" smtClean="0"/>
              <a:t>benturan</a:t>
            </a:r>
            <a:r>
              <a:rPr lang="en-US" sz="2800" dirty="0" smtClean="0"/>
              <a:t> 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over </a:t>
            </a:r>
            <a:r>
              <a:rPr lang="en-US" sz="2800" dirty="0" err="1" smtClean="0"/>
              <a:t>kontraksi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mempertahankan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/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id-ID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Bentuk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fraktur</a:t>
            </a:r>
            <a:r>
              <a:rPr lang="en-US" sz="2800" b="1" dirty="0" smtClean="0"/>
              <a:t>: </a:t>
            </a:r>
            <a:endParaRPr lang="id-ID" sz="2800" b="1" dirty="0" smtClean="0"/>
          </a:p>
          <a:p>
            <a:r>
              <a:rPr lang="en-US" sz="2800" dirty="0" smtClean="0"/>
              <a:t>Simple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jarang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displascement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displascement</a:t>
            </a:r>
            <a:r>
              <a:rPr lang="en-US" sz="2800" dirty="0" smtClean="0"/>
              <a:t>,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menyudut</a:t>
            </a:r>
            <a:endParaRPr lang="id-ID" sz="2800" dirty="0" smtClean="0"/>
          </a:p>
          <a:p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3048000" cy="5232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2. Fracture  Costa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500034" y="2143116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00034" y="414338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642918"/>
            <a:ext cx="718661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Penatalaksanaan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endParaRPr lang="id-ID" sz="2800" dirty="0" smtClean="0"/>
          </a:p>
          <a:p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fiksasi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strapping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fraktur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10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ekspirasi</a:t>
            </a:r>
            <a:r>
              <a:rPr lang="en-US" sz="2800" dirty="0" smtClean="0"/>
              <a:t> </a:t>
            </a:r>
            <a:r>
              <a:rPr lang="en-US" sz="2800" dirty="0" err="1" smtClean="0"/>
              <a:t>penuh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en-US" sz="2800" b="1" dirty="0" err="1" smtClean="0"/>
              <a:t>Bila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displascement</a:t>
            </a:r>
            <a:r>
              <a:rPr lang="en-US" sz="2800" dirty="0" smtClean="0"/>
              <a:t>,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diberi</a:t>
            </a:r>
            <a:r>
              <a:rPr lang="en-US" sz="2800" dirty="0" smtClean="0"/>
              <a:t> strapping </a:t>
            </a:r>
            <a:r>
              <a:rPr lang="en-US" sz="2800" dirty="0" err="1" smtClean="0"/>
              <a:t>terlebih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dahulu</a:t>
            </a:r>
            <a:r>
              <a:rPr lang="en-US" sz="2800" dirty="0" smtClean="0"/>
              <a:t> </a:t>
            </a:r>
            <a:r>
              <a:rPr lang="en-US" sz="2800" dirty="0" err="1" smtClean="0"/>
              <a:t>direposisi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anatomis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en-US" sz="2800" b="1" dirty="0" smtClean="0"/>
              <a:t>Internal </a:t>
            </a:r>
            <a:r>
              <a:rPr lang="en-US" sz="2800" b="1" dirty="0" err="1" smtClean="0"/>
              <a:t>fiksasi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jarang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.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callus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konsolidasi</a:t>
            </a:r>
            <a:r>
              <a:rPr lang="en-US" sz="2800" dirty="0" smtClean="0"/>
              <a:t> </a:t>
            </a:r>
            <a:r>
              <a:rPr lang="en-US" sz="2800" dirty="0" err="1" smtClean="0"/>
              <a:t>relatif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7158" y="1785926"/>
            <a:ext cx="1071570" cy="9286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357158" y="4714884"/>
            <a:ext cx="1071570" cy="9286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357158" y="3071810"/>
            <a:ext cx="1071570" cy="9286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Komplikasi</a:t>
            </a:r>
            <a:r>
              <a:rPr lang="en-US" b="1" dirty="0" smtClean="0">
                <a:solidFill>
                  <a:schemeClr val="bg1"/>
                </a:solidFill>
              </a:rPr>
              <a:t> 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US" dirty="0" err="1" smtClean="0"/>
              <a:t>Artritis</a:t>
            </a:r>
            <a:r>
              <a:rPr lang="en-US" dirty="0" smtClean="0"/>
              <a:t> </a:t>
            </a:r>
            <a:r>
              <a:rPr lang="en-US" dirty="0" err="1" smtClean="0"/>
              <a:t>degenerati</a:t>
            </a:r>
            <a:r>
              <a:rPr lang="id-ID" dirty="0" smtClean="0"/>
              <a:t>f</a:t>
            </a:r>
            <a:r>
              <a:rPr lang="en-US" dirty="0" smtClean="0"/>
              <a:t> ( </a:t>
            </a:r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dirty="0" err="1" smtClean="0"/>
              <a:t>fraktur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comminuted </a:t>
            </a:r>
            <a:r>
              <a:rPr lang="en-US" dirty="0" err="1" smtClean="0"/>
              <a:t>fraktur</a:t>
            </a:r>
            <a:r>
              <a:rPr lang="en-US" dirty="0" smtClean="0"/>
              <a:t> )</a:t>
            </a:r>
          </a:p>
          <a:p>
            <a:pPr lvl="0"/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avaskular</a:t>
            </a:r>
            <a:endParaRPr lang="en-US" dirty="0" smtClean="0"/>
          </a:p>
          <a:p>
            <a:pPr lvl="0"/>
            <a:r>
              <a:rPr lang="en-US" dirty="0" err="1" smtClean="0"/>
              <a:t>Displascement</a:t>
            </a:r>
            <a:r>
              <a:rPr lang="en-US" dirty="0" smtClean="0"/>
              <a:t> post </a:t>
            </a:r>
            <a:r>
              <a:rPr lang="en-US" dirty="0" err="1" smtClean="0"/>
              <a:t>operati</a:t>
            </a:r>
            <a:r>
              <a:rPr lang="id-ID" dirty="0" smtClean="0"/>
              <a:t>f</a:t>
            </a:r>
            <a:r>
              <a:rPr lang="en-US" dirty="0" smtClean="0"/>
              <a:t> ( inadequate fixation )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685800"/>
            <a:ext cx="6538930" cy="33239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Fisioterapi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3200" b="1" dirty="0" err="1" smtClean="0">
                <a:solidFill>
                  <a:schemeClr val="bg1"/>
                </a:solidFill>
              </a:rPr>
              <a:t>Latihan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pernafasan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Mobility Thorax </a:t>
            </a:r>
            <a:r>
              <a:rPr lang="en-US" sz="3200" b="1" dirty="0" err="1" smtClean="0">
                <a:solidFill>
                  <a:schemeClr val="bg1"/>
                </a:solidFill>
              </a:rPr>
              <a:t>toleransi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/>
            <a:r>
              <a:rPr lang="en-US" sz="3200" b="1" dirty="0" err="1" smtClean="0">
                <a:solidFill>
                  <a:schemeClr val="bg1"/>
                </a:solidFill>
              </a:rPr>
              <a:t>Aktivitas</a:t>
            </a:r>
            <a:r>
              <a:rPr lang="en-US" sz="3200" b="1" dirty="0" smtClean="0">
                <a:solidFill>
                  <a:schemeClr val="bg1"/>
                </a:solidFill>
              </a:rPr>
              <a:t> lain </a:t>
            </a:r>
            <a:r>
              <a:rPr lang="en-US" sz="3200" b="1" dirty="0" err="1" smtClean="0">
                <a:solidFill>
                  <a:schemeClr val="bg1"/>
                </a:solidFill>
              </a:rPr>
              <a:t>menyesuaikan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kondisi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fraktur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00100" y="714356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714348" y="2000240"/>
            <a:ext cx="1143008" cy="1143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2&quot; unique_id=&quot;133816&quot;&gt;&lt;object type=&quot;3&quot; unique_id=&quot;133817&quot;&gt;&lt;property id=&quot;20148&quot; value=&quot;5&quot;/&gt;&lt;property id=&quot;20300&quot; value=&quot;Slide 1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57&quot;/&gt;&lt;/object&gt;&lt;object type=&quot;3&quot; unique_id=&quot;133818&quot;&gt;&lt;property id=&quot;20148&quot; value=&quot;5&quot;/&gt;&lt;property id=&quot;20300&quot; value=&quot;Slide 2 - &amp;quot;27. Fracture  Patella &amp;#x0D;&amp;#x0A;&amp;#x0D;&amp;#x0A;&amp;#x0D;&amp;#x0A;&amp;#x0D;&amp;#x0A;&amp;#x0D;&amp;#x0A;&amp;#x0D;&amp;#x0A;&amp;#x0D;&amp;#x0A;&amp;#x0D;&amp;#x0A;&amp;#x0D;&amp;#x0A;&amp;quot;&quot;/&gt;&lt;property id=&quot;20307&quot; value=&quot;258&quot;/&gt;&lt;/object&gt;&lt;object type=&quot;3&quot; unique_id=&quot;133819&quot;&gt;&lt;property id=&quot;20148&quot; value=&quot;5&quot;/&gt;&lt;property id=&quot;20300&quot; value=&quot;Slide 3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59&quot;/&gt;&lt;/object&gt;&lt;object type=&quot;3&quot; unique_id=&quot;133820&quot;&gt;&lt;property id=&quot;20148&quot; value=&quot;5&quot;/&gt;&lt;property id=&quot;20300&quot; value=&quot;Slide 4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0&quot;/&gt;&lt;/object&gt;&lt;object type=&quot;3&quot; unique_id=&quot;133821&quot;&gt;&lt;property id=&quot;20148&quot; value=&quot;5&quot;/&gt;&lt;property id=&quot;20300&quot; value=&quot;Slide 5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1&quot;/&gt;&lt;/object&gt;&lt;object type=&quot;3&quot; unique_id=&quot;133822&quot;&gt;&lt;property id=&quot;20148&quot; value=&quot;5&quot;/&gt;&lt;property id=&quot;20300&quot; value=&quot;Slide 6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2&quot;/&gt;&lt;/object&gt;&lt;object type=&quot;3&quot; unique_id=&quot;133823&quot;&gt;&lt;property id=&quot;20148&quot; value=&quot;5&quot;/&gt;&lt;property id=&quot;20300&quot; value=&quot;Slide 7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3&quot;/&gt;&lt;/object&gt;&lt;object type=&quot;3&quot; unique_id=&quot;133824&quot;&gt;&lt;property id=&quot;20148&quot; value=&quot;5&quot;/&gt;&lt;property id=&quot;20300&quot; value=&quot;Slide 8 - &amp;quot;&amp;#x0D;&amp;#x0A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64&quot;/&gt;&lt;/object&gt;&lt;object type=&quot;3&quot; unique_id=&quot;133825&quot;&gt;&lt;property id=&quot;20148&quot; value=&quot;5&quot;/&gt;&lt;property id=&quot;20300&quot; value=&quot;Slide 9 - &amp;quot;&amp;#x0D;&amp;#x0A;Komplikasi :&amp;#x0D;&amp;#x0A;&amp;quot;&quot;/&gt;&lt;property id=&quot;20307&quot; value=&quot;265&quot;/&gt;&lt;/object&gt;&lt;object type=&quot;3&quot; unique_id=&quot;133826&quot;&gt;&lt;property id=&quot;20148&quot; value=&quot;5&quot;/&gt;&lt;property id=&quot;20300&quot; value=&quot;Slide 10 - &amp;quot;ORIF Patella Fracture Post-Operative Rehabilitation Protocol&amp;quot;&quot;/&gt;&lt;property id=&quot;20307&quot; value=&quot;266&quot;/&gt;&lt;/object&gt;&lt;object type=&quot;3&quot; unique_id=&quot;133827&quot;&gt;&lt;property id=&quot;20148&quot; value=&quot;5&quot;/&gt;&lt;property id=&quot;20300&quot; value=&quot;Slide 11 - &amp;quot;&amp;#x0D;&amp;#x0A;Phase I: 0-2 weeks&amp;#x0D;&amp;#x0A;&amp;quot;&quot;/&gt;&lt;property id=&quot;20307&quot; value=&quot;267&quot;/&gt;&lt;/object&gt;&lt;object type=&quot;3&quot; unique_id=&quot;133828&quot;&gt;&lt;property id=&quot;20148&quot; value=&quot;5&quot;/&gt;&lt;property id=&quot;20300&quot; value=&quot;Slide 12 - &amp;quot;Phase II: 2-6 Weeks&amp;quot;&quot;/&gt;&lt;property id=&quot;20307&quot; value=&quot;268&quot;/&gt;&lt;/object&gt;&lt;object type=&quot;3&quot; unique_id=&quot;133829&quot;&gt;&lt;property id=&quot;20148&quot; value=&quot;5&quot;/&gt;&lt;property id=&quot;20300&quot; value=&quot;Slide 13 - &amp;quot;Phase III: 6-10 Weeks&amp;quot;&quot;/&gt;&lt;property id=&quot;20307&quot; value=&quot;269&quot;/&gt;&lt;/object&gt;&lt;object type=&quot;3&quot; unique_id=&quot;133830&quot;&gt;&lt;property id=&quot;20148&quot; value=&quot;5&quot;/&gt;&lt;property id=&quot;20300&quot; value=&quot;Slide 14 - &amp;quot;Phase IV: 10-12 Weeks&amp;quot;&quot;/&gt;&lt;property id=&quot;20307&quot; value=&quot;270&quot;/&gt;&lt;/object&gt;&lt;object type=&quot;3&quot; unique_id=&quot;133831&quot;&gt;&lt;property id=&quot;20148&quot; value=&quot;5&quot;/&gt;&lt;property id=&quot;20300&quot; value=&quot;Slide 15 - &amp;quot;Phase V: 3-6 Months&amp;quot;&quot;/&gt;&lt;property id=&quot;20307&quot; value=&quot;271&quot;/&gt;&lt;/object&gt;&lt;object type=&quot;3&quot; unique_id=&quot;133832&quot;&gt;&lt;property id=&quot;20148&quot; value=&quot;5&quot;/&gt;&lt;property id=&quot;20300&quot; value=&quot;Slide 16 - &amp;quot;27 a. Dislokasi   Patella &amp;#x0D;&amp;#x0A;&amp;#x0D;&amp;#x0A;&amp;#x0D;&amp;#x0A;&amp;#x0D;&amp;#x0A;&amp;#x0D;&amp;#x0A;&amp;#x0D;&amp;#x0A;&amp;#x0D;&amp;#x0A;&amp;#x0D;&amp;#x0A;&amp;#x0D;&amp;#x0A;&amp;quot;&quot;/&gt;&lt;property id=&quot;20307&quot; value=&quot;272&quot;/&gt;&lt;/object&gt;&lt;object type=&quot;3&quot; unique_id=&quot;133833&quot;&gt;&lt;property id=&quot;20148&quot; value=&quot;5&quot;/&gt;&lt;property id=&quot;20300&quot; value=&quot;Slide 17 - &amp;quot;Penyebab&amp;quot;&quot;/&gt;&lt;property id=&quot;20307&quot; value=&quot;273&quot;/&gt;&lt;/object&gt;&lt;object type=&quot;3&quot; unique_id=&quot;133834&quot;&gt;&lt;property id=&quot;20148&quot; value=&quot;5&quot;/&gt;&lt;property id=&quot;20300&quot; value=&quot;Slide 18 - &amp;quot;&amp;#x0D;&amp;#x0A;&amp;#x0D;&amp;#x0A;&amp;#x0D;&amp;#x0A;&amp;#x0D;&amp;#x0A;X ray dislokasi patela&amp;#x0D;&amp;#x0A;&amp;quot;&quot;/&gt;&lt;property id=&quot;20307&quot; value=&quot;274&quot;/&gt;&lt;/object&gt;&lt;object type=&quot;3&quot; unique_id=&quot;133835&quot;&gt;&lt;property id=&quot;20148&quot; value=&quot;5&quot;/&gt;&lt;property id=&quot;20300&quot; value=&quot;Slide 19 - &amp;quot;&amp;#x0D;&amp;#x0A;Gejala&amp;#x0D;&amp;#x0A;• Pembengkakan yang terjadi sangat cepat&amp;#x0D;&amp;#x0A;• Nyeri Ekstrim di lutut &amp;#x0D;&amp;#x0A;&amp;quot;&quot;/&gt;&lt;property id=&quot;20307&quot; value=&quot;275&quot;/&gt;&lt;/object&gt;&lt;object type=&quot;3&quot; unique_id=&quot;133836&quot;&gt;&lt;property id=&quot;20148&quot; value=&quot;5&quot;/&gt;&lt;property id=&quot;20300&quot; value=&quot;Slide 20 - &amp;quot; &amp;#x0D;&amp;#x0A; Acute Patella Dislocation Protocol &amp;amp;#x09;&amp;#x0D;&amp;#x0A;&amp;quot;&quot;/&gt;&lt;property id=&quot;20307&quot; value=&quot;276&quot;/&gt;&lt;/object&gt;&lt;object type=&quot;3&quot; unique_id=&quot;133837&quot;&gt;&lt;property id=&quot;20148&quot; value=&quot;5&quot;/&gt;&lt;property id=&quot;20300&quot; value=&quot;Slide 21 - &amp;quot;Week 1 : &amp;#x0D;&amp;#x0A;1. Initial Evaluation&amp;#x0D;&amp;#x0A;&amp;quot;&quot;/&gt;&lt;property id=&quot;20307&quot; value=&quot;277&quot;/&gt;&lt;/object&gt;&lt;object type=&quot;3&quot; unique_id=&quot;133838&quot;&gt;&lt;property id=&quot;20148&quot; value=&quot;5&quot;/&gt;&lt;property id=&quot;20300&quot; value=&quot;Slide 22 - &amp;quot;&amp;#x0D;&amp;#x0A;2. Patient Education &amp;amp;#x09;&amp;#x0D;&amp;#x0A;&amp;quot;&quot;/&gt;&lt;property id=&quot;20307&quot; value=&quot;278&quot;/&gt;&lt;/object&gt;&lt;object type=&quot;3&quot; unique_id=&quot;133839&quot;&gt;&lt;property id=&quot;20148&quot; value=&quot;5&quot;/&gt;&lt;property id=&quot;20300&quot; value=&quot;Slide 23 - &amp;quot; &amp;#x0D;&amp;#x0A;3. Therapeutic Exercise &amp;amp;#x09;&amp;#x0D;&amp;#x0A;&amp;quot;&quot;/&gt;&lt;property id=&quot;20307&quot; value=&quot;279&quot;/&gt;&lt;/object&gt;&lt;object type=&quot;3&quot; unique_id=&quot;133840&quot;&gt;&lt;property id=&quot;20148&quot; value=&quot;5&quot;/&gt;&lt;property id=&quot;20300&quot; value=&quot;Slide 24 - &amp;quot;&amp;#x0D;&amp;#x0A;4. Manual Techniques &amp;amp;#x09;&amp;#x0D;&amp;#x0A;&amp;quot;&quot;/&gt;&lt;property id=&quot;20307&quot; value=&quot;280&quot;/&gt;&lt;/object&gt;&lt;object type=&quot;3&quot; unique_id=&quot;133841&quot;&gt;&lt;property id=&quot;20148&quot; value=&quot;5&quot;/&gt;&lt;property id=&quot;20300&quot; value=&quot;Slide 25 - &amp;quot;&amp;#x0D;&amp;#x0A;5. Modalities &amp;amp;#x09;&amp;#x0D;&amp;#x0A;&amp;quot;&quot;/&gt;&lt;property id=&quot;20307&quot; value=&quot;281&quot;/&gt;&lt;/object&gt;&lt;object type=&quot;3&quot; unique_id=&quot;133842&quot;&gt;&lt;property id=&quot;20148&quot; value=&quot;5&quot;/&gt;&lt;property id=&quot;20300&quot; value=&quot;Slide 26 - &amp;quot;&amp;#x0D;&amp;#x0A;6. Goals &amp;amp;#x09;&amp;#x0D;&amp;#x0A;&amp;quot;&quot;/&gt;&lt;property id=&quot;20307&quot; value=&quot;282&quot;/&gt;&lt;/object&gt;&lt;object type=&quot;3&quot; unique_id=&quot;133843&quot;&gt;&lt;property id=&quot;20148&quot; value=&quot;5&quot;/&gt;&lt;property id=&quot;20300&quot; value=&quot;Slide 27 - &amp;quot;Week  : 2 - 4&amp;#x0D;&amp;#x0A;1. Evaluate&amp;#x0D;&amp;#x0A;&amp;quot;&quot;/&gt;&lt;property id=&quot;20307&quot; value=&quot;283&quot;/&gt;&lt;/object&gt;&lt;object type=&quot;3&quot; unique_id=&quot;133844&quot;&gt;&lt;property id=&quot;20148&quot; value=&quot;5&quot;/&gt;&lt;property id=&quot;20300&quot; value=&quot;Slide 28 - &amp;quot;&amp;#x0D;&amp;#x0A;2. Patient Education &amp;amp;#x09;&amp;#x0D;&amp;#x0A;&amp;quot;&quot;/&gt;&lt;property id=&quot;20307&quot; value=&quot;284&quot;/&gt;&lt;/object&gt;&lt;object type=&quot;3&quot; unique_id=&quot;133845&quot;&gt;&lt;property id=&quot;20148&quot; value=&quot;5&quot;/&gt;&lt;property id=&quot;20300&quot; value=&quot;Slide 29 - &amp;quot; &amp;#x0D;&amp;#x0A;3. Therapeutic Exercise &amp;amp;#x09;&amp;#x0D;&amp;#x0A;&amp;quot;&quot;/&gt;&lt;property id=&quot;20307&quot; value=&quot;285&quot;/&gt;&lt;/object&gt;&lt;object type=&quot;3&quot; unique_id=&quot;133846&quot;&gt;&lt;property id=&quot;20148&quot; value=&quot;5&quot;/&gt;&lt;property id=&quot;20300&quot; value=&quot;Slide 30 - &amp;quot;&amp;#x0D;&amp;#x0A;4. Manual Techniques &amp;amp;#x09;&amp;#x0D;&amp;#x0A;&amp;quot;&quot;/&gt;&lt;property id=&quot;20307&quot; value=&quot;286&quot;/&gt;&lt;/object&gt;&lt;object type=&quot;3&quot; unique_id=&quot;133847&quot;&gt;&lt;property id=&quot;20148&quot; value=&quot;5&quot;/&gt;&lt;property id=&quot;20300&quot; value=&quot;Slide 31 - &amp;quot;&amp;#x0D;&amp;#x0A;5. Modalities &amp;amp;#x09;&amp;#x0D;&amp;#x0A;&amp;quot;&quot;/&gt;&lt;property id=&quot;20307&quot; value=&quot;287&quot;/&gt;&lt;/object&gt;&lt;object type=&quot;3&quot; unique_id=&quot;133848&quot;&gt;&lt;property id=&quot;20148&quot; value=&quot;5&quot;/&gt;&lt;property id=&quot;20300&quot; value=&quot;Slide 32 - &amp;quot;&amp;#x0D;&amp;#x0A;6. Goals &amp;amp;#x09;&amp;#x0D;&amp;#x0A;&amp;quot;&quot;/&gt;&lt;property id=&quot;20307&quot; value=&quot;288&quot;/&gt;&lt;/object&gt;&lt;object type=&quot;3&quot; unique_id=&quot;133849&quot;&gt;&lt;property id=&quot;20148&quot; value=&quot;5&quot;/&gt;&lt;property id=&quot;20300&quot; value=&quot;Slide 33 - &amp;quot;Week  : 4 - 8&amp;#x0D;&amp;#x0A;1. Evaluate&amp;#x0D;&amp;#x0A;&amp;quot;&quot;/&gt;&lt;property id=&quot;20307&quot; value=&quot;289&quot;/&gt;&lt;/object&gt;&lt;object type=&quot;3&quot; unique_id=&quot;133850&quot;&gt;&lt;property id=&quot;20148&quot; value=&quot;5&quot;/&gt;&lt;property id=&quot;20300&quot; value=&quot;Slide 34 - &amp;quot;&amp;#x0D;&amp;#x0A;2. Patient Education &amp;amp;#x09;&amp;#x0D;&amp;#x0A;&amp;quot;&quot;/&gt;&lt;property id=&quot;20307&quot; value=&quot;290&quot;/&gt;&lt;/object&gt;&lt;object type=&quot;3&quot; unique_id=&quot;133851&quot;&gt;&lt;property id=&quot;20148&quot; value=&quot;5&quot;/&gt;&lt;property id=&quot;20300&quot; value=&quot;Slide 35 - &amp;quot; &amp;#x0D;&amp;#x0A;3. Therapeutic Exercise &amp;amp;#x09;&amp;#x0D;&amp;#x0A;&amp;quot;&quot;/&gt;&lt;property id=&quot;20307&quot; value=&quot;291&quot;/&gt;&lt;/object&gt;&lt;object type=&quot;3&quot; unique_id=&quot;133852&quot;&gt;&lt;property id=&quot;20148&quot; value=&quot;5&quot;/&gt;&lt;property id=&quot;20300&quot; value=&quot;Slide 36 - &amp;quot;&amp;#x0D;&amp;#x0A;4. Manual Techniques &amp;amp;#x09;&amp;#x0D;&amp;#x0A;&amp;quot;&quot;/&gt;&lt;property id=&quot;20307&quot; value=&quot;292&quot;/&gt;&lt;/object&gt;&lt;object type=&quot;3&quot; unique_id=&quot;133853&quot;&gt;&lt;property id=&quot;20148&quot; value=&quot;5&quot;/&gt;&lt;property id=&quot;20300&quot; value=&quot;Slide 37 - &amp;quot;&amp;#x0D;&amp;#x0A;5. Modalities &amp;amp;#x09;&amp;#x0D;&amp;#x0A;&amp;quot;&quot;/&gt;&lt;property id=&quot;20307&quot; value=&quot;293&quot;/&gt;&lt;/object&gt;&lt;object type=&quot;3&quot; unique_id=&quot;133854&quot;&gt;&lt;property id=&quot;20148&quot; value=&quot;5&quot;/&gt;&lt;property id=&quot;20300&quot; value=&quot;Slide 38 - &amp;quot;&amp;#x0D;&amp;#x0A;6. Goals &amp;amp;#x09;&amp;#x0D;&amp;#x0A;&amp;quot;&quot;/&gt;&lt;property id=&quot;20307&quot; value=&quot;294&quot;/&gt;&lt;/object&gt;&lt;object type=&quot;3&quot; unique_id=&quot;133855&quot;&gt;&lt;property id=&quot;20148&quot; value=&quot;5&quot;/&gt;&lt;property id=&quot;20300&quot; value=&quot;Slide 39 - &amp;quot;&amp;#x0D;&amp;#x0A;Weeks 8 to discharge &amp;amp;#x09;&amp;#x0D;&amp;#x0A;1. Evaluate&amp;#x0D;&amp;#x0A;&amp;quot;&quot;/&gt;&lt;property id=&quot;20307&quot; value=&quot;295&quot;/&gt;&lt;/object&gt;&lt;object type=&quot;3&quot; unique_id=&quot;133856&quot;&gt;&lt;property id=&quot;20148&quot; value=&quot;5&quot;/&gt;&lt;property id=&quot;20300&quot; value=&quot;Slide 40 - &amp;quot; &amp;#x0D;&amp;#x0A;2. Therapeutic Exercise &amp;amp;#x09;&amp;#x0D;&amp;#x0A;&amp;quot;&quot;/&gt;&lt;property id=&quot;20307&quot; value=&quot;296&quot;/&gt;&lt;/object&gt;&lt;object type=&quot;3&quot; unique_id=&quot;133857&quot;&gt;&lt;property id=&quot;20148&quot; value=&quot;5&quot;/&gt;&lt;property id=&quot;20300&quot; value=&quot;Slide 41 - &amp;quot;&amp;#x0D;&amp;#x0A;3. Goals &amp;amp;#x09;&amp;#x0D;&amp;#x0A;&amp;quot;&quot;/&gt;&lt;property id=&quot;20307&quot; value=&quot;297&quot;/&gt;&lt;/object&gt;&lt;object type=&quot;3&quot; unique_id=&quot;133858&quot;&gt;&lt;property id=&quot;20148&quot; value=&quot;5&quot;/&gt;&lt;property id=&quot;20300&quot; value=&quot;Slide 42 - &amp;quot;28. Fracture  dan Dislokasi Ankle &amp;#x0D;&amp;#x0A;&amp;#x0D;&amp;#x0A;&amp;#x0D;&amp;#x0A;&amp;#x0D;&amp;#x0A;&amp;#x0D;&amp;#x0A;&amp;#x0D;&amp;#x0A;&amp;#x0D;&amp;#x0A;&amp;#x0D;&amp;#x0A;&amp;#x0D;&amp;#x0A;&amp;quot;&quot;/&gt;&lt;property id=&quot;20307&quot; value=&quot;298&quot;/&gt;&lt;/object&gt;&lt;object type=&quot;3&quot; unique_id=&quot;133859&quot;&gt;&lt;property id=&quot;20148&quot; value=&quot;5&quot;/&gt;&lt;property id=&quot;20300&quot; value=&quot;Slide 43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99&quot;/&gt;&lt;/object&gt;&lt;object type=&quot;3&quot; unique_id=&quot;133860&quot;&gt;&lt;property id=&quot;20148&quot; value=&quot;5&quot;/&gt;&lt;property id=&quot;20300&quot; value=&quot;Slide 44 - &amp;quot;&amp;#x0D;&amp;#x0A;Diagnosis:&amp;#x0D;&amp;#x0A;&amp;quot;&quot;/&gt;&lt;property id=&quot;20307&quot; value=&quot;300&quot;/&gt;&lt;/object&gt;&lt;object type=&quot;3&quot; unique_id=&quot;133861&quot;&gt;&lt;property id=&quot;20148&quot; value=&quot;5&quot;/&gt;&lt;property id=&quot;20300&quot; value=&quot;Slide 45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1&quot;/&gt;&lt;/object&gt;&lt;object type=&quot;3&quot; unique_id=&quot;133862&quot;&gt;&lt;property id=&quot;20148&quot; value=&quot;5&quot;/&gt;&lt;property id=&quot;20300&quot; value=&quot;Slide 46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2&quot;/&gt;&lt;/object&gt;&lt;object type=&quot;3&quot; unique_id=&quot;133863&quot;&gt;&lt;property id=&quot;20148&quot; value=&quot;5&quot;/&gt;&lt;property id=&quot;20300&quot; value=&quot;Slide 47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3&quot;/&gt;&lt;/object&gt;&lt;object type=&quot;3&quot; unique_id=&quot;133864&quot;&gt;&lt;property id=&quot;20148&quot; value=&quot;5&quot;/&gt;&lt;property id=&quot;20300&quot; value=&quot;Slide 48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4&quot;/&gt;&lt;/object&gt;&lt;object type=&quot;3&quot; unique_id=&quot;133865&quot;&gt;&lt;property id=&quot;20148&quot; value=&quot;5&quot;/&gt;&lt;property id=&quot;20300&quot; value=&quot;Slide 49 - &amp;quot;Penatalaksanaan : &amp;#x0D;&amp;#x0A;Kasus tanpa displascement maka penatalaksanaannya sama  seperti pada avulsi ligamentum tanpa fr&quot;/&gt;&lt;property id=&quot;20307&quot; value=&quot;305&quot;/&gt;&lt;/object&gt;&lt;object type=&quot;3&quot; unique_id=&quot;133866&quot;&gt;&lt;property id=&quot;20148&quot; value=&quot;5&quot;/&gt;&lt;property id=&quot;20300&quot; value=&quot;Slide 50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06&quot;/&gt;&lt;/object&gt;&lt;object type=&quot;3&quot; unique_id=&quot;133867&quot;&gt;&lt;property id=&quot;20148&quot; value=&quot;5&quot;/&gt;&lt;property id=&quot;20300&quot; value=&quot;Slide 51 - &amp;quot;Penatalaksanaan : &amp;#x0D;&amp;#x0A;Kasus tanpa displascement maka penatalaksanaan nya sama  seperti pada avulsi ligamentum tanpa f&quot;/&gt;&lt;property id=&quot;20307&quot; value=&quot;307&quot;/&gt;&lt;/object&gt;&lt;object type=&quot;3&quot; unique_id=&quot;133868&quot;&gt;&lt;property id=&quot;20148&quot; value=&quot;5&quot;/&gt;&lt;property id=&quot;20300&quot; value=&quot;Slide 52 - &amp;quot;POSTOPERATIVE REHABILITATION&amp;quot;&quot;/&gt;&lt;property id=&quot;20307&quot; value=&quot;308&quot;/&gt;&lt;/object&gt;&lt;object type=&quot;3&quot; unique_id=&quot;133869&quot;&gt;&lt;property id=&quot;20148&quot; value=&quot;5&quot;/&gt;&lt;property id=&quot;20300&quot; value=&quot;Slide 53 - &amp;quot;Contoh fraktur Angkle&amp;#x0D;&amp;#x0A;(ORIF)&amp;quot;&quot;/&gt;&lt;property id=&quot;20307&quot; value=&quot;309&quot;/&gt;&lt;/object&gt;&lt;object type=&quot;3&quot; unique_id=&quot;133870&quot;&gt;&lt;property id=&quot;20148&quot; value=&quot;5&quot;/&gt;&lt;property id=&quot;20300&quot; value=&quot;Slide 54 - &amp;quot;&amp;#x0D;&amp;#x0A;Phase I: Weeks 1-4&amp;#x0D;&amp;#x0A;&amp;quot;&quot;/&gt;&lt;property id=&quot;20307&quot; value=&quot;310&quot;/&gt;&lt;/object&gt;&lt;object type=&quot;3&quot; unique_id=&quot;133871&quot;&gt;&lt;property id=&quot;20148&quot; value=&quot;5&quot;/&gt;&lt;property id=&quot;20300&quot; value=&quot;Slide 55 - &amp;quot;Phase II: Weeks 5-10&amp;quot;&quot;/&gt;&lt;property id=&quot;20307&quot; value=&quot;311&quot;/&gt;&lt;/object&gt;&lt;object type=&quot;3&quot; unique_id=&quot;133872&quot;&gt;&lt;property id=&quot;20148&quot; value=&quot;5&quot;/&gt;&lt;property id=&quot;20300&quot; value=&quot;Slide 56 - &amp;quot;Phase III: Weeks 10-14&amp;quot;&quot;/&gt;&lt;property id=&quot;20307&quot; value=&quot;312&quot;/&gt;&lt;/object&gt;&lt;object type=&quot;3&quot; unique_id=&quot;133873&quot;&gt;&lt;property id=&quot;20148&quot; value=&quot;5&quot;/&gt;&lt;property id=&quot;20300&quot; value=&quot;Slide 57 - &amp;quot;Phase III: Weeks 10-14&amp;quot;&quot;/&gt;&lt;property id=&quot;20307&quot; value=&quot;313&quot;/&gt;&lt;/object&gt;&lt;object type=&quot;3&quot; unique_id=&quot;133874&quot;&gt;&lt;property id=&quot;20148&quot; value=&quot;5&quot;/&gt;&lt;property id=&quot;20300&quot; value=&quot;Slide 58 - &amp;quot;Phase IV: Week 14-24&amp;quot;&quot;/&gt;&lt;property id=&quot;20307&quot; value=&quot;314&quot;/&gt;&lt;/object&gt;&lt;object type=&quot;3&quot; unique_id=&quot;133875&quot;&gt;&lt;property id=&quot;20148&quot; value=&quot;5&quot;/&gt;&lt;property id=&quot;20300&quot; value=&quot;Slide 59 - &amp;quot;Phase IV: Week 14-24&amp;quot;&quot;/&gt;&lt;property id=&quot;20307&quot; value=&quot;315&quot;/&gt;&lt;/object&gt;&lt;object type=&quot;3&quot; unique_id=&quot;133876&quot;&gt;&lt;property id=&quot;20148&quot; value=&quot;5&quot;/&gt;&lt;property id=&quot;20300&quot; value=&quot;Slide 60 - &amp;quot;29. Fracture  Calcaneus &amp;#x0D;&amp;#x0A;&amp;#x0D;&amp;#x0A;&amp;#x0D;&amp;#x0A;&amp;#x0D;&amp;#x0A;&amp;#x0D;&amp;#x0A;&amp;#x0D;&amp;#x0A;&amp;#x0D;&amp;#x0A;&amp;#x0D;&amp;#x0A;&amp;#x0D;&amp;#x0A;&amp;quot;&quot;/&gt;&lt;property id=&quot;20307&quot; value=&quot;316&quot;/&gt;&lt;/object&gt;&lt;object type=&quot;3&quot; unique_id=&quot;133877&quot;&gt;&lt;property id=&quot;20148&quot; value=&quot;5&quot;/&gt;&lt;property id=&quot;20300&quot; value=&quot;Slide 61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17&quot;/&gt;&lt;/object&gt;&lt;object type=&quot;3&quot; unique_id=&quot;133878&quot;&gt;&lt;property id=&quot;20148&quot; value=&quot;5&quot;/&gt;&lt;property id=&quot;20300&quot; value=&quot;Slide 62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18&quot;/&gt;&lt;/object&gt;&lt;object type=&quot;3&quot; unique_id=&quot;133879&quot;&gt;&lt;property id=&quot;20148&quot; value=&quot;5&quot;/&gt;&lt;property id=&quot;20300&quot; value=&quot;Slide 63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19&quot;/&gt;&lt;/object&gt;&lt;object type=&quot;3&quot; unique_id=&quot;133880&quot;&gt;&lt;property id=&quot;20148&quot; value=&quot;5&quot;/&gt;&lt;property id=&quot;20300&quot; value=&quot;Slide 64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0&quot;/&gt;&lt;/object&gt;&lt;object type=&quot;3&quot; unique_id=&quot;133881&quot;&gt;&lt;property id=&quot;20148&quot; value=&quot;5&quot;/&gt;&lt;property id=&quot;20300&quot; value=&quot;Slide 65 - &amp;quot;30. Fracture  Metatarsal &amp;#x0D;&amp;#x0A;&amp;#x0D;&amp;#x0A;&amp;#x0D;&amp;#x0A;&amp;#x0D;&amp;#x0A;&amp;#x0D;&amp;#x0A;&amp;#x0D;&amp;#x0A;&amp;#x0D;&amp;#x0A;&amp;#x0D;&amp;#x0A;&amp;#x0D;&amp;#x0A;&amp;quot;&quot;/&gt;&lt;property id=&quot;20307&quot; value=&quot;321&quot;/&gt;&lt;/object&gt;&lt;object type=&quot;3&quot; unique_id=&quot;133882&quot;&gt;&lt;property id=&quot;20148&quot; value=&quot;5&quot;/&gt;&lt;property id=&quot;20300&quot; value=&quot;Slide 66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2&quot;/&gt;&lt;/object&gt;&lt;object type=&quot;3&quot; unique_id=&quot;133883&quot;&gt;&lt;property id=&quot;20148&quot; value=&quot;5&quot;/&gt;&lt;property id=&quot;20300&quot; value=&quot;Slide 67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3&quot;/&gt;&lt;/object&gt;&lt;object type=&quot;3&quot; unique_id=&quot;133884&quot;&gt;&lt;property id=&quot;20148&quot; value=&quot;5&quot;/&gt;&lt;property id=&quot;20300&quot; value=&quot;Slide 68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4&quot;/&gt;&lt;/object&gt;&lt;object type=&quot;3&quot; unique_id=&quot;133885&quot;&gt;&lt;property id=&quot;20148&quot; value=&quot;5&quot;/&gt;&lt;property id=&quot;20300&quot; value=&quot;Slide 69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5&quot;/&gt;&lt;/object&gt;&lt;object type=&quot;3&quot; unique_id=&quot;133886&quot;&gt;&lt;property id=&quot;20148&quot; value=&quot;5&quot;/&gt;&lt;property id=&quot;20300&quot; value=&quot;Slide 70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6&quot;/&gt;&lt;/object&gt;&lt;object type=&quot;3&quot; unique_id=&quot;133887&quot;&gt;&lt;property id=&quot;20148&quot; value=&quot;5&quot;/&gt;&lt;property id=&quot;20300&quot; value=&quot;Slide 71 - &amp;quot;31. Fracture  Vertebrae&amp;#x0D;&amp;#x0A;&amp;#x0D;&amp;#x0A;&amp;#x0D;&amp;#x0A;&amp;#x0D;&amp;#x0A;&amp;#x0D;&amp;#x0A;&amp;#x0D;&amp;#x0A;&amp;#x0D;&amp;#x0A;&amp;#x0D;&amp;#x0A;&amp;#x0D;&amp;#x0A;&amp;quot;&quot;/&gt;&lt;property id=&quot;20307&quot; value=&quot;327&quot;/&gt;&lt;/object&gt;&lt;object type=&quot;3&quot; unique_id=&quot;133888&quot;&gt;&lt;property id=&quot;20148&quot; value=&quot;5&quot;/&gt;&lt;property id=&quot;20300&quot; value=&quot;Slide 72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8&quot;/&gt;&lt;/object&gt;&lt;object type=&quot;3&quot; unique_id=&quot;133889&quot;&gt;&lt;property id=&quot;20148&quot; value=&quot;5&quot;/&gt;&lt;property id=&quot;20300&quot; value=&quot;Slide 73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29&quot;/&gt;&lt;/object&gt;&lt;object type=&quot;3&quot; unique_id=&quot;133890&quot;&gt;&lt;property id=&quot;20148&quot; value=&quot;5&quot;/&gt;&lt;property id=&quot;20300&quot; value=&quot;Slide 74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0&quot;/&gt;&lt;/object&gt;&lt;object type=&quot;3&quot; unique_id=&quot;133891&quot;&gt;&lt;property id=&quot;20148&quot; value=&quot;5&quot;/&gt;&lt;property id=&quot;20300&quot; value=&quot;Slide 75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1&quot;/&gt;&lt;/object&gt;&lt;object type=&quot;3&quot; unique_id=&quot;133892&quot;&gt;&lt;property id=&quot;20148&quot; value=&quot;5&quot;/&gt;&lt;property id=&quot;20300&quot; value=&quot;Slide 76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2&quot;/&gt;&lt;/object&gt;&lt;object type=&quot;3&quot; unique_id=&quot;133893&quot;&gt;&lt;property id=&quot;20148&quot; value=&quot;5&quot;/&gt;&lt;property id=&quot;20300&quot; value=&quot;Slide 77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3&quot;/&gt;&lt;/object&gt;&lt;object type=&quot;3&quot; unique_id=&quot;133894&quot;&gt;&lt;property id=&quot;20148&quot; value=&quot;5&quot;/&gt;&lt;property id=&quot;20300&quot; value=&quot;Slide 78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4&quot;/&gt;&lt;/object&gt;&lt;object type=&quot;3&quot; unique_id=&quot;133895&quot;&gt;&lt;property id=&quot;20148&quot; value=&quot;5&quot;/&gt;&lt;property id=&quot;20300&quot; value=&quot;Slide 79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5&quot;/&gt;&lt;/object&gt;&lt;object type=&quot;3&quot; unique_id=&quot;133896&quot;&gt;&lt;property id=&quot;20148&quot; value=&quot;5&quot;/&gt;&lt;property id=&quot;20300&quot; value=&quot;Slide 80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6&quot;/&gt;&lt;/object&gt;&lt;object type=&quot;3&quot; unique_id=&quot;133898&quot;&gt;&lt;property id=&quot;20148&quot; value=&quot;5&quot;/&gt;&lt;property id=&quot;20300&quot; value=&quot;Slide 81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8&quot;/&gt;&lt;/object&gt;&lt;object type=&quot;3&quot; unique_id=&quot;133899&quot;&gt;&lt;property id=&quot;20148&quot; value=&quot;5&quot;/&gt;&lt;property id=&quot;20300&quot; value=&quot;Slide 82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39&quot;/&gt;&lt;/object&gt;&lt;object type=&quot;3&quot; unique_id=&quot;133900&quot;&gt;&lt;property id=&quot;20148&quot; value=&quot;5&quot;/&gt;&lt;property id=&quot;20300&quot; value=&quot;Slide 83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0&quot;/&gt;&lt;/object&gt;&lt;object type=&quot;3&quot; unique_id=&quot;133901&quot;&gt;&lt;property id=&quot;20148&quot; value=&quot;5&quot;/&gt;&lt;property id=&quot;20300&quot; value=&quot;Slide 84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1&quot;/&gt;&lt;/object&gt;&lt;object type=&quot;3&quot; unique_id=&quot;133902&quot;&gt;&lt;property id=&quot;20148&quot; value=&quot;5&quot;/&gt;&lt;property id=&quot;20300&quot; value=&quot;Slide 85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2&quot;/&gt;&lt;/object&gt;&lt;object type=&quot;3&quot; unique_id=&quot;133903&quot;&gt;&lt;property id=&quot;20148&quot; value=&quot;5&quot;/&gt;&lt;property id=&quot;20300&quot; value=&quot;Slide 86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3&quot;/&gt;&lt;/object&gt;&lt;object type=&quot;3&quot; unique_id=&quot;133904&quot;&gt;&lt;property id=&quot;20148&quot; value=&quot;5&quot;/&gt;&lt;property id=&quot;20300&quot; value=&quot;Slide 87 - &amp;quot;32. Fracture  Costa&amp;#x0D;&amp;#x0A;&amp;#x0D;&amp;#x0A;&amp;#x0D;&amp;#x0A;&amp;#x0D;&amp;#x0A;&amp;#x0D;&amp;#x0A;&amp;#x0D;&amp;#x0A;&amp;#x0D;&amp;#x0A;&amp;#x0D;&amp;#x0A;&amp;#x0D;&amp;#x0A;&amp;quot;&quot;/&gt;&lt;property id=&quot;20307&quot; value=&quot;344&quot;/&gt;&lt;/object&gt;&lt;object type=&quot;3&quot; unique_id=&quot;133905&quot;&gt;&lt;property id=&quot;20148&quot; value=&quot;5&quot;/&gt;&lt;property id=&quot;20300&quot; value=&quot;Slide 88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5&quot;/&gt;&lt;/object&gt;&lt;object type=&quot;3&quot; unique_id=&quot;133906&quot;&gt;&lt;property id=&quot;20148&quot; value=&quot;5&quot;/&gt;&lt;property id=&quot;20300&quot; value=&quot;Slide 89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6&quot;/&gt;&lt;/object&gt;&lt;object type=&quot;3&quot; unique_id=&quot;133907&quot;&gt;&lt;property id=&quot;20148&quot; value=&quot;5&quot;/&gt;&lt;property id=&quot;20300&quot; value=&quot;Slide 90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347&quot;/&gt;&lt;/object&gt;&lt;object type=&quot;3&quot; unique_id=&quot;133908&quot;&gt;&lt;property id=&quot;20148&quot; value=&quot;5&quot;/&gt;&lt;property id=&quot;20300&quot; value=&quot;Slide 91&quot;/&gt;&lt;property id=&quot;20307&quot; value=&quot;348&quot;/&gt;&lt;/object&gt;&lt;/object&gt;&lt;object type=&quot;8&quot; unique_id=&quot;13400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</TotalTime>
  <Words>2022</Words>
  <Application>Microsoft Office PowerPoint</Application>
  <PresentationFormat>On-screen Show (4:3)</PresentationFormat>
  <Paragraphs>530</Paragraphs>
  <Slides>91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            </vt:lpstr>
      <vt:lpstr>27. Fracture  Patella          </vt:lpstr>
      <vt:lpstr>            </vt:lpstr>
      <vt:lpstr>            </vt:lpstr>
      <vt:lpstr>            </vt:lpstr>
      <vt:lpstr>            </vt:lpstr>
      <vt:lpstr>            </vt:lpstr>
      <vt:lpstr>             </vt:lpstr>
      <vt:lpstr> Komplikasi : </vt:lpstr>
      <vt:lpstr>ORIF Patella Fracture Post-Operative Rehabilitation Protocol</vt:lpstr>
      <vt:lpstr> Phase I: 0-2 weeks </vt:lpstr>
      <vt:lpstr>Phase II: 2-6 Weeks</vt:lpstr>
      <vt:lpstr>Phase III: 6-10 Weeks</vt:lpstr>
      <vt:lpstr>Phase IV: 10-12 Weeks</vt:lpstr>
      <vt:lpstr>Phase V: 3-6 Months</vt:lpstr>
      <vt:lpstr>27 a. Dislokasi   Patella          </vt:lpstr>
      <vt:lpstr>Penyebab</vt:lpstr>
      <vt:lpstr>    X ray dislokasi patela </vt:lpstr>
      <vt:lpstr> Gejala • Pembengkakan yang terjadi sangat cepat • Nyeri Ekstrim di lutut  </vt:lpstr>
      <vt:lpstr>   Acute Patella Dislocation Protocol   </vt:lpstr>
      <vt:lpstr>Week 1 :  1. Initial Evaluation </vt:lpstr>
      <vt:lpstr> 2. Patient Education   </vt:lpstr>
      <vt:lpstr>  3. Therapeutic Exercise   </vt:lpstr>
      <vt:lpstr> 4. Manual Techniques   </vt:lpstr>
      <vt:lpstr> 5. Modalities   </vt:lpstr>
      <vt:lpstr> 6. Goals   </vt:lpstr>
      <vt:lpstr>Week  : 2 - 4 1. Evaluate </vt:lpstr>
      <vt:lpstr> 2. Patient Education   </vt:lpstr>
      <vt:lpstr>  3. Therapeutic Exercise   </vt:lpstr>
      <vt:lpstr> 4. Manual Techniques   </vt:lpstr>
      <vt:lpstr> 5. Modalities   </vt:lpstr>
      <vt:lpstr> 6. Goals   </vt:lpstr>
      <vt:lpstr>Week  : 4 - 8 1. Evaluate </vt:lpstr>
      <vt:lpstr> 2. Patient Education   </vt:lpstr>
      <vt:lpstr>  3. Therapeutic Exercise   </vt:lpstr>
      <vt:lpstr> 4. Manual Techniques   </vt:lpstr>
      <vt:lpstr> 5. Modalities   </vt:lpstr>
      <vt:lpstr> 6. Goals   </vt:lpstr>
      <vt:lpstr> Weeks 8 to discharge   1. Evaluate </vt:lpstr>
      <vt:lpstr>  2. Therapeutic Exercise   </vt:lpstr>
      <vt:lpstr> 3. Goals   </vt:lpstr>
      <vt:lpstr>28. Fracture  dan Dislokasi Ankle          </vt:lpstr>
      <vt:lpstr>            </vt:lpstr>
      <vt:lpstr> Diagnosis: </vt:lpstr>
      <vt:lpstr>            </vt:lpstr>
      <vt:lpstr>            </vt:lpstr>
      <vt:lpstr>            </vt:lpstr>
      <vt:lpstr>            </vt:lpstr>
      <vt:lpstr>Penatalaksanaan :  Kasus tanpa displascement maka penatalaksanaannya sama  seperti pada avulsi ligamentum tanpa fraktur,  Kasus disertai displascement,      Diberikan internal fiksasi skrup/pijn pada fragment fraktur   </vt:lpstr>
      <vt:lpstr>            </vt:lpstr>
      <vt:lpstr>Penatalaksanaan :  Kasus tanpa displascement maka penatalaksanaan nya sama  seperti pada avulsi ligamentum tanpa fraktur.   Kasus disertai displascement,     OPERASI</vt:lpstr>
      <vt:lpstr>POSTOPERATIVE REHABILITATION</vt:lpstr>
      <vt:lpstr>Contoh fraktur Angkle (ORIF)</vt:lpstr>
      <vt:lpstr> Phase I: Weeks 1-4 </vt:lpstr>
      <vt:lpstr>Phase II: Weeks 5-10</vt:lpstr>
      <vt:lpstr>Phase III: Weeks 10-14</vt:lpstr>
      <vt:lpstr>Phase III: Weeks 10-14</vt:lpstr>
      <vt:lpstr>Phase IV: Week 14-24</vt:lpstr>
      <vt:lpstr>Phase IV: Week 14-24</vt:lpstr>
      <vt:lpstr>29. Fracture  Calcaneus          </vt:lpstr>
      <vt:lpstr>            </vt:lpstr>
      <vt:lpstr>            </vt:lpstr>
      <vt:lpstr>            </vt:lpstr>
      <vt:lpstr>            </vt:lpstr>
      <vt:lpstr>30. Fracture  Metatarsal          </vt:lpstr>
      <vt:lpstr>            </vt:lpstr>
      <vt:lpstr>            </vt:lpstr>
      <vt:lpstr>            </vt:lpstr>
      <vt:lpstr>            </vt:lpstr>
      <vt:lpstr>            </vt:lpstr>
      <vt:lpstr>31. Fracture  Vertebrae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32. Fracture  Costa         </vt:lpstr>
      <vt:lpstr>            </vt:lpstr>
      <vt:lpstr>            </vt:lpstr>
      <vt:lpstr>            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wismanto</dc:creator>
  <cp:lastModifiedBy>wismanto</cp:lastModifiedBy>
  <cp:revision>13</cp:revision>
  <dcterms:created xsi:type="dcterms:W3CDTF">2012-10-24T01:40:45Z</dcterms:created>
  <dcterms:modified xsi:type="dcterms:W3CDTF">2012-10-24T14:02:49Z</dcterms:modified>
</cp:coreProperties>
</file>