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34" r:id="rId69"/>
    <p:sldId id="327" r:id="rId70"/>
    <p:sldId id="335" r:id="rId71"/>
    <p:sldId id="355" r:id="rId72"/>
    <p:sldId id="356" r:id="rId73"/>
    <p:sldId id="360" r:id="rId74"/>
    <p:sldId id="361" r:id="rId75"/>
    <p:sldId id="359" r:id="rId76"/>
    <p:sldId id="326" r:id="rId77"/>
    <p:sldId id="362" r:id="rId78"/>
    <p:sldId id="349" r:id="rId79"/>
    <p:sldId id="363" r:id="rId80"/>
    <p:sldId id="338" r:id="rId81"/>
    <p:sldId id="339" r:id="rId82"/>
    <p:sldId id="324" r:id="rId83"/>
    <p:sldId id="325" r:id="rId84"/>
    <p:sldId id="385" r:id="rId85"/>
    <p:sldId id="386" r:id="rId86"/>
    <p:sldId id="387" r:id="rId87"/>
    <p:sldId id="388" r:id="rId88"/>
    <p:sldId id="390" r:id="rId89"/>
    <p:sldId id="392" r:id="rId90"/>
    <p:sldId id="393" r:id="rId91"/>
    <p:sldId id="394" r:id="rId92"/>
    <p:sldId id="395" r:id="rId93"/>
    <p:sldId id="396" r:id="rId94"/>
    <p:sldId id="397" r:id="rId95"/>
    <p:sldId id="410" r:id="rId96"/>
    <p:sldId id="398" r:id="rId97"/>
    <p:sldId id="399" r:id="rId98"/>
    <p:sldId id="411" r:id="rId99"/>
    <p:sldId id="400" r:id="rId100"/>
    <p:sldId id="401" r:id="rId101"/>
    <p:sldId id="402" r:id="rId102"/>
    <p:sldId id="403" r:id="rId103"/>
    <p:sldId id="376" r:id="rId104"/>
    <p:sldId id="404" r:id="rId105"/>
    <p:sldId id="405" r:id="rId106"/>
    <p:sldId id="406" r:id="rId107"/>
    <p:sldId id="407" r:id="rId108"/>
    <p:sldId id="408" r:id="rId109"/>
    <p:sldId id="409" r:id="rId110"/>
    <p:sldId id="412" r:id="rId111"/>
    <p:sldId id="328" r:id="rId112"/>
    <p:sldId id="330" r:id="rId113"/>
    <p:sldId id="331" r:id="rId114"/>
    <p:sldId id="332" r:id="rId115"/>
    <p:sldId id="333" r:id="rId116"/>
    <p:sldId id="340" r:id="rId117"/>
    <p:sldId id="341" r:id="rId118"/>
    <p:sldId id="342" r:id="rId119"/>
    <p:sldId id="343" r:id="rId120"/>
    <p:sldId id="344" r:id="rId121"/>
    <p:sldId id="345" r:id="rId122"/>
    <p:sldId id="346" r:id="rId123"/>
    <p:sldId id="347" r:id="rId124"/>
    <p:sldId id="364" r:id="rId125"/>
    <p:sldId id="365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413" r:id="rId135"/>
    <p:sldId id="414" r:id="rId136"/>
    <p:sldId id="415" r:id="rId137"/>
    <p:sldId id="417" r:id="rId138"/>
    <p:sldId id="419" r:id="rId139"/>
    <p:sldId id="416" r:id="rId140"/>
    <p:sldId id="427" r:id="rId141"/>
    <p:sldId id="420" r:id="rId142"/>
    <p:sldId id="421" r:id="rId143"/>
    <p:sldId id="422" r:id="rId144"/>
    <p:sldId id="423" r:id="rId145"/>
    <p:sldId id="424" r:id="rId146"/>
    <p:sldId id="329" r:id="rId147"/>
  </p:sldIdLst>
  <p:sldSz cx="9144000" cy="6858000" type="screen4x3"/>
  <p:notesSz cx="6858000" cy="9144000"/>
  <p:custDataLst>
    <p:tags r:id="rId148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18" autoAdjust="0"/>
    <p:restoredTop sz="94660"/>
  </p:normalViewPr>
  <p:slideViewPr>
    <p:cSldViewPr>
      <p:cViewPr>
        <p:scale>
          <a:sx n="76" d="100"/>
          <a:sy n="76" d="100"/>
        </p:scale>
        <p:origin x="-90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gs" Target="tags/tag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01A67-DBA5-4A7F-AF60-9965BFEE2C86}" type="datetimeFigureOut">
              <a:rPr lang="id-ID" smtClean="0"/>
              <a:pPr/>
              <a:t>29/10/2012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BB126-7D4A-450E-B6F8-9446DD9B07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01A67-DBA5-4A7F-AF60-9965BFEE2C86}" type="datetimeFigureOut">
              <a:rPr lang="id-ID" smtClean="0"/>
              <a:pPr/>
              <a:t>29/10/2012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BB126-7D4A-450E-B6F8-9446DD9B07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01A67-DBA5-4A7F-AF60-9965BFEE2C86}" type="datetimeFigureOut">
              <a:rPr lang="id-ID" smtClean="0"/>
              <a:pPr/>
              <a:t>29/10/2012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BB126-7D4A-450E-B6F8-9446DD9B07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01A67-DBA5-4A7F-AF60-9965BFEE2C86}" type="datetimeFigureOut">
              <a:rPr lang="id-ID" smtClean="0"/>
              <a:pPr/>
              <a:t>29/10/2012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BB126-7D4A-450E-B6F8-9446DD9B07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01A67-DBA5-4A7F-AF60-9965BFEE2C86}" type="datetimeFigureOut">
              <a:rPr lang="id-ID" smtClean="0"/>
              <a:pPr/>
              <a:t>29/10/2012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BB126-7D4A-450E-B6F8-9446DD9B07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01A67-DBA5-4A7F-AF60-9965BFEE2C86}" type="datetimeFigureOut">
              <a:rPr lang="id-ID" smtClean="0"/>
              <a:pPr/>
              <a:t>29/10/2012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BB126-7D4A-450E-B6F8-9446DD9B07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01A67-DBA5-4A7F-AF60-9965BFEE2C86}" type="datetimeFigureOut">
              <a:rPr lang="id-ID" smtClean="0"/>
              <a:pPr/>
              <a:t>29/10/2012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BB126-7D4A-450E-B6F8-9446DD9B07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01A67-DBA5-4A7F-AF60-9965BFEE2C86}" type="datetimeFigureOut">
              <a:rPr lang="id-ID" smtClean="0"/>
              <a:pPr/>
              <a:t>29/10/2012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BB126-7D4A-450E-B6F8-9446DD9B07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01A67-DBA5-4A7F-AF60-9965BFEE2C86}" type="datetimeFigureOut">
              <a:rPr lang="id-ID" smtClean="0"/>
              <a:pPr/>
              <a:t>29/10/2012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BB126-7D4A-450E-B6F8-9446DD9B07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01A67-DBA5-4A7F-AF60-9965BFEE2C86}" type="datetimeFigureOut">
              <a:rPr lang="id-ID" smtClean="0"/>
              <a:pPr/>
              <a:t>29/10/2012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BB126-7D4A-450E-B6F8-9446DD9B07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3301A67-DBA5-4A7F-AF60-9965BFEE2C86}" type="datetimeFigureOut">
              <a:rPr lang="id-ID" smtClean="0"/>
              <a:pPr/>
              <a:t>29/10/2012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6ABB126-7D4A-450E-B6F8-9446DD9B07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301A67-DBA5-4A7F-AF60-9965BFEE2C86}" type="datetimeFigureOut">
              <a:rPr lang="id-ID" smtClean="0"/>
              <a:pPr/>
              <a:t>29/10/2012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6ABB126-7D4A-450E-B6F8-9446DD9B079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File:Dislocated_hip_replacemen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en.wikipedia.org/wiki/File:Hip_joint_aseptic_loosening_ar1938-1.png" TargetMode="Externa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md.boots.com/fitness-exercise/guide/six-great-ways-to-get-fit-outdoors" TargetMode="Externa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vestrong.com/article/331501-rehab-exercises-for-hip-osteoarthritis/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://www.physio-pedia.com/File:JIA-rash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ysio-pedia.com/File:Uveitis.jpg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://www.physio-pedia.com/File:JIA-swollenjoint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physio-pedia.com/File:JIA-prevalence.jpg" TargetMode="Externa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heumatoid_arthritis" TargetMode="External"/><Relationship Id="rId2" Type="http://schemas.openxmlformats.org/officeDocument/2006/relationships/hyperlink" Target="http://en.wikipedia.org/wiki/Osteoarthriti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Avascular_necrosis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oe" TargetMode="External"/><Relationship Id="rId2" Type="http://schemas.openxmlformats.org/officeDocument/2006/relationships/hyperlink" Target="http://en.wikipedia.org/wiki/Le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Hemipelvectomy" TargetMode="External"/><Relationship Id="rId4" Type="http://schemas.openxmlformats.org/officeDocument/2006/relationships/hyperlink" Target="http://en.wikipedia.org/wiki/Rotationplasty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nger" TargetMode="External"/><Relationship Id="rId2" Type="http://schemas.openxmlformats.org/officeDocument/2006/relationships/hyperlink" Target="http://en.wikipedia.org/wiki/Ar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Krukenberg_procedure" TargetMode="External"/><Relationship Id="rId5" Type="http://schemas.openxmlformats.org/officeDocument/2006/relationships/hyperlink" Target="http://en.wikipedia.org/wiki/Forequarter_amputation" TargetMode="External"/><Relationship Id="rId4" Type="http://schemas.openxmlformats.org/officeDocument/2006/relationships/hyperlink" Target="http://en.wikipedia.org/wiki/Metacarpa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angrene" TargetMode="External"/><Relationship Id="rId2" Type="http://schemas.openxmlformats.org/officeDocument/2006/relationships/hyperlink" Target="http://en.wikipedia.org/wiki/Diabet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epsis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acrococcygeal_teratoma" TargetMode="External"/><Relationship Id="rId3" Type="http://schemas.openxmlformats.org/officeDocument/2006/relationships/hyperlink" Target="http://en.wikipedia.org/wiki/Osteochondroma" TargetMode="External"/><Relationship Id="rId7" Type="http://schemas.openxmlformats.org/officeDocument/2006/relationships/hyperlink" Target="http://en.wikipedia.org/wiki/Synovial_sarcoma" TargetMode="External"/><Relationship Id="rId12" Type="http://schemas.openxmlformats.org/officeDocument/2006/relationships/image" Target="../media/image24.jpeg"/><Relationship Id="rId2" Type="http://schemas.openxmlformats.org/officeDocument/2006/relationships/hyperlink" Target="http://en.wikipedia.org/wiki/Osteosarcom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wing's_sarcoma" TargetMode="External"/><Relationship Id="rId11" Type="http://schemas.openxmlformats.org/officeDocument/2006/relationships/hyperlink" Target="http://en.wikipedia.org/wiki/File:1daypost.jpg" TargetMode="External"/><Relationship Id="rId5" Type="http://schemas.openxmlformats.org/officeDocument/2006/relationships/hyperlink" Target="http://en.wikipedia.org/wiki/Epithelioid_sarcoma" TargetMode="External"/><Relationship Id="rId10" Type="http://schemas.openxmlformats.org/officeDocument/2006/relationships/hyperlink" Target="http://en.wikipedia.org/wiki/Melanoma" TargetMode="External"/><Relationship Id="rId4" Type="http://schemas.openxmlformats.org/officeDocument/2006/relationships/hyperlink" Target="http://en.wikipedia.org/wiki/Fibrosarcoma" TargetMode="External"/><Relationship Id="rId9" Type="http://schemas.openxmlformats.org/officeDocument/2006/relationships/hyperlink" Target="http://en.wikipedia.org/wiki/Liposarcoma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ysical_trauma" TargetMode="External"/><Relationship Id="rId7" Type="http://schemas.openxmlformats.org/officeDocument/2006/relationships/hyperlink" Target="http://en.wikipedia.org/wiki/WWI" TargetMode="External"/><Relationship Id="rId2" Type="http://schemas.openxmlformats.org/officeDocument/2006/relationships/hyperlink" Target="http://en.wikipedia.org/wiki/Inju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en.wikipedia.org/wiki/File:World_War_I_radiography_amputee.jpg" TargetMode="External"/><Relationship Id="rId4" Type="http://schemas.openxmlformats.org/officeDocument/2006/relationships/hyperlink" Target="http://en.wikipedia.org/wiki/Amniotic_ban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steomyelitis" TargetMode="External"/><Relationship Id="rId2" Type="http://schemas.openxmlformats.org/officeDocument/2006/relationships/hyperlink" Target="http://en.wikipedia.org/wiki/Polydactyl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rostbite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en.wikipedia.org/wiki/Female" TargetMode="External"/><Relationship Id="rId2" Type="http://schemas.openxmlformats.org/officeDocument/2006/relationships/hyperlink" Target="http://en.wikipedia.org/wiki/File:Hip_replacement_Image_3684-PH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uman_pelvis" TargetMode="External"/><Relationship Id="rId5" Type="http://schemas.openxmlformats.org/officeDocument/2006/relationships/hyperlink" Target="http://en.wikipedia.org/wiki/Femur" TargetMode="External"/><Relationship Id="rId4" Type="http://schemas.openxmlformats.org/officeDocument/2006/relationships/hyperlink" Target="http://en.wikipedia.org/wiki/X-ray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moon.ouhsc.edu/dthompso/gait/pobmk/ampex.htm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://www.livestrong.com/article/135498-exercises-above-knee-amputation/" TargetMode="External"/><Relationship Id="rId4" Type="http://schemas.openxmlformats.org/officeDocument/2006/relationships/hyperlink" Target="http://medicalcenter.osu.edu/PatientEd/Materials/PDFDocs/exer.../a-k-amp.pdf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Hip_prosthesi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olyethylene" TargetMode="External"/><Relationship Id="rId5" Type="http://schemas.openxmlformats.org/officeDocument/2006/relationships/hyperlink" Target="http://en.wikipedia.org/wiki/Ceramic" TargetMode="External"/><Relationship Id="rId4" Type="http://schemas.openxmlformats.org/officeDocument/2006/relationships/hyperlink" Target="http://en.wikipedia.org/wiki/Titanium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therapyprotocols.webs.com/Pathology%20of%20OA.jpg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Bone_cement" TargetMode="External"/><Relationship Id="rId3" Type="http://schemas.openxmlformats.org/officeDocument/2006/relationships/hyperlink" Target="http://en.wikipedia.org/wiki/Tribology" TargetMode="External"/><Relationship Id="rId7" Type="http://schemas.openxmlformats.org/officeDocument/2006/relationships/hyperlink" Target="http://en.wikipedia.org/wiki/Poly(methyl_methacrylate)" TargetMode="External"/><Relationship Id="rId2" Type="http://schemas.openxmlformats.org/officeDocument/2006/relationships/hyperlink" Target="http://en.wikipedia.org/wiki/John_Charnle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eflon" TargetMode="External"/><Relationship Id="rId5" Type="http://schemas.openxmlformats.org/officeDocument/2006/relationships/hyperlink" Target="http://en.wikipedia.org/wiki/Polyethylene" TargetMode="External"/><Relationship Id="rId4" Type="http://schemas.openxmlformats.org/officeDocument/2006/relationships/hyperlink" Target="http://en.wikipedia.org/wiki/Stainless_Steel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therapyprotocols.webs.com/Open%20vs%20Closed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/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dirty="0" smtClean="0">
                <a:solidFill>
                  <a:schemeClr val="bg1"/>
                </a:solidFill>
              </a:rPr>
              <a:t/>
            </a:r>
            <a:br>
              <a:rPr lang="id-ID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5715016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WISMANTO </a:t>
            </a:r>
            <a:r>
              <a:rPr lang="id-ID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SPd, S.Ft,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id-ID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Fis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OVER MUSKU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2514600" cy="3228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554" y="1000108"/>
            <a:ext cx="3733800" cy="584775"/>
          </a:xfrm>
          <a:prstGeom prst="rect">
            <a:avLst/>
          </a:prstGeom>
          <a:solidFill>
            <a:srgbClr val="0099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n>
                  <a:solidFill>
                    <a:srgbClr val="FF990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</a:rPr>
              <a:t>PERTEMUAN  </a:t>
            </a:r>
            <a:endParaRPr lang="id-ID" sz="3200" b="1" dirty="0">
              <a:ln>
                <a:solidFill>
                  <a:srgbClr val="FF9900"/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3286124"/>
            <a:ext cx="38576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000" b="1" dirty="0" smtClean="0"/>
              <a:t>Gangguan mobililitas sendi, fungsi motorik, kinerja otot dan R</a:t>
            </a:r>
            <a:r>
              <a:rPr lang="en-US" sz="2000" b="1" dirty="0" smtClean="0"/>
              <a:t>OM</a:t>
            </a:r>
            <a:r>
              <a:rPr lang="id-ID" sz="2000" b="1" dirty="0" smtClean="0"/>
              <a:t> akibat patologi :</a:t>
            </a:r>
          </a:p>
          <a:p>
            <a:pPr lvl="0"/>
            <a:r>
              <a:rPr lang="id-ID" sz="2000" b="1" dirty="0" smtClean="0">
                <a:solidFill>
                  <a:schemeClr val="bg1"/>
                </a:solidFill>
              </a:rPr>
              <a:t>AMPUTASI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0"/>
            <a:r>
              <a:rPr lang="id-ID" sz="2000" b="1" dirty="0" smtClean="0"/>
              <a:t>Gangguan mobililitas sendi, fungsi motorik, kinerja otot dan R</a:t>
            </a:r>
            <a:r>
              <a:rPr lang="en-US" sz="2000" b="1" dirty="0" smtClean="0"/>
              <a:t>OM</a:t>
            </a:r>
            <a:r>
              <a:rPr lang="id-ID" sz="2000" b="1" dirty="0" smtClean="0"/>
              <a:t> akibat patologi :</a:t>
            </a:r>
          </a:p>
          <a:p>
            <a:pPr lvl="0"/>
            <a:r>
              <a:rPr lang="id-ID" sz="2000" b="1" dirty="0" smtClean="0">
                <a:solidFill>
                  <a:schemeClr val="bg1"/>
                </a:solidFill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</a:rPr>
              <a:t>RTHRITIS</a:t>
            </a:r>
          </a:p>
          <a:p>
            <a:pPr lvl="0"/>
            <a:endParaRPr lang="en-US" sz="2000" b="1" dirty="0" smtClean="0">
              <a:solidFill>
                <a:schemeClr val="bg1"/>
              </a:solidFill>
            </a:endParaRPr>
          </a:p>
          <a:p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2000240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latin typeface="Calibri" pitchFamily="34" charset="0"/>
                <a:cs typeface="Calibri" pitchFamily="34" charset="0"/>
              </a:rPr>
              <a:t>Gangguan mobilitas sendi, fungsi motor, kinerja otot dan ROM yang berkaitan dengan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ARTHROPLASTY SENDI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358082" y="714356"/>
            <a:ext cx="1143008" cy="1143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/>
              <a:t>6</a:t>
            </a:r>
            <a:endParaRPr lang="id-ID" sz="4800" b="1" dirty="0"/>
          </a:p>
        </p:txBody>
      </p:sp>
      <p:sp>
        <p:nvSpPr>
          <p:cNvPr id="11" name="Oval 10"/>
          <p:cNvSpPr/>
          <p:nvPr/>
        </p:nvSpPr>
        <p:spPr>
          <a:xfrm>
            <a:off x="3786182" y="2214554"/>
            <a:ext cx="571504" cy="571504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86182" y="3429000"/>
            <a:ext cx="571504" cy="571504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86182" y="4786322"/>
            <a:ext cx="571504" cy="571504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Risks and complications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ttp://upload.wikimedia.org/wikipedia/commons/thumb/7/76/Dislocated_hip_replacement.jpg/220px-Dislocated_hip_replacemen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2794000" cy="3708400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0" y="5643578"/>
            <a:ext cx="27860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Dislocated artificial hip</a:t>
            </a:r>
          </a:p>
          <a:p>
            <a:endParaRPr lang="id-ID" dirty="0"/>
          </a:p>
        </p:txBody>
      </p:sp>
      <p:pic>
        <p:nvPicPr>
          <p:cNvPr id="7" name="Picture 6" descr="http://upload.wikimedia.org/wikipedia/commons/thumb/b/b7/Hip_joint_aseptic_loosening_ar1938-1.png/220px-Hip_joint_aseptic_loosening_ar1938-1.pn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500174"/>
            <a:ext cx="2571768" cy="3714776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14942" y="5429264"/>
            <a:ext cx="30718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Hip prosthesis displaying aseptic loosening (arrows)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pPr lvl="0"/>
            <a:r>
              <a:rPr lang="en-US" sz="3200" dirty="0" err="1" smtClean="0"/>
              <a:t>Klasifikasi</a:t>
            </a:r>
            <a:r>
              <a:rPr lang="en-US" sz="3200" dirty="0" smtClean="0"/>
              <a:t> </a:t>
            </a:r>
            <a:r>
              <a:rPr lang="en-US" sz="3200" dirty="0" err="1" smtClean="0"/>
              <a:t>lainnya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214422"/>
            <a:ext cx="7772400" cy="535785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1"/>
            <a:r>
              <a:rPr lang="en-US" sz="2800" b="1" i="1" dirty="0" err="1" smtClean="0">
                <a:solidFill>
                  <a:srgbClr val="FFFF00"/>
                </a:solidFill>
              </a:rPr>
              <a:t>Latihan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isometrik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2"/>
            <a:r>
              <a:rPr lang="en-US" dirty="0" err="1" smtClean="0"/>
              <a:t>Kontraksi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. </a:t>
            </a:r>
            <a:endParaRPr lang="en-US" sz="2000" dirty="0" smtClean="0"/>
          </a:p>
          <a:p>
            <a:pPr lvl="2"/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isometrik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 </a:t>
            </a:r>
            <a:r>
              <a:rPr lang="en-US" b="1" i="1" dirty="0" err="1" smtClean="0">
                <a:solidFill>
                  <a:srgbClr val="FFFF00"/>
                </a:solidFill>
              </a:rPr>
              <a:t>latihan</a:t>
            </a:r>
            <a:r>
              <a:rPr lang="en-US" b="1" i="1" dirty="0" smtClean="0">
                <a:solidFill>
                  <a:srgbClr val="FFFF00"/>
                </a:solidFill>
              </a:rPr>
              <a:t>  </a:t>
            </a:r>
            <a:r>
              <a:rPr lang="en-US" b="1" i="1" dirty="0" err="1" smtClean="0">
                <a:solidFill>
                  <a:srgbClr val="FFFF00"/>
                </a:solidFill>
              </a:rPr>
              <a:t>awal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untuk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memperkuat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pada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pasien</a:t>
            </a:r>
            <a:r>
              <a:rPr lang="en-US" b="1" i="1" dirty="0" smtClean="0">
                <a:solidFill>
                  <a:srgbClr val="FFFF00"/>
                </a:solidFill>
              </a:rPr>
              <a:t> yang </a:t>
            </a:r>
            <a:r>
              <a:rPr lang="en-US" b="1" i="1" dirty="0" err="1" smtClean="0">
                <a:solidFill>
                  <a:srgbClr val="FFFF00"/>
                </a:solidFill>
              </a:rPr>
              <a:t>tidak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dapat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mentoleransi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gerak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sendi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berulang</a:t>
            </a:r>
            <a:r>
              <a:rPr lang="en-US" b="1" i="1" dirty="0" smtClean="0">
                <a:solidFill>
                  <a:srgbClr val="FFFF00"/>
                </a:solidFill>
              </a:rPr>
              <a:t>,  </a:t>
            </a:r>
            <a:r>
              <a:rPr lang="en-US" b="1" i="1" dirty="0" err="1" smtClean="0">
                <a:solidFill>
                  <a:srgbClr val="FFFF00"/>
                </a:solidFill>
              </a:rPr>
              <a:t>karena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nyeri</a:t>
            </a:r>
            <a:r>
              <a:rPr lang="en-US" b="1" i="1" dirty="0" smtClean="0">
                <a:solidFill>
                  <a:srgbClr val="FFFF00"/>
                </a:solidFill>
              </a:rPr>
              <a:t>, </a:t>
            </a:r>
            <a:r>
              <a:rPr lang="en-US" b="1" i="1" dirty="0" err="1" smtClean="0">
                <a:solidFill>
                  <a:srgbClr val="FFFF00"/>
                </a:solidFill>
              </a:rPr>
              <a:t>sendi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meradang</a:t>
            </a:r>
            <a:r>
              <a:rPr lang="en-US" b="1" i="1" dirty="0" smtClean="0">
                <a:solidFill>
                  <a:srgbClr val="FFFF00"/>
                </a:solidFill>
              </a:rPr>
              <a:t>.</a:t>
            </a:r>
          </a:p>
          <a:p>
            <a:pPr lvl="2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lvl="2"/>
            <a:r>
              <a:rPr lang="en-US" b="1" dirty="0" err="1" smtClean="0"/>
              <a:t>Meskipun</a:t>
            </a:r>
            <a:r>
              <a:rPr lang="en-US" b="1" dirty="0" smtClean="0"/>
              <a:t> </a:t>
            </a:r>
            <a:r>
              <a:rPr lang="en-US" b="1" dirty="0" err="1" smtClean="0"/>
              <a:t>kontraksi</a:t>
            </a:r>
            <a:r>
              <a:rPr lang="en-US" b="1" dirty="0" smtClean="0"/>
              <a:t> </a:t>
            </a:r>
            <a:r>
              <a:rPr lang="en-US" b="1" dirty="0" err="1" smtClean="0"/>
              <a:t>isometrik</a:t>
            </a:r>
            <a:r>
              <a:rPr lang="en-US" b="1" dirty="0" smtClean="0"/>
              <a:t>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dipelajari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cepat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menghasilkan</a:t>
            </a:r>
            <a:r>
              <a:rPr lang="en-US" b="1" dirty="0" smtClean="0"/>
              <a:t> </a:t>
            </a:r>
            <a:r>
              <a:rPr lang="en-US" b="1" dirty="0" err="1" smtClean="0"/>
              <a:t>keuntungan</a:t>
            </a:r>
            <a:r>
              <a:rPr lang="en-US" b="1" dirty="0" smtClean="0"/>
              <a:t> </a:t>
            </a:r>
            <a:r>
              <a:rPr lang="en-US" b="1" dirty="0" err="1" smtClean="0"/>
              <a:t>kekuatan</a:t>
            </a:r>
            <a:r>
              <a:rPr lang="en-US" b="1" dirty="0" smtClean="0"/>
              <a:t> yang </a:t>
            </a:r>
            <a:r>
              <a:rPr lang="en-US" b="1" dirty="0" err="1" smtClean="0"/>
              <a:t>cepat</a:t>
            </a:r>
            <a:r>
              <a:rPr lang="en-US" b="1" dirty="0" smtClean="0"/>
              <a:t>, </a:t>
            </a:r>
            <a:r>
              <a:rPr lang="en-US" b="1" dirty="0" err="1" smtClean="0"/>
              <a:t>manfaat</a:t>
            </a:r>
            <a:r>
              <a:rPr lang="en-US" b="1" dirty="0" smtClean="0"/>
              <a:t> </a:t>
            </a:r>
            <a:r>
              <a:rPr lang="en-US" b="1" dirty="0" err="1" smtClean="0"/>
              <a:t>fungsional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latihan</a:t>
            </a:r>
            <a:r>
              <a:rPr lang="en-US" b="1" dirty="0" smtClean="0"/>
              <a:t> </a:t>
            </a:r>
            <a:r>
              <a:rPr lang="en-US" b="1" dirty="0" err="1" smtClean="0"/>
              <a:t>kontraksi</a:t>
            </a:r>
            <a:r>
              <a:rPr lang="en-US" b="1" dirty="0" smtClean="0"/>
              <a:t> </a:t>
            </a:r>
            <a:r>
              <a:rPr lang="en-US" b="1" dirty="0" err="1" smtClean="0"/>
              <a:t>isometrik</a:t>
            </a:r>
            <a:r>
              <a:rPr lang="en-US" b="1" dirty="0" smtClean="0"/>
              <a:t> </a:t>
            </a:r>
            <a:r>
              <a:rPr lang="en-US" b="1" dirty="0" err="1" smtClean="0"/>
              <a:t>sangat</a:t>
            </a:r>
            <a:r>
              <a:rPr lang="en-US" b="1" dirty="0" smtClean="0"/>
              <a:t>  </a:t>
            </a:r>
            <a:r>
              <a:rPr lang="en-US" b="1" dirty="0" err="1" smtClean="0"/>
              <a:t>terbatas</a:t>
            </a:r>
            <a:r>
              <a:rPr lang="en-US" b="1" dirty="0" smtClean="0"/>
              <a:t>. </a:t>
            </a:r>
          </a:p>
          <a:p>
            <a:pPr lvl="2"/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35785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1"/>
            <a:r>
              <a:rPr lang="en-US" sz="2400" b="1" i="1" dirty="0" err="1" smtClean="0">
                <a:solidFill>
                  <a:srgbClr val="FFFF00"/>
                </a:solidFill>
              </a:rPr>
              <a:t>Latihan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isotonik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2"/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 </a:t>
            </a:r>
            <a:r>
              <a:rPr lang="en-US" dirty="0" err="1" smtClean="0"/>
              <a:t>melalui</a:t>
            </a:r>
            <a:r>
              <a:rPr lang="en-US" dirty="0" smtClean="0"/>
              <a:t> ROM </a:t>
            </a:r>
            <a:r>
              <a:rPr lang="en-US" dirty="0" err="1" smtClean="0"/>
              <a:t>nya</a:t>
            </a:r>
            <a:r>
              <a:rPr lang="en-US" dirty="0" smtClean="0"/>
              <a:t>,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konstan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perlawanan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isotonik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b="1" i="1" dirty="0" err="1" smtClean="0"/>
              <a:t>memaksimalkan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kekuatan</a:t>
            </a:r>
            <a:r>
              <a:rPr lang="en-US" dirty="0" smtClean="0"/>
              <a:t> .</a:t>
            </a:r>
          </a:p>
          <a:p>
            <a:pPr lvl="2"/>
            <a:r>
              <a:rPr lang="en-US" dirty="0" err="1" smtClean="0"/>
              <a:t>Kontraksi</a:t>
            </a:r>
            <a:r>
              <a:rPr lang="en-US" dirty="0" smtClean="0"/>
              <a:t> </a:t>
            </a:r>
            <a:r>
              <a:rPr lang="en-US" dirty="0" err="1" smtClean="0"/>
              <a:t>Isotonik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kontraksi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konsentrik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dan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eksentrik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,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memperpendek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memanjangkan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kontraksi</a:t>
            </a:r>
            <a:r>
              <a:rPr lang="en-US" dirty="0" smtClean="0"/>
              <a:t>.</a:t>
            </a:r>
          </a:p>
          <a:p>
            <a:pPr lvl="2"/>
            <a:r>
              <a:rPr lang="en-US" b="1" i="1" dirty="0" err="1" smtClean="0"/>
              <a:t>Kontraksi</a:t>
            </a:r>
            <a:r>
              <a:rPr lang="en-US" b="1" i="1" dirty="0" smtClean="0"/>
              <a:t> </a:t>
            </a:r>
            <a:r>
              <a:rPr lang="en-US" b="1" i="1" dirty="0" err="1" smtClean="0"/>
              <a:t>eksentrik</a:t>
            </a:r>
            <a:r>
              <a:rPr lang="en-US" b="1" i="1" dirty="0" smtClean="0"/>
              <a:t> </a:t>
            </a:r>
            <a:r>
              <a:rPr lang="en-US" b="1" i="1" dirty="0" err="1" smtClean="0"/>
              <a:t>lebih</a:t>
            </a:r>
            <a:r>
              <a:rPr lang="en-US" b="1" i="1" dirty="0" smtClean="0"/>
              <a:t> </a:t>
            </a:r>
            <a:r>
              <a:rPr lang="en-US" b="1" i="1" dirty="0" err="1" smtClean="0"/>
              <a:t>stres</a:t>
            </a:r>
            <a:r>
              <a:rPr lang="en-US" b="1" i="1" dirty="0" smtClean="0"/>
              <a:t> </a:t>
            </a:r>
            <a:r>
              <a:rPr lang="en-US" b="1" i="1" dirty="0" err="1" smtClean="0"/>
              <a:t>daripada</a:t>
            </a:r>
            <a:r>
              <a:rPr lang="en-US" b="1" i="1" dirty="0" smtClean="0"/>
              <a:t> </a:t>
            </a:r>
            <a:r>
              <a:rPr lang="en-US" b="1" i="1" dirty="0" err="1" smtClean="0"/>
              <a:t>konsentris</a:t>
            </a:r>
            <a:r>
              <a:rPr lang="en-US" b="1" i="1" dirty="0" smtClean="0"/>
              <a:t> </a:t>
            </a:r>
            <a:r>
              <a:rPr lang="en-US" b="1" i="1" dirty="0" err="1" smtClean="0"/>
              <a:t>tetapi</a:t>
            </a:r>
            <a:r>
              <a:rPr lang="en-US" b="1" i="1" dirty="0" smtClean="0"/>
              <a:t> </a:t>
            </a:r>
            <a:r>
              <a:rPr lang="en-US" b="1" i="1" dirty="0" err="1" smtClean="0"/>
              <a:t>juga</a:t>
            </a:r>
            <a:r>
              <a:rPr lang="en-US" b="1" i="1" dirty="0" smtClean="0"/>
              <a:t> </a:t>
            </a:r>
            <a:r>
              <a:rPr lang="en-US" b="1" i="1" dirty="0" err="1" smtClean="0"/>
              <a:t>menghasilkan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keuntungan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kekuatan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lebih</a:t>
            </a:r>
            <a:r>
              <a:rPr lang="en-US" b="1" i="1" dirty="0" smtClean="0"/>
              <a:t> </a:t>
            </a:r>
            <a:r>
              <a:rPr lang="en-US" b="1" i="1" dirty="0" err="1" smtClean="0"/>
              <a:t>besar</a:t>
            </a:r>
            <a:r>
              <a:rPr lang="en-US" b="1" i="1" dirty="0" smtClean="0"/>
              <a:t>.</a:t>
            </a:r>
            <a:endParaRPr lang="en-US" dirty="0" smtClean="0"/>
          </a:p>
          <a:p>
            <a:pPr lvl="2"/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074068"/>
          </a:xfrm>
          <a:ln>
            <a:solidFill>
              <a:srgbClr val="FF0000"/>
            </a:solidFill>
          </a:ln>
        </p:spPr>
        <p:txBody>
          <a:bodyPr/>
          <a:lstStyle/>
          <a:p>
            <a:pPr lvl="1"/>
            <a:r>
              <a:rPr lang="en-US" sz="2800" b="1" i="1" dirty="0" err="1" smtClean="0"/>
              <a:t>Isokinetic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Latihan</a:t>
            </a:r>
            <a:endParaRPr lang="en-US" sz="2400" dirty="0" smtClean="0"/>
          </a:p>
          <a:p>
            <a:pPr lvl="2"/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konstan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kontraksi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resistensi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jangkauan</a:t>
            </a:r>
            <a:r>
              <a:rPr lang="en-US" dirty="0" smtClean="0"/>
              <a:t>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Balance Training in Osteoarthritis: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2143116"/>
            <a:ext cx="7772400" cy="400052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800" dirty="0" err="1" smtClean="0"/>
              <a:t>Atrofi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menyertai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sendi</a:t>
            </a:r>
            <a:r>
              <a:rPr lang="en-US" sz="2800" dirty="0" smtClean="0"/>
              <a:t> </a:t>
            </a:r>
            <a:r>
              <a:rPr lang="en-US" sz="2800" dirty="0" err="1" smtClean="0"/>
              <a:t>degeneratif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gangguan</a:t>
            </a:r>
            <a:r>
              <a:rPr lang="en-US" sz="2800" dirty="0" smtClean="0"/>
              <a:t> </a:t>
            </a:r>
            <a:r>
              <a:rPr lang="en-US" sz="2800" dirty="0" err="1" smtClean="0"/>
              <a:t>keseimbangan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muskuloskeletal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kinerja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 </a:t>
            </a:r>
            <a:r>
              <a:rPr lang="en-US" sz="2800" dirty="0" err="1" smtClean="0"/>
              <a:t>terganggu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mobilitas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sakit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diobati</a:t>
            </a:r>
            <a:r>
              <a:rPr lang="en-US" sz="2800" dirty="0" smtClean="0"/>
              <a:t> </a:t>
            </a:r>
            <a:r>
              <a:rPr lang="en-US" sz="2800" dirty="0" err="1" smtClean="0"/>
              <a:t>terlebih</a:t>
            </a:r>
            <a:r>
              <a:rPr lang="en-US" sz="2800" dirty="0" smtClean="0"/>
              <a:t> </a:t>
            </a:r>
            <a:r>
              <a:rPr lang="en-US" sz="2800" dirty="0" err="1" smtClean="0"/>
              <a:t>dahulu</a:t>
            </a:r>
            <a:r>
              <a:rPr lang="en-US" sz="2800" dirty="0" smtClean="0"/>
              <a:t>,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reevaluasi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penurunan</a:t>
            </a:r>
            <a:r>
              <a:rPr lang="en-US" sz="2800" dirty="0" smtClean="0"/>
              <a:t> </a:t>
            </a:r>
            <a:r>
              <a:rPr lang="en-US" sz="2800" dirty="0" err="1" smtClean="0"/>
              <a:t>keseimbangan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lanjutan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penyelesaian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muskuloskeletal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Aerobic Exercises: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428736"/>
            <a:ext cx="7772400" cy="4572000"/>
          </a:xfrm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lvl="0"/>
            <a:r>
              <a:rPr lang="en-US" sz="3200" dirty="0" err="1" smtClean="0"/>
              <a:t>P</a:t>
            </a:r>
            <a:r>
              <a:rPr lang="en-US" dirty="0" err="1" smtClean="0"/>
              <a:t>asien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OA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aerobik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areobic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program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OA.</a:t>
            </a:r>
          </a:p>
          <a:p>
            <a:pPr lvl="0"/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aerobik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osteoarthritis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program yang </a:t>
            </a:r>
            <a:r>
              <a:rPr lang="en-US" b="1" i="1" dirty="0" err="1" smtClean="0">
                <a:solidFill>
                  <a:srgbClr val="FFFF00"/>
                </a:solidFill>
              </a:rPr>
              <a:t>berjalan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setiap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hari</a:t>
            </a:r>
            <a:r>
              <a:rPr lang="en-US" dirty="0" smtClean="0">
                <a:solidFill>
                  <a:srgbClr val="FFFF00"/>
                </a:solidFill>
              </a:rPr>
              <a:t> .</a:t>
            </a:r>
          </a:p>
          <a:p>
            <a:pPr lvl="0"/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aerobik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b="1" i="1" dirty="0" err="1" smtClean="0">
                <a:solidFill>
                  <a:srgbClr val="FFFF00"/>
                </a:solidFill>
              </a:rPr>
              <a:t>berjalan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menambahkan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beberapa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tingkat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pembebanan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sendi</a:t>
            </a:r>
            <a:r>
              <a:rPr lang="en-US" b="1" i="1" dirty="0" smtClean="0">
                <a:solidFill>
                  <a:srgbClr val="FFFF00"/>
                </a:solidFill>
              </a:rPr>
              <a:t>, </a:t>
            </a:r>
            <a:r>
              <a:rPr lang="en-US" b="1" i="1" dirty="0" err="1" smtClean="0">
                <a:solidFill>
                  <a:srgbClr val="FFFF00"/>
                </a:solidFill>
              </a:rPr>
              <a:t>tulang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rawan</a:t>
            </a:r>
            <a:r>
              <a:rPr lang="en-US" b="1" i="1" dirty="0" smtClean="0">
                <a:solidFill>
                  <a:srgbClr val="FFFF00"/>
                </a:solidFill>
              </a:rPr>
              <a:t> yang </a:t>
            </a:r>
            <a:r>
              <a:rPr lang="en-US" b="1" i="1" dirty="0" err="1" smtClean="0">
                <a:solidFill>
                  <a:srgbClr val="FFFF00"/>
                </a:solidFill>
              </a:rPr>
              <a:t>membantu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untuk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memperoleh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nutrisi</a:t>
            </a:r>
            <a:r>
              <a:rPr lang="en-US" b="1" i="1" dirty="0" smtClean="0">
                <a:solidFill>
                  <a:srgbClr val="FFFF00"/>
                </a:solidFill>
              </a:rPr>
              <a:t> yang </a:t>
            </a:r>
            <a:r>
              <a:rPr lang="en-US" b="1" i="1" dirty="0" err="1" smtClean="0">
                <a:solidFill>
                  <a:srgbClr val="FFFF00"/>
                </a:solidFill>
              </a:rPr>
              <a:t>diperlukan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melalui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sinovial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inbibition</a:t>
            </a:r>
            <a:r>
              <a:rPr lang="en-US" b="1" i="1" dirty="0" smtClean="0">
                <a:solidFill>
                  <a:srgbClr val="FFFF00"/>
                </a:solidFill>
              </a:rPr>
              <a:t>.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r>
              <a:rPr lang="en-US" sz="3200" b="1" dirty="0" smtClean="0"/>
              <a:t>Joint Manipulation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857232"/>
            <a:ext cx="7772400" cy="578647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2400" dirty="0" err="1" smtClean="0"/>
              <a:t>Mobilisasi</a:t>
            </a:r>
            <a:r>
              <a:rPr lang="en-US" sz="2400" dirty="0" smtClean="0"/>
              <a:t> </a:t>
            </a:r>
            <a:r>
              <a:rPr lang="en-US" sz="2400" dirty="0" err="1" smtClean="0"/>
              <a:t>sendi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mobilitas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mengurangi</a:t>
            </a:r>
            <a:r>
              <a:rPr lang="en-US" sz="2400" dirty="0" smtClean="0"/>
              <a:t> rasa </a:t>
            </a:r>
            <a:r>
              <a:rPr lang="en-US" sz="2400" dirty="0" err="1" smtClean="0"/>
              <a:t>sakit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dipilih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gerakan</a:t>
            </a:r>
            <a:r>
              <a:rPr lang="en-US" sz="2400" dirty="0" smtClean="0"/>
              <a:t> </a:t>
            </a:r>
            <a:r>
              <a:rPr lang="en-US" sz="2400" dirty="0" err="1" smtClean="0"/>
              <a:t>aksesori</a:t>
            </a:r>
            <a:r>
              <a:rPr lang="en-US" sz="2400" dirty="0" smtClean="0"/>
              <a:t>. 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b="1" i="1" dirty="0" smtClean="0"/>
              <a:t>GERAKAN AKSESORI: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resistensi</a:t>
            </a:r>
            <a:r>
              <a:rPr lang="en-US" sz="2400" dirty="0" smtClean="0"/>
              <a:t> primer </a:t>
            </a:r>
            <a:r>
              <a:rPr lang="en-US" sz="2400" dirty="0" err="1" smtClean="0"/>
              <a:t>ditemui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ligamen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kapsul</a:t>
            </a:r>
            <a:r>
              <a:rPr lang="en-US" sz="2400" dirty="0" smtClean="0"/>
              <a:t> </a:t>
            </a:r>
            <a:r>
              <a:rPr lang="en-US" sz="2400" dirty="0" err="1" smtClean="0"/>
              <a:t>sendi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resistensi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 minimal.</a:t>
            </a:r>
          </a:p>
          <a:p>
            <a:pPr lvl="1"/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 </a:t>
            </a:r>
            <a:r>
              <a:rPr lang="en-US" sz="2400" dirty="0" err="1" smtClean="0"/>
              <a:t>manapun</a:t>
            </a:r>
            <a:r>
              <a:rPr lang="en-US" sz="2400" dirty="0" smtClean="0"/>
              <a:t> (posterior, caudally, anterior)</a:t>
            </a:r>
          </a:p>
          <a:p>
            <a:pPr lvl="1"/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tight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endParaRPr lang="en-US" sz="2400" dirty="0" smtClean="0"/>
          </a:p>
          <a:p>
            <a:pPr lvl="1"/>
            <a:r>
              <a:rPr lang="en-US" sz="2400" dirty="0" err="1" smtClean="0"/>
              <a:t>Metode</a:t>
            </a:r>
            <a:r>
              <a:rPr lang="en-US" sz="2400" dirty="0" smtClean="0"/>
              <a:t> yang </a:t>
            </a:r>
            <a:r>
              <a:rPr lang="en-US" sz="2400" dirty="0" err="1" smtClean="0"/>
              <a:t>aman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short-lever arm techniques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42918"/>
            <a:ext cx="7772400" cy="571264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0"/>
            <a:r>
              <a:rPr lang="en-US" sz="3200" dirty="0" err="1" smtClean="0">
                <a:solidFill>
                  <a:srgbClr val="FFFF00"/>
                </a:solidFill>
              </a:rPr>
              <a:t>Gerakan</a:t>
            </a:r>
            <a:r>
              <a:rPr lang="en-US" sz="3200" dirty="0" smtClean="0">
                <a:solidFill>
                  <a:srgbClr val="FFFF00"/>
                </a:solidFill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</a:rPr>
              <a:t>sendi</a:t>
            </a:r>
            <a:r>
              <a:rPr lang="en-US" sz="3200" dirty="0" smtClean="0">
                <a:solidFill>
                  <a:srgbClr val="FFFF00"/>
                </a:solidFill>
              </a:rPr>
              <a:t> (gentle) </a:t>
            </a:r>
            <a:r>
              <a:rPr lang="en-US" sz="3200" dirty="0" err="1" smtClean="0">
                <a:solidFill>
                  <a:srgbClr val="FFFF00"/>
                </a:solidFill>
              </a:rPr>
              <a:t>dan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peregangan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jaringan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kapsuler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dapat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berguna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untuk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meningkatkan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mobilitas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</a:p>
          <a:p>
            <a:pPr lvl="0"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Joint mobilization is contra indicated in severe degenerative cases, extreme care needs to be taken while mobilizing these joints.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/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929618" cy="91440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Mulligan's Rotational Knee Mobilization with Movement</a:t>
            </a:r>
            <a:endParaRPr lang="en-US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285860"/>
            <a:ext cx="7901014" cy="5069700"/>
          </a:xfrm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pPr lvl="0"/>
            <a:endParaRPr lang="en-US" sz="3200" b="1" i="1" dirty="0" smtClean="0"/>
          </a:p>
          <a:p>
            <a:pPr lvl="0"/>
            <a:r>
              <a:rPr lang="en-US" sz="3400" b="1" i="1" dirty="0" smtClean="0"/>
              <a:t>Patient Position:</a:t>
            </a:r>
            <a:endParaRPr lang="en-US" sz="3400" dirty="0" smtClean="0"/>
          </a:p>
          <a:p>
            <a:pPr lvl="1"/>
            <a:r>
              <a:rPr lang="en-US" sz="3400" dirty="0" smtClean="0"/>
              <a:t>Supine with knee flexed within the limits of pain.</a:t>
            </a:r>
          </a:p>
          <a:p>
            <a:pPr lvl="0"/>
            <a:r>
              <a:rPr lang="en-US" sz="3400" b="1" i="1" dirty="0" smtClean="0"/>
              <a:t>Technique:</a:t>
            </a:r>
            <a:endParaRPr lang="en-US" sz="3400" dirty="0" smtClean="0"/>
          </a:p>
          <a:p>
            <a:pPr lvl="1"/>
            <a:r>
              <a:rPr lang="en-US" sz="3400" dirty="0" smtClean="0"/>
              <a:t>Grasp the lower leg and internally rotate the tibia on the femur. </a:t>
            </a:r>
          </a:p>
          <a:p>
            <a:pPr lvl="1"/>
            <a:r>
              <a:rPr lang="en-US" sz="3400" dirty="0" smtClean="0"/>
              <a:t>Move the fibula ventrally at the same time. </a:t>
            </a:r>
          </a:p>
          <a:p>
            <a:pPr lvl="1"/>
            <a:r>
              <a:rPr lang="en-US" sz="3400" dirty="0" smtClean="0"/>
              <a:t>Patient flexes the knee as the therapist maintains this position. </a:t>
            </a:r>
          </a:p>
          <a:p>
            <a:pPr lvl="1"/>
            <a:r>
              <a:rPr lang="en-US" sz="3400" dirty="0" smtClean="0"/>
              <a:t>Overpressure is applied at the end of available range of motion.</a:t>
            </a:r>
          </a:p>
          <a:p>
            <a:pPr lvl="0"/>
            <a:r>
              <a:rPr lang="en-US" sz="3400" b="1" i="1" dirty="0" smtClean="0"/>
              <a:t>Patient Position (Alternative Technique):</a:t>
            </a:r>
            <a:endParaRPr lang="en-US" sz="3400" dirty="0" smtClean="0"/>
          </a:p>
          <a:p>
            <a:pPr lvl="1"/>
            <a:r>
              <a:rPr lang="en-US" sz="3400" dirty="0" smtClean="0"/>
              <a:t>Standing with partial weight bearing of affected foot resting on the step.</a:t>
            </a:r>
          </a:p>
          <a:p>
            <a:pPr lvl="0"/>
            <a:r>
              <a:rPr lang="en-US" sz="3400" b="1" i="1" dirty="0" smtClean="0"/>
              <a:t>Technique:</a:t>
            </a:r>
            <a:endParaRPr lang="en-US" sz="3400" dirty="0" smtClean="0"/>
          </a:p>
          <a:p>
            <a:pPr lvl="1"/>
            <a:r>
              <a:rPr lang="en-US" sz="3400" dirty="0" smtClean="0"/>
              <a:t>Grasp the lower </a:t>
            </a:r>
            <a:r>
              <a:rPr lang="en-US" sz="3400" dirty="0" err="1" smtClean="0"/>
              <a:t>lef</a:t>
            </a:r>
            <a:r>
              <a:rPr lang="en-US" sz="3400" dirty="0" smtClean="0"/>
              <a:t> and internally rotate tibia on the femur.</a:t>
            </a:r>
          </a:p>
          <a:p>
            <a:pPr lvl="1"/>
            <a:r>
              <a:rPr lang="en-US" sz="3400" dirty="0" smtClean="0"/>
              <a:t>Move the fibula ventrally at the same time.</a:t>
            </a:r>
          </a:p>
          <a:p>
            <a:pPr lvl="1"/>
            <a:r>
              <a:rPr lang="en-US" sz="3400" dirty="0" smtClean="0"/>
              <a:t>Ask the patient to lean forward by flexing the knee.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pPr lvl="1" algn="ctr"/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Mulligan's Self Mobilization Technique:</a:t>
            </a:r>
            <a:r>
              <a:rPr lang="en-US" sz="2800" b="1" dirty="0">
                <a:solidFill>
                  <a:srgbClr val="FF0000"/>
                </a:solidFill>
              </a:rPr>
              <a:t>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0"/>
            <a:endParaRPr lang="en-US" sz="2400" b="1" i="1" dirty="0" smtClean="0"/>
          </a:p>
          <a:p>
            <a:pPr lvl="0"/>
            <a:r>
              <a:rPr lang="en-US" sz="2400" b="1" i="1" dirty="0" smtClean="0"/>
              <a:t>Patient Position:</a:t>
            </a:r>
            <a:endParaRPr lang="en-US" sz="2400" dirty="0" smtClean="0"/>
          </a:p>
          <a:p>
            <a:pPr lvl="1"/>
            <a:r>
              <a:rPr lang="en-US" sz="2400" dirty="0" smtClean="0"/>
              <a:t>Painful leg is placed on the chair.</a:t>
            </a:r>
          </a:p>
          <a:p>
            <a:pPr lvl="0"/>
            <a:r>
              <a:rPr lang="en-US" sz="2400" b="1" i="1" dirty="0" smtClean="0"/>
              <a:t>Technique:</a:t>
            </a:r>
            <a:endParaRPr lang="en-US" sz="2400" dirty="0" smtClean="0"/>
          </a:p>
          <a:p>
            <a:pPr lvl="1"/>
            <a:r>
              <a:rPr lang="en-US" sz="2400" dirty="0" smtClean="0"/>
              <a:t>The patient places his hands proximally around the lower leg and rotates his tibia medially. </a:t>
            </a:r>
          </a:p>
          <a:p>
            <a:pPr lvl="1"/>
            <a:r>
              <a:rPr lang="en-US" sz="2400" dirty="0" smtClean="0"/>
              <a:t>He is supposed to sustain this rotation as he moves forward in weight bearing. </a:t>
            </a:r>
          </a:p>
          <a:p>
            <a:pPr lvl="1"/>
            <a:r>
              <a:rPr lang="en-US" sz="2400" dirty="0" smtClean="0"/>
              <a:t>Technique is correct if there is no pain.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Mulligan's Taping Technique: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0"/>
            <a:endParaRPr lang="en-US" sz="2400" b="1" i="1" dirty="0" smtClean="0"/>
          </a:p>
          <a:p>
            <a:pPr lvl="0"/>
            <a:r>
              <a:rPr lang="en-US" sz="2400" b="1" i="1" dirty="0" smtClean="0"/>
              <a:t>Patient Position:</a:t>
            </a:r>
            <a:r>
              <a:rPr lang="en-US" sz="2400" b="1" dirty="0" smtClean="0"/>
              <a:t> </a:t>
            </a:r>
            <a:endParaRPr lang="en-US" sz="2400" dirty="0" smtClean="0"/>
          </a:p>
          <a:p>
            <a:pPr lvl="1"/>
            <a:r>
              <a:rPr lang="en-US" sz="2400" dirty="0" smtClean="0"/>
              <a:t>Standing with knee flexed about 5-10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with inversion of the foot as much as he can.</a:t>
            </a:r>
          </a:p>
          <a:p>
            <a:pPr lvl="0"/>
            <a:r>
              <a:rPr lang="en-US" sz="2400" b="1" i="1" dirty="0" smtClean="0"/>
              <a:t>Technique:</a:t>
            </a:r>
            <a:endParaRPr lang="en-US" sz="2400" dirty="0" smtClean="0"/>
          </a:p>
          <a:p>
            <a:pPr lvl="1"/>
            <a:r>
              <a:rPr lang="en-US" sz="2400" dirty="0" smtClean="0"/>
              <a:t>A 5cm tape is wrapped starting from the lateral leg diagonally moving up medially in such a way that the upper edge crosses just below the joint margin.</a:t>
            </a:r>
            <a:r>
              <a:rPr lang="en-US" sz="2400" b="1" dirty="0" smtClean="0"/>
              <a:t>  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772400" cy="702358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b="1" dirty="0" smtClean="0"/>
              <a:t>TOTAL HIP REPLACEMENT PROTOCOL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solidFill>
                  <a:srgbClr val="FFFF00"/>
                </a:solidFill>
              </a:rPr>
              <a:t>Postoperative Day 1</a:t>
            </a:r>
          </a:p>
          <a:p>
            <a:r>
              <a:rPr lang="en-US" dirty="0" smtClean="0"/>
              <a:t>Physiotherapist will teach you some bed exercises.</a:t>
            </a:r>
          </a:p>
          <a:p>
            <a:r>
              <a:rPr lang="en-US" dirty="0" smtClean="0"/>
              <a:t>You will be assisted to sit over the edge of bed and stand up with support on</a:t>
            </a:r>
            <a:r>
              <a:rPr lang="id-ID" dirty="0" smtClean="0"/>
              <a:t> walking frame.</a:t>
            </a:r>
          </a:p>
          <a:p>
            <a:r>
              <a:rPr lang="en-US" dirty="0" smtClean="0"/>
              <a:t>If you feel well enough, you may ambulate with walking frame.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Aquatic Exercises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lvl="0"/>
            <a:r>
              <a:rPr lang="en-US" sz="3200" dirty="0" smtClean="0"/>
              <a:t>Aquatic exercise is sometimes known as ’pool therapy’ or ’hydrotherapy’. </a:t>
            </a:r>
            <a:endParaRPr lang="en-US" sz="2800" dirty="0" smtClean="0"/>
          </a:p>
          <a:p>
            <a:pPr lvl="0"/>
            <a:r>
              <a:rPr lang="en-US" sz="3200" dirty="0" smtClean="0"/>
              <a:t>It involves exercises in water that is heated to about 32 to 36 degrees Celsius. </a:t>
            </a:r>
            <a:endParaRPr lang="en-US" sz="2800" dirty="0" smtClean="0"/>
          </a:p>
          <a:p>
            <a:pPr lvl="0"/>
            <a:r>
              <a:rPr lang="en-US" sz="3200" dirty="0" smtClean="0"/>
              <a:t>Exercises may include </a:t>
            </a:r>
            <a:endParaRPr lang="en-US" sz="2800" dirty="0" smtClean="0"/>
          </a:p>
          <a:p>
            <a:pPr lvl="1"/>
            <a:r>
              <a:rPr lang="en-US" sz="2800" dirty="0" smtClean="0"/>
              <a:t>Aerobic Activities</a:t>
            </a:r>
            <a:endParaRPr lang="en-US" sz="2400" dirty="0" smtClean="0"/>
          </a:p>
          <a:p>
            <a:pPr lvl="1"/>
            <a:r>
              <a:rPr lang="en-US" sz="2800" dirty="0" smtClean="0"/>
              <a:t>Stretching</a:t>
            </a:r>
            <a:endParaRPr lang="en-US" sz="2400" dirty="0" smtClean="0"/>
          </a:p>
          <a:p>
            <a:pPr lvl="1"/>
            <a:r>
              <a:rPr lang="en-US" sz="2800" dirty="0" smtClean="0"/>
              <a:t>Strengthening</a:t>
            </a:r>
            <a:endParaRPr lang="en-US" sz="2400" dirty="0" smtClean="0"/>
          </a:p>
          <a:p>
            <a:pPr lvl="1"/>
            <a:r>
              <a:rPr lang="en-US" sz="2800" dirty="0" smtClean="0"/>
              <a:t>Range of Motion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1. OA SPINE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berfokus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kebugaran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memperkuat</a:t>
            </a:r>
            <a:r>
              <a:rPr lang="en-US" dirty="0" smtClean="0"/>
              <a:t> </a:t>
            </a:r>
            <a:r>
              <a:rPr lang="en-US" dirty="0" err="1" smtClean="0"/>
              <a:t>otot-otot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mobilitas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yang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shg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cedera</a:t>
            </a:r>
            <a:r>
              <a:rPr lang="en-US" dirty="0" smtClean="0"/>
              <a:t>,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kekakuan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memperkuat</a:t>
            </a:r>
            <a:r>
              <a:rPr lang="en-US" dirty="0" smtClean="0"/>
              <a:t> </a:t>
            </a:r>
            <a:r>
              <a:rPr lang="en-US" dirty="0" err="1" smtClean="0"/>
              <a:t>otot-otot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(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/ </a:t>
            </a:r>
            <a:r>
              <a:rPr lang="en-US" dirty="0" err="1" smtClean="0"/>
              <a:t>stres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),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mobilitas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6357950" y="1071546"/>
            <a:ext cx="2071702" cy="428628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/>
              <a:t>Vert</a:t>
            </a:r>
            <a:r>
              <a:rPr lang="en-US" b="1" dirty="0" smtClean="0"/>
              <a:t> Mooney, 2007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1612"/>
            <a:ext cx="7772400" cy="4783948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en-US" b="1" dirty="0" smtClean="0">
                <a:solidFill>
                  <a:schemeClr val="accent3"/>
                </a:solidFill>
              </a:rPr>
              <a:t>Neck and back exercises to build strength: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</a:p>
          <a:p>
            <a:pPr lvl="0" fontAlgn="base">
              <a:buNone/>
            </a:pPr>
            <a:r>
              <a:rPr lang="en-US" dirty="0" smtClean="0"/>
              <a:t>	These exercises can help keep the </a:t>
            </a:r>
            <a:r>
              <a:rPr lang="en-US" dirty="0" smtClean="0">
                <a:solidFill>
                  <a:srgbClr val="FFFF00"/>
                </a:solidFill>
              </a:rPr>
              <a:t>spine strong and limber (</a:t>
            </a:r>
            <a:r>
              <a:rPr lang="en-US" dirty="0" err="1" smtClean="0">
                <a:solidFill>
                  <a:srgbClr val="FFFF00"/>
                </a:solidFill>
              </a:rPr>
              <a:t>lentur</a:t>
            </a:r>
            <a:r>
              <a:rPr lang="en-US" dirty="0" smtClean="0">
                <a:solidFill>
                  <a:srgbClr val="FFFF00"/>
                </a:solidFill>
              </a:rPr>
              <a:t>).</a:t>
            </a:r>
            <a:endParaRPr lang="en-US" dirty="0" smtClean="0"/>
          </a:p>
          <a:p>
            <a:pPr lvl="0" fontAlgn="base"/>
            <a:r>
              <a:rPr lang="en-US" b="1" dirty="0" smtClean="0">
                <a:solidFill>
                  <a:schemeClr val="accent3"/>
                </a:solidFill>
              </a:rPr>
              <a:t>Low impact aerobic activities: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</a:p>
          <a:p>
            <a:pPr lvl="0" fontAlgn="base">
              <a:buNone/>
            </a:pPr>
            <a:r>
              <a:rPr lang="en-US" dirty="0" smtClean="0">
                <a:solidFill>
                  <a:schemeClr val="accent3"/>
                </a:solidFill>
              </a:rPr>
              <a:t>	</a:t>
            </a:r>
            <a:r>
              <a:rPr lang="en-US" dirty="0" smtClean="0"/>
              <a:t>These activities keep the lungs and circulation systems in shape, as well as helping control weight</a:t>
            </a:r>
          </a:p>
          <a:p>
            <a:pPr lvl="0" fontAlgn="base"/>
            <a:r>
              <a:rPr lang="en-US" b="1" dirty="0" smtClean="0">
                <a:solidFill>
                  <a:schemeClr val="accent3"/>
                </a:solidFill>
              </a:rPr>
              <a:t>Range of motion exercises:</a:t>
            </a:r>
          </a:p>
          <a:p>
            <a:pPr lvl="0" fontAlgn="base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	</a:t>
            </a:r>
            <a:r>
              <a:rPr lang="en-US" dirty="0" smtClean="0"/>
              <a:t>These exercises are focused on keeping the back joints limber, relieving stiffness and maintaining normal joint motion in the back.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2. OA HIP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D</a:t>
            </a:r>
            <a:r>
              <a:rPr lang="id-ID" dirty="0" smtClean="0"/>
              <a:t>ikenal sebagai penyakit sendi degeneratif, osteoartritis lebih cenderung berkembang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id-ID" dirty="0" smtClean="0"/>
              <a:t>.</a:t>
            </a:r>
            <a:br>
              <a:rPr lang="id-ID" dirty="0" smtClean="0"/>
            </a:br>
            <a:r>
              <a:rPr lang="id-ID" dirty="0" smtClean="0"/>
              <a:t>Osteoartritis biasanya terjadi k</a:t>
            </a:r>
            <a:r>
              <a:rPr lang="en-US" dirty="0" smtClean="0"/>
              <a:t>arena</a:t>
            </a:r>
            <a:r>
              <a:rPr lang="id-ID" dirty="0" smtClean="0"/>
              <a:t> microtrauma (cedera pada tingkat mikroskopis) pada sendi atau beberapa faktor yang tidak diketahui</a:t>
            </a:r>
            <a:r>
              <a:rPr lang="en-US" dirty="0" smtClean="0"/>
              <a:t>, </a:t>
            </a:r>
            <a:r>
              <a:rPr lang="en-US" dirty="0" err="1" smtClean="0"/>
              <a:t>shg</a:t>
            </a:r>
            <a:r>
              <a:rPr lang="en-US" dirty="0" smtClean="0"/>
              <a:t>. </a:t>
            </a:r>
            <a:r>
              <a:rPr lang="id-ID" dirty="0" smtClean="0"/>
              <a:t>menyebabkan peradangan yang mengarah </a:t>
            </a:r>
            <a:r>
              <a:rPr lang="en-US" dirty="0" err="1" smtClean="0"/>
              <a:t>pada</a:t>
            </a:r>
            <a:r>
              <a:rPr lang="id-ID" dirty="0" smtClean="0"/>
              <a:t> jaringan tulang rawan yang menyebabkan nyeri, pembengkakan dan deformitas.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714356"/>
            <a:ext cx="7772400" cy="457200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dirty="0" err="1" smtClean="0"/>
              <a:t>Pasien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osteoarthritis </a:t>
            </a:r>
            <a:r>
              <a:rPr lang="en-US" dirty="0" err="1" smtClean="0"/>
              <a:t>pinggul</a:t>
            </a:r>
            <a:r>
              <a:rPr lang="en-US" dirty="0" smtClean="0"/>
              <a:t> </a:t>
            </a:r>
            <a:r>
              <a:rPr lang="en-US" dirty="0" err="1" smtClean="0"/>
              <a:t>kadang-kadang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>
                <a:hlinkClick r:id="rId2" tooltip="link"/>
              </a:rPr>
              <a:t>berjalan</a:t>
            </a:r>
            <a:r>
              <a:rPr lang="en-US" dirty="0" smtClean="0"/>
              <a:t> . Diagnosis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awalnya</a:t>
            </a:r>
            <a:r>
              <a:rPr lang="en-US" dirty="0" smtClean="0"/>
              <a:t>.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rasa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, </a:t>
            </a:r>
            <a:r>
              <a:rPr lang="en-US" dirty="0" err="1" smtClean="0"/>
              <a:t>paha</a:t>
            </a:r>
            <a:r>
              <a:rPr lang="en-US" dirty="0" smtClean="0"/>
              <a:t> </a:t>
            </a:r>
            <a:r>
              <a:rPr lang="en-US" dirty="0" err="1" smtClean="0"/>
              <a:t>pangkal</a:t>
            </a:r>
            <a:r>
              <a:rPr lang="en-US" dirty="0" smtClean="0"/>
              <a:t> </a:t>
            </a:r>
            <a:r>
              <a:rPr lang="en-US" dirty="0" err="1" smtClean="0"/>
              <a:t>paha</a:t>
            </a:r>
            <a:r>
              <a:rPr lang="en-US" dirty="0" smtClean="0"/>
              <a:t>, </a:t>
            </a:r>
            <a:r>
              <a:rPr lang="en-US" dirty="0" err="1" smtClean="0"/>
              <a:t>pantat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Rasa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menusuk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tajam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rasa </a:t>
            </a:r>
            <a:r>
              <a:rPr lang="en-US" dirty="0" err="1" smtClean="0"/>
              <a:t>nyeri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pinggul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kaku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berkontribusi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Cedera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Bertambahnya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Sendi</a:t>
            </a:r>
            <a:r>
              <a:rPr lang="en-US" dirty="0" smtClean="0"/>
              <a:t> 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Genetik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Olah</a:t>
            </a:r>
            <a:r>
              <a:rPr lang="en-US" dirty="0" smtClean="0"/>
              <a:t> raga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cap="all" dirty="0" err="1" smtClean="0"/>
              <a:t>RehabILITATION</a:t>
            </a:r>
            <a:r>
              <a:rPr lang="en-US" sz="3200" b="1" cap="all" dirty="0" smtClean="0"/>
              <a:t> Exercises for </a:t>
            </a:r>
            <a:br>
              <a:rPr lang="en-US" sz="3200" b="1" cap="all" dirty="0" smtClean="0"/>
            </a:br>
            <a:r>
              <a:rPr lang="en-US" sz="3200" b="1" cap="all" dirty="0" smtClean="0"/>
              <a:t>Hip Osteoarthritis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357430"/>
            <a:ext cx="8001056" cy="328614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menargetkan</a:t>
            </a:r>
            <a:r>
              <a:rPr lang="en-US" dirty="0" smtClean="0"/>
              <a:t> </a:t>
            </a:r>
            <a:r>
              <a:rPr lang="en-US" dirty="0" err="1" smtClean="0"/>
              <a:t>otot-otot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pinggul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rasa </a:t>
            </a:r>
            <a:r>
              <a:rPr lang="en-US" dirty="0" err="1" smtClean="0"/>
              <a:t>ketidaknyamanan</a:t>
            </a:r>
            <a:r>
              <a:rPr lang="en-US" dirty="0" smtClean="0"/>
              <a:t> 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normal.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642910" y="1643050"/>
            <a:ext cx="8001056" cy="428628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Matthew </a:t>
            </a:r>
            <a:r>
              <a:rPr lang="en-US" b="1" dirty="0" err="1" smtClean="0">
                <a:solidFill>
                  <a:schemeClr val="tx1"/>
                </a:solidFill>
              </a:rPr>
              <a:t>Schirm</a:t>
            </a:r>
            <a:r>
              <a:rPr lang="en-US" b="1" dirty="0" smtClean="0">
                <a:solidFill>
                  <a:schemeClr val="tx1"/>
                </a:solidFill>
              </a:rPr>
              <a:t> ,2012,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hlinkClick r:id="rId2"/>
              </a:rPr>
              <a:t>h</a:t>
            </a:r>
            <a:r>
              <a:rPr lang="en-US" sz="1000" dirty="0" smtClean="0">
                <a:solidFill>
                  <a:schemeClr val="tx1"/>
                </a:solidFill>
                <a:hlinkClick r:id="rId2"/>
              </a:rPr>
              <a:t>ttp://www.livestrong.com/article/331501-rehab-exercises-for-hip-osteoarthritis/#ixzz2ATNEspAG</a:t>
            </a:r>
            <a:r>
              <a:rPr lang="en-US" sz="1000" b="1" dirty="0" smtClean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772400" cy="914400"/>
          </a:xfrm>
        </p:spPr>
        <p:txBody>
          <a:bodyPr/>
          <a:lstStyle/>
          <a:p>
            <a:r>
              <a:rPr lang="en-US" sz="3200" b="1" dirty="0" smtClean="0"/>
              <a:t>Water Exercises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571612"/>
            <a:ext cx="7772400" cy="4572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Low-impact resistance. </a:t>
            </a:r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menenangkan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pinggul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mundur</a:t>
            </a:r>
            <a:r>
              <a:rPr lang="en-US" dirty="0" smtClean="0"/>
              <a:t>, </a:t>
            </a:r>
            <a:r>
              <a:rPr lang="en-US" dirty="0" err="1" smtClean="0"/>
              <a:t>maju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.</a:t>
            </a:r>
          </a:p>
          <a:p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air </a:t>
            </a:r>
            <a:r>
              <a:rPr lang="en-US" dirty="0" err="1" smtClean="0"/>
              <a:t>dangkal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awalnya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air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tahanan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Berpartisipasi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aerobik</a:t>
            </a:r>
            <a:r>
              <a:rPr lang="en-US" dirty="0" smtClean="0"/>
              <a:t> air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olah</a:t>
            </a:r>
            <a:r>
              <a:rPr lang="en-US" dirty="0" smtClean="0"/>
              <a:t> raga </a:t>
            </a:r>
            <a:r>
              <a:rPr lang="en-US" dirty="0" err="1" smtClean="0"/>
              <a:t>renang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Bicycling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43125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Bicycling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pinggul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rentang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fleksi</a:t>
            </a:r>
            <a:r>
              <a:rPr lang="en-US" dirty="0" smtClean="0"/>
              <a:t>,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jogging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lari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membebani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hip.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Step-Ups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357426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Step-up </a:t>
            </a:r>
            <a:r>
              <a:rPr lang="en-US" sz="2800" dirty="0" err="1" smtClean="0"/>
              <a:t>memperkuat</a:t>
            </a:r>
            <a:r>
              <a:rPr lang="en-US" sz="2800" dirty="0" smtClean="0"/>
              <a:t> </a:t>
            </a:r>
            <a:r>
              <a:rPr lang="en-US" sz="2800" dirty="0" err="1" smtClean="0"/>
              <a:t>pinggul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 </a:t>
            </a:r>
            <a:r>
              <a:rPr lang="en-US" sz="2800" dirty="0" err="1" smtClean="0"/>
              <a:t>rentang</a:t>
            </a:r>
            <a:r>
              <a:rPr lang="en-US" sz="2800" dirty="0" smtClean="0"/>
              <a:t> </a:t>
            </a:r>
            <a:r>
              <a:rPr lang="en-US" sz="2800" dirty="0" err="1" smtClean="0"/>
              <a:t>gerak</a:t>
            </a:r>
            <a:r>
              <a:rPr lang="en-US" sz="2800" dirty="0" smtClean="0"/>
              <a:t> </a:t>
            </a:r>
            <a:r>
              <a:rPr lang="en-US" sz="2800" dirty="0" err="1" smtClean="0"/>
              <a:t>fleksi</a:t>
            </a:r>
            <a:r>
              <a:rPr lang="en-US" sz="2800" dirty="0" smtClean="0"/>
              <a:t>, </a:t>
            </a:r>
            <a:r>
              <a:rPr lang="en-US" sz="2800" dirty="0" err="1" smtClean="0"/>
              <a:t>tapi</a:t>
            </a:r>
            <a:r>
              <a:rPr lang="en-US" sz="2800" dirty="0" smtClean="0"/>
              <a:t>  </a:t>
            </a:r>
            <a:r>
              <a:rPr lang="en-US" sz="2800" dirty="0" err="1" smtClean="0"/>
              <a:t>membutuhkan</a:t>
            </a:r>
            <a:r>
              <a:rPr lang="en-US" sz="2800" dirty="0" smtClean="0"/>
              <a:t> </a:t>
            </a:r>
            <a:r>
              <a:rPr lang="en-US" sz="2800" dirty="0" err="1" smtClean="0"/>
              <a:t>kontraksi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kuat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demikian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menekankan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sendi</a:t>
            </a:r>
            <a:r>
              <a:rPr lang="en-US" sz="2800" dirty="0" smtClean="0"/>
              <a:t> </a:t>
            </a:r>
            <a:r>
              <a:rPr lang="en-US" sz="2800" dirty="0" err="1" smtClean="0"/>
              <a:t>pinggul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Jangan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Step-up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menambah</a:t>
            </a:r>
            <a:r>
              <a:rPr lang="en-US" sz="2800" dirty="0" smtClean="0"/>
              <a:t> rasa </a:t>
            </a:r>
            <a:r>
              <a:rPr lang="en-US" sz="2800" dirty="0" err="1" smtClean="0"/>
              <a:t>sakit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Postoperative Day 2-7</a:t>
            </a:r>
          </a:p>
          <a:p>
            <a:r>
              <a:rPr lang="en-US" dirty="0" smtClean="0"/>
              <a:t>You will continue and progress with exercises.</a:t>
            </a:r>
          </a:p>
          <a:p>
            <a:r>
              <a:rPr lang="en-US" dirty="0" smtClean="0"/>
              <a:t>Continue ambulation with increased walking distance, using walking frame or</a:t>
            </a:r>
            <a:r>
              <a:rPr lang="id-ID" dirty="0" smtClean="0"/>
              <a:t> crutches for support</a:t>
            </a:r>
          </a:p>
          <a:p>
            <a:r>
              <a:rPr lang="en-US" dirty="0" smtClean="0"/>
              <a:t>Stairs climbing and gait training.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Hip Abduction/Adduction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28838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memperkuat</a:t>
            </a:r>
            <a:r>
              <a:rPr lang="en-US" dirty="0" smtClean="0"/>
              <a:t> </a:t>
            </a:r>
            <a:r>
              <a:rPr lang="en-US" dirty="0" err="1" smtClean="0"/>
              <a:t>otot-otot</a:t>
            </a:r>
            <a:r>
              <a:rPr lang="en-US" dirty="0" smtClean="0"/>
              <a:t> yang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gerakan-abd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add hip.</a:t>
            </a:r>
          </a:p>
          <a:p>
            <a:r>
              <a:rPr lang="en-US" dirty="0" err="1" smtClean="0"/>
              <a:t>Penguatan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tahanan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chemeClr val="tx2"/>
                </a:solidFill>
              </a:rPr>
              <a:t>Berdasarkan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hasil</a:t>
            </a:r>
            <a:r>
              <a:rPr lang="en-US" sz="3200" dirty="0" smtClean="0">
                <a:solidFill>
                  <a:schemeClr val="tx2"/>
                </a:solidFill>
              </a:rPr>
              <a:t> research </a:t>
            </a:r>
            <a:r>
              <a:rPr lang="en-US" sz="3200" dirty="0" err="1" smtClean="0">
                <a:solidFill>
                  <a:schemeClr val="tx2"/>
                </a:solidFill>
              </a:rPr>
              <a:t>dari</a:t>
            </a:r>
            <a:r>
              <a:rPr lang="en-US" sz="3200" dirty="0" smtClean="0">
                <a:solidFill>
                  <a:schemeClr val="tx2"/>
                </a:solidFill>
              </a:rPr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2571744"/>
            <a:ext cx="7772400" cy="385525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Fisioterapi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(</a:t>
            </a:r>
            <a:r>
              <a:rPr lang="en-US" dirty="0" err="1" smtClean="0">
                <a:solidFill>
                  <a:schemeClr val="accent3"/>
                </a:solidFill>
              </a:rPr>
              <a:t>Modalitas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panas</a:t>
            </a:r>
            <a:r>
              <a:rPr lang="en-US" dirty="0" smtClean="0">
                <a:solidFill>
                  <a:schemeClr val="accent3"/>
                </a:solidFill>
              </a:rPr>
              <a:t>, hydrotherapy, exercise therapy </a:t>
            </a:r>
            <a:r>
              <a:rPr lang="en-US" dirty="0" err="1" smtClean="0">
                <a:solidFill>
                  <a:schemeClr val="accent3"/>
                </a:solidFill>
              </a:rPr>
              <a:t>dll</a:t>
            </a:r>
            <a:r>
              <a:rPr lang="en-US" dirty="0" smtClean="0">
                <a:solidFill>
                  <a:schemeClr val="accent3"/>
                </a:solidFill>
              </a:rPr>
              <a:t>.)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menunda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intervensi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agresif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penggantian</a:t>
            </a:r>
            <a:r>
              <a:rPr lang="en-US" dirty="0" smtClean="0"/>
              <a:t> total </a:t>
            </a:r>
            <a:r>
              <a:rPr lang="en-US" dirty="0" err="1" smtClean="0"/>
              <a:t>sendi</a:t>
            </a:r>
            <a:r>
              <a:rPr lang="en-US" dirty="0" smtClean="0"/>
              <a:t> (Total Hip Replacement)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2786050" y="1928802"/>
            <a:ext cx="4714908" cy="3693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McNair </a:t>
            </a:r>
            <a:r>
              <a:rPr lang="en-US" b="1" dirty="0" err="1" smtClean="0"/>
              <a:t>dkk</a:t>
            </a:r>
            <a:r>
              <a:rPr lang="en-US" b="1" dirty="0" smtClean="0"/>
              <a:t> , Hernandez-Molina, </a:t>
            </a:r>
            <a:r>
              <a:rPr lang="en-US" b="1" dirty="0" err="1" smtClean="0"/>
              <a:t>Pisters</a:t>
            </a:r>
            <a:r>
              <a:rPr lang="en-US" b="1" dirty="0" smtClean="0"/>
              <a:t> et al :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3. OA KNEE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/>
              <a:t>Role of physical therapy in management of</a:t>
            </a:r>
          </a:p>
          <a:p>
            <a:pPr>
              <a:buNone/>
            </a:pPr>
            <a:r>
              <a:rPr lang="en-US" sz="2800" b="1" dirty="0" smtClean="0"/>
              <a:t>knee osteoarthritis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4286248" y="2857496"/>
            <a:ext cx="3714776" cy="428628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G. Kelley Fitzgerald and Carol </a:t>
            </a:r>
            <a:r>
              <a:rPr lang="en-US" b="1" dirty="0" err="1" smtClean="0"/>
              <a:t>Oatis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>
            <a:off x="3714744" y="4143380"/>
            <a:ext cx="2357454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a. </a:t>
            </a:r>
            <a:r>
              <a:rPr lang="en-US" sz="3200" b="1" dirty="0" smtClean="0"/>
              <a:t>Knee taping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Patellofemoral</a:t>
            </a:r>
            <a:r>
              <a:rPr lang="en-US" dirty="0" smtClean="0"/>
              <a:t> taping techniques are frequently used in knee rehabilitation programs. </a:t>
            </a:r>
          </a:p>
          <a:p>
            <a:r>
              <a:rPr lang="en-US" dirty="0" smtClean="0"/>
              <a:t>It has been recommended that these techniques be used to supplement exercise for individuals with knee OA to reduce pain during exercise and functional activities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b. </a:t>
            </a:r>
            <a:r>
              <a:rPr lang="en-US" sz="3200" b="1" dirty="0" smtClean="0"/>
              <a:t>Balance, agility, and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re-training techniques</a:t>
            </a:r>
          </a:p>
          <a:p>
            <a:r>
              <a:rPr lang="en-US" dirty="0" smtClean="0"/>
              <a:t>In addition to exercises that improve lower-extremity</a:t>
            </a:r>
          </a:p>
          <a:p>
            <a:r>
              <a:rPr lang="en-US" dirty="0" smtClean="0"/>
              <a:t>strength, range of motion, and cardiovascular endurance,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c.</a:t>
            </a:r>
            <a:r>
              <a:rPr lang="en-US" sz="3200" b="1" dirty="0" smtClean="0"/>
              <a:t> TENS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therapists use a variety of </a:t>
            </a:r>
            <a:r>
              <a:rPr lang="en-US" dirty="0" err="1" smtClean="0"/>
              <a:t>transcutaneous</a:t>
            </a:r>
            <a:r>
              <a:rPr lang="en-US" dirty="0" smtClean="0"/>
              <a:t> electrical nerve stimulation (TENS) applications to reduce or alleviate pain for individuals with knee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73796"/>
          </a:xfrm>
        </p:spPr>
        <p:txBody>
          <a:bodyPr/>
          <a:lstStyle/>
          <a:p>
            <a:r>
              <a:rPr lang="en-US" sz="3200" dirty="0" smtClean="0"/>
              <a:t>Manual Therapy </a:t>
            </a:r>
            <a:r>
              <a:rPr lang="en-US" sz="3200" dirty="0" err="1" smtClean="0"/>
              <a:t>Tehniques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360084"/>
          </a:xfrm>
          <a:ln>
            <a:solidFill>
              <a:srgbClr val="FF0000"/>
            </a:solidFill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id-ID" sz="5100" dirty="0" smtClean="0"/>
              <a:t>Dalam beberapa tahun terakhir, </a:t>
            </a:r>
            <a:r>
              <a:rPr lang="en-US" sz="5100" dirty="0" smtClean="0"/>
              <a:t>physiotherapist</a:t>
            </a:r>
            <a:r>
              <a:rPr lang="id-ID" sz="5100" dirty="0" smtClean="0"/>
              <a:t> telah </a:t>
            </a:r>
            <a:r>
              <a:rPr lang="en-US" sz="5100" dirty="0" err="1" smtClean="0"/>
              <a:t>terbukti</a:t>
            </a:r>
            <a:r>
              <a:rPr lang="en-US" sz="5100" dirty="0" smtClean="0"/>
              <a:t> </a:t>
            </a:r>
            <a:r>
              <a:rPr lang="en-US" sz="5100" dirty="0" err="1" smtClean="0"/>
              <a:t>mempunyai</a:t>
            </a:r>
            <a:r>
              <a:rPr lang="en-US" sz="5100" dirty="0" smtClean="0"/>
              <a:t> </a:t>
            </a:r>
            <a:r>
              <a:rPr lang="id-ID" sz="5100" dirty="0" smtClean="0"/>
              <a:t>program </a:t>
            </a:r>
            <a:r>
              <a:rPr lang="en-US" sz="5100" dirty="0" smtClean="0"/>
              <a:t>exercise therapy  </a:t>
            </a:r>
            <a:r>
              <a:rPr lang="en-US" sz="5100" dirty="0" err="1" smtClean="0"/>
              <a:t>sangat</a:t>
            </a:r>
            <a:r>
              <a:rPr lang="en-US" sz="5100" dirty="0" smtClean="0"/>
              <a:t> </a:t>
            </a:r>
            <a:r>
              <a:rPr lang="id-ID" sz="5100" dirty="0" smtClean="0"/>
              <a:t>efekti</a:t>
            </a:r>
            <a:r>
              <a:rPr lang="en-US" sz="5100" dirty="0" smtClean="0"/>
              <a:t>f </a:t>
            </a:r>
            <a:r>
              <a:rPr lang="id-ID" sz="5100" dirty="0" smtClean="0"/>
              <a:t> </a:t>
            </a:r>
            <a:r>
              <a:rPr lang="en-US" sz="5100" dirty="0" smtClean="0"/>
              <a:t>yang </a:t>
            </a:r>
            <a:r>
              <a:rPr lang="id-ID" sz="5100" dirty="0" smtClean="0"/>
              <a:t>menggabungkan</a:t>
            </a:r>
            <a:r>
              <a:rPr lang="en-US" sz="5100" dirty="0" smtClean="0"/>
              <a:t> manual therapy techniques </a:t>
            </a:r>
            <a:r>
              <a:rPr lang="id-ID" sz="5100" dirty="0" smtClean="0"/>
              <a:t> sebagai suplemen untuk </a:t>
            </a:r>
            <a:r>
              <a:rPr lang="en-US" sz="5100" dirty="0" smtClean="0"/>
              <a:t>program </a:t>
            </a:r>
            <a:r>
              <a:rPr lang="id-ID" sz="5100" dirty="0" smtClean="0"/>
              <a:t>latihan</a:t>
            </a:r>
            <a:r>
              <a:rPr lang="en-US" sz="5100" dirty="0" smtClean="0"/>
              <a:t>.</a:t>
            </a:r>
          </a:p>
          <a:p>
            <a:r>
              <a:rPr lang="en-US" sz="5100" dirty="0" smtClean="0">
                <a:solidFill>
                  <a:srgbClr val="FFC000"/>
                </a:solidFill>
              </a:rPr>
              <a:t>Manual </a:t>
            </a:r>
            <a:r>
              <a:rPr lang="id-ID" sz="5100" dirty="0" smtClean="0">
                <a:solidFill>
                  <a:srgbClr val="FFC000"/>
                </a:solidFill>
              </a:rPr>
              <a:t> terapi adalah istilah yang digunakan untuk menggambarkan</a:t>
            </a:r>
            <a:r>
              <a:rPr lang="en-US" sz="5100" dirty="0" smtClean="0">
                <a:solidFill>
                  <a:srgbClr val="FFC000"/>
                </a:solidFill>
              </a:rPr>
              <a:t> </a:t>
            </a:r>
            <a:r>
              <a:rPr lang="id-ID" sz="5100" dirty="0" smtClean="0">
                <a:solidFill>
                  <a:srgbClr val="FFC000"/>
                </a:solidFill>
              </a:rPr>
              <a:t>pasi</a:t>
            </a:r>
            <a:r>
              <a:rPr lang="en-US" sz="5100" dirty="0" err="1" smtClean="0">
                <a:solidFill>
                  <a:srgbClr val="FFC000"/>
                </a:solidFill>
              </a:rPr>
              <a:t>ve</a:t>
            </a:r>
            <a:r>
              <a:rPr lang="en-US" sz="5100" dirty="0" smtClean="0">
                <a:solidFill>
                  <a:srgbClr val="FFC000"/>
                </a:solidFill>
              </a:rPr>
              <a:t> movement </a:t>
            </a:r>
            <a:r>
              <a:rPr lang="id-ID" sz="5100" dirty="0" smtClean="0">
                <a:solidFill>
                  <a:srgbClr val="FFC000"/>
                </a:solidFill>
              </a:rPr>
              <a:t> yang diterapkan oleh fisi</a:t>
            </a:r>
            <a:r>
              <a:rPr lang="en-US" sz="5100" dirty="0" smtClean="0">
                <a:solidFill>
                  <a:srgbClr val="FFC000"/>
                </a:solidFill>
              </a:rPr>
              <a:t>0</a:t>
            </a:r>
            <a:r>
              <a:rPr lang="id-ID" sz="5100" dirty="0" smtClean="0">
                <a:solidFill>
                  <a:srgbClr val="FFC000"/>
                </a:solidFill>
              </a:rPr>
              <a:t>terapis dengan tujuan meningkat</a:t>
            </a:r>
            <a:r>
              <a:rPr lang="en-US" sz="5100" dirty="0" err="1" smtClean="0">
                <a:solidFill>
                  <a:srgbClr val="FFC000"/>
                </a:solidFill>
              </a:rPr>
              <a:t>kan</a:t>
            </a:r>
            <a:r>
              <a:rPr lang="en-US" sz="5100" dirty="0" smtClean="0">
                <a:solidFill>
                  <a:srgbClr val="FFC000"/>
                </a:solidFill>
              </a:rPr>
              <a:t> </a:t>
            </a:r>
            <a:r>
              <a:rPr lang="en-US" sz="5100" dirty="0" err="1" smtClean="0">
                <a:solidFill>
                  <a:srgbClr val="FFC000"/>
                </a:solidFill>
              </a:rPr>
              <a:t>lingkup</a:t>
            </a:r>
            <a:r>
              <a:rPr lang="en-US" sz="5100" dirty="0" smtClean="0">
                <a:solidFill>
                  <a:srgbClr val="FFC000"/>
                </a:solidFill>
              </a:rPr>
              <a:t> </a:t>
            </a:r>
            <a:r>
              <a:rPr lang="id-ID" sz="5100" dirty="0" smtClean="0">
                <a:solidFill>
                  <a:srgbClr val="FFC000"/>
                </a:solidFill>
              </a:rPr>
              <a:t>gerak sendi atau mengurangi kekakuan sendi. </a:t>
            </a:r>
            <a:endParaRPr lang="en-US" sz="5100" dirty="0" smtClean="0">
              <a:solidFill>
                <a:srgbClr val="FFC000"/>
              </a:solidFill>
            </a:endParaRPr>
          </a:p>
          <a:p>
            <a:r>
              <a:rPr lang="id-ID" sz="5100" dirty="0" smtClean="0"/>
              <a:t>Teknik  termasuk </a:t>
            </a:r>
            <a:r>
              <a:rPr lang="en-US" sz="5100" dirty="0" smtClean="0"/>
              <a:t>range of motion, passive accessory joint motions, muscle stretching techniques, or soft- tissue mobilization and massage techniques. </a:t>
            </a:r>
            <a:r>
              <a:rPr lang="id-ID" sz="4900" dirty="0" smtClean="0"/>
              <a:t/>
            </a:r>
            <a:br>
              <a:rPr lang="id-ID" sz="4900" dirty="0" smtClean="0"/>
            </a:br>
            <a:endParaRPr lang="en-US" sz="49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RHEUMATHOID ARTHRITIS (RA)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Rheumatoid arthritis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membengkak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pergelangan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, </a:t>
            </a:r>
            <a:r>
              <a:rPr lang="en-US" dirty="0" err="1" smtClean="0"/>
              <a:t>tangan</a:t>
            </a:r>
            <a:r>
              <a:rPr lang="en-US" dirty="0" smtClean="0"/>
              <a:t>, </a:t>
            </a:r>
            <a:r>
              <a:rPr lang="en-US" dirty="0" err="1" smtClean="0"/>
              <a:t>pergelangan</a:t>
            </a:r>
            <a:r>
              <a:rPr lang="en-US" dirty="0" smtClean="0"/>
              <a:t> kaki, </a:t>
            </a:r>
            <a:r>
              <a:rPr lang="en-US" dirty="0" err="1" smtClean="0"/>
              <a:t>dan</a:t>
            </a:r>
            <a:r>
              <a:rPr lang="en-US" dirty="0" smtClean="0"/>
              <a:t> kaki. </a:t>
            </a:r>
          </a:p>
          <a:p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kekakuan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Fisioterapi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rheumatoid arthritis. </a:t>
            </a:r>
          </a:p>
          <a:p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anti-</a:t>
            </a:r>
            <a:r>
              <a:rPr lang="en-US" dirty="0" err="1" smtClean="0"/>
              <a:t>inflamasi</a:t>
            </a:r>
            <a:r>
              <a:rPr lang="en-US" dirty="0" smtClean="0"/>
              <a:t>, </a:t>
            </a:r>
            <a:r>
              <a:rPr lang="en-US" dirty="0" err="1" smtClean="0"/>
              <a:t>memodifikasi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antirematik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kortikosteroid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00013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3000" b="1" dirty="0" smtClean="0">
                <a:solidFill>
                  <a:srgbClr val="FFC000"/>
                </a:solidFill>
              </a:rPr>
              <a:t>Rehabilitation Management for Rheumatoid Arthritis Patients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86058"/>
            <a:ext cx="7801004" cy="3857652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100" dirty="0" smtClean="0"/>
              <a:t>	Management </a:t>
            </a:r>
            <a:r>
              <a:rPr lang="en-US" sz="3100" dirty="0" err="1" smtClean="0"/>
              <a:t>rehabilitasi</a:t>
            </a:r>
            <a:r>
              <a:rPr lang="en-US" sz="3100" dirty="0" smtClean="0"/>
              <a:t> </a:t>
            </a:r>
            <a:r>
              <a:rPr lang="en-US" sz="3100" dirty="0" err="1" smtClean="0"/>
              <a:t>individu</a:t>
            </a:r>
            <a:r>
              <a:rPr lang="en-US" sz="3100" dirty="0" smtClean="0"/>
              <a:t> </a:t>
            </a:r>
            <a:r>
              <a:rPr lang="en-US" sz="3100" dirty="0" err="1" smtClean="0"/>
              <a:t>dengan</a:t>
            </a:r>
            <a:r>
              <a:rPr lang="en-US" sz="3100" dirty="0" smtClean="0"/>
              <a:t> RA </a:t>
            </a:r>
            <a:r>
              <a:rPr lang="en-US" sz="3100" dirty="0" err="1" smtClean="0"/>
              <a:t>sangat</a:t>
            </a:r>
            <a:r>
              <a:rPr lang="en-US" sz="3100" dirty="0" smtClean="0"/>
              <a:t> </a:t>
            </a:r>
            <a:r>
              <a:rPr lang="en-US" sz="3100" dirty="0" err="1" smtClean="0"/>
              <a:t>penting</a:t>
            </a:r>
            <a:r>
              <a:rPr lang="en-US" sz="3100" dirty="0" smtClean="0"/>
              <a:t> </a:t>
            </a:r>
            <a:r>
              <a:rPr lang="en-US" sz="3100" dirty="0" err="1" smtClean="0"/>
              <a:t>untuk</a:t>
            </a:r>
            <a:r>
              <a:rPr lang="en-US" sz="3100" dirty="0" smtClean="0"/>
              <a:t> </a:t>
            </a:r>
            <a:r>
              <a:rPr lang="en-US" sz="3100" dirty="0" err="1" smtClean="0"/>
              <a:t>mengurangi</a:t>
            </a:r>
            <a:r>
              <a:rPr lang="en-US" sz="3100" dirty="0" smtClean="0"/>
              <a:t> </a:t>
            </a:r>
            <a:r>
              <a:rPr lang="en-US" sz="3100" dirty="0" err="1" smtClean="0"/>
              <a:t>potensi</a:t>
            </a:r>
            <a:r>
              <a:rPr lang="en-US" sz="3100" dirty="0" smtClean="0"/>
              <a:t> </a:t>
            </a:r>
            <a:r>
              <a:rPr lang="en-US" sz="3100" dirty="0" err="1" smtClean="0"/>
              <a:t>cacat</a:t>
            </a:r>
            <a:r>
              <a:rPr lang="en-US" sz="3100" dirty="0" smtClean="0"/>
              <a:t> </a:t>
            </a:r>
            <a:r>
              <a:rPr lang="en-US" sz="3100" dirty="0" err="1" smtClean="0"/>
              <a:t>jangka</a:t>
            </a:r>
            <a:r>
              <a:rPr lang="en-US" sz="3100" dirty="0" smtClean="0"/>
              <a:t> </a:t>
            </a:r>
            <a:r>
              <a:rPr lang="en-US" sz="3100" dirty="0" err="1" smtClean="0"/>
              <a:t>panjang</a:t>
            </a:r>
            <a:r>
              <a:rPr lang="en-US" sz="3100" dirty="0" smtClean="0"/>
              <a:t> . </a:t>
            </a:r>
          </a:p>
          <a:p>
            <a:pPr>
              <a:buNone/>
            </a:pPr>
            <a:r>
              <a:rPr lang="en-US" sz="3100" dirty="0" smtClean="0">
                <a:solidFill>
                  <a:srgbClr val="FFFF00"/>
                </a:solidFill>
              </a:rPr>
              <a:t>	</a:t>
            </a:r>
            <a:r>
              <a:rPr lang="en-US" sz="3100" dirty="0" err="1" smtClean="0">
                <a:solidFill>
                  <a:srgbClr val="FFFF00"/>
                </a:solidFill>
              </a:rPr>
              <a:t>Secara</a:t>
            </a:r>
            <a:r>
              <a:rPr lang="en-US" sz="3100" dirty="0" smtClean="0">
                <a:solidFill>
                  <a:srgbClr val="FFFF00"/>
                </a:solidFill>
              </a:rPr>
              <a:t> </a:t>
            </a:r>
            <a:r>
              <a:rPr lang="en-US" sz="3100" dirty="0" err="1" smtClean="0">
                <a:solidFill>
                  <a:srgbClr val="FFFF00"/>
                </a:solidFill>
              </a:rPr>
              <a:t>khusus</a:t>
            </a:r>
            <a:r>
              <a:rPr lang="en-US" sz="3100" dirty="0" smtClean="0">
                <a:solidFill>
                  <a:srgbClr val="FFFF00"/>
                </a:solidFill>
              </a:rPr>
              <a:t>, </a:t>
            </a:r>
            <a:r>
              <a:rPr lang="en-US" sz="3100" dirty="0" err="1" smtClean="0">
                <a:solidFill>
                  <a:srgbClr val="FFFF00"/>
                </a:solidFill>
              </a:rPr>
              <a:t>individu</a:t>
            </a:r>
            <a:r>
              <a:rPr lang="en-US" sz="3100" dirty="0" smtClean="0">
                <a:solidFill>
                  <a:srgbClr val="FFFF00"/>
                </a:solidFill>
              </a:rPr>
              <a:t> </a:t>
            </a:r>
            <a:r>
              <a:rPr lang="en-US" sz="3100" dirty="0" err="1" smtClean="0">
                <a:solidFill>
                  <a:srgbClr val="FFFF00"/>
                </a:solidFill>
              </a:rPr>
              <a:t>dengan</a:t>
            </a:r>
            <a:r>
              <a:rPr lang="en-US" sz="3100" dirty="0" smtClean="0">
                <a:solidFill>
                  <a:srgbClr val="FFFF00"/>
                </a:solidFill>
              </a:rPr>
              <a:t> RA </a:t>
            </a:r>
            <a:r>
              <a:rPr lang="en-US" sz="3100" dirty="0" err="1" smtClean="0">
                <a:solidFill>
                  <a:srgbClr val="FFFF00"/>
                </a:solidFill>
              </a:rPr>
              <a:t>beresiko</a:t>
            </a:r>
            <a:r>
              <a:rPr lang="en-US" sz="3100" dirty="0" smtClean="0">
                <a:solidFill>
                  <a:srgbClr val="FFFF00"/>
                </a:solidFill>
              </a:rPr>
              <a:t>  </a:t>
            </a:r>
            <a:r>
              <a:rPr lang="en-US" sz="3100" dirty="0" err="1" smtClean="0">
                <a:solidFill>
                  <a:srgbClr val="FFFF00"/>
                </a:solidFill>
              </a:rPr>
              <a:t>menurunnya</a:t>
            </a:r>
            <a:r>
              <a:rPr lang="en-US" sz="3100" dirty="0" smtClean="0">
                <a:solidFill>
                  <a:srgbClr val="FFFF00"/>
                </a:solidFill>
              </a:rPr>
              <a:t> </a:t>
            </a:r>
            <a:r>
              <a:rPr lang="en-US" sz="3100" dirty="0" err="1" smtClean="0">
                <a:solidFill>
                  <a:srgbClr val="FFFF00"/>
                </a:solidFill>
              </a:rPr>
              <a:t>fleksibilitas</a:t>
            </a:r>
            <a:r>
              <a:rPr lang="en-US" sz="3100" dirty="0" smtClean="0">
                <a:solidFill>
                  <a:srgbClr val="FFFF00"/>
                </a:solidFill>
              </a:rPr>
              <a:t>, </a:t>
            </a:r>
            <a:r>
              <a:rPr lang="en-US" sz="3100" dirty="0" err="1" smtClean="0">
                <a:solidFill>
                  <a:srgbClr val="FFFF00"/>
                </a:solidFill>
              </a:rPr>
              <a:t>atrofi</a:t>
            </a:r>
            <a:r>
              <a:rPr lang="en-US" sz="3100" dirty="0" smtClean="0">
                <a:solidFill>
                  <a:srgbClr val="FFFF00"/>
                </a:solidFill>
              </a:rPr>
              <a:t> </a:t>
            </a:r>
            <a:r>
              <a:rPr lang="en-US" sz="3100" dirty="0" err="1" smtClean="0">
                <a:solidFill>
                  <a:srgbClr val="FFFF00"/>
                </a:solidFill>
              </a:rPr>
              <a:t>otot</a:t>
            </a:r>
            <a:r>
              <a:rPr lang="en-US" sz="3100" dirty="0" smtClean="0">
                <a:solidFill>
                  <a:srgbClr val="FFFF00"/>
                </a:solidFill>
              </a:rPr>
              <a:t>, </a:t>
            </a:r>
            <a:r>
              <a:rPr lang="en-US" sz="3100" dirty="0" err="1" smtClean="0">
                <a:solidFill>
                  <a:srgbClr val="FFFF00"/>
                </a:solidFill>
              </a:rPr>
              <a:t>penurunan</a:t>
            </a:r>
            <a:r>
              <a:rPr lang="en-US" sz="3100" dirty="0" smtClean="0">
                <a:solidFill>
                  <a:srgbClr val="FFFF00"/>
                </a:solidFill>
              </a:rPr>
              <a:t> </a:t>
            </a:r>
            <a:r>
              <a:rPr lang="en-US" sz="3100" dirty="0" err="1" smtClean="0">
                <a:solidFill>
                  <a:srgbClr val="FFFF00"/>
                </a:solidFill>
              </a:rPr>
              <a:t>kekuatan</a:t>
            </a:r>
            <a:r>
              <a:rPr lang="en-US" sz="3100" dirty="0" smtClean="0">
                <a:solidFill>
                  <a:srgbClr val="FFFF00"/>
                </a:solidFill>
              </a:rPr>
              <a:t> </a:t>
            </a:r>
            <a:r>
              <a:rPr lang="en-US" sz="3100" dirty="0" err="1" smtClean="0">
                <a:solidFill>
                  <a:srgbClr val="FFFF00"/>
                </a:solidFill>
              </a:rPr>
              <a:t>otot</a:t>
            </a:r>
            <a:r>
              <a:rPr lang="en-US" sz="3100" dirty="0" smtClean="0">
                <a:solidFill>
                  <a:srgbClr val="FFFF00"/>
                </a:solidFill>
              </a:rPr>
              <a:t> </a:t>
            </a:r>
            <a:r>
              <a:rPr lang="en-US" sz="3100" dirty="0" err="1" smtClean="0">
                <a:solidFill>
                  <a:srgbClr val="FFFF00"/>
                </a:solidFill>
              </a:rPr>
              <a:t>dan</a:t>
            </a:r>
            <a:r>
              <a:rPr lang="en-US" sz="3100" dirty="0" smtClean="0">
                <a:solidFill>
                  <a:srgbClr val="FFFF00"/>
                </a:solidFill>
              </a:rPr>
              <a:t> </a:t>
            </a:r>
            <a:r>
              <a:rPr lang="en-US" sz="3100" dirty="0" err="1" smtClean="0">
                <a:solidFill>
                  <a:srgbClr val="FFFF00"/>
                </a:solidFill>
              </a:rPr>
              <a:t>daya</a:t>
            </a:r>
            <a:r>
              <a:rPr lang="en-US" sz="3100" dirty="0" smtClean="0">
                <a:solidFill>
                  <a:srgbClr val="FFFF00"/>
                </a:solidFill>
              </a:rPr>
              <a:t> </a:t>
            </a:r>
            <a:r>
              <a:rPr lang="en-US" sz="3100" dirty="0" err="1" smtClean="0">
                <a:solidFill>
                  <a:srgbClr val="FFFF00"/>
                </a:solidFill>
              </a:rPr>
              <a:t>tahan</a:t>
            </a:r>
            <a:r>
              <a:rPr lang="en-US" sz="3100" dirty="0" smtClean="0">
                <a:solidFill>
                  <a:srgbClr val="FFFF00"/>
                </a:solidFill>
              </a:rPr>
              <a:t> </a:t>
            </a:r>
            <a:r>
              <a:rPr lang="en-US" sz="3100" dirty="0" err="1" smtClean="0">
                <a:solidFill>
                  <a:srgbClr val="FFFF00"/>
                </a:solidFill>
              </a:rPr>
              <a:t>kardiovaskuler</a:t>
            </a:r>
            <a:r>
              <a:rPr lang="en-US" sz="3100" dirty="0" smtClean="0">
                <a:solidFill>
                  <a:srgbClr val="FFFF00"/>
                </a:solidFill>
              </a:rPr>
              <a:t> </a:t>
            </a:r>
            <a:r>
              <a:rPr lang="en-US" sz="3100" dirty="0" err="1" smtClean="0">
                <a:solidFill>
                  <a:srgbClr val="FFFF00"/>
                </a:solidFill>
              </a:rPr>
              <a:t>berkurang</a:t>
            </a:r>
            <a:r>
              <a:rPr lang="en-US" sz="31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en-US" sz="3100" dirty="0" smtClean="0"/>
              <a:t>	</a:t>
            </a:r>
            <a:r>
              <a:rPr lang="en-US" sz="3100" dirty="0" err="1" smtClean="0"/>
              <a:t>Teknik</a:t>
            </a:r>
            <a:r>
              <a:rPr lang="en-US" sz="3100" dirty="0" smtClean="0"/>
              <a:t> </a:t>
            </a:r>
            <a:r>
              <a:rPr lang="en-US" sz="3100" dirty="0" err="1" smtClean="0"/>
              <a:t>rehabilitasi</a:t>
            </a:r>
            <a:r>
              <a:rPr lang="en-US" sz="3100" dirty="0" smtClean="0"/>
              <a:t> </a:t>
            </a:r>
            <a:r>
              <a:rPr lang="en-US" sz="3100" dirty="0" err="1" smtClean="0"/>
              <a:t>mencakup</a:t>
            </a:r>
            <a:r>
              <a:rPr lang="en-US" sz="3100" dirty="0" smtClean="0"/>
              <a:t> </a:t>
            </a:r>
            <a:r>
              <a:rPr lang="en-US" sz="3100" dirty="0" err="1" smtClean="0"/>
              <a:t>periode</a:t>
            </a:r>
            <a:r>
              <a:rPr lang="en-US" sz="3100" dirty="0" smtClean="0"/>
              <a:t> yang </a:t>
            </a:r>
            <a:r>
              <a:rPr lang="en-US" sz="3100" dirty="0" err="1" smtClean="0"/>
              <a:t>tepat</a:t>
            </a:r>
            <a:r>
              <a:rPr lang="en-US" sz="3100" dirty="0" smtClean="0"/>
              <a:t> </a:t>
            </a:r>
            <a:r>
              <a:rPr lang="en-US" sz="3100" dirty="0" err="1" smtClean="0"/>
              <a:t>untuk</a:t>
            </a:r>
            <a:r>
              <a:rPr lang="en-US" sz="3100" dirty="0" smtClean="0"/>
              <a:t> </a:t>
            </a:r>
            <a:r>
              <a:rPr lang="en-US" sz="3100" dirty="0" err="1" smtClean="0"/>
              <a:t>beristirahat</a:t>
            </a:r>
            <a:r>
              <a:rPr lang="en-US" sz="3100" dirty="0" smtClean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modifikasi</a:t>
            </a:r>
            <a:r>
              <a:rPr lang="en-US" sz="3100" dirty="0" smtClean="0"/>
              <a:t> </a:t>
            </a:r>
            <a:r>
              <a:rPr lang="en-US" sz="3100" dirty="0" err="1" smtClean="0"/>
              <a:t>kegiatan</a:t>
            </a:r>
            <a:r>
              <a:rPr lang="en-US" sz="3100" dirty="0" smtClean="0"/>
              <a:t>; </a:t>
            </a:r>
            <a:r>
              <a:rPr lang="en-US" sz="3100" dirty="0" err="1" smtClean="0"/>
              <a:t>modalitas</a:t>
            </a:r>
            <a:r>
              <a:rPr lang="en-US" sz="3100" dirty="0" smtClean="0"/>
              <a:t> </a:t>
            </a:r>
            <a:r>
              <a:rPr lang="en-US" sz="3100" dirty="0" err="1" smtClean="0"/>
              <a:t>terapi</a:t>
            </a:r>
            <a:r>
              <a:rPr lang="en-US" sz="3100" dirty="0" smtClean="0"/>
              <a:t> </a:t>
            </a:r>
            <a:r>
              <a:rPr lang="en-US" sz="3100" dirty="0" err="1" smtClean="0"/>
              <a:t>seperti</a:t>
            </a:r>
            <a:r>
              <a:rPr lang="en-US" sz="3100" dirty="0" smtClean="0"/>
              <a:t> </a:t>
            </a:r>
            <a:r>
              <a:rPr lang="en-US" sz="3100" dirty="0" err="1" smtClean="0"/>
              <a:t>panas</a:t>
            </a:r>
            <a:r>
              <a:rPr lang="en-US" sz="3100" dirty="0" smtClean="0"/>
              <a:t> / </a:t>
            </a:r>
            <a:r>
              <a:rPr lang="en-US" sz="3100" dirty="0" err="1" smtClean="0"/>
              <a:t>dingin</a:t>
            </a:r>
            <a:r>
              <a:rPr lang="en-US" sz="3100" dirty="0" smtClean="0"/>
              <a:t> </a:t>
            </a:r>
            <a:r>
              <a:rPr lang="en-US" sz="3100" dirty="0" err="1" smtClean="0"/>
              <a:t>atau</a:t>
            </a:r>
            <a:r>
              <a:rPr lang="en-US" sz="3100" dirty="0" smtClean="0"/>
              <a:t> </a:t>
            </a:r>
            <a:r>
              <a:rPr lang="en-US" sz="3100" dirty="0" err="1" smtClean="0"/>
              <a:t>rangsangan</a:t>
            </a:r>
            <a:r>
              <a:rPr lang="en-US" sz="3100" dirty="0" smtClean="0"/>
              <a:t> </a:t>
            </a:r>
            <a:r>
              <a:rPr lang="en-US" sz="3100" dirty="0" err="1" smtClean="0"/>
              <a:t>listrik</a:t>
            </a:r>
            <a:r>
              <a:rPr lang="en-US" sz="3100" dirty="0" smtClean="0"/>
              <a:t>, strengthening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peralatan</a:t>
            </a:r>
            <a:r>
              <a:rPr lang="en-US" sz="3100" dirty="0" smtClean="0"/>
              <a:t> </a:t>
            </a:r>
            <a:r>
              <a:rPr lang="en-US" sz="3100" dirty="0" err="1" smtClean="0"/>
              <a:t>adaptif</a:t>
            </a:r>
            <a:r>
              <a:rPr lang="en-US" sz="3100" dirty="0" smtClean="0"/>
              <a:t>.</a:t>
            </a:r>
            <a:endParaRPr lang="en-US" sz="31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2071670" y="1357298"/>
            <a:ext cx="6643734" cy="500066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Brian </a:t>
            </a:r>
            <a:r>
              <a:rPr lang="en-US" b="1" dirty="0" err="1" smtClean="0"/>
              <a:t>Krabak</a:t>
            </a:r>
            <a:r>
              <a:rPr lang="en-US" b="1" dirty="0" smtClean="0"/>
              <a:t>, M.D. and Evan </a:t>
            </a:r>
            <a:r>
              <a:rPr lang="en-US" b="1" dirty="0" err="1" smtClean="0"/>
              <a:t>Minkoff</a:t>
            </a:r>
            <a:r>
              <a:rPr lang="en-US" b="1" dirty="0" smtClean="0"/>
              <a:t>, 2001 Updated:</a:t>
            </a:r>
            <a:r>
              <a:rPr lang="en-US" dirty="0" smtClean="0"/>
              <a:t> </a:t>
            </a:r>
            <a:r>
              <a:rPr lang="en-US" b="1" dirty="0" smtClean="0"/>
              <a:t>July 31, 2012</a:t>
            </a:r>
          </a:p>
          <a:p>
            <a:pPr algn="ctr"/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6" name="Picture 5" descr="Arthritis Cente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928802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29388" y="2143116"/>
            <a:ext cx="2384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About Arthritis Center</a:t>
            </a:r>
            <a:endParaRPr lang="en-US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Relative Rest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Istirahat</a:t>
            </a:r>
            <a:r>
              <a:rPr lang="en-US" dirty="0" smtClean="0"/>
              <a:t>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dihindari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rest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,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aerobik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Dalam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studi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oleh</a:t>
            </a:r>
            <a:r>
              <a:rPr lang="en-US" dirty="0" smtClean="0">
                <a:solidFill>
                  <a:srgbClr val="FFFF00"/>
                </a:solidFill>
              </a:rPr>
              <a:t> Mueller</a:t>
            </a:r>
            <a:r>
              <a:rPr lang="en-US" dirty="0" smtClean="0"/>
              <a:t>,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tirah</a:t>
            </a:r>
            <a:r>
              <a:rPr lang="en-US" dirty="0" smtClean="0"/>
              <a:t> baring </a:t>
            </a:r>
            <a:r>
              <a:rPr lang="en-US" dirty="0" err="1" smtClean="0"/>
              <a:t>ketat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1,0% - 1,5%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/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periode</a:t>
            </a:r>
            <a:r>
              <a:rPr lang="en-US" dirty="0" smtClean="0">
                <a:solidFill>
                  <a:schemeClr val="accent3"/>
                </a:solidFill>
              </a:rPr>
              <a:t> 2 </a:t>
            </a:r>
            <a:r>
              <a:rPr lang="en-US" dirty="0" err="1" smtClean="0">
                <a:solidFill>
                  <a:schemeClr val="accent3"/>
                </a:solidFill>
              </a:rPr>
              <a:t>minggu</a:t>
            </a:r>
            <a:r>
              <a:rPr lang="en-US" dirty="0" smtClean="0">
                <a:solidFill>
                  <a:schemeClr val="accent3"/>
                </a:solidFill>
              </a:rPr>
              <a:t>.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Postoperative Week 2</a:t>
            </a:r>
          </a:p>
          <a:p>
            <a:r>
              <a:rPr lang="id-ID" dirty="0" smtClean="0"/>
              <a:t>Continue strengthening exercise.</a:t>
            </a:r>
          </a:p>
          <a:p>
            <a:r>
              <a:rPr lang="en-US" dirty="0" smtClean="0"/>
              <a:t>May wean off walking frame or crutches depending on patients’ condition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Exercise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371714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/>
              <a:t>Sebuah</a:t>
            </a:r>
            <a:r>
              <a:rPr lang="en-US" dirty="0" smtClean="0"/>
              <a:t> program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terstruktur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rheumatoid arthritis. </a:t>
            </a:r>
          </a:p>
          <a:p>
            <a:r>
              <a:rPr lang="en-US" dirty="0" smtClean="0"/>
              <a:t>Program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peregangan</a:t>
            </a:r>
            <a:r>
              <a:rPr lang="en-US" dirty="0" smtClean="0"/>
              <a:t>, </a:t>
            </a:r>
            <a:r>
              <a:rPr lang="en-US" dirty="0" err="1" smtClean="0"/>
              <a:t>penguatan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pengkondisian</a:t>
            </a:r>
            <a:r>
              <a:rPr lang="en-US" dirty="0" smtClean="0"/>
              <a:t> </a:t>
            </a:r>
            <a:r>
              <a:rPr lang="en-US" dirty="0" err="1" smtClean="0"/>
              <a:t>aerobik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Stretching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4998262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Radang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Akut</a:t>
            </a:r>
            <a:r>
              <a:rPr lang="en-US" dirty="0" smtClean="0"/>
              <a:t>, 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diistirahatkan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eksaserbasi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meradang</a:t>
            </a:r>
            <a:r>
              <a:rPr lang="en-US" dirty="0" smtClean="0"/>
              <a:t>,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assisted active, stretching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kontraktur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rentang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 ADL.</a:t>
            </a:r>
          </a:p>
          <a:p>
            <a:r>
              <a:rPr lang="en-US" dirty="0" err="1" smtClean="0"/>
              <a:t>Kontraktur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dicegah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ROM exercise 1 kali/</a:t>
            </a:r>
            <a:r>
              <a:rPr lang="en-US" dirty="0" err="1" smtClean="0"/>
              <a:t>hari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Yang paling </a:t>
            </a:r>
            <a:r>
              <a:rPr lang="en-US" dirty="0" err="1" smtClean="0"/>
              <a:t>penting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terbaring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3"/>
                </a:solidFill>
              </a:rPr>
              <a:t>posisi</a:t>
            </a:r>
            <a:r>
              <a:rPr lang="en-US" dirty="0" smtClean="0">
                <a:solidFill>
                  <a:schemeClr val="accent3"/>
                </a:solidFill>
              </a:rPr>
              <a:t> yang </a:t>
            </a:r>
            <a:r>
              <a:rPr lang="en-US" dirty="0" err="1" smtClean="0">
                <a:solidFill>
                  <a:schemeClr val="accent3"/>
                </a:solidFill>
              </a:rPr>
              <a:t>tepat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kontraktur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Strengthening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Penguatan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dimanfaatkan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meradang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isometrik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cedera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kelelahan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Menurut</a:t>
            </a:r>
            <a:r>
              <a:rPr lang="en-US" dirty="0" smtClean="0"/>
              <a:t> Hettinger, </a:t>
            </a:r>
            <a:r>
              <a:rPr lang="en-US" dirty="0" err="1" smtClean="0"/>
              <a:t>kontraksi</a:t>
            </a:r>
            <a:r>
              <a:rPr lang="en-US" dirty="0" smtClean="0"/>
              <a:t> </a:t>
            </a:r>
            <a:r>
              <a:rPr lang="en-US" dirty="0" err="1" smtClean="0"/>
              <a:t>isometrik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r>
              <a:rPr lang="en-US" dirty="0" smtClean="0"/>
              <a:t> 10% -20%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yang </a:t>
            </a:r>
            <a:r>
              <a:rPr lang="en-US" dirty="0" err="1" smtClean="0"/>
              <a:t>diadakan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10 </a:t>
            </a:r>
            <a:r>
              <a:rPr lang="en-US" dirty="0" err="1" smtClean="0"/>
              <a:t>detik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isometrik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RA,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penguatan</a:t>
            </a:r>
            <a:r>
              <a:rPr lang="en-US" dirty="0" smtClean="0"/>
              <a:t> </a:t>
            </a:r>
            <a:r>
              <a:rPr lang="en-US" dirty="0" err="1" smtClean="0"/>
              <a:t>isometrik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ADL.  </a:t>
            </a:r>
            <a:endParaRPr lang="en-US" dirty="0" err="1" smtClean="0"/>
          </a:p>
          <a:p>
            <a:r>
              <a:rPr lang="en-US" dirty="0" err="1" smtClean="0"/>
              <a:t>Peningkatan</a:t>
            </a:r>
            <a:r>
              <a:rPr lang="en-US" dirty="0" smtClean="0"/>
              <a:t> V </a:t>
            </a:r>
            <a:r>
              <a:rPr lang="en-US" baseline="-25000" dirty="0" smtClean="0"/>
              <a:t>02max</a:t>
            </a:r>
            <a:r>
              <a:rPr lang="en-US" dirty="0" smtClean="0"/>
              <a:t> ,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Program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perlahan-lahan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r>
              <a:rPr lang="en-US" sz="3200" b="1" dirty="0" err="1" smtClean="0"/>
              <a:t>Areobic</a:t>
            </a:r>
            <a:r>
              <a:rPr lang="en-US" sz="3200" b="1" dirty="0" smtClean="0"/>
              <a:t> Conditioning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5212576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aerobik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program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akuatik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, van den </a:t>
            </a:r>
            <a:r>
              <a:rPr lang="en-US" dirty="0" err="1" smtClean="0"/>
              <a:t>Ende</a:t>
            </a:r>
            <a:r>
              <a:rPr lang="en-US" dirty="0" smtClean="0"/>
              <a:t> et al ,2000)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program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intensif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penguatan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dinamis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isometrik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bersepeda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14356"/>
            <a:ext cx="7772400" cy="5641204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Danneskiold-Samsoe</a:t>
            </a:r>
            <a:r>
              <a:rPr lang="en-US" sz="2000" dirty="0" smtClean="0">
                <a:solidFill>
                  <a:srgbClr val="FFFF00"/>
                </a:solidFill>
              </a:rPr>
              <a:t> et al </a:t>
            </a:r>
            <a:r>
              <a:rPr lang="en-US" sz="2000" dirty="0" err="1" smtClean="0"/>
              <a:t>meneliti</a:t>
            </a:r>
            <a:r>
              <a:rPr lang="en-US" sz="2000" dirty="0" smtClean="0"/>
              <a:t> </a:t>
            </a:r>
            <a:r>
              <a:rPr lang="en-US" sz="2000" dirty="0" err="1" smtClean="0"/>
              <a:t>sekelompok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 </a:t>
            </a:r>
            <a:r>
              <a:rPr lang="en-US" sz="2000" dirty="0" err="1" smtClean="0"/>
              <a:t>pasien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menilai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latihan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kolam</a:t>
            </a:r>
            <a:r>
              <a:rPr lang="en-US" sz="2000" dirty="0" smtClean="0"/>
              <a:t> </a:t>
            </a:r>
            <a:r>
              <a:rPr lang="en-US" sz="2000" dirty="0" err="1" smtClean="0"/>
              <a:t>renang</a:t>
            </a:r>
            <a:r>
              <a:rPr lang="en-US" sz="2000" dirty="0" smtClean="0"/>
              <a:t>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800" dirty="0" err="1" smtClean="0">
                <a:solidFill>
                  <a:schemeClr val="accent2"/>
                </a:solidFill>
              </a:rPr>
              <a:t>Mereka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menyarankan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bahwa</a:t>
            </a:r>
            <a:r>
              <a:rPr lang="en-US" sz="2800" dirty="0" smtClean="0">
                <a:solidFill>
                  <a:schemeClr val="accent2"/>
                </a:solidFill>
              </a:rPr>
              <a:t>  </a:t>
            </a:r>
            <a:r>
              <a:rPr lang="en-US" sz="2800" dirty="0" err="1" smtClean="0">
                <a:solidFill>
                  <a:schemeClr val="accent2"/>
                </a:solidFill>
              </a:rPr>
              <a:t>latihan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di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dalam</a:t>
            </a:r>
            <a:r>
              <a:rPr lang="en-US" sz="2800" dirty="0" smtClean="0">
                <a:solidFill>
                  <a:schemeClr val="accent2"/>
                </a:solidFill>
              </a:rPr>
              <a:t> air </a:t>
            </a:r>
            <a:r>
              <a:rPr lang="en-US" sz="2800" dirty="0" err="1" smtClean="0">
                <a:solidFill>
                  <a:schemeClr val="accent2"/>
                </a:solidFill>
              </a:rPr>
              <a:t>akan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menurunkan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kekuatan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melawan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sendi</a:t>
            </a:r>
            <a:r>
              <a:rPr lang="en-US" sz="2800" dirty="0" smtClean="0">
                <a:solidFill>
                  <a:schemeClr val="accent2"/>
                </a:solidFill>
              </a:rPr>
              <a:t> (</a:t>
            </a:r>
            <a:r>
              <a:rPr lang="en-US" sz="2800" dirty="0" err="1" smtClean="0">
                <a:solidFill>
                  <a:schemeClr val="accent2"/>
                </a:solidFill>
              </a:rPr>
              <a:t>efek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gravitasi</a:t>
            </a:r>
            <a:r>
              <a:rPr lang="en-US" sz="2800" dirty="0" smtClean="0">
                <a:solidFill>
                  <a:schemeClr val="accent2"/>
                </a:solidFill>
              </a:rPr>
              <a:t>) </a:t>
            </a:r>
            <a:r>
              <a:rPr lang="en-US" sz="2800" dirty="0" err="1" smtClean="0">
                <a:solidFill>
                  <a:schemeClr val="accent2"/>
                </a:solidFill>
              </a:rPr>
              <a:t>dan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kehangatan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bisa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membantu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mengurangi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nyeri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sendi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dan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mengurangi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kejang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otot</a:t>
            </a:r>
            <a:r>
              <a:rPr lang="en-US" sz="2800" dirty="0" smtClean="0">
                <a:solidFill>
                  <a:schemeClr val="accent2"/>
                </a:solidFill>
              </a:rPr>
              <a:t>. </a:t>
            </a:r>
          </a:p>
          <a:p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mencatat</a:t>
            </a:r>
            <a:r>
              <a:rPr lang="en-US" sz="2800" dirty="0" smtClean="0"/>
              <a:t> </a:t>
            </a:r>
            <a:r>
              <a:rPr lang="en-US" sz="2800" dirty="0" err="1" smtClean="0"/>
              <a:t>peningkatan</a:t>
            </a:r>
            <a:r>
              <a:rPr lang="en-US" sz="2800" dirty="0" smtClean="0"/>
              <a:t> </a:t>
            </a:r>
            <a:r>
              <a:rPr lang="en-US" sz="2800" dirty="0" err="1" smtClean="0"/>
              <a:t>kekuatan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daya</a:t>
            </a:r>
            <a:r>
              <a:rPr lang="en-US" sz="2800" dirty="0" smtClean="0"/>
              <a:t> </a:t>
            </a:r>
            <a:r>
              <a:rPr lang="en-US" sz="2800" dirty="0" err="1" smtClean="0"/>
              <a:t>tahan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latihan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air.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Down Arrow 4"/>
          <p:cNvSpPr/>
          <p:nvPr/>
        </p:nvSpPr>
        <p:spPr>
          <a:xfrm>
            <a:off x="3786182" y="1500174"/>
            <a:ext cx="1928826" cy="1071570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14400"/>
          </a:xfrm>
        </p:spPr>
        <p:txBody>
          <a:bodyPr/>
          <a:lstStyle/>
          <a:p>
            <a:r>
              <a:rPr lang="en-US" sz="3200" b="1" dirty="0" smtClean="0"/>
              <a:t>Modalities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142984"/>
            <a:ext cx="7772400" cy="4572000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Superficial Heat</a:t>
            </a:r>
          </a:p>
          <a:p>
            <a:pPr lvl="1"/>
            <a:r>
              <a:rPr lang="en-US" sz="2800" b="1" dirty="0" err="1" smtClean="0"/>
              <a:t>Parafin</a:t>
            </a:r>
            <a:r>
              <a:rPr lang="en-US" sz="2800" b="1" dirty="0" smtClean="0"/>
              <a:t> bath</a:t>
            </a:r>
          </a:p>
          <a:p>
            <a:pPr lvl="1"/>
            <a:r>
              <a:rPr lang="en-US" sz="2800" b="1" dirty="0" err="1" smtClean="0"/>
              <a:t>Hydrocollator</a:t>
            </a:r>
            <a:r>
              <a:rPr lang="en-US" sz="2800" b="1" dirty="0" smtClean="0"/>
              <a:t> pack</a:t>
            </a:r>
          </a:p>
          <a:p>
            <a:pPr lvl="1"/>
            <a:r>
              <a:rPr lang="en-US" sz="2800" b="1" dirty="0" smtClean="0"/>
              <a:t>Hydrotherapy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Deep Heat</a:t>
            </a:r>
          </a:p>
          <a:p>
            <a:pPr lvl="1"/>
            <a:r>
              <a:rPr lang="en-US" sz="2800" b="1" dirty="0" smtClean="0"/>
              <a:t>Short / Micro wave diathermy</a:t>
            </a:r>
          </a:p>
          <a:p>
            <a:pPr lvl="1"/>
            <a:r>
              <a:rPr lang="en-US" sz="2800" b="1" dirty="0" smtClean="0"/>
              <a:t>Ultrasound</a:t>
            </a:r>
            <a:endParaRPr lang="en-US" sz="2800" dirty="0" smtClean="0"/>
          </a:p>
          <a:p>
            <a:r>
              <a:rPr lang="en-US" b="1" dirty="0" err="1" smtClean="0">
                <a:solidFill>
                  <a:srgbClr val="FFFF00"/>
                </a:solidFill>
              </a:rPr>
              <a:t>Cryotherapy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Electrical Stimulation</a:t>
            </a:r>
          </a:p>
          <a:p>
            <a:pPr lvl="1"/>
            <a:r>
              <a:rPr lang="en-US" sz="2800" b="1" dirty="0" smtClean="0"/>
              <a:t>TENS</a:t>
            </a:r>
          </a:p>
          <a:p>
            <a:pPr lvl="1"/>
            <a:r>
              <a:rPr lang="en-US" sz="2800" b="1" dirty="0" err="1" smtClean="0"/>
              <a:t>Iontophoresis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IFC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Orthoses</a:t>
            </a:r>
            <a:r>
              <a:rPr lang="en-US" sz="3200" b="1" dirty="0" smtClean="0"/>
              <a:t> / Orthotic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Upper Extremity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 descr="sketch of swan neck and boutonnier deformities in the hand pictured with cooresponding corrective orthos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643182"/>
            <a:ext cx="4429156" cy="371477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500042"/>
            <a:ext cx="7772400" cy="578647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Lower extremity </a:t>
            </a:r>
            <a:r>
              <a:rPr lang="en-US" sz="2800" b="1" dirty="0" err="1" smtClean="0">
                <a:solidFill>
                  <a:srgbClr val="FFFF00"/>
                </a:solidFill>
              </a:rPr>
              <a:t>orthoses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dirty="0" err="1" smtClean="0"/>
              <a:t>Manajemen</a:t>
            </a:r>
            <a:r>
              <a:rPr lang="en-US" sz="2800" dirty="0" smtClean="0"/>
              <a:t> orthotic </a:t>
            </a:r>
            <a:r>
              <a:rPr lang="en-US" sz="2800" dirty="0" err="1" smtClean="0"/>
              <a:t>dari</a:t>
            </a:r>
            <a:r>
              <a:rPr lang="en-US" sz="2800" dirty="0" smtClean="0"/>
              <a:t> kaki 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menawarkan</a:t>
            </a:r>
            <a:r>
              <a:rPr lang="en-US" sz="2800" dirty="0" smtClean="0"/>
              <a:t> </a:t>
            </a:r>
            <a:r>
              <a:rPr lang="en-US" sz="2800" dirty="0" err="1" smtClean="0"/>
              <a:t>pendekatan</a:t>
            </a:r>
            <a:r>
              <a:rPr lang="en-US" sz="2800" dirty="0" smtClean="0"/>
              <a:t> </a:t>
            </a:r>
            <a:r>
              <a:rPr lang="en-US" sz="2800" dirty="0" err="1" smtClean="0"/>
              <a:t>konservatif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mengurangi</a:t>
            </a:r>
            <a:r>
              <a:rPr lang="en-US" sz="2800" dirty="0" smtClean="0"/>
              <a:t> rasa </a:t>
            </a:r>
            <a:r>
              <a:rPr lang="en-US" sz="2800" dirty="0" err="1" smtClean="0"/>
              <a:t>sakit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terkait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berjalan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menahan</a:t>
            </a:r>
            <a:r>
              <a:rPr lang="en-US" sz="2800" dirty="0" smtClean="0"/>
              <a:t> </a:t>
            </a:r>
            <a:r>
              <a:rPr lang="en-US" sz="2800" dirty="0" err="1" smtClean="0"/>
              <a:t>beban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Hal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dicapai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sepatu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benar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cocok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penggabungan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pembuatan</a:t>
            </a:r>
            <a:r>
              <a:rPr lang="en-US" sz="2800" dirty="0" smtClean="0"/>
              <a:t> </a:t>
            </a:r>
            <a:r>
              <a:rPr lang="en-US" sz="2800" dirty="0" err="1" smtClean="0"/>
              <a:t>sepatu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Selain</a:t>
            </a:r>
            <a:r>
              <a:rPr lang="en-US" sz="2800" dirty="0" smtClean="0"/>
              <a:t> </a:t>
            </a:r>
            <a:r>
              <a:rPr lang="en-US" sz="2800" dirty="0" err="1" smtClean="0"/>
              <a:t>modifikasi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sepatu</a:t>
            </a:r>
            <a:r>
              <a:rPr lang="en-US" sz="2800" dirty="0" smtClean="0"/>
              <a:t>, </a:t>
            </a:r>
            <a:r>
              <a:rPr lang="en-US" sz="2800" dirty="0" err="1" smtClean="0"/>
              <a:t>perangkat</a:t>
            </a:r>
            <a:r>
              <a:rPr lang="en-US" sz="2800" dirty="0" smtClean="0"/>
              <a:t> orthotic </a:t>
            </a:r>
            <a:r>
              <a:rPr lang="en-US" sz="2800" dirty="0" err="1" smtClean="0"/>
              <a:t>modifikasi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pengobatan</a:t>
            </a:r>
            <a:r>
              <a:rPr lang="en-US" sz="2800" dirty="0" smtClean="0"/>
              <a:t> arthritis  kaki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pergelangan</a:t>
            </a:r>
            <a:r>
              <a:rPr lang="en-US" sz="2800" dirty="0" smtClean="0"/>
              <a:t> kaki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Definisi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Juvenile Idiopathic Arthritis (JIA), Juvenile Rheumatoid Arthritis  (JRA)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kronis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16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ras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285884"/>
          </a:xfrm>
          <a:ln>
            <a:solidFill>
              <a:schemeClr val="accent3"/>
            </a:solidFill>
          </a:ln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</a:rPr>
              <a:t>JUVENILE RHEMATOID ARTHRITIS/</a:t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>JUVENILE IDIOPATHIC ARTHRITIS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 descr="http://search.creativecommons.org/?q=juvenile%20rheumatoid%20arthritis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214554"/>
            <a:ext cx="2714644" cy="378621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% 20arthritis% http://search.creativecommons.org/?q=juvenile 20rheumatoid">
            <a:hlinkClick r:id="rId4" tooltip="&quot;% 20arthritis% http://search.creativecommons.org/?q=juvenile 20rheumatoid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214554"/>
            <a:ext cx="2571768" cy="347186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628" y="578645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</a:t>
            </a:r>
            <a:r>
              <a:rPr lang="en-US" b="1" dirty="0" err="1" smtClean="0"/>
              <a:t>Pembengkaan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lutut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err="1" smtClean="0"/>
              <a:t>pasien</a:t>
            </a:r>
            <a:r>
              <a:rPr lang="en-US" b="1" dirty="0" smtClean="0"/>
              <a:t> JIA</a:t>
            </a:r>
            <a:endParaRPr lang="en-US" b="1" dirty="0"/>
          </a:p>
        </p:txBody>
      </p:sp>
      <p:pic>
        <p:nvPicPr>
          <p:cNvPr id="9" name="Picture 8" descr="http://www.physio-pedia.com/images/e/e9/Uveitis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357166"/>
            <a:ext cx="2600325" cy="1504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43240" y="85723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Iritasi</a:t>
            </a:r>
            <a:r>
              <a:rPr lang="en-US" b="1" dirty="0" smtClean="0"/>
              <a:t> </a:t>
            </a:r>
            <a:r>
              <a:rPr lang="en-US" b="1" dirty="0" err="1" smtClean="0"/>
              <a:t>mata</a:t>
            </a:r>
            <a:r>
              <a:rPr lang="en-US" b="1" dirty="0" smtClean="0"/>
              <a:t> </a:t>
            </a:r>
            <a:r>
              <a:rPr lang="en-US" b="1" dirty="0" err="1" smtClean="0"/>
              <a:t>terkait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JIA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1428760"/>
          </a:xfrm>
        </p:spPr>
        <p:txBody>
          <a:bodyPr/>
          <a:lstStyle/>
          <a:p>
            <a:pPr algn="ctr"/>
            <a:r>
              <a:rPr lang="id-ID" sz="2800" b="1" dirty="0" smtClean="0"/>
              <a:t>TOTAL HIP REPLACEMENT PRECAUTIONS</a:t>
            </a:r>
            <a:r>
              <a:rPr lang="id-ID" sz="2000" b="1" dirty="0" smtClean="0"/>
              <a:t/>
            </a:r>
            <a:br>
              <a:rPr lang="id-ID" sz="2000" b="1" dirty="0" smtClean="0"/>
            </a:br>
            <a:r>
              <a:rPr lang="en-US" sz="2000" dirty="0" smtClean="0"/>
              <a:t>It is important to follow the precautions noted as it is possible to dislocate your</a:t>
            </a:r>
            <a:r>
              <a:rPr lang="id-ID" sz="2000" dirty="0" smtClean="0"/>
              <a:t> hip replacement.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500174"/>
            <a:ext cx="777240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1) Do not bend your hip joint more than 90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  <a:cs typeface="Calibri"/>
              </a:rPr>
              <a:t>ᵒ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7224" y="2571744"/>
            <a:ext cx="2286016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0"/>
            <a:ext cx="1950798" cy="259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643306" y="2571744"/>
            <a:ext cx="2286016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1925" y="2714620"/>
            <a:ext cx="19931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286512" y="2571744"/>
            <a:ext cx="2428892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8034" y="2714621"/>
            <a:ext cx="1933056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Pauciarticular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Oligoarthritis</a:t>
            </a:r>
            <a:r>
              <a:rPr lang="en-US" dirty="0" smtClean="0">
                <a:solidFill>
                  <a:srgbClr val="FFFF00"/>
                </a:solidFill>
              </a:rPr>
              <a:t> JIA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Polyarthritis</a:t>
            </a:r>
            <a:r>
              <a:rPr lang="en-US" dirty="0" smtClean="0">
                <a:solidFill>
                  <a:srgbClr val="FFFF00"/>
                </a:solidFill>
              </a:rPr>
              <a:t> JIA (positive RF)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Polyarthritis</a:t>
            </a:r>
            <a:r>
              <a:rPr lang="en-US" dirty="0" smtClean="0">
                <a:solidFill>
                  <a:srgbClr val="FFFF00"/>
                </a:solidFill>
              </a:rPr>
              <a:t> JIA (negative RF) </a:t>
            </a:r>
          </a:p>
          <a:p>
            <a:r>
              <a:rPr lang="en-US" dirty="0" smtClean="0"/>
              <a:t>Systemic onset JIA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Psoriatic JIA </a:t>
            </a:r>
          </a:p>
          <a:p>
            <a:r>
              <a:rPr lang="en-US" dirty="0" err="1" smtClean="0"/>
              <a:t>Enthesitis</a:t>
            </a:r>
            <a:r>
              <a:rPr lang="en-US" dirty="0" smtClean="0"/>
              <a:t>-related arthritis </a:t>
            </a:r>
          </a:p>
          <a:p>
            <a:r>
              <a:rPr lang="en-US" dirty="0" smtClean="0"/>
              <a:t>Undifferentiated arthritis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subcategories are: 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Usia</a:t>
            </a:r>
            <a:r>
              <a:rPr lang="en-US" sz="2400" dirty="0" smtClean="0"/>
              <a:t> rata-rata onset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1-3 </a:t>
            </a:r>
            <a:r>
              <a:rPr lang="en-US" sz="2400" dirty="0" err="1" smtClean="0"/>
              <a:t>tahun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Content Placeholder 4" descr="Prevalence of subtypes of JIA">
            <a:hlinkClick r:id="rId2" tooltip="&quot;Prevalence of subtypes of JIA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71678"/>
            <a:ext cx="3786214" cy="392909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Karakteristik</a:t>
            </a:r>
            <a:r>
              <a:rPr lang="en-US" sz="3200" dirty="0" smtClean="0"/>
              <a:t> / </a:t>
            </a:r>
            <a:r>
              <a:rPr lang="en-US" sz="3200" dirty="0" err="1" smtClean="0"/>
              <a:t>Presentasi</a:t>
            </a:r>
            <a:r>
              <a:rPr lang="en-US" sz="3200" dirty="0" smtClean="0"/>
              <a:t> </a:t>
            </a:r>
            <a:r>
              <a:rPr lang="en-US" sz="3200" dirty="0" err="1" smtClean="0"/>
              <a:t>Klinis</a:t>
            </a:r>
            <a:r>
              <a:rPr lang="en-US" sz="3200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571612"/>
            <a:ext cx="7772400" cy="4572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subtipe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JIA :</a:t>
            </a:r>
          </a:p>
          <a:p>
            <a:r>
              <a:rPr lang="en-US" dirty="0" err="1" smtClean="0"/>
              <a:t>Pasien</a:t>
            </a:r>
            <a:r>
              <a:rPr lang="en-US" dirty="0" smtClean="0"/>
              <a:t> 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remisi</a:t>
            </a:r>
            <a:r>
              <a:rPr lang="en-US" dirty="0" smtClean="0"/>
              <a:t> (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flare up (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memburuk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, stiff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bengkak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parah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pagi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 </a:t>
            </a:r>
            <a:r>
              <a:rPr lang="en-US" dirty="0" err="1" smtClean="0"/>
              <a:t>siang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,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kaki                       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PHYSIOTHERAPY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502696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Meningkatkan</a:t>
            </a:r>
            <a:r>
              <a:rPr lang="en-US" dirty="0" smtClean="0"/>
              <a:t> 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Mengajarkan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Meminimalkan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Aspek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difokuskan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sesi</a:t>
            </a:r>
            <a:r>
              <a:rPr lang="en-US" sz="2400" dirty="0" smtClean="0"/>
              <a:t> </a:t>
            </a:r>
            <a:r>
              <a:rPr lang="en-US" sz="2400" dirty="0" err="1" smtClean="0"/>
              <a:t>terapi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Muscle tone </a:t>
            </a:r>
          </a:p>
          <a:p>
            <a:r>
              <a:rPr lang="en-US" dirty="0" smtClean="0"/>
              <a:t>Strengthening </a:t>
            </a:r>
          </a:p>
          <a:p>
            <a:r>
              <a:rPr lang="en-US" dirty="0" smtClean="0"/>
              <a:t>Range of motion </a:t>
            </a:r>
          </a:p>
          <a:p>
            <a:r>
              <a:rPr lang="en-US" dirty="0" smtClean="0"/>
              <a:t>Stretching </a:t>
            </a:r>
          </a:p>
          <a:p>
            <a:r>
              <a:rPr lang="en-US" dirty="0" smtClean="0"/>
              <a:t>Education on joint protection </a:t>
            </a:r>
          </a:p>
          <a:p>
            <a:r>
              <a:rPr lang="en-US" dirty="0" smtClean="0"/>
              <a:t>Home exercise plan </a:t>
            </a:r>
          </a:p>
          <a:p>
            <a:r>
              <a:rPr lang="en-US" dirty="0" smtClean="0"/>
              <a:t>Education on pain reducing techniques </a:t>
            </a:r>
          </a:p>
          <a:p>
            <a:r>
              <a:rPr lang="en-US" dirty="0" smtClean="0"/>
              <a:t>Muscle relaxation techniques </a:t>
            </a:r>
          </a:p>
          <a:p>
            <a:r>
              <a:rPr lang="en-US" dirty="0" smtClean="0"/>
              <a:t>Splints or orthotics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0108"/>
            <a:ext cx="7772400" cy="53554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Modalities                     </a:t>
            </a:r>
            <a:r>
              <a:rPr lang="id-ID" smtClean="0"/>
              <a:t>  </a:t>
            </a:r>
            <a:r>
              <a:rPr lang="en-US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en-US" dirty="0" smtClean="0"/>
              <a:t>Ultrasound </a:t>
            </a:r>
            <a:endParaRPr lang="en-US" dirty="0" smtClean="0"/>
          </a:p>
          <a:p>
            <a:r>
              <a:rPr lang="en-US" dirty="0" smtClean="0"/>
              <a:t>Paraffin wax dips (hands and feet primarily) </a:t>
            </a:r>
          </a:p>
          <a:p>
            <a:r>
              <a:rPr lang="en-US" dirty="0" smtClean="0"/>
              <a:t>Moist compress (hot pack) </a:t>
            </a:r>
          </a:p>
          <a:p>
            <a:r>
              <a:rPr lang="en-US" dirty="0" smtClean="0"/>
              <a:t>Hydrotherapy (warm) </a:t>
            </a:r>
          </a:p>
          <a:p>
            <a:r>
              <a:rPr lang="en-US" dirty="0" smtClean="0"/>
              <a:t>Cold packs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Arrow 4"/>
          <p:cNvSpPr/>
          <p:nvPr/>
        </p:nvSpPr>
        <p:spPr>
          <a:xfrm>
            <a:off x="3143240" y="857232"/>
            <a:ext cx="928694" cy="928694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571604" y="1928802"/>
            <a:ext cx="107157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ush Script Std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Brush Script Std" pitchFamily="66" charset="0"/>
              </a:rPr>
            </a:br>
            <a:r>
              <a:rPr lang="en-US" dirty="0" smtClean="0">
                <a:solidFill>
                  <a:schemeClr val="bg1"/>
                </a:solidFill>
                <a:latin typeface="Brush Script Std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Brush Script Std" pitchFamily="66" charset="0"/>
              </a:rPr>
            </a:br>
            <a:r>
              <a:rPr lang="id-ID" dirty="0" smtClean="0">
                <a:solidFill>
                  <a:schemeClr val="bg1"/>
                </a:solidFill>
                <a:latin typeface="Brush Script Std" pitchFamily="66" charset="0"/>
              </a:rPr>
              <a:t>           </a:t>
            </a:r>
            <a:r>
              <a:rPr lang="id-ID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Terima kasih</a:t>
            </a:r>
            <a:r>
              <a:rPr lang="en-US" dirty="0" smtClean="0">
                <a:solidFill>
                  <a:schemeClr val="bg1"/>
                </a:solidFill>
                <a:latin typeface="Brush Script Std" pitchFamily="66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Brush Script Std" pitchFamily="66" charset="0"/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553200" y="5638800"/>
            <a:ext cx="1676400" cy="457200"/>
          </a:xfrm>
        </p:spPr>
        <p:txBody>
          <a:bodyPr>
            <a:normAutofit/>
          </a:bodyPr>
          <a:lstStyle/>
          <a:p>
            <a:pPr algn="r"/>
            <a:r>
              <a:rPr lang="en-US" sz="1400" dirty="0" err="1" smtClean="0">
                <a:solidFill>
                  <a:srgbClr val="92D050"/>
                </a:solidFill>
                <a:latin typeface="Magneto" pitchFamily="82" charset="0"/>
              </a:rPr>
              <a:t>Wismanto</a:t>
            </a:r>
            <a:r>
              <a:rPr lang="en-US" sz="1400" dirty="0" smtClean="0">
                <a:solidFill>
                  <a:srgbClr val="92D050"/>
                </a:solidFill>
                <a:latin typeface="Magneto" pitchFamily="82" charset="0"/>
              </a:rPr>
              <a:t> </a:t>
            </a:r>
            <a:r>
              <a:rPr lang="en-US" sz="1000" dirty="0" smtClean="0">
                <a:solidFill>
                  <a:srgbClr val="92D050"/>
                </a:solidFill>
                <a:latin typeface="Magneto" pitchFamily="82" charset="0"/>
              </a:rPr>
              <a:t>2012</a:t>
            </a:r>
            <a:endParaRPr lang="en-US" sz="1000" dirty="0">
              <a:solidFill>
                <a:srgbClr val="92D050"/>
              </a:solidFill>
              <a:latin typeface="Magneto" pitchFamily="82" charset="0"/>
            </a:endParaRPr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786190"/>
            <a:ext cx="3009900" cy="1514475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786190"/>
            <a:ext cx="1152525" cy="1533525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786058"/>
            <a:ext cx="1219200" cy="1088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14290"/>
            <a:ext cx="77724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2) Do not turn your operated leg inwards or twist your body towards the</a:t>
            </a:r>
            <a:r>
              <a:rPr lang="id-ID" sz="2800" b="1" dirty="0" smtClean="0">
                <a:solidFill>
                  <a:srgbClr val="FFFF00"/>
                </a:solidFill>
              </a:rPr>
              <a:t> operated side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4414" y="2071678"/>
            <a:ext cx="2857520" cy="3429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2428892" cy="304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429256" y="2071678"/>
            <a:ext cx="2714644" cy="3429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285992"/>
            <a:ext cx="2286016" cy="304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500042"/>
            <a:ext cx="7772400" cy="600079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3) Do not cross your operated leg across your body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472" y="2500306"/>
            <a:ext cx="2143140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2928926" y="2500306"/>
            <a:ext cx="2071702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214942" y="2500306"/>
            <a:ext cx="3643338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643182"/>
            <a:ext cx="1718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643182"/>
            <a:ext cx="1718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678196"/>
            <a:ext cx="28956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800" dirty="0" smtClean="0">
                <a:solidFill>
                  <a:srgbClr val="FFFF00"/>
                </a:solidFill>
              </a:rPr>
              <a:t>3)</a:t>
            </a:r>
            <a:r>
              <a:rPr lang="en-US" sz="2800" dirty="0" smtClean="0">
                <a:solidFill>
                  <a:srgbClr val="FFFF00"/>
                </a:solidFill>
              </a:rPr>
              <a:t>when side lying, </a:t>
            </a:r>
            <a:r>
              <a:rPr lang="en-US" sz="2800" b="1" dirty="0" smtClean="0">
                <a:solidFill>
                  <a:srgbClr val="FFFF00"/>
                </a:solidFill>
              </a:rPr>
              <a:t>MUST place a pillow in between knees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7224" y="2285992"/>
            <a:ext cx="3571900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428868"/>
            <a:ext cx="2857520" cy="214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929190" y="2285992"/>
            <a:ext cx="3571900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428868"/>
            <a:ext cx="2950062" cy="221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How to perform daily activities with care of the operated hip?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52149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1) Getting into a car</a:t>
            </a:r>
          </a:p>
          <a:p>
            <a:r>
              <a:rPr lang="en-US" dirty="0" smtClean="0"/>
              <a:t>Raise the seat with a moderately firmed cushion or foam.</a:t>
            </a:r>
          </a:p>
          <a:p>
            <a:r>
              <a:rPr lang="en-US" dirty="0" smtClean="0"/>
              <a:t>A wedge-shaped foam with the deeper towards the back support is more</a:t>
            </a:r>
            <a:r>
              <a:rPr lang="id-ID" dirty="0" smtClean="0"/>
              <a:t> ideal.</a:t>
            </a:r>
          </a:p>
          <a:p>
            <a:r>
              <a:rPr lang="en-US" dirty="0" smtClean="0"/>
              <a:t>Lower yourself into the seat with you facing the open door.</a:t>
            </a:r>
          </a:p>
          <a:p>
            <a:r>
              <a:rPr lang="en-US" dirty="0" smtClean="0"/>
              <a:t>Gently move your legs into the car. (Remember that both of your leg</a:t>
            </a:r>
            <a:r>
              <a:rPr lang="id-ID" dirty="0" smtClean="0"/>
              <a:t> </a:t>
            </a:r>
            <a:r>
              <a:rPr lang="en-US" dirty="0" smtClean="0"/>
              <a:t>should only get in the car after you have seated)</a:t>
            </a:r>
          </a:p>
          <a:p>
            <a:r>
              <a:rPr lang="en-US" dirty="0" smtClean="0"/>
              <a:t>To get out, reverse the procedure. </a:t>
            </a:r>
            <a:r>
              <a:rPr lang="en-US" dirty="0" err="1" smtClean="0"/>
              <a:t>ie</a:t>
            </a:r>
            <a:r>
              <a:rPr lang="en-US" dirty="0" smtClean="0"/>
              <a:t>., move your legs out of the car, pivot</a:t>
            </a:r>
            <a:r>
              <a:rPr lang="id-ID" dirty="0" smtClean="0"/>
              <a:t> </a:t>
            </a:r>
            <a:r>
              <a:rPr lang="en-US" dirty="0" smtClean="0"/>
              <a:t>your bottom and get up.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2) Picking up object from the floor</a:t>
            </a:r>
            <a:endParaRPr lang="id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4000528" cy="2428892"/>
          </a:xfrm>
          <a:ln w="1270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Figure 1</a:t>
            </a:r>
            <a:endParaRPr lang="id-ID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/>
              <a:t>Support yourself with either hand. Move your operated leg</a:t>
            </a:r>
            <a:r>
              <a:rPr lang="id-ID" sz="2000" dirty="0" smtClean="0"/>
              <a:t> </a:t>
            </a:r>
            <a:r>
              <a:rPr lang="en-US" sz="2000" dirty="0" smtClean="0"/>
              <a:t>backward and gently bend down.</a:t>
            </a:r>
            <a:endParaRPr lang="id-ID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57298"/>
            <a:ext cx="4286280" cy="2428892"/>
          </a:xfrm>
          <a:ln w="19050"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Figure 2</a:t>
            </a:r>
            <a:endParaRPr lang="id-ID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dirty="0" smtClean="0"/>
              <a:t> Kneel down with your</a:t>
            </a:r>
            <a:r>
              <a:rPr lang="id-ID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non-operated leg in a 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lunged position and</a:t>
            </a:r>
            <a:r>
              <a:rPr lang="id-ID" sz="2000" dirty="0" smtClean="0"/>
              <a:t> </a:t>
            </a:r>
            <a:r>
              <a:rPr lang="en-US" sz="2000" dirty="0" smtClean="0"/>
              <a:t>your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 operated hip straight</a:t>
            </a:r>
            <a:endParaRPr lang="id-ID" sz="2000" dirty="0" smtClean="0"/>
          </a:p>
          <a:p>
            <a:pPr>
              <a:buNone/>
            </a:pPr>
            <a:r>
              <a:rPr lang="en-US" sz="2000" dirty="0" smtClean="0"/>
              <a:t> with the knee on </a:t>
            </a:r>
            <a:r>
              <a:rPr lang="en-US" sz="2000" dirty="0" err="1" smtClean="0"/>
              <a:t>thefloor</a:t>
            </a:r>
            <a:r>
              <a:rPr lang="en-US" sz="2000" dirty="0" smtClean="0"/>
              <a:t>.</a:t>
            </a:r>
            <a:endParaRPr lang="id-ID" sz="2000" dirty="0"/>
          </a:p>
        </p:txBody>
      </p:sp>
      <p:sp>
        <p:nvSpPr>
          <p:cNvPr id="6" name="Rectangle 5"/>
          <p:cNvSpPr/>
          <p:nvPr/>
        </p:nvSpPr>
        <p:spPr>
          <a:xfrm>
            <a:off x="500034" y="4000504"/>
            <a:ext cx="4000528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14818"/>
            <a:ext cx="2966413" cy="222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786314" y="4000504"/>
            <a:ext cx="3929090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256"/>
            <a:ext cx="2824162" cy="212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>
                <a:latin typeface="Calibri" pitchFamily="34" charset="0"/>
                <a:cs typeface="Calibri" pitchFamily="34" charset="0"/>
              </a:rPr>
              <a:t>Gangguan mobilitas sendi, fungsi motor, kinerja otot dan ROM yang berkaitan dengan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Artropalsti sendi</a:t>
            </a:r>
            <a:r>
              <a:rPr lang="en-US" sz="2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dirty="0" smtClean="0">
                <a:latin typeface="Calibri" pitchFamily="34" charset="0"/>
                <a:cs typeface="Calibri" pitchFamily="34" charset="0"/>
              </a:rPr>
            </a:b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Macam-macam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Arthroplasty</a:t>
            </a:r>
            <a:endParaRPr lang="id-ID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d-ID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Hip Replacement</a:t>
            </a:r>
          </a:p>
          <a:p>
            <a:r>
              <a:rPr lang="id-ID" b="1" dirty="0" smtClean="0">
                <a:solidFill>
                  <a:srgbClr val="FFFF00"/>
                </a:solidFill>
              </a:rPr>
              <a:t>Knee Replacement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/>
              <a:t>Total Shoulder Replacement</a:t>
            </a:r>
          </a:p>
          <a:p>
            <a:r>
              <a:rPr lang="en-US" b="1" dirty="0" smtClean="0"/>
              <a:t>Elbow Replacement</a:t>
            </a:r>
            <a:endParaRPr lang="en-US" dirty="0" smtClean="0"/>
          </a:p>
          <a:p>
            <a:endParaRPr lang="id-ID" b="1" dirty="0" smtClean="0">
              <a:solidFill>
                <a:srgbClr val="FF0000"/>
              </a:solidFill>
            </a:endParaRPr>
          </a:p>
          <a:p>
            <a:endParaRPr lang="id-ID" dirty="0"/>
          </a:p>
        </p:txBody>
      </p:sp>
      <p:sp>
        <p:nvSpPr>
          <p:cNvPr id="6" name="Down Arrow 5"/>
          <p:cNvSpPr/>
          <p:nvPr/>
        </p:nvSpPr>
        <p:spPr>
          <a:xfrm>
            <a:off x="3786182" y="5286388"/>
            <a:ext cx="1643074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142844" y="214290"/>
            <a:ext cx="571504" cy="571504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28670"/>
            <a:ext cx="777240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 smtClean="0">
                <a:solidFill>
                  <a:srgbClr val="FFFF00"/>
                </a:solidFill>
              </a:rPr>
              <a:t>3) Sitting / Sit-to-Stand</a:t>
            </a:r>
          </a:p>
          <a:p>
            <a:r>
              <a:rPr lang="en-US" dirty="0" smtClean="0"/>
              <a:t>If the seat is lower than your knee level, place a moderately-firmed cushion</a:t>
            </a:r>
            <a:r>
              <a:rPr lang="id-ID" dirty="0" smtClean="0"/>
              <a:t> </a:t>
            </a:r>
            <a:r>
              <a:rPr lang="en-US" dirty="0" smtClean="0"/>
              <a:t>or foam to raise the seat height.</a:t>
            </a:r>
          </a:p>
          <a:p>
            <a:r>
              <a:rPr lang="en-US" dirty="0" smtClean="0"/>
              <a:t>While standing up from sitting position, keep the operated knee forward to</a:t>
            </a:r>
            <a:r>
              <a:rPr lang="id-ID" dirty="0" smtClean="0"/>
              <a:t> </a:t>
            </a:r>
            <a:r>
              <a:rPr lang="en-US" dirty="0" smtClean="0"/>
              <a:t>prevent excessive bending of the hip.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14290"/>
            <a:ext cx="8058152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4) Putting socks / shoes on</a:t>
            </a:r>
          </a:p>
          <a:p>
            <a:r>
              <a:rPr lang="en-US" sz="2400" dirty="0" smtClean="0"/>
              <a:t>Do not bend down to put your socks / shoes on.</a:t>
            </a:r>
          </a:p>
          <a:p>
            <a:r>
              <a:rPr lang="en-US" sz="2400" dirty="0" smtClean="0"/>
              <a:t>Do not put your feet up onto a stool / chair to put your socks / shoes on.</a:t>
            </a:r>
          </a:p>
          <a:p>
            <a:r>
              <a:rPr lang="en-US" sz="2400" dirty="0" smtClean="0"/>
              <a:t>Sitting down, bring your operated foot onto your non-operated knee and</a:t>
            </a:r>
            <a:r>
              <a:rPr lang="id-ID" sz="2400" dirty="0" smtClean="0"/>
              <a:t> </a:t>
            </a:r>
            <a:r>
              <a:rPr lang="en-US" sz="2400" dirty="0" smtClean="0"/>
              <a:t>gently slide your socks / shoes on.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28728" y="3143248"/>
            <a:ext cx="3000396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5000628" y="3143248"/>
            <a:ext cx="2857520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357562"/>
            <a:ext cx="2337550" cy="310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357562"/>
            <a:ext cx="2286016" cy="304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642918"/>
            <a:ext cx="7772400" cy="521497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5) Getting out of bed</a:t>
            </a:r>
          </a:p>
          <a:p>
            <a:r>
              <a:rPr lang="en-US" dirty="0" smtClean="0"/>
              <a:t>Always get out of bed on the operated side.</a:t>
            </a:r>
          </a:p>
          <a:p>
            <a:r>
              <a:rPr lang="en-US" dirty="0" smtClean="0"/>
              <a:t>Use your hand to support you as you sit up, pivot your bottom and move</a:t>
            </a:r>
            <a:r>
              <a:rPr lang="id-ID" dirty="0" smtClean="0"/>
              <a:t> </a:t>
            </a:r>
            <a:r>
              <a:rPr lang="en-US" dirty="0" smtClean="0"/>
              <a:t>your operated leg over the side of the bed followed by your non-operated</a:t>
            </a:r>
            <a:r>
              <a:rPr lang="id-ID" dirty="0" smtClean="0"/>
              <a:t> leg.</a:t>
            </a:r>
          </a:p>
          <a:p>
            <a:r>
              <a:rPr lang="en-US" dirty="0" smtClean="0"/>
              <a:t>Shuffle your bottom to the bedside allowing your feet to touch the ground.</a:t>
            </a:r>
          </a:p>
          <a:p>
            <a:r>
              <a:rPr lang="en-US" dirty="0" smtClean="0"/>
              <a:t>Push up on your hands and non-operated leg to stand.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85728"/>
            <a:ext cx="77724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800" b="1" dirty="0" smtClean="0">
                <a:solidFill>
                  <a:srgbClr val="FFFF00"/>
                </a:solidFill>
              </a:rPr>
              <a:t>6) Sexual activities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7224" y="1214422"/>
            <a:ext cx="335758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5072066" y="1214422"/>
            <a:ext cx="335758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57224" y="3071810"/>
            <a:ext cx="335758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143504" y="3071810"/>
            <a:ext cx="335758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5214942" y="5000636"/>
            <a:ext cx="335758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857224" y="5000636"/>
            <a:ext cx="335758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/>
          <a:lstStyle/>
          <a:p>
            <a:pPr algn="ctr"/>
            <a:r>
              <a:rPr lang="id-ID" sz="3200" b="1" dirty="0" smtClean="0">
                <a:solidFill>
                  <a:srgbClr val="FF0000"/>
                </a:solidFill>
              </a:rPr>
              <a:t>B. TOTAL KNEE REPLACEMENT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Physical Therapy for Total Knee Replacemen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1500174"/>
            <a:ext cx="1643073" cy="17145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28926" y="1500174"/>
            <a:ext cx="5715040" cy="3970318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bg1"/>
                </a:solidFill>
              </a:rPr>
              <a:t>Pasien dengan kerusakan parah sendi lutut berhubungan dengan nyeri progresif dan gangguan fungsi mungkin menjadi kandidat untuk Total knee Replacement</a:t>
            </a:r>
            <a:br>
              <a:rPr lang="id-ID" sz="2800" dirty="0" smtClean="0">
                <a:solidFill>
                  <a:schemeClr val="bg1"/>
                </a:solidFill>
              </a:rPr>
            </a:br>
            <a:r>
              <a:rPr lang="id-ID" sz="2800" dirty="0" smtClean="0">
                <a:solidFill>
                  <a:schemeClr val="bg1"/>
                </a:solidFill>
              </a:rPr>
              <a:t>• Osteoarthritis adalah yang paling umum untuk TKR</a:t>
            </a:r>
            <a:br>
              <a:rPr lang="id-ID" sz="2800" dirty="0" smtClean="0">
                <a:solidFill>
                  <a:schemeClr val="bg1"/>
                </a:solidFill>
              </a:rPr>
            </a:br>
            <a:r>
              <a:rPr lang="id-ID" sz="2800" b="1" dirty="0" smtClean="0">
                <a:solidFill>
                  <a:schemeClr val="accent4">
                    <a:lumMod val="75000"/>
                  </a:schemeClr>
                </a:solidFill>
              </a:rPr>
              <a:t>• Fisioterapi adalah bagian penting dari rehabilitasi TKR.</a:t>
            </a:r>
            <a:endParaRPr lang="id-ID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Knee Illustration - Total Knee Replacemen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539593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5929354" cy="642942"/>
          </a:xfrm>
          <a:solidFill>
            <a:schemeClr val="tx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1400" b="1" dirty="0" err="1" smtClean="0">
                <a:solidFill>
                  <a:sysClr val="windowText" lastClr="000000"/>
                </a:solidFill>
              </a:rPr>
              <a:t>Insall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> Scott Kelly® Institute for </a:t>
            </a:r>
            <a:r>
              <a:rPr lang="en-US" sz="1400" b="1" dirty="0" err="1" smtClean="0">
                <a:solidFill>
                  <a:sysClr val="windowText" lastClr="000000"/>
                </a:solidFill>
              </a:rPr>
              <a:t>Orthopaedics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> and Sports Medicine</a:t>
            </a:r>
            <a:br>
              <a:rPr lang="en-US" sz="1400" b="1" dirty="0" smtClean="0">
                <a:solidFill>
                  <a:sysClr val="windowText" lastClr="000000"/>
                </a:solidFill>
              </a:rPr>
            </a:br>
            <a:r>
              <a:rPr lang="en-US" sz="1400" b="1" dirty="0" smtClean="0">
                <a:solidFill>
                  <a:sysClr val="windowText" lastClr="000000"/>
                </a:solidFill>
              </a:rPr>
              <a:t>210 East 64th Street, 4th Floor, New York, NY 10065</a:t>
            </a:r>
            <a:r>
              <a:rPr lang="id-ID" sz="1400" b="1" dirty="0" smtClean="0"/>
              <a:t/>
            </a:r>
            <a:br>
              <a:rPr lang="id-ID" sz="1400" b="1" dirty="0" smtClean="0"/>
            </a:b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28670"/>
            <a:ext cx="7772400" cy="56436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</a:rPr>
              <a:t>TOTAL KNEE REPLACEMENT (TKR)</a:t>
            </a:r>
          </a:p>
          <a:p>
            <a:pPr>
              <a:buNone/>
            </a:pP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</a:rPr>
              <a:t>POST-OPERATIVE REHABILITATION PROTOCOL</a:t>
            </a:r>
          </a:p>
          <a:p>
            <a:r>
              <a:rPr lang="id-ID" sz="2800" b="1" dirty="0" smtClean="0"/>
              <a:t>PRE-OPERATIVE PHYSICAL THERAPY</a:t>
            </a:r>
          </a:p>
          <a:p>
            <a:r>
              <a:rPr lang="en-US" sz="2800" dirty="0" smtClean="0"/>
              <a:t>The patient is seen for a pre-operative physical therapy session which includes:</a:t>
            </a:r>
          </a:p>
          <a:p>
            <a:r>
              <a:rPr lang="en-US" sz="2800" dirty="0" smtClean="0"/>
              <a:t>• review of the TKR protocol.</a:t>
            </a:r>
          </a:p>
          <a:p>
            <a:r>
              <a:rPr lang="en-US" sz="2800" dirty="0" smtClean="0"/>
              <a:t>• instruction for continuous passive motion (CPM) use and range of motion (ROM)</a:t>
            </a:r>
          </a:p>
          <a:p>
            <a:r>
              <a:rPr lang="id-ID" sz="2800" dirty="0" smtClean="0"/>
              <a:t>exercises.</a:t>
            </a:r>
          </a:p>
          <a:p>
            <a:r>
              <a:rPr lang="en-US" sz="2800" dirty="0" smtClean="0"/>
              <a:t>• ambulation training with standard walker and cane on level surfaces.</a:t>
            </a:r>
          </a:p>
          <a:p>
            <a:r>
              <a:rPr lang="id-ID" sz="2800" dirty="0" smtClean="0"/>
              <a:t>• stair training.</a:t>
            </a:r>
          </a:p>
          <a:p>
            <a:r>
              <a:rPr lang="en-US" sz="2800" dirty="0" smtClean="0"/>
              <a:t>• education on the importance of ice.</a:t>
            </a:r>
          </a:p>
          <a:p>
            <a:r>
              <a:rPr lang="en-US" sz="2800" dirty="0" smtClean="0"/>
              <a:t>• discussion on goals for discharge from the hospital.</a:t>
            </a: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/>
              <a:t>TOTAL KNEE REPLACEMENT (TKR)</a:t>
            </a:r>
            <a:br>
              <a:rPr lang="id-ID" sz="2800" b="1" dirty="0" smtClean="0"/>
            </a:br>
            <a:r>
              <a:rPr lang="id-ID" sz="2800" b="1" dirty="0" smtClean="0"/>
              <a:t>POST-OPERATIVE REHABILITATION PROTOCOL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5214974"/>
          </a:xfrm>
        </p:spPr>
        <p:txBody>
          <a:bodyPr>
            <a:normAutofit fontScale="77500" lnSpcReduction="20000"/>
          </a:bodyPr>
          <a:lstStyle/>
          <a:p>
            <a:r>
              <a:rPr lang="id-ID" b="1" dirty="0" smtClean="0"/>
              <a:t>PRE-OPERATIVE PHYSICAL THERAPY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patient is seen for a pre-operative physical therapy session which includes:</a:t>
            </a:r>
          </a:p>
          <a:p>
            <a:r>
              <a:rPr lang="en-US" dirty="0" smtClean="0"/>
              <a:t>• review of the TKR protocol.</a:t>
            </a:r>
          </a:p>
          <a:p>
            <a:r>
              <a:rPr lang="en-US" dirty="0" smtClean="0"/>
              <a:t>• instruction for continuous passive motion (CPM) use and range of motion (ROM)</a:t>
            </a:r>
          </a:p>
          <a:p>
            <a:r>
              <a:rPr lang="id-ID" b="1" dirty="0" smtClean="0">
                <a:solidFill>
                  <a:srgbClr val="FFFF00"/>
                </a:solidFill>
              </a:rPr>
              <a:t>exercises.</a:t>
            </a:r>
          </a:p>
          <a:p>
            <a:r>
              <a:rPr lang="en-US" dirty="0" smtClean="0"/>
              <a:t>• ambulation training with standard walker and cane on level surfaces.</a:t>
            </a:r>
          </a:p>
          <a:p>
            <a:r>
              <a:rPr lang="id-ID" dirty="0" smtClean="0"/>
              <a:t>• stair training.</a:t>
            </a:r>
          </a:p>
          <a:p>
            <a:r>
              <a:rPr lang="en-US" dirty="0" smtClean="0"/>
              <a:t>• education on the importance of ice.</a:t>
            </a:r>
          </a:p>
          <a:p>
            <a:r>
              <a:rPr lang="en-US" dirty="0" smtClean="0"/>
              <a:t>• discussion on goals for discharge from the hospital.</a:t>
            </a:r>
          </a:p>
          <a:p>
            <a:r>
              <a:rPr lang="en-US" dirty="0" smtClean="0"/>
              <a:t>• review of the financial obligation for home ambulation device.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614366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PHASE I : EARLY FUNCTION (WEEK 1)</a:t>
            </a:r>
          </a:p>
          <a:p>
            <a:r>
              <a:rPr lang="id-ID" dirty="0" smtClean="0"/>
              <a:t>Goals:</a:t>
            </a:r>
          </a:p>
          <a:p>
            <a:r>
              <a:rPr lang="en-US" dirty="0" smtClean="0"/>
              <a:t>1. demonstrate safe and independent transfers from bed and various surfaces.</a:t>
            </a:r>
          </a:p>
          <a:p>
            <a:r>
              <a:rPr lang="en-US" dirty="0" smtClean="0"/>
              <a:t>2. demonstrate safe and independent ambulation with appropriate assistant device.</a:t>
            </a:r>
          </a:p>
          <a:p>
            <a:r>
              <a:rPr lang="en-US" dirty="0" smtClean="0"/>
              <a:t>3. negotiate steps safely with Wide Based Quad Cane (WBQC) or crutches.</a:t>
            </a:r>
          </a:p>
          <a:p>
            <a:r>
              <a:rPr lang="en-US" dirty="0" smtClean="0"/>
              <a:t>4. demonstrate fair to good static and dynamic balance with appropriate assistant</a:t>
            </a:r>
          </a:p>
          <a:p>
            <a:r>
              <a:rPr lang="id-ID" dirty="0" smtClean="0"/>
              <a:t>device.</a:t>
            </a:r>
          </a:p>
          <a:p>
            <a:r>
              <a:rPr lang="en-US" dirty="0" smtClean="0"/>
              <a:t>5. attain full extension (0°) and 100° flexion of the involved knee.</a:t>
            </a:r>
          </a:p>
          <a:p>
            <a:r>
              <a:rPr lang="en-US" dirty="0" smtClean="0"/>
              <a:t>6. demonstrate home exercise program</a:t>
            </a:r>
            <a:r>
              <a:rPr lang="id-ID" dirty="0" smtClean="0"/>
              <a:t> (HEP)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5214974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rgbClr val="FFFF00"/>
                </a:solidFill>
              </a:rPr>
              <a:t>Day of Surgery</a:t>
            </a:r>
          </a:p>
          <a:p>
            <a:r>
              <a:rPr lang="en-US" dirty="0" smtClean="0"/>
              <a:t>• CPM 0-100° started in Recovery Room for minimum of 4 hours.</a:t>
            </a:r>
          </a:p>
          <a:p>
            <a:r>
              <a:rPr lang="en-US" dirty="0" smtClean="0"/>
              <a:t>• Ice for 20 minutes every 1-2 hours.</a:t>
            </a:r>
          </a:p>
          <a:p>
            <a:r>
              <a:rPr lang="en-US" dirty="0" smtClean="0"/>
              <a:t>• A towel roll should be placed under the ankle when the CPM is not in use.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000108"/>
            <a:ext cx="7772400" cy="4572000"/>
          </a:xfrm>
        </p:spPr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A. </a:t>
            </a:r>
            <a:r>
              <a:rPr lang="en-US" b="1" dirty="0" smtClean="0">
                <a:solidFill>
                  <a:srgbClr val="FFFF00"/>
                </a:solidFill>
              </a:rPr>
              <a:t>Hip Replacement</a:t>
            </a:r>
            <a:r>
              <a:rPr lang="id-ID" b="1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id-ID" dirty="0" smtClean="0"/>
              <a:t>		Total Hip Replacement</a:t>
            </a:r>
          </a:p>
          <a:p>
            <a:pPr>
              <a:buNone/>
            </a:pPr>
            <a:r>
              <a:rPr lang="id-ID" dirty="0" smtClean="0"/>
              <a:t>		Austine Moore Phrothesis (AMP)</a:t>
            </a:r>
            <a:endParaRPr lang="en-US" dirty="0" smtClean="0"/>
          </a:p>
          <a:p>
            <a:r>
              <a:rPr lang="id-ID" b="1" dirty="0" smtClean="0">
                <a:solidFill>
                  <a:srgbClr val="FFFF00"/>
                </a:solidFill>
              </a:rPr>
              <a:t>B. Knee Replacement</a:t>
            </a:r>
          </a:p>
          <a:p>
            <a:pPr>
              <a:buNone/>
            </a:pPr>
            <a:r>
              <a:rPr lang="id-ID" dirty="0" smtClean="0"/>
              <a:t>		Total Knee Replacement 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800" b="1" dirty="0" smtClean="0"/>
              <a:t>POD #1</a:t>
            </a:r>
            <a:br>
              <a:rPr lang="id-ID" sz="2800" b="1" dirty="0" smtClean="0"/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52149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• Increase CPM approximately 10° (more if tolerated). Continue daily until patient</a:t>
            </a:r>
          </a:p>
          <a:p>
            <a:r>
              <a:rPr lang="en-US" dirty="0" smtClean="0"/>
              <a:t>achieves 100° of active knee flexion.</a:t>
            </a:r>
          </a:p>
          <a:p>
            <a:r>
              <a:rPr lang="en-US" dirty="0" smtClean="0"/>
              <a:t>• Ice involved knee for 15 minutes for minimum of 3 times per day (more if necessary).</a:t>
            </a:r>
          </a:p>
          <a:p>
            <a:r>
              <a:rPr lang="en-US" dirty="0" smtClean="0"/>
              <a:t>• Review and perform all bedside exercises which include ankle pumps, quadriceps sets,</a:t>
            </a:r>
          </a:p>
          <a:p>
            <a:r>
              <a:rPr lang="en-US" dirty="0" err="1" smtClean="0"/>
              <a:t>gluteal</a:t>
            </a:r>
            <a:r>
              <a:rPr lang="en-US" dirty="0" smtClean="0"/>
              <a:t> sets, and heel slides.</a:t>
            </a:r>
          </a:p>
          <a:p>
            <a:r>
              <a:rPr lang="en-US" dirty="0" smtClean="0"/>
              <a:t>• Sit at the edge of bed with necessary assistance.</a:t>
            </a:r>
          </a:p>
          <a:p>
            <a:r>
              <a:rPr lang="en-US" dirty="0" smtClean="0"/>
              <a:t>• Ambulate with standard walker 15’ with moderate assistance.</a:t>
            </a:r>
          </a:p>
          <a:p>
            <a:r>
              <a:rPr lang="en-US" dirty="0" smtClean="0"/>
              <a:t>• Sit in a chair for 15 minutes.</a:t>
            </a:r>
          </a:p>
          <a:p>
            <a:r>
              <a:rPr lang="id-ID" dirty="0" smtClean="0"/>
              <a:t>• Actively move knee 0-70°.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/>
          <a:lstStyle/>
          <a:p>
            <a:pPr algn="ctr"/>
            <a:r>
              <a:rPr lang="id-ID" sz="2800" b="1" dirty="0" smtClean="0"/>
              <a:t>POD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521497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• Continue as above with emphasis on improving ROM, performing proper gait pattern</a:t>
            </a:r>
          </a:p>
          <a:p>
            <a:r>
              <a:rPr lang="en-US" dirty="0" smtClean="0"/>
              <a:t>with assistant device, decreasing pain and swelling, and promoting independence with</a:t>
            </a:r>
          </a:p>
          <a:p>
            <a:r>
              <a:rPr lang="id-ID" dirty="0" smtClean="0"/>
              <a:t>functional activities.</a:t>
            </a:r>
          </a:p>
          <a:p>
            <a:r>
              <a:rPr lang="en-US" dirty="0" smtClean="0"/>
              <a:t>• Perform bed exercises independently 5 times per day.</a:t>
            </a:r>
          </a:p>
          <a:p>
            <a:r>
              <a:rPr lang="en-US" dirty="0" smtClean="0"/>
              <a:t>• Perform bed mobility and transfers with minimum assistance.</a:t>
            </a:r>
          </a:p>
          <a:p>
            <a:r>
              <a:rPr lang="en-US" dirty="0" smtClean="0"/>
              <a:t>• Ambulate with standard walker 75-100’ with contact guarding.</a:t>
            </a:r>
          </a:p>
          <a:p>
            <a:r>
              <a:rPr lang="en-US" dirty="0" smtClean="0"/>
              <a:t>• Ambulate to the bathroom and review toilet transfers.</a:t>
            </a:r>
          </a:p>
          <a:p>
            <a:r>
              <a:rPr lang="en-US" dirty="0" smtClean="0"/>
              <a:t>• Sit in a chair for 30 minutes twice per day, in addition to all meals.</a:t>
            </a:r>
          </a:p>
          <a:p>
            <a:r>
              <a:rPr lang="id-ID" dirty="0" smtClean="0"/>
              <a:t>• Actively move knee 0-80°.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800" b="1" dirty="0" smtClean="0"/>
              <a:t>POD #3</a:t>
            </a:r>
            <a:br>
              <a:rPr lang="id-ID" sz="2800" b="1" dirty="0" smtClean="0"/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142984"/>
            <a:ext cx="7772400" cy="5214974"/>
          </a:xfrm>
        </p:spPr>
        <p:txBody>
          <a:bodyPr>
            <a:noAutofit/>
          </a:bodyPr>
          <a:lstStyle/>
          <a:p>
            <a:r>
              <a:rPr lang="id-ID" sz="2400" dirty="0" smtClean="0"/>
              <a:t>• Continue as above.</a:t>
            </a:r>
          </a:p>
          <a:p>
            <a:r>
              <a:rPr lang="en-US" sz="2400" dirty="0" smtClean="0"/>
              <a:t>• Perform bed mobility and transfers with contact guarding.</a:t>
            </a:r>
          </a:p>
          <a:p>
            <a:r>
              <a:rPr lang="en-US" sz="2400" dirty="0" smtClean="0"/>
              <a:t>• Ambulate with standard walker 150’ with supervision.</a:t>
            </a:r>
          </a:p>
          <a:p>
            <a:r>
              <a:rPr lang="en-US" sz="2400" dirty="0" smtClean="0"/>
              <a:t>• Ambulate with WBQC 150’ with contact guarding.</a:t>
            </a:r>
          </a:p>
          <a:p>
            <a:r>
              <a:rPr lang="en-US" sz="2400" dirty="0" smtClean="0"/>
              <a:t>• Negotiate 4 steps with necessary assistance.</a:t>
            </a:r>
          </a:p>
          <a:p>
            <a:r>
              <a:rPr lang="en-US" sz="2400" dirty="0" smtClean="0"/>
              <a:t>• Begin standing hip flexion and knee flexion exercises.</a:t>
            </a:r>
          </a:p>
          <a:p>
            <a:r>
              <a:rPr lang="en-US" sz="2400" dirty="0" smtClean="0"/>
              <a:t>• Sit in a chair for most of the day, including all meals. Limit sitting to 45 minutes in a</a:t>
            </a:r>
          </a:p>
          <a:p>
            <a:r>
              <a:rPr lang="id-ID" sz="2400" dirty="0" smtClean="0"/>
              <a:t>single session.</a:t>
            </a:r>
          </a:p>
          <a:p>
            <a:r>
              <a:rPr lang="en-US" sz="2400" dirty="0" smtClean="0"/>
              <a:t>• Use bathroom with assistance for all toileting needs.</a:t>
            </a:r>
          </a:p>
          <a:p>
            <a:r>
              <a:rPr lang="id-ID" sz="2400" dirty="0" smtClean="0"/>
              <a:t>• Actively move knee 0-90°.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800" b="1" dirty="0" smtClean="0"/>
              <a:t>POD #4</a:t>
            </a:r>
            <a:br>
              <a:rPr lang="id-ID" sz="2800" b="1" dirty="0" smtClean="0"/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5214974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• Continue as above.</a:t>
            </a:r>
          </a:p>
          <a:p>
            <a:r>
              <a:rPr lang="en-US" dirty="0" smtClean="0"/>
              <a:t>• Perform bed mobility and transfers independently.</a:t>
            </a:r>
          </a:p>
          <a:p>
            <a:r>
              <a:rPr lang="en-US" dirty="0" smtClean="0"/>
              <a:t>• Ambulate with WBQC 300’ with distant supervision.</a:t>
            </a:r>
          </a:p>
          <a:p>
            <a:r>
              <a:rPr lang="en-US" dirty="0" smtClean="0"/>
              <a:t>• Negotiate 4-8 steps with necessary assistance.</a:t>
            </a:r>
          </a:p>
          <a:p>
            <a:r>
              <a:rPr lang="id-ID" dirty="0" smtClean="0"/>
              <a:t>• Perform HEP with assistance.</a:t>
            </a:r>
            <a:r>
              <a:rPr lang="en-US" dirty="0" smtClean="0"/>
              <a:t> • Continue to sit in chair for all meals and most of the day. Be sure to stand and stretch</a:t>
            </a:r>
          </a:p>
          <a:p>
            <a:r>
              <a:rPr lang="en-US" dirty="0" smtClean="0"/>
              <a:t>your operated leg every 45 minutes.</a:t>
            </a:r>
          </a:p>
          <a:p>
            <a:r>
              <a:rPr lang="id-ID" dirty="0" smtClean="0"/>
              <a:t>• Actively move knee 0-95°.</a:t>
            </a:r>
          </a:p>
          <a:p>
            <a:r>
              <a:rPr lang="en-US" dirty="0" smtClean="0"/>
              <a:t>• Discharge from the hospital to home if ambulating and negotiating stairs</a:t>
            </a:r>
          </a:p>
          <a:p>
            <a:r>
              <a:rPr lang="id-ID" dirty="0" smtClean="0"/>
              <a:t>independently.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800" b="1" dirty="0" smtClean="0"/>
              <a:t>POD #5</a:t>
            </a:r>
            <a:br>
              <a:rPr lang="id-ID" sz="2800" b="1" dirty="0" smtClean="0"/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5214974"/>
          </a:xfrm>
        </p:spPr>
        <p:txBody>
          <a:bodyPr>
            <a:normAutofit/>
          </a:bodyPr>
          <a:lstStyle/>
          <a:p>
            <a:r>
              <a:rPr lang="id-ID" dirty="0" smtClean="0"/>
              <a:t>• Continue as above.</a:t>
            </a:r>
          </a:p>
          <a:p>
            <a:r>
              <a:rPr lang="en-US" dirty="0" smtClean="0"/>
              <a:t>• Perform bed mobility and transfers independently.</a:t>
            </a:r>
          </a:p>
          <a:p>
            <a:r>
              <a:rPr lang="en-US" dirty="0" smtClean="0"/>
              <a:t>• Ambulate with WBQC 400’ independently.</a:t>
            </a:r>
          </a:p>
          <a:p>
            <a:r>
              <a:rPr lang="en-US" dirty="0" smtClean="0"/>
              <a:t>• Negotiate 4-8 steps with WBQC safely.</a:t>
            </a:r>
          </a:p>
          <a:p>
            <a:r>
              <a:rPr lang="id-ID" dirty="0" smtClean="0"/>
              <a:t>• Perform HEP independently.</a:t>
            </a:r>
          </a:p>
          <a:p>
            <a:r>
              <a:rPr lang="id-ID" dirty="0" smtClean="0"/>
              <a:t>• Actively move knee 0-100°.</a:t>
            </a:r>
          </a:p>
          <a:p>
            <a:r>
              <a:rPr lang="en-US" dirty="0" smtClean="0"/>
              <a:t>• Discharge from the hospital to home.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143932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PHASE II: PROGRESSIVE FUNCTION (WEEKS 2-5)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5214974"/>
          </a:xfrm>
        </p:spPr>
        <p:txBody>
          <a:bodyPr>
            <a:normAutofit/>
          </a:bodyPr>
          <a:lstStyle/>
          <a:p>
            <a:r>
              <a:rPr lang="id-ID" dirty="0" smtClean="0"/>
              <a:t>Goals:</a:t>
            </a:r>
          </a:p>
          <a:p>
            <a:r>
              <a:rPr lang="en-US" dirty="0" smtClean="0"/>
              <a:t>1. Progress from WBQC to straight cane.</a:t>
            </a:r>
          </a:p>
          <a:p>
            <a:r>
              <a:rPr lang="en-US" dirty="0" smtClean="0"/>
              <a:t>2. Improve involved lower extremity strength and </a:t>
            </a:r>
            <a:r>
              <a:rPr lang="en-US" dirty="0" err="1" smtClean="0"/>
              <a:t>proprioception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Improve static and dynamic balance to good-normal.</a:t>
            </a:r>
          </a:p>
          <a:p>
            <a:r>
              <a:rPr lang="en-US" dirty="0" smtClean="0"/>
              <a:t>4. Maximize function in the home environment.</a:t>
            </a:r>
          </a:p>
          <a:p>
            <a:r>
              <a:rPr lang="en-US" dirty="0" smtClean="0"/>
              <a:t>5. Attain 0-125° active knee motion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800" b="1" dirty="0" smtClean="0"/>
              <a:t>Weeks 2-3</a:t>
            </a:r>
            <a:br>
              <a:rPr lang="id-ID" sz="2800" b="1" dirty="0" smtClean="0"/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52149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• Monitor incision site and swelling.</a:t>
            </a:r>
          </a:p>
          <a:p>
            <a:r>
              <a:rPr lang="id-ID" dirty="0" smtClean="0"/>
              <a:t>• Continue with HEP.</a:t>
            </a:r>
          </a:p>
          <a:p>
            <a:r>
              <a:rPr lang="en-US" dirty="0" smtClean="0"/>
              <a:t>• Progress ambulation distance (increase 1/2 block to 1 block each day) with WBQC.</a:t>
            </a:r>
          </a:p>
          <a:p>
            <a:r>
              <a:rPr lang="en-US" dirty="0" smtClean="0"/>
              <a:t>• Begin stationary bicycle with supervision for 5-10 minutes.</a:t>
            </a:r>
          </a:p>
          <a:p>
            <a:r>
              <a:rPr lang="en-US" dirty="0" smtClean="0"/>
              <a:t>• Begin standing wall slides. DO NOT ALLOW THE KNEES TO MOVE</a:t>
            </a:r>
          </a:p>
          <a:p>
            <a:r>
              <a:rPr lang="id-ID" dirty="0" smtClean="0"/>
              <a:t>FORWARD OF THE TOES.</a:t>
            </a:r>
          </a:p>
          <a:p>
            <a:r>
              <a:rPr lang="en-US" dirty="0" smtClean="0"/>
              <a:t>• Incorporate static and dynamic balance exercises.</a:t>
            </a:r>
          </a:p>
          <a:p>
            <a:r>
              <a:rPr lang="id-ID" dirty="0" smtClean="0"/>
              <a:t>• AROM 0-115°.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800" b="1" dirty="0" smtClean="0"/>
              <a:t>WEEKS 3-4</a:t>
            </a:r>
            <a:br>
              <a:rPr lang="id-ID" sz="2800" b="1" dirty="0" smtClean="0"/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5214974"/>
          </a:xfrm>
        </p:spPr>
        <p:txBody>
          <a:bodyPr>
            <a:normAutofit/>
          </a:bodyPr>
          <a:lstStyle/>
          <a:p>
            <a:r>
              <a:rPr lang="id-ID" dirty="0" smtClean="0"/>
              <a:t>• Continue as above.</a:t>
            </a:r>
          </a:p>
          <a:p>
            <a:r>
              <a:rPr lang="en-US" dirty="0" smtClean="0"/>
              <a:t>• Practice with straight cane indoors.</a:t>
            </a:r>
          </a:p>
          <a:p>
            <a:r>
              <a:rPr lang="en-US" dirty="0" smtClean="0"/>
              <a:t>• Increase stationary bicycle endurance to 10-12 minutes, twice per day.</a:t>
            </a:r>
          </a:p>
          <a:p>
            <a:r>
              <a:rPr lang="en-US" dirty="0" smtClean="0"/>
              <a:t>• Attempt unilateral stance on the involved leg and side stepping.</a:t>
            </a:r>
          </a:p>
          <a:p>
            <a:r>
              <a:rPr lang="en-US" dirty="0" smtClean="0"/>
              <a:t>• Incorporate gentle semi-squats (BODY WEIGHT ONLY) concentrating on eccentric</a:t>
            </a:r>
          </a:p>
          <a:p>
            <a:r>
              <a:rPr lang="id-ID" dirty="0" smtClean="0"/>
              <a:t>control of the quadriceps.</a:t>
            </a:r>
          </a:p>
          <a:p>
            <a:r>
              <a:rPr lang="id-ID" dirty="0" smtClean="0"/>
              <a:t>• Attain AROM 0-120°.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800" b="1" dirty="0" smtClean="0"/>
              <a:t>WEEKS 4-5</a:t>
            </a:r>
            <a:br>
              <a:rPr lang="id-ID" sz="2800" b="1" dirty="0" smtClean="0"/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5214974"/>
          </a:xfrm>
        </p:spPr>
        <p:txBody>
          <a:bodyPr>
            <a:normAutofit/>
          </a:bodyPr>
          <a:lstStyle/>
          <a:p>
            <a:r>
              <a:rPr lang="id-ID" dirty="0" smtClean="0"/>
              <a:t>• Continue as above.</a:t>
            </a:r>
          </a:p>
          <a:p>
            <a:r>
              <a:rPr lang="en-US" dirty="0" smtClean="0"/>
              <a:t>• Ambulate with straight cane only.</a:t>
            </a:r>
          </a:p>
          <a:p>
            <a:r>
              <a:rPr lang="en-US" dirty="0" smtClean="0"/>
              <a:t>• Increase stationary bicycle to 15 minutes, twice per day.</a:t>
            </a:r>
          </a:p>
          <a:p>
            <a:r>
              <a:rPr lang="en-US" dirty="0" smtClean="0"/>
              <a:t>• Progress with gentle lateral exercises, i.e. lateral stepping, carioca.</a:t>
            </a:r>
          </a:p>
          <a:p>
            <a:r>
              <a:rPr lang="id-ID" dirty="0" smtClean="0"/>
              <a:t>• Attain AROM 0-125°.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PHASE III: ADVANCED FUNCTION (WEEKS 6-8)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5214974"/>
          </a:xfrm>
        </p:spPr>
        <p:txBody>
          <a:bodyPr>
            <a:normAutofit/>
          </a:bodyPr>
          <a:lstStyle/>
          <a:p>
            <a:r>
              <a:rPr lang="id-ID" dirty="0" smtClean="0"/>
              <a:t>Goals:</a:t>
            </a:r>
          </a:p>
          <a:p>
            <a:r>
              <a:rPr lang="en-US" dirty="0" smtClean="0"/>
              <a:t>1. Progress to ambulating without an assistive device.</a:t>
            </a:r>
          </a:p>
          <a:p>
            <a:r>
              <a:rPr lang="en-US" dirty="0" smtClean="0"/>
              <a:t>2. Improve static and dynamic balance to normal without assistive device.</a:t>
            </a:r>
          </a:p>
          <a:p>
            <a:r>
              <a:rPr lang="en-US" dirty="0" smtClean="0"/>
              <a:t>3. Attain full AROM (0-135°).</a:t>
            </a:r>
          </a:p>
          <a:p>
            <a:r>
              <a:rPr lang="en-US" dirty="0" smtClean="0"/>
              <a:t>4. Master functional tasks within the home environment.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714356"/>
            <a:ext cx="8043890" cy="5641204"/>
          </a:xfrm>
        </p:spPr>
        <p:txBody>
          <a:bodyPr>
            <a:normAutofit fontScale="70000" lnSpcReduction="20000"/>
          </a:bodyPr>
          <a:lstStyle/>
          <a:p>
            <a:r>
              <a:rPr lang="id-ID" sz="3600" dirty="0" smtClean="0"/>
              <a:t>Ahli bedah </a:t>
            </a:r>
            <a:r>
              <a:rPr lang="en-US" sz="3600" dirty="0" err="1" smtClean="0"/>
              <a:t>Orthopaedi</a:t>
            </a:r>
            <a:r>
              <a:rPr lang="id-ID" sz="3600" dirty="0" smtClean="0"/>
              <a:t> mengevaluasi dan mengobati pasien dengan rasa sakit dan kecacatan akibat dari sendi rematik.</a:t>
            </a:r>
          </a:p>
          <a:p>
            <a:r>
              <a:rPr lang="id-ID" sz="3600" dirty="0" smtClean="0"/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Ahli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bedah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Orthopaedi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id-ID" sz="3600" dirty="0" smtClean="0">
                <a:solidFill>
                  <a:srgbClr val="FFFF00"/>
                </a:solidFill>
              </a:rPr>
              <a:t>merekomendasikan sebelum operasi </a:t>
            </a:r>
            <a:r>
              <a:rPr lang="en-US" sz="3600" dirty="0" err="1" smtClean="0">
                <a:solidFill>
                  <a:srgbClr val="FFFF00"/>
                </a:solidFill>
              </a:rPr>
              <a:t>dengan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memberikan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terapi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id-ID" sz="3600" dirty="0" smtClean="0">
                <a:solidFill>
                  <a:srgbClr val="FFFF00"/>
                </a:solidFill>
              </a:rPr>
              <a:t>non-bedah untuk mengurangi rasa sakit, yang meliputi obat  anti-inflamasi, menghindari aktivitas yang menyakitkan, melakukan 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fisioterapi</a:t>
            </a:r>
            <a:r>
              <a:rPr lang="id-ID" sz="3600" dirty="0" smtClean="0">
                <a:solidFill>
                  <a:srgbClr val="FFFF00"/>
                </a:solidFill>
              </a:rPr>
              <a:t>, manajemen berat badan , bracing, dan suntikan (cortisone atau viscosupplementation).</a:t>
            </a:r>
            <a:endParaRPr lang="en-US" sz="36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T</a:t>
            </a:r>
            <a:r>
              <a:rPr lang="id-ID" sz="3600" dirty="0" smtClean="0"/>
              <a:t>etapi jika rasa sakit dan cacat tetap pada tingkat yang tidak dapat diterima </a:t>
            </a:r>
            <a:r>
              <a:rPr lang="en-US" sz="3600" dirty="0" err="1" smtClean="0"/>
              <a:t>oleh</a:t>
            </a:r>
            <a:r>
              <a:rPr lang="id-ID" sz="3600" dirty="0" smtClean="0"/>
              <a:t> pasien, artroplasti (penggantian sendi) mungkin menjadi pilihan terbaik</a:t>
            </a:r>
            <a:r>
              <a:rPr lang="en-US" sz="3600" dirty="0" smtClean="0"/>
              <a:t>.</a:t>
            </a:r>
          </a:p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800" b="1" dirty="0" smtClean="0"/>
              <a:t>WEEKS 6-7</a:t>
            </a:r>
            <a:br>
              <a:rPr lang="id-ID" sz="2800" b="1" dirty="0" smtClean="0"/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5214974"/>
          </a:xfrm>
        </p:spPr>
        <p:txBody>
          <a:bodyPr>
            <a:normAutofit/>
          </a:bodyPr>
          <a:lstStyle/>
          <a:p>
            <a:r>
              <a:rPr lang="id-ID" sz="2800" dirty="0" smtClean="0"/>
              <a:t>• Continue as above.</a:t>
            </a:r>
          </a:p>
          <a:p>
            <a:r>
              <a:rPr lang="id-ID" sz="2800" dirty="0" smtClean="0"/>
              <a:t>• Ambulate indoors WITHOUT device.</a:t>
            </a:r>
          </a:p>
          <a:p>
            <a:r>
              <a:rPr lang="en-US" sz="2800" dirty="0" smtClean="0"/>
              <a:t>• Focus exercises on strength and eccentric control of muscles. DO NOT USE CUFF</a:t>
            </a:r>
          </a:p>
          <a:p>
            <a:r>
              <a:rPr lang="en-US" sz="2800" dirty="0" smtClean="0"/>
              <a:t>WEIGHTS </a:t>
            </a:r>
            <a:r>
              <a:rPr lang="id-ID" sz="2800" dirty="0" smtClean="0"/>
              <a:t> </a:t>
            </a:r>
            <a:r>
              <a:rPr lang="en-US" sz="2800" dirty="0" smtClean="0"/>
              <a:t>UNTIL CLEARANCE </a:t>
            </a:r>
            <a:r>
              <a:rPr lang="id-ID" sz="2800" dirty="0" smtClean="0"/>
              <a:t> </a:t>
            </a:r>
            <a:r>
              <a:rPr lang="en-US" sz="2800" dirty="0" smtClean="0"/>
              <a:t>FROM SURGEON.</a:t>
            </a:r>
          </a:p>
          <a:p>
            <a:r>
              <a:rPr lang="id-ID" sz="2800" dirty="0" smtClean="0"/>
              <a:t>• Focus on unilateral balance activities.</a:t>
            </a:r>
          </a:p>
          <a:p>
            <a:r>
              <a:rPr lang="en-US" sz="2800" dirty="0" smtClean="0"/>
              <a:t>• Continue aggressive AROM exercise to promote knee range of motion 0-135°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800" b="1" dirty="0" smtClean="0"/>
              <a:t>WEEKS 7-8</a:t>
            </a:r>
            <a:br>
              <a:rPr lang="id-ID" sz="2800" b="1" dirty="0" smtClean="0"/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5214974"/>
          </a:xfrm>
        </p:spPr>
        <p:txBody>
          <a:bodyPr>
            <a:normAutofit/>
          </a:bodyPr>
          <a:lstStyle/>
          <a:p>
            <a:r>
              <a:rPr lang="id-ID" dirty="0" smtClean="0"/>
              <a:t>• Continue as above.</a:t>
            </a:r>
          </a:p>
          <a:p>
            <a:r>
              <a:rPr lang="en-US" dirty="0" smtClean="0"/>
              <a:t>• Develop and instruct patient on advance exercise program for continued strength and</a:t>
            </a:r>
          </a:p>
          <a:p>
            <a:r>
              <a:rPr lang="id-ID" dirty="0" smtClean="0"/>
              <a:t>endurance training.</a:t>
            </a:r>
          </a:p>
          <a:p>
            <a:r>
              <a:rPr lang="id-ID" dirty="0" smtClean="0"/>
              <a:t>• Ambulate without straight cane.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/>
          <a:lstStyle/>
          <a:p>
            <a:pPr algn="ctr"/>
            <a:r>
              <a:rPr lang="id-ID" sz="3200" b="1" dirty="0" smtClean="0"/>
              <a:t>Normal Activities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71546"/>
            <a:ext cx="7772400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Pasien kembali ke kegiatan yang lebih normal setelah sekitar 6-8  minggu. </a:t>
            </a:r>
          </a:p>
          <a:p>
            <a:r>
              <a:rPr lang="id-ID" dirty="0" smtClean="0"/>
              <a:t>Mengemudi biasanya diperbolehkan ketika pasien dapat dengan mudah masuk dan keluar dari mobil dan dapat melakukan  gas dan pedal rem dengan lancar.</a:t>
            </a:r>
          </a:p>
          <a:p>
            <a:r>
              <a:rPr lang="id-ID" dirty="0" smtClean="0"/>
              <a:t>Fittness .</a:t>
            </a:r>
          </a:p>
          <a:p>
            <a:r>
              <a:rPr lang="id-ID" dirty="0" smtClean="0"/>
              <a:t>Olahraga :</a:t>
            </a:r>
          </a:p>
          <a:p>
            <a:r>
              <a:rPr lang="id-ID" dirty="0" smtClean="0"/>
              <a:t>berenang, </a:t>
            </a:r>
          </a:p>
          <a:p>
            <a:r>
              <a:rPr lang="id-ID" dirty="0" smtClean="0"/>
              <a:t>berjalan, </a:t>
            </a:r>
          </a:p>
          <a:p>
            <a:r>
              <a:rPr lang="id-ID" dirty="0" smtClean="0"/>
              <a:t>golf dan </a:t>
            </a:r>
          </a:p>
          <a:p>
            <a:r>
              <a:rPr lang="id-ID" dirty="0" smtClean="0"/>
              <a:t>bersepeda. </a:t>
            </a:r>
          </a:p>
          <a:p>
            <a:pPr>
              <a:buNone/>
            </a:pPr>
            <a:endParaRPr lang="id-ID" dirty="0" smtClean="0"/>
          </a:p>
          <a:p>
            <a:r>
              <a:rPr lang="id-ID" dirty="0" smtClean="0">
                <a:solidFill>
                  <a:srgbClr val="FFFF00"/>
                </a:solidFill>
              </a:rPr>
              <a:t>Aerobik yang berat, lari, tenis dan joging harus dihindari selamanya.</a:t>
            </a:r>
          </a:p>
          <a:p>
            <a:r>
              <a:rPr lang="id-ID" dirty="0" smtClean="0">
                <a:solidFill>
                  <a:srgbClr val="FFFF00"/>
                </a:solidFill>
              </a:rPr>
              <a:t>Latihan dilanjutkan sampai 3-4 bulan.</a:t>
            </a:r>
            <a:r>
              <a:rPr lang="id-ID" dirty="0" smtClean="0"/>
              <a:t/>
            </a:r>
            <a:br>
              <a:rPr lang="id-ID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783546"/>
          </a:xfrm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solidFill>
                  <a:schemeClr val="accent2"/>
                </a:solidFill>
              </a:rPr>
              <a:t>Indikasi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untuk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Arthroplasty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714488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hlinkClick r:id="rId2" tooltip="Osteoarthritis"/>
              </a:rPr>
              <a:t>Osteoarthritis</a:t>
            </a:r>
            <a:r>
              <a:rPr lang="en-US" dirty="0" smtClean="0"/>
              <a:t> (OA)</a:t>
            </a:r>
          </a:p>
          <a:p>
            <a:pPr lvl="0"/>
            <a:r>
              <a:rPr lang="en-US" dirty="0" smtClean="0">
                <a:hlinkClick r:id="rId3" tooltip="Rheumatoid arthritis"/>
              </a:rPr>
              <a:t>Rheumatoid arthritis</a:t>
            </a:r>
            <a:r>
              <a:rPr lang="en-US" dirty="0" smtClean="0"/>
              <a:t> (RA)</a:t>
            </a:r>
          </a:p>
          <a:p>
            <a:pPr lvl="0"/>
            <a:r>
              <a:rPr lang="en-US" dirty="0" err="1" smtClean="0">
                <a:hlinkClick r:id="rId4" tooltip="Avascular nekrosis"/>
              </a:rPr>
              <a:t>Avascular</a:t>
            </a:r>
            <a:r>
              <a:rPr lang="en-US" dirty="0" smtClean="0">
                <a:hlinkClick r:id="rId4" tooltip="Avascular nekrosis"/>
              </a:rPr>
              <a:t> </a:t>
            </a:r>
            <a:r>
              <a:rPr lang="en-US" dirty="0" err="1" smtClean="0">
                <a:hlinkClick r:id="rId4" tooltip="Avascular nekrosis"/>
              </a:rPr>
              <a:t>nekrosis</a:t>
            </a:r>
            <a:r>
              <a:rPr lang="en-US" dirty="0" smtClean="0"/>
              <a:t> (AVN)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osteonekrosis</a:t>
            </a:r>
            <a:r>
              <a:rPr lang="en-US" dirty="0" smtClean="0"/>
              <a:t> (ON)</a:t>
            </a:r>
          </a:p>
          <a:p>
            <a:pPr lvl="0"/>
            <a:r>
              <a:rPr lang="en-US" dirty="0" err="1" smtClean="0"/>
              <a:t>Kongenital</a:t>
            </a:r>
            <a:r>
              <a:rPr lang="en-US" dirty="0" smtClean="0"/>
              <a:t> </a:t>
            </a:r>
            <a:r>
              <a:rPr lang="en-US" dirty="0" err="1" smtClean="0"/>
              <a:t>dislokasi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panggul</a:t>
            </a:r>
            <a:r>
              <a:rPr lang="en-US" dirty="0" smtClean="0"/>
              <a:t> (CDH) Hip dysplasia </a:t>
            </a:r>
          </a:p>
          <a:p>
            <a:pPr lvl="0"/>
            <a:r>
              <a:rPr lang="en-US" dirty="0" err="1" smtClean="0"/>
              <a:t>Acetabular</a:t>
            </a:r>
            <a:r>
              <a:rPr lang="en-US" dirty="0" smtClean="0"/>
              <a:t> dysplasia (</a:t>
            </a:r>
            <a:r>
              <a:rPr lang="en-US" dirty="0" err="1" smtClean="0"/>
              <a:t>cekungan</a:t>
            </a:r>
            <a:r>
              <a:rPr lang="en-US" dirty="0" smtClean="0"/>
              <a:t>  </a:t>
            </a:r>
            <a:r>
              <a:rPr lang="en-US" dirty="0" err="1" smtClean="0"/>
              <a:t>pinggul</a:t>
            </a:r>
            <a:r>
              <a:rPr lang="en-US" dirty="0" smtClean="0"/>
              <a:t> </a:t>
            </a:r>
            <a:r>
              <a:rPr lang="en-US" dirty="0" err="1" smtClean="0"/>
              <a:t>dangkal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Bahu</a:t>
            </a:r>
            <a:r>
              <a:rPr lang="en-US" dirty="0" smtClean="0"/>
              <a:t> </a:t>
            </a:r>
            <a:r>
              <a:rPr lang="en-US" dirty="0" err="1" smtClean="0"/>
              <a:t>beku</a:t>
            </a:r>
            <a:r>
              <a:rPr lang="en-US" dirty="0" smtClean="0"/>
              <a:t>, </a:t>
            </a:r>
            <a:r>
              <a:rPr lang="en-US" dirty="0" err="1" smtClean="0"/>
              <a:t>bahu</a:t>
            </a:r>
            <a:r>
              <a:rPr lang="en-US" dirty="0" smtClean="0"/>
              <a:t> </a:t>
            </a:r>
            <a:r>
              <a:rPr lang="en-US" dirty="0" err="1" smtClean="0"/>
              <a:t>longgar</a:t>
            </a:r>
            <a:r>
              <a:rPr lang="id-ID" dirty="0" smtClean="0"/>
              <a:t>, K</a:t>
            </a:r>
            <a:r>
              <a:rPr lang="en-US" dirty="0" err="1" smtClean="0"/>
              <a:t>ekakuan</a:t>
            </a:r>
            <a:r>
              <a:rPr lang="id-ID" dirty="0" smtClean="0"/>
              <a:t> sendi</a:t>
            </a:r>
            <a:endParaRPr lang="en-US" dirty="0" smtClean="0"/>
          </a:p>
          <a:p>
            <a:pPr lvl="0"/>
            <a:r>
              <a:rPr lang="en-US" dirty="0" smtClean="0"/>
              <a:t>Trauma / </a:t>
            </a:r>
            <a:r>
              <a:rPr lang="en-US" dirty="0" err="1" smtClean="0"/>
              <a:t>Fraktur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Tumor  </a:t>
            </a:r>
            <a:r>
              <a:rPr lang="en-US" dirty="0" err="1" smtClean="0"/>
              <a:t>sendi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772400" cy="914400"/>
          </a:xfrm>
        </p:spPr>
        <p:txBody>
          <a:bodyPr/>
          <a:lstStyle/>
          <a:p>
            <a:pPr lvl="0"/>
            <a:r>
              <a:rPr lang="id-ID" sz="2800" b="1" dirty="0" smtClean="0"/>
              <a:t>Gangguan mobililitas sendi, fungsi motorik, kinerja otot dan R</a:t>
            </a:r>
            <a:r>
              <a:rPr lang="en-US" sz="2800" b="1" dirty="0" smtClean="0"/>
              <a:t>OM</a:t>
            </a:r>
            <a:r>
              <a:rPr lang="id-ID" sz="2800" b="1" dirty="0" smtClean="0"/>
              <a:t> akibat patologi :</a:t>
            </a:r>
            <a:r>
              <a:rPr lang="en-US" sz="2800" b="1" dirty="0" smtClean="0"/>
              <a:t> </a:t>
            </a:r>
            <a:r>
              <a:rPr lang="id-ID" sz="2800" b="1" dirty="0" smtClean="0">
                <a:solidFill>
                  <a:srgbClr val="FFC000"/>
                </a:solidFill>
              </a:rPr>
              <a:t>AMPUTASI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endParaRPr lang="en-US" sz="2800" dirty="0"/>
          </a:p>
        </p:txBody>
      </p:sp>
      <p:pic>
        <p:nvPicPr>
          <p:cNvPr id="4" name="Content Placeholder 3" descr="female arm amputee at the side of a pool, her prosthetic next to he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4537" y="2641600"/>
            <a:ext cx="5572125" cy="2857500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142844" y="642918"/>
            <a:ext cx="571504" cy="571504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Types of Musculoskeletal amputation: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521497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200" b="1" dirty="0" smtClean="0">
                <a:hlinkClick r:id="rId2" tooltip="Leg"/>
              </a:rPr>
              <a:t>Leg</a:t>
            </a:r>
            <a:r>
              <a:rPr lang="en-US" sz="3200" b="1" dirty="0" smtClean="0"/>
              <a:t> amputation </a:t>
            </a:r>
            <a:endParaRPr lang="en-US" sz="2800" b="1" dirty="0" smtClean="0"/>
          </a:p>
          <a:p>
            <a:pPr lvl="1"/>
            <a:r>
              <a:rPr lang="en-US" sz="2800" dirty="0" smtClean="0"/>
              <a:t>amputation of </a:t>
            </a:r>
            <a:r>
              <a:rPr lang="en-US" sz="2800" dirty="0" smtClean="0">
                <a:hlinkClick r:id="rId3" tooltip="Toe"/>
              </a:rPr>
              <a:t>digits</a:t>
            </a:r>
            <a:endParaRPr lang="en-US" sz="2400" dirty="0" smtClean="0"/>
          </a:p>
          <a:p>
            <a:pPr lvl="1"/>
            <a:r>
              <a:rPr lang="en-US" sz="2800" dirty="0" smtClean="0"/>
              <a:t>partial foot amputation.</a:t>
            </a:r>
            <a:endParaRPr lang="en-US" sz="2400" dirty="0" smtClean="0"/>
          </a:p>
          <a:p>
            <a:pPr lvl="1"/>
            <a:r>
              <a:rPr lang="en-US" sz="2800" dirty="0" smtClean="0"/>
              <a:t>ankle disarticulation.</a:t>
            </a:r>
            <a:endParaRPr lang="en-US" sz="2400" dirty="0" smtClean="0"/>
          </a:p>
          <a:p>
            <a:pPr lvl="1"/>
            <a:r>
              <a:rPr lang="en-US" sz="2800" dirty="0" smtClean="0"/>
              <a:t>below-knee amputation.</a:t>
            </a:r>
            <a:endParaRPr lang="en-US" sz="2400" dirty="0" smtClean="0"/>
          </a:p>
          <a:p>
            <a:pPr lvl="1"/>
            <a:r>
              <a:rPr lang="en-US" sz="2800" dirty="0" smtClean="0"/>
              <a:t>knee disarticulation.</a:t>
            </a:r>
            <a:endParaRPr lang="en-US" sz="2400" dirty="0" smtClean="0"/>
          </a:p>
          <a:p>
            <a:pPr lvl="1"/>
            <a:r>
              <a:rPr lang="en-US" sz="2800" dirty="0" smtClean="0"/>
              <a:t>above-knee amputation (</a:t>
            </a:r>
            <a:r>
              <a:rPr lang="en-US" sz="2800" dirty="0" err="1" smtClean="0"/>
              <a:t>transfemoral</a:t>
            </a:r>
            <a:r>
              <a:rPr lang="en-US" sz="2800" dirty="0" smtClean="0"/>
              <a:t>)</a:t>
            </a:r>
            <a:endParaRPr lang="en-US" sz="2400" dirty="0" smtClean="0"/>
          </a:p>
          <a:p>
            <a:pPr lvl="1"/>
            <a:r>
              <a:rPr lang="en-US" sz="2800" dirty="0" err="1" smtClean="0">
                <a:hlinkClick r:id="rId4" tooltip="Rotationplasty"/>
              </a:rPr>
              <a:t>rotationplasty</a:t>
            </a:r>
            <a:r>
              <a:rPr lang="en-US" sz="2800" dirty="0" smtClean="0"/>
              <a:t> (foot being turned around and reattached to allow the ankle joint to be used as a knee)</a:t>
            </a:r>
            <a:endParaRPr lang="en-US" sz="2400" dirty="0" smtClean="0"/>
          </a:p>
          <a:p>
            <a:pPr lvl="1"/>
            <a:r>
              <a:rPr lang="en-US" sz="2800" dirty="0" smtClean="0"/>
              <a:t>hip disarticulation</a:t>
            </a:r>
            <a:endParaRPr lang="en-US" sz="2400" dirty="0" smtClean="0"/>
          </a:p>
          <a:p>
            <a:pPr lvl="1"/>
            <a:r>
              <a:rPr lang="en-US" sz="2800" dirty="0" err="1" smtClean="0">
                <a:hlinkClick r:id="rId5" tooltip="Hemipelvectomy"/>
              </a:rPr>
              <a:t>hemipelvectomy</a:t>
            </a:r>
            <a:r>
              <a:rPr lang="en-US" sz="2800" dirty="0" smtClean="0"/>
              <a:t>/hindquarter amputation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1800" dirty="0" smtClean="0"/>
              <a:t>Types of amputation include:</a:t>
            </a:r>
            <a:br>
              <a:rPr lang="en-US" sz="1800" dirty="0" smtClean="0"/>
            </a:br>
            <a:r>
              <a:rPr lang="en-US" sz="1800" dirty="0" smtClean="0"/>
              <a:t>Continue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b="1" dirty="0" smtClean="0">
                <a:hlinkClick r:id="rId2" tooltip="Arm"/>
              </a:rPr>
              <a:t>Arm</a:t>
            </a:r>
            <a:r>
              <a:rPr lang="en-US" sz="3200" b="1" dirty="0" smtClean="0"/>
              <a:t> amputation </a:t>
            </a:r>
            <a:endParaRPr lang="en-US" sz="2800" b="1" dirty="0" smtClean="0"/>
          </a:p>
          <a:p>
            <a:pPr lvl="1"/>
            <a:r>
              <a:rPr lang="en-US" sz="2800" dirty="0" smtClean="0"/>
              <a:t>amputation of </a:t>
            </a:r>
            <a:r>
              <a:rPr lang="en-US" sz="2800" dirty="0" smtClean="0">
                <a:hlinkClick r:id="rId3" tooltip="Finger"/>
              </a:rPr>
              <a:t>digits</a:t>
            </a:r>
            <a:endParaRPr lang="en-US" sz="2400" dirty="0" smtClean="0"/>
          </a:p>
          <a:p>
            <a:pPr lvl="1"/>
            <a:r>
              <a:rPr lang="en-US" sz="2800" dirty="0" smtClean="0">
                <a:hlinkClick r:id="rId4" tooltip="Metacarpal"/>
              </a:rPr>
              <a:t>metacarpal</a:t>
            </a:r>
            <a:r>
              <a:rPr lang="en-US" sz="2800" dirty="0" smtClean="0"/>
              <a:t> amputation</a:t>
            </a:r>
            <a:endParaRPr lang="en-US" sz="2400" dirty="0" smtClean="0"/>
          </a:p>
          <a:p>
            <a:pPr lvl="1"/>
            <a:r>
              <a:rPr lang="en-US" sz="2800" dirty="0" smtClean="0"/>
              <a:t>wrist disarticulation</a:t>
            </a:r>
            <a:endParaRPr lang="en-US" sz="2400" dirty="0" smtClean="0"/>
          </a:p>
          <a:p>
            <a:pPr lvl="1"/>
            <a:r>
              <a:rPr lang="en-US" sz="2800" dirty="0" smtClean="0"/>
              <a:t>forearm amputation (</a:t>
            </a:r>
            <a:r>
              <a:rPr lang="en-US" sz="2800" dirty="0" err="1" smtClean="0"/>
              <a:t>transradial</a:t>
            </a:r>
            <a:r>
              <a:rPr lang="en-US" sz="2800" dirty="0" smtClean="0"/>
              <a:t>)</a:t>
            </a:r>
            <a:endParaRPr lang="en-US" sz="2400" dirty="0" smtClean="0"/>
          </a:p>
          <a:p>
            <a:pPr lvl="1"/>
            <a:r>
              <a:rPr lang="en-US" sz="2800" dirty="0" smtClean="0"/>
              <a:t>elbow disarticulation</a:t>
            </a:r>
            <a:endParaRPr lang="en-US" sz="2400" dirty="0" smtClean="0"/>
          </a:p>
          <a:p>
            <a:pPr lvl="1"/>
            <a:r>
              <a:rPr lang="en-US" sz="2800" dirty="0" smtClean="0"/>
              <a:t>above-elbow amputation (</a:t>
            </a:r>
            <a:r>
              <a:rPr lang="en-US" sz="2800" dirty="0" err="1" smtClean="0"/>
              <a:t>transhumeral</a:t>
            </a:r>
            <a:r>
              <a:rPr lang="en-US" sz="2800" dirty="0" smtClean="0"/>
              <a:t>)</a:t>
            </a:r>
            <a:endParaRPr lang="en-US" sz="2400" dirty="0" smtClean="0"/>
          </a:p>
          <a:p>
            <a:pPr lvl="1"/>
            <a:r>
              <a:rPr lang="en-US" sz="2800" dirty="0" smtClean="0"/>
              <a:t>shoulder disarticulation and </a:t>
            </a:r>
            <a:r>
              <a:rPr lang="en-US" sz="2800" dirty="0" smtClean="0">
                <a:hlinkClick r:id="rId5" tooltip="Forequarter amputation"/>
              </a:rPr>
              <a:t>forequarter amputation</a:t>
            </a:r>
            <a:endParaRPr lang="en-US" sz="2400" dirty="0" smtClean="0"/>
          </a:p>
          <a:p>
            <a:pPr lvl="1"/>
            <a:r>
              <a:rPr lang="en-US" sz="2800" dirty="0" err="1" smtClean="0">
                <a:hlinkClick r:id="rId6" tooltip="Krukenberg procedure"/>
              </a:rPr>
              <a:t>Krukenberg</a:t>
            </a:r>
            <a:r>
              <a:rPr lang="en-US" sz="2800" dirty="0" smtClean="0">
                <a:hlinkClick r:id="rId6" tooltip="Krukenberg procedure"/>
              </a:rPr>
              <a:t> procedure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Causes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Circulatory disorders</a:t>
            </a:r>
            <a:endParaRPr lang="en-US" dirty="0" smtClean="0">
              <a:solidFill>
                <a:schemeClr val="accent2"/>
              </a:solidFill>
            </a:endParaRPr>
          </a:p>
          <a:p>
            <a:pPr lvl="0"/>
            <a:r>
              <a:rPr lang="en-US" dirty="0" smtClean="0">
                <a:hlinkClick r:id="rId2" tooltip="Diabetes"/>
              </a:rPr>
              <a:t>Diabetic</a:t>
            </a:r>
            <a:r>
              <a:rPr lang="en-US" dirty="0" smtClean="0"/>
              <a:t> foot infection or </a:t>
            </a:r>
            <a:r>
              <a:rPr lang="en-US" dirty="0" smtClean="0">
                <a:hlinkClick r:id="rId3" tooltip="Gangrene"/>
              </a:rPr>
              <a:t>gangrene</a:t>
            </a:r>
            <a:r>
              <a:rPr lang="en-US" dirty="0" smtClean="0"/>
              <a:t> (the most common reason for non-traumatic amputation)</a:t>
            </a:r>
          </a:p>
          <a:p>
            <a:pPr lvl="0"/>
            <a:r>
              <a:rPr lang="en-US" dirty="0" smtClean="0">
                <a:hlinkClick r:id="rId4" tooltip="Sepsis"/>
              </a:rPr>
              <a:t>Sepsis</a:t>
            </a:r>
            <a:r>
              <a:rPr lang="en-US" dirty="0" smtClean="0"/>
              <a:t> with peripheral necrosis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642942"/>
          </a:xfrm>
        </p:spPr>
        <p:txBody>
          <a:bodyPr/>
          <a:lstStyle/>
          <a:p>
            <a:pPr algn="r"/>
            <a:r>
              <a:rPr lang="en-US" sz="1600" b="1" dirty="0" smtClean="0"/>
              <a:t>Causes</a:t>
            </a:r>
            <a:br>
              <a:rPr lang="en-US" sz="1600" b="1" dirty="0" smtClean="0"/>
            </a:br>
            <a:r>
              <a:rPr lang="en-US" sz="1600" b="1" dirty="0" smtClean="0"/>
              <a:t>Cont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714356"/>
            <a:ext cx="7772400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Neoplasm</a:t>
            </a:r>
          </a:p>
          <a:p>
            <a:pPr lvl="0"/>
            <a:r>
              <a:rPr lang="en-US" b="1" dirty="0" smtClean="0">
                <a:solidFill>
                  <a:schemeClr val="accent2"/>
                </a:solidFill>
              </a:rPr>
              <a:t>Cancerous bone or soft tissue tumors </a:t>
            </a:r>
            <a:r>
              <a:rPr lang="en-US" dirty="0" smtClean="0"/>
              <a:t>(e.g. </a:t>
            </a:r>
            <a:r>
              <a:rPr lang="en-US" dirty="0" err="1" smtClean="0">
                <a:hlinkClick r:id="rId2" tooltip="Osteosarcoma"/>
              </a:rPr>
              <a:t>osteosarcoma</a:t>
            </a:r>
            <a:r>
              <a:rPr lang="en-US" dirty="0" smtClean="0"/>
              <a:t>, </a:t>
            </a:r>
            <a:r>
              <a:rPr lang="en-US" dirty="0" err="1" smtClean="0">
                <a:hlinkClick r:id="rId3" tooltip="Osteochondroma"/>
              </a:rPr>
              <a:t>osteochondroma</a:t>
            </a:r>
            <a:r>
              <a:rPr lang="en-US" dirty="0" smtClean="0"/>
              <a:t>, </a:t>
            </a:r>
            <a:r>
              <a:rPr lang="en-US" dirty="0" err="1" smtClean="0">
                <a:hlinkClick r:id="rId4" tooltip="Fibrosarcoma"/>
              </a:rPr>
              <a:t>fibrosarcoma</a:t>
            </a:r>
            <a:r>
              <a:rPr lang="en-US" dirty="0" smtClean="0"/>
              <a:t>, </a:t>
            </a:r>
            <a:r>
              <a:rPr lang="en-US" dirty="0" err="1" smtClean="0">
                <a:hlinkClick r:id="rId5" tooltip="Epithelioid sarcoma"/>
              </a:rPr>
              <a:t>epithelioid</a:t>
            </a:r>
            <a:r>
              <a:rPr lang="en-US" dirty="0" smtClean="0">
                <a:hlinkClick r:id="rId5" tooltip="Epithelioid sarcoma"/>
              </a:rPr>
              <a:t> sarcoma</a:t>
            </a:r>
            <a:r>
              <a:rPr lang="en-US" dirty="0" smtClean="0"/>
              <a:t>, </a:t>
            </a:r>
            <a:r>
              <a:rPr lang="en-US" dirty="0" smtClean="0">
                <a:hlinkClick r:id="rId6" tooltip="Ewing's sarcoma"/>
              </a:rPr>
              <a:t>Ewing's sarcoma</a:t>
            </a:r>
            <a:r>
              <a:rPr lang="en-US" dirty="0" smtClean="0"/>
              <a:t>, </a:t>
            </a:r>
            <a:r>
              <a:rPr lang="en-US" dirty="0" smtClean="0">
                <a:hlinkClick r:id="rId7" tooltip="Synovial sarcoma"/>
              </a:rPr>
              <a:t>synovial sarcoma</a:t>
            </a:r>
            <a:r>
              <a:rPr lang="en-US" dirty="0" smtClean="0"/>
              <a:t>, </a:t>
            </a:r>
            <a:r>
              <a:rPr lang="en-US" dirty="0" err="1" smtClean="0">
                <a:hlinkClick r:id="rId8" tooltip="Sacrococcygeal teratoma"/>
              </a:rPr>
              <a:t>sacrococcygeal</a:t>
            </a:r>
            <a:r>
              <a:rPr lang="en-US" dirty="0" smtClean="0">
                <a:hlinkClick r:id="rId8" tooltip="Sacrococcygeal teratoma"/>
              </a:rPr>
              <a:t> </a:t>
            </a:r>
            <a:r>
              <a:rPr lang="en-US" dirty="0" err="1" smtClean="0">
                <a:hlinkClick r:id="rId8" tooltip="Sacrococcygeal teratoma"/>
              </a:rPr>
              <a:t>teratoma</a:t>
            </a:r>
            <a:r>
              <a:rPr lang="en-US" dirty="0" smtClean="0"/>
              <a:t>, </a:t>
            </a:r>
            <a:r>
              <a:rPr lang="en-US" dirty="0" err="1" smtClean="0">
                <a:hlinkClick r:id="rId9" tooltip="Liposarcoma"/>
              </a:rPr>
              <a:t>liposarcoma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>
                <a:hlinkClick r:id="rId10" tooltip="Melanoma"/>
              </a:rPr>
              <a:t>Melanoma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upload.wikimedia.org/wikipedia/commons/thumb/e/eb/1daypost.jpg/220px-1daypost.jpg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3504" y="3929066"/>
            <a:ext cx="2714644" cy="199549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71934" y="600076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3"/>
                </a:solidFill>
              </a:rPr>
              <a:t>Transfemoral</a:t>
            </a:r>
            <a:r>
              <a:rPr lang="en-US" b="1" dirty="0" smtClean="0">
                <a:solidFill>
                  <a:schemeClr val="accent3"/>
                </a:solidFill>
              </a:rPr>
              <a:t> amputation due to </a:t>
            </a:r>
            <a:r>
              <a:rPr lang="en-US" b="1" dirty="0" err="1" smtClean="0">
                <a:solidFill>
                  <a:schemeClr val="accent3"/>
                </a:solidFill>
              </a:rPr>
              <a:t>liposarcoma</a:t>
            </a:r>
            <a:endParaRPr lang="en-US" b="1" dirty="0" smtClean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571504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 dirty="0" smtClean="0"/>
              <a:t>Causes</a:t>
            </a:r>
            <a:br>
              <a:rPr lang="en-US" sz="1600" b="1" dirty="0" smtClean="0"/>
            </a:br>
            <a:r>
              <a:rPr lang="en-US" sz="1600" b="1" dirty="0" smtClean="0"/>
              <a:t>Cont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714356"/>
            <a:ext cx="7772400" cy="328614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Trauma</a:t>
            </a:r>
          </a:p>
          <a:p>
            <a:pPr lvl="0"/>
            <a:r>
              <a:rPr lang="en-US" dirty="0" smtClean="0"/>
              <a:t>Severe limb </a:t>
            </a:r>
            <a:r>
              <a:rPr lang="en-US" u="sng" dirty="0" smtClean="0">
                <a:hlinkClick r:id="rId2" tooltip="Injury"/>
              </a:rPr>
              <a:t>injuries</a:t>
            </a:r>
            <a:r>
              <a:rPr lang="en-US" dirty="0" smtClean="0"/>
              <a:t> in which the limb cannot be spared or attempts to spare the limb have failed</a:t>
            </a:r>
          </a:p>
          <a:p>
            <a:pPr lvl="0"/>
            <a:r>
              <a:rPr lang="en-US" u="sng" dirty="0" smtClean="0">
                <a:hlinkClick r:id="rId3" tooltip="Physical trauma"/>
              </a:rPr>
              <a:t>Traumatic</a:t>
            </a:r>
            <a:r>
              <a:rPr lang="en-US" dirty="0" smtClean="0"/>
              <a:t> amputation (an unwanted amputation that occurs at the scene of an accident, where the limb is partially or wholly severed as a direct result of the accident, for example a fingertip that is cut off by a meat grinder).</a:t>
            </a:r>
          </a:p>
          <a:p>
            <a:pPr lvl="0"/>
            <a:r>
              <a:rPr lang="en-US" dirty="0" smtClean="0"/>
              <a:t>Amputation in </a:t>
            </a:r>
            <a:r>
              <a:rPr lang="en-US" dirty="0" err="1" smtClean="0"/>
              <a:t>utero</a:t>
            </a:r>
            <a:r>
              <a:rPr lang="en-US" dirty="0" smtClean="0"/>
              <a:t> (</a:t>
            </a:r>
            <a:r>
              <a:rPr lang="en-US" u="sng" dirty="0" smtClean="0">
                <a:hlinkClick r:id="rId4" tooltip="Amniotic band"/>
              </a:rPr>
              <a:t>Amniotic band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7" name="Picture 6" descr="http://upload.wikimedia.org/wikipedia/commons/thumb/1/1f/World_War_I_radiography_amputee.jpg/220px-World_War_I_radiography_amputee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000504"/>
            <a:ext cx="2452690" cy="207170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6211669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Three fingers from the soldier's right hand was traumatically amputated during </a:t>
            </a:r>
            <a:r>
              <a:rPr lang="en-US" dirty="0" smtClean="0">
                <a:solidFill>
                  <a:srgbClr val="FFC000"/>
                </a:solidFill>
                <a:hlinkClick r:id="rId7" tooltip="WWI"/>
              </a:rPr>
              <a:t>WWI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 Dalam prosedur artroplasti, yang,  permukaan sendi </a:t>
            </a:r>
            <a:r>
              <a:rPr lang="en-US" dirty="0" smtClean="0">
                <a:solidFill>
                  <a:srgbClr val="FFFF00"/>
                </a:solidFill>
              </a:rPr>
              <a:t>yang </a:t>
            </a:r>
            <a:r>
              <a:rPr lang="en-US" dirty="0" err="1" smtClean="0">
                <a:solidFill>
                  <a:srgbClr val="FFFF00"/>
                </a:solidFill>
              </a:rPr>
              <a:t>rusak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id-ID" dirty="0" smtClean="0">
                <a:solidFill>
                  <a:srgbClr val="FFFF00"/>
                </a:solidFill>
              </a:rPr>
              <a:t>akan di</a:t>
            </a:r>
            <a:r>
              <a:rPr lang="en-US" dirty="0" err="1" smtClean="0">
                <a:solidFill>
                  <a:srgbClr val="FFFF00"/>
                </a:solidFill>
              </a:rPr>
              <a:t>buang</a:t>
            </a:r>
            <a:r>
              <a:rPr lang="id-ID" dirty="0" smtClean="0">
                <a:solidFill>
                  <a:srgbClr val="FFFF00"/>
                </a:solidFill>
              </a:rPr>
              <a:t> dan diganti dengan permukaan sendi buatan. </a:t>
            </a:r>
          </a:p>
          <a:p>
            <a:endParaRPr lang="id-ID" dirty="0" smtClean="0">
              <a:solidFill>
                <a:schemeClr val="accent2"/>
              </a:solidFill>
            </a:endParaRPr>
          </a:p>
          <a:p>
            <a:r>
              <a:rPr lang="id-ID" dirty="0" smtClean="0"/>
              <a:t>Yang  bermanfaat untuk: </a:t>
            </a:r>
            <a:endParaRPr lang="en-US" dirty="0" smtClean="0"/>
          </a:p>
          <a:p>
            <a:r>
              <a:rPr lang="en-US" dirty="0" err="1" smtClean="0"/>
              <a:t>Mengurangi</a:t>
            </a:r>
            <a:r>
              <a:rPr lang="id-ID" dirty="0" smtClean="0"/>
              <a:t> rasa sakit ,</a:t>
            </a:r>
          </a:p>
          <a:p>
            <a:r>
              <a:rPr lang="id-ID" dirty="0" smtClean="0"/>
              <a:t>Me</a:t>
            </a:r>
            <a:r>
              <a:rPr lang="en-US" dirty="0" err="1" smtClean="0"/>
              <a:t>ngembalikan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, </a:t>
            </a:r>
            <a:r>
              <a:rPr lang="id-ID" dirty="0" smtClean="0"/>
              <a:t>yang memungkinkan </a:t>
            </a:r>
            <a:r>
              <a:rPr lang="en-US" dirty="0" smtClean="0"/>
              <a:t>patient</a:t>
            </a:r>
            <a:r>
              <a:rPr lang="id-ID" dirty="0" smtClean="0"/>
              <a:t> untuk melanjutkan kehidupan</a:t>
            </a:r>
            <a:r>
              <a:rPr lang="en-US" dirty="0" err="1" smtClean="0"/>
              <a:t>nya</a:t>
            </a:r>
            <a:r>
              <a:rPr lang="id-ID" dirty="0" smtClean="0"/>
              <a:t>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488044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 dirty="0" smtClean="0"/>
              <a:t>Causes</a:t>
            </a:r>
            <a:br>
              <a:rPr lang="en-US" sz="1600" b="1" dirty="0" smtClean="0"/>
            </a:br>
            <a:r>
              <a:rPr lang="en-US" sz="1600" b="1" dirty="0" smtClean="0"/>
              <a:t>Cont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714356"/>
            <a:ext cx="7772400" cy="57150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Deformities</a:t>
            </a:r>
            <a:endParaRPr lang="en-US" dirty="0" smtClean="0">
              <a:solidFill>
                <a:schemeClr val="accent2"/>
              </a:solidFill>
            </a:endParaRPr>
          </a:p>
          <a:p>
            <a:pPr lvl="0"/>
            <a:r>
              <a:rPr lang="en-US" dirty="0" smtClean="0"/>
              <a:t>Deformities of digits and/or limbs</a:t>
            </a:r>
          </a:p>
          <a:p>
            <a:pPr lvl="0"/>
            <a:r>
              <a:rPr lang="en-US" dirty="0" smtClean="0"/>
              <a:t>Extra digits and/or limbs (e.g. </a:t>
            </a:r>
            <a:r>
              <a:rPr lang="en-US" dirty="0" err="1" smtClean="0">
                <a:hlinkClick r:id="rId2" tooltip="Polydactyly"/>
              </a:rPr>
              <a:t>polydactyly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Infection /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burns</a:t>
            </a:r>
          </a:p>
          <a:p>
            <a:pPr lvl="0"/>
            <a:r>
              <a:rPr lang="en-US" b="1" dirty="0" smtClean="0">
                <a:solidFill>
                  <a:schemeClr val="accent2"/>
                </a:solidFill>
              </a:rPr>
              <a:t>Bone infection </a:t>
            </a:r>
            <a:r>
              <a:rPr lang="en-US" dirty="0" smtClean="0"/>
              <a:t>(</a:t>
            </a:r>
            <a:r>
              <a:rPr lang="en-US" dirty="0" err="1" smtClean="0">
                <a:hlinkClick r:id="rId3" tooltip="Osteomyelitis"/>
              </a:rPr>
              <a:t>osteomyelitis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>
                <a:solidFill>
                  <a:schemeClr val="accent2"/>
                </a:solidFill>
                <a:hlinkClick r:id="rId4" tooltip="Frostbite"/>
              </a:rPr>
              <a:t>Frostbite</a:t>
            </a:r>
            <a:endParaRPr lang="en-US" dirty="0" smtClean="0">
              <a:solidFill>
                <a:schemeClr val="accent2"/>
              </a:solidFill>
            </a:endParaRPr>
          </a:p>
          <a:p>
            <a:pPr lvl="0"/>
            <a:r>
              <a:rPr lang="en-US" b="1" dirty="0" smtClean="0">
                <a:solidFill>
                  <a:schemeClr val="accent2"/>
                </a:solidFill>
              </a:rPr>
              <a:t>Accidents</a:t>
            </a:r>
          </a:p>
          <a:p>
            <a:pPr lvl="0"/>
            <a:r>
              <a:rPr lang="en-US" b="1" dirty="0" smtClean="0">
                <a:solidFill>
                  <a:schemeClr val="accent2"/>
                </a:solidFill>
              </a:rPr>
              <a:t>Conditions present at birth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785818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PHANTOM PAIN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571612"/>
            <a:ext cx="7772400" cy="4572000"/>
          </a:xfrm>
        </p:spPr>
        <p:txBody>
          <a:bodyPr>
            <a:noAutofit/>
          </a:bodyPr>
          <a:lstStyle/>
          <a:p>
            <a:r>
              <a:rPr lang="id-ID" sz="2400" dirty="0" smtClean="0"/>
              <a:t>Sebagian besar </a:t>
            </a:r>
            <a:r>
              <a:rPr lang="en-US" sz="2400" dirty="0" err="1" smtClean="0"/>
              <a:t>penderita</a:t>
            </a:r>
            <a:r>
              <a:rPr lang="en-US" sz="2400" dirty="0" smtClean="0"/>
              <a:t> </a:t>
            </a:r>
            <a:r>
              <a:rPr lang="id-ID" sz="2400" dirty="0" smtClean="0"/>
              <a:t>amputasi </a:t>
            </a:r>
            <a:r>
              <a:rPr lang="id-ID" sz="2400" dirty="0" smtClean="0">
                <a:solidFill>
                  <a:srgbClr val="FFFF00"/>
                </a:solidFill>
              </a:rPr>
              <a:t>(50-80%) </a:t>
            </a:r>
            <a:r>
              <a:rPr lang="id-ID" sz="2400" dirty="0" smtClean="0"/>
              <a:t>mengalami fenomena phantom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id-ID" sz="2400" dirty="0" smtClean="0"/>
              <a:t>anggota badan,  mereka merasa bagian tubuh yang tidak lagi ada</a:t>
            </a:r>
            <a:r>
              <a:rPr lang="en-US" sz="2400" dirty="0" smtClean="0"/>
              <a:t> </a:t>
            </a:r>
            <a:r>
              <a:rPr lang="en-US" sz="2400" dirty="0" err="1" smtClean="0"/>
              <a:t>terasa</a:t>
            </a:r>
            <a:r>
              <a:rPr lang="id-ID" sz="2400" dirty="0" smtClean="0"/>
              <a:t> gatal, sakit, terbakar, merasa tegang, kering atau basah, atau mereka dapat merasa seolah-olah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id-ID" sz="2400" dirty="0" smtClean="0"/>
              <a:t>gerak</a:t>
            </a:r>
            <a:r>
              <a:rPr lang="en-US" sz="2400" dirty="0" smtClean="0"/>
              <a:t>an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r>
              <a:rPr lang="id-ID" sz="2400" dirty="0" smtClean="0"/>
              <a:t>Beberapa ilmuwan percaya itu ada hubungannya dengan saraf bahwa otak </a:t>
            </a:r>
            <a:r>
              <a:rPr lang="en-US" sz="2400" dirty="0" smtClean="0"/>
              <a:t>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id-ID" sz="2400" dirty="0" smtClean="0"/>
              <a:t>mengirimkan informasi ke seluruh anggota badan </a:t>
            </a:r>
            <a:r>
              <a:rPr lang="en-US" sz="2400" dirty="0" smtClean="0"/>
              <a:t>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diamputasi</a:t>
            </a:r>
            <a:r>
              <a:rPr lang="id-ID" sz="2400" dirty="0" smtClean="0"/>
              <a:t>. </a:t>
            </a:r>
            <a:endParaRPr lang="en-US" sz="2400" dirty="0" smtClean="0"/>
          </a:p>
          <a:p>
            <a:r>
              <a:rPr lang="id-ID" sz="2400" dirty="0" smtClean="0"/>
              <a:t>Sensasi Phantom dan nyeri phantom juga dapat terjadi setelah </a:t>
            </a:r>
            <a:r>
              <a:rPr lang="en-US" sz="2400" dirty="0" err="1" smtClean="0"/>
              <a:t>amputasi</a:t>
            </a:r>
            <a:r>
              <a:rPr lang="en-US" sz="2400" dirty="0" smtClean="0"/>
              <a:t> </a:t>
            </a:r>
            <a:r>
              <a:rPr lang="id-ID" sz="2400" dirty="0" smtClean="0"/>
              <a:t>bagian tubuh selain anggota badan, misalnya setelah </a:t>
            </a:r>
            <a:r>
              <a:rPr lang="en-US" sz="2400" dirty="0" err="1" smtClean="0"/>
              <a:t>pencabutan</a:t>
            </a:r>
            <a:r>
              <a:rPr lang="en-US" sz="2400" dirty="0" smtClean="0"/>
              <a:t> </a:t>
            </a:r>
            <a:r>
              <a:rPr lang="id-ID" sz="2400" dirty="0" smtClean="0"/>
              <a:t> </a:t>
            </a:r>
            <a:r>
              <a:rPr lang="en-US" sz="2400" dirty="0" smtClean="0"/>
              <a:t>p</a:t>
            </a:r>
            <a:r>
              <a:rPr lang="id-ID" sz="2400" dirty="0" smtClean="0"/>
              <a:t>ada gigi (phantom sakit gigi) atau </a:t>
            </a:r>
            <a:r>
              <a:rPr lang="en-US" sz="2400" dirty="0" smtClean="0"/>
              <a:t> </a:t>
            </a:r>
            <a:r>
              <a:rPr lang="en-US" sz="2400" dirty="0" err="1" smtClean="0"/>
              <a:t>pengambilan</a:t>
            </a:r>
            <a:r>
              <a:rPr lang="en-US" sz="2400" dirty="0" smtClean="0"/>
              <a:t> </a:t>
            </a:r>
            <a:r>
              <a:rPr lang="id-ID" sz="2400" dirty="0" smtClean="0"/>
              <a:t> mata (phantom sindrom mata).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512064"/>
            <a:ext cx="6357982" cy="914400"/>
          </a:xfrm>
        </p:spPr>
        <p:txBody>
          <a:bodyPr/>
          <a:lstStyle/>
          <a:p>
            <a:r>
              <a:rPr lang="en-US" sz="2400" b="1" dirty="0" smtClean="0"/>
              <a:t>When should physical therapy</a:t>
            </a:r>
            <a:br>
              <a:rPr lang="en-US" sz="2400" b="1" dirty="0" smtClean="0"/>
            </a:br>
            <a:r>
              <a:rPr lang="en-US" sz="2400" b="1" dirty="0" smtClean="0"/>
              <a:t>start for an upper limb amputee?</a:t>
            </a:r>
            <a:r>
              <a:rPr lang="en-US" b="1" dirty="0" smtClean="0"/>
              <a:t>   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83560"/>
            <a:ext cx="8358246" cy="4572000"/>
          </a:xfrm>
        </p:spPr>
        <p:txBody>
          <a:bodyPr>
            <a:normAutofit/>
          </a:bodyPr>
          <a:lstStyle/>
          <a:p>
            <a:r>
              <a:rPr lang="id-ID" dirty="0" smtClean="0"/>
              <a:t>Terapi fisik  harus segera</a:t>
            </a:r>
            <a:r>
              <a:rPr lang="en-US" dirty="0" smtClean="0"/>
              <a:t> </a:t>
            </a:r>
            <a:r>
              <a:rPr lang="id-ID" dirty="0" smtClean="0"/>
              <a:t>dimulai setelah dan jika mungkin sebelum amputasi ekstremitas atas. </a:t>
            </a:r>
            <a:endParaRPr lang="en-US" dirty="0" smtClean="0"/>
          </a:p>
          <a:p>
            <a:r>
              <a:rPr lang="id-ID" dirty="0" smtClean="0"/>
              <a:t>Tujuan dari terapi ini adalah </a:t>
            </a:r>
            <a:r>
              <a:rPr lang="en-US" dirty="0" err="1" smtClean="0"/>
              <a:t>mengoptimalkan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id-ID" dirty="0" smtClean="0"/>
              <a:t> dari ekstremitas sisa, </a:t>
            </a:r>
            <a:r>
              <a:rPr lang="en-US" dirty="0" err="1" smtClean="0"/>
              <a:t>meningkatkan</a:t>
            </a:r>
            <a:r>
              <a:rPr lang="id-ID" dirty="0" smtClean="0"/>
              <a:t> ROM, penguatan, perawatan ekstremitas sisa, pendidikan, pengenalan prostesis dan pemesanan yang tepat dan penggunaan peralatan adaptif.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85794"/>
            <a:ext cx="7772400" cy="5569766"/>
          </a:xfrm>
        </p:spPr>
        <p:txBody>
          <a:bodyPr>
            <a:normAutofit/>
          </a:bodyPr>
          <a:lstStyle/>
          <a:p>
            <a:r>
              <a:rPr lang="id-ID" dirty="0" smtClean="0"/>
              <a:t>Setelah disetujui oleh ahli bedah yang melakukan amputasi, </a:t>
            </a:r>
            <a:r>
              <a:rPr lang="en-US" dirty="0" smtClean="0"/>
              <a:t>program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id-ID" dirty="0" smtClean="0"/>
              <a:t> harus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id-ID" dirty="0" smtClean="0"/>
              <a:t>dimulai. </a:t>
            </a:r>
          </a:p>
          <a:p>
            <a:r>
              <a:rPr lang="id-ID" dirty="0" smtClean="0"/>
              <a:t>Mencegah kontraktur pada siku dan bahu adalah penting selama proses rehabilitasi.</a:t>
            </a:r>
          </a:p>
          <a:p>
            <a:r>
              <a:rPr lang="id-ID" dirty="0" smtClean="0"/>
              <a:t> Peregangan fleksor siku dan bahu dapat mencegah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id-ID" dirty="0" smtClean="0"/>
              <a:t> kontraktur .</a:t>
            </a:r>
          </a:p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gAMBAR AM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357430"/>
            <a:ext cx="3714776" cy="2895770"/>
          </a:xfrm>
          <a:ln w="28575">
            <a:solidFill>
              <a:srgbClr val="FFC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142976" y="1643050"/>
            <a:ext cx="7358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major categories of upper-limb amputations are: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4214810" y="5500702"/>
            <a:ext cx="857256" cy="978408"/>
          </a:xfrm>
          <a:prstGeom prst="downArrow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12064"/>
            <a:ext cx="8286808" cy="559482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The major categories of upper-limb amputations are: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357298"/>
            <a:ext cx="7772400" cy="528641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>
                <a:solidFill>
                  <a:srgbClr val="FFC000"/>
                </a:solidFill>
              </a:rPr>
              <a:t>Hand &amp; Partial-Hand Amputations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- Finger, thumb or portion of the hand below the wrist </a:t>
            </a:r>
          </a:p>
          <a:p>
            <a:pPr lvl="0"/>
            <a:r>
              <a:rPr lang="en-US" b="1" dirty="0" smtClean="0">
                <a:solidFill>
                  <a:srgbClr val="FFC000"/>
                </a:solidFill>
              </a:rPr>
              <a:t>Wrist Disarticulation </a:t>
            </a:r>
            <a:r>
              <a:rPr lang="en-US" dirty="0" smtClean="0"/>
              <a:t>- Limb is amputated at the level of the wrist</a:t>
            </a:r>
          </a:p>
          <a:p>
            <a:pPr lvl="0"/>
            <a:r>
              <a:rPr lang="en-US" b="1" dirty="0" err="1" smtClean="0">
                <a:solidFill>
                  <a:srgbClr val="FFC000"/>
                </a:solidFill>
              </a:rPr>
              <a:t>Transradial</a:t>
            </a:r>
            <a:r>
              <a:rPr lang="en-US" dirty="0" smtClean="0">
                <a:solidFill>
                  <a:srgbClr val="FFC000"/>
                </a:solidFill>
              </a:rPr>
              <a:t> (below elbow amputations) </a:t>
            </a:r>
            <a:r>
              <a:rPr lang="en-US" dirty="0" smtClean="0"/>
              <a:t>- Amputation occurring in the forearm, from the elbow to the wrist</a:t>
            </a:r>
          </a:p>
          <a:p>
            <a:pPr lvl="0"/>
            <a:r>
              <a:rPr lang="en-US" b="1" dirty="0" err="1" smtClean="0">
                <a:solidFill>
                  <a:srgbClr val="FFC000"/>
                </a:solidFill>
              </a:rPr>
              <a:t>Transhumeral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(above elbow amputations) </a:t>
            </a:r>
            <a:r>
              <a:rPr lang="en-US" dirty="0" smtClean="0"/>
              <a:t>- Amputation occurring in the upper arm from the elbow to the shoulder</a:t>
            </a:r>
          </a:p>
          <a:p>
            <a:pPr lvl="0"/>
            <a:r>
              <a:rPr lang="en-US" b="1" dirty="0" smtClean="0">
                <a:solidFill>
                  <a:srgbClr val="FFC000"/>
                </a:solidFill>
              </a:rPr>
              <a:t>Shoulder Disarticulation </a:t>
            </a:r>
            <a:r>
              <a:rPr lang="en-US" dirty="0" smtClean="0"/>
              <a:t>- Amputation at the level of the shoulder, with the shoulder blade remaining. The collarbone may or may not be removed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Forequarter Amputation </a:t>
            </a:r>
            <a:r>
              <a:rPr lang="en-US" dirty="0" smtClean="0"/>
              <a:t>- Amputation at the level of the shoulder in which both the shoulder blade and collar bone are removed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357322"/>
          </a:xfrm>
        </p:spPr>
        <p:txBody>
          <a:bodyPr/>
          <a:lstStyle/>
          <a:p>
            <a:r>
              <a:rPr lang="id-ID" sz="2400" b="1" dirty="0" smtClean="0"/>
              <a:t>PHYSIOTHERAPY EXERCISES FOLLOWING</a:t>
            </a:r>
            <a:br>
              <a:rPr lang="id-ID" sz="2400" b="1" dirty="0" smtClean="0"/>
            </a:br>
            <a:r>
              <a:rPr lang="id-ID" sz="2400" b="1" dirty="0" smtClean="0"/>
              <a:t>TRANSTIBIAL </a:t>
            </a:r>
            <a:r>
              <a:rPr lang="id-ID" sz="2400" b="1" dirty="0" smtClean="0">
                <a:solidFill>
                  <a:srgbClr val="FFC000"/>
                </a:solidFill>
              </a:rPr>
              <a:t>(BELOW KNEE) </a:t>
            </a:r>
            <a:r>
              <a:rPr lang="id-ID" sz="2400" b="1" dirty="0" smtClean="0"/>
              <a:t>AMPUTATION</a:t>
            </a:r>
            <a:br>
              <a:rPr lang="id-ID" sz="2400" b="1" dirty="0" smtClean="0"/>
            </a:br>
            <a:r>
              <a:rPr lang="id-ID" sz="1400" b="1" dirty="0" smtClean="0"/>
              <a:t>Produced by P.I.R.P.A.G.</a:t>
            </a:r>
            <a:r>
              <a:rPr lang="en-US" sz="1400" b="1" dirty="0" smtClean="0"/>
              <a:t> (Physiotherapy Inter Regional Prosthetic Audit Group,</a:t>
            </a:r>
            <a:br>
              <a:rPr lang="en-US" sz="1400" b="1" dirty="0" smtClean="0"/>
            </a:br>
            <a:r>
              <a:rPr lang="id-ID" sz="1400" b="1" dirty="0" smtClean="0"/>
              <a:t>London, United Kingdom, 2004)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500174"/>
            <a:ext cx="7772400" cy="5214942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Introduction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All</a:t>
            </a:r>
            <a:r>
              <a:rPr lang="id-ID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of the exercises should be done slowly and smoothly. If you feel</a:t>
            </a:r>
            <a:r>
              <a:rPr lang="id-ID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any pain, stop and tell your physiotherapist or doctor.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Exercise helps to keep your strength and mobility as well as</a:t>
            </a:r>
            <a:r>
              <a:rPr lang="id-ID" sz="2400" dirty="0" smtClean="0">
                <a:solidFill>
                  <a:srgbClr val="FFFF00"/>
                </a:solidFill>
              </a:rPr>
              <a:t> improve your blood flow.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·These exercises will help to keep you independent either in a</a:t>
            </a:r>
            <a:r>
              <a:rPr lang="id-ID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wheelchair or using an artificial leg (prosthesis).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Try to keep doing these exercises, even after you have been</a:t>
            </a:r>
            <a:r>
              <a:rPr lang="id-ID" sz="2400" dirty="0" smtClean="0">
                <a:solidFill>
                  <a:srgbClr val="FFFF00"/>
                </a:solidFill>
              </a:rPr>
              <a:t> discharged from treatment.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Physiotherapy Protokol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783560"/>
            <a:ext cx="8286808" cy="4572000"/>
          </a:xfrm>
        </p:spPr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[1] Static Quadriceps</a:t>
            </a:r>
          </a:p>
          <a:p>
            <a:r>
              <a:rPr lang="en-US" sz="2400" dirty="0" smtClean="0"/>
              <a:t>· Push your legs straight out in</a:t>
            </a:r>
          </a:p>
          <a:p>
            <a:r>
              <a:rPr lang="id-ID" sz="2400" dirty="0" smtClean="0"/>
              <a:t>front of you</a:t>
            </a:r>
          </a:p>
          <a:p>
            <a:r>
              <a:rPr lang="en-US" sz="2400" dirty="0" smtClean="0"/>
              <a:t>· Push the back of your knees</a:t>
            </a:r>
          </a:p>
          <a:p>
            <a:r>
              <a:rPr lang="en-US" sz="2400" dirty="0" smtClean="0"/>
              <a:t>into the bed and tighten the</a:t>
            </a:r>
          </a:p>
          <a:p>
            <a:r>
              <a:rPr lang="id-ID" sz="2400" dirty="0" smtClean="0"/>
              <a:t>thigh muscles</a:t>
            </a:r>
          </a:p>
          <a:p>
            <a:r>
              <a:rPr lang="id-ID" sz="2400" dirty="0" smtClean="0"/>
              <a:t>· Hold for 5 seconds</a:t>
            </a:r>
          </a:p>
          <a:p>
            <a:r>
              <a:rPr lang="id-ID" sz="2400" dirty="0" smtClean="0"/>
              <a:t>· Repeat this ___ times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[2] Straight Leg Raise</a:t>
            </a:r>
          </a:p>
          <a:p>
            <a:r>
              <a:rPr lang="en-US" sz="2400" dirty="0" smtClean="0"/>
              <a:t>· Put your legs out in front of you</a:t>
            </a:r>
          </a:p>
          <a:p>
            <a:r>
              <a:rPr lang="id-ID" sz="2400" dirty="0" smtClean="0"/>
              <a:t>· Tighten your thigh</a:t>
            </a:r>
          </a:p>
          <a:p>
            <a:r>
              <a:rPr lang="en-US" sz="2400" dirty="0" smtClean="0"/>
              <a:t>· Lift your leg off the bed</a:t>
            </a:r>
          </a:p>
          <a:p>
            <a:r>
              <a:rPr lang="id-ID" sz="2400" dirty="0" smtClean="0"/>
              <a:t>· Hold for ___ seconds</a:t>
            </a:r>
          </a:p>
          <a:p>
            <a:r>
              <a:rPr lang="id-ID" sz="2400" dirty="0" smtClean="0"/>
              <a:t>· Slowly lower</a:t>
            </a:r>
          </a:p>
          <a:p>
            <a:r>
              <a:rPr lang="id-ID" sz="2400" dirty="0" smtClean="0"/>
              <a:t>· Repeat ___ times</a:t>
            </a:r>
          </a:p>
          <a:p>
            <a:r>
              <a:rPr lang="en-US" sz="2400" dirty="0" smtClean="0"/>
              <a:t>Repeat the above with the other leg.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[3] Inner Range Quads</a:t>
            </a:r>
          </a:p>
          <a:p>
            <a:r>
              <a:rPr lang="en-US" sz="2400" dirty="0" smtClean="0"/>
              <a:t>· Sit with both legs straight out in front</a:t>
            </a:r>
          </a:p>
          <a:p>
            <a:r>
              <a:rPr lang="id-ID" sz="2400" dirty="0" smtClean="0"/>
              <a:t>of you</a:t>
            </a:r>
          </a:p>
          <a:p>
            <a:r>
              <a:rPr lang="en-US" sz="2400" dirty="0" smtClean="0"/>
              <a:t>· Place a rolled up towel, blanket or</a:t>
            </a:r>
          </a:p>
          <a:p>
            <a:r>
              <a:rPr lang="id-ID" sz="2400" dirty="0" smtClean="0"/>
              <a:t>pillow under your knee</a:t>
            </a:r>
          </a:p>
          <a:p>
            <a:r>
              <a:rPr lang="id-ID" sz="2400" dirty="0" smtClean="0"/>
              <a:t>· Straighten your knee</a:t>
            </a:r>
          </a:p>
          <a:p>
            <a:r>
              <a:rPr lang="id-ID" sz="2400" dirty="0" smtClean="0"/>
              <a:t>· Hold for 5 seconds</a:t>
            </a:r>
          </a:p>
          <a:p>
            <a:r>
              <a:rPr lang="id-ID" sz="2400" dirty="0" smtClean="0"/>
              <a:t>· Repeat ___ times</a:t>
            </a:r>
          </a:p>
          <a:p>
            <a:r>
              <a:rPr lang="en-US" sz="2400" dirty="0" smtClean="0"/>
              <a:t>Repeat the above with the other leg.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solidFill>
                  <a:srgbClr val="FFFF00"/>
                </a:solidFill>
              </a:rPr>
              <a:t>A. </a:t>
            </a:r>
            <a:r>
              <a:rPr lang="en-US" b="1" dirty="0" smtClean="0">
                <a:solidFill>
                  <a:srgbClr val="FFFF00"/>
                </a:solidFill>
              </a:rPr>
              <a:t>Hip Replacement</a:t>
            </a:r>
            <a:r>
              <a:rPr lang="id-ID" b="1" dirty="0" smtClean="0">
                <a:solidFill>
                  <a:srgbClr val="FFFF00"/>
                </a:solidFill>
              </a:rPr>
              <a:t> </a:t>
            </a:r>
            <a:br>
              <a:rPr lang="id-ID" b="1" dirty="0" smtClean="0">
                <a:solidFill>
                  <a:srgbClr val="FFFF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http://upload.wikimedia.org/wikipedia/commons/thumb/2/2f/Hip_replacement_Image_3684-PH.jpg/230px-Hip_replacement_Image_3684-PH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643050"/>
            <a:ext cx="3929090" cy="2857520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786" y="4857760"/>
            <a:ext cx="7715304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b="1" dirty="0" smtClean="0"/>
              <a:t>In this </a:t>
            </a:r>
            <a:r>
              <a:rPr lang="id-ID" b="1" dirty="0" smtClean="0">
                <a:hlinkClick r:id="rId4" tooltip="X-ray"/>
              </a:rPr>
              <a:t>X-ray</a:t>
            </a:r>
            <a:r>
              <a:rPr lang="id-ID" b="1" dirty="0" smtClean="0"/>
              <a:t>, the patient’s right hip (left of image) has been replaced, with the ball of this ball-and-socket joint replaced by a metal head that is set in the thighbone or </a:t>
            </a:r>
            <a:r>
              <a:rPr lang="id-ID" b="1" dirty="0" smtClean="0">
                <a:hlinkClick r:id="rId5" tooltip="Femur"/>
              </a:rPr>
              <a:t>femur</a:t>
            </a:r>
            <a:r>
              <a:rPr lang="id-ID" b="1" dirty="0" smtClean="0"/>
              <a:t> and the socket replaced by a white plastic cup (clear in this X-ray). </a:t>
            </a:r>
            <a:r>
              <a:rPr lang="id-ID" b="1" dirty="0" smtClean="0">
                <a:hlinkClick r:id="rId6" tooltip="Human pelvis"/>
              </a:rPr>
              <a:t>Pelvic</a:t>
            </a:r>
            <a:r>
              <a:rPr lang="id-ID" b="1" dirty="0" smtClean="0"/>
              <a:t> anatomy consistent with that of a </a:t>
            </a:r>
            <a:r>
              <a:rPr lang="id-ID" b="1" dirty="0" smtClean="0">
                <a:hlinkClick r:id="rId7" tooltip="Female"/>
              </a:rPr>
              <a:t>female</a:t>
            </a:r>
            <a:r>
              <a:rPr lang="id-ID" b="1" dirty="0" smtClean="0"/>
              <a:t> (large infrapubic angle, large pelvic opening).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[4] Hip Adduction With Resistance</a:t>
            </a:r>
          </a:p>
          <a:p>
            <a:r>
              <a:rPr lang="en-US" sz="2400" dirty="0" smtClean="0"/>
              <a:t>· Sit with both legs out in front of you</a:t>
            </a:r>
          </a:p>
          <a:p>
            <a:r>
              <a:rPr lang="en-US" sz="2400" dirty="0" smtClean="0"/>
              <a:t>· Place a pillow or rolled up towel between</a:t>
            </a:r>
            <a:r>
              <a:rPr lang="id-ID" sz="2400" dirty="0" smtClean="0"/>
              <a:t> your knees</a:t>
            </a:r>
          </a:p>
          <a:p>
            <a:r>
              <a:rPr lang="id-ID" sz="2400" dirty="0" smtClean="0"/>
              <a:t>· Squeeze your legs together</a:t>
            </a:r>
          </a:p>
          <a:p>
            <a:r>
              <a:rPr lang="id-ID" sz="2400" dirty="0" smtClean="0"/>
              <a:t>· Hold for 5 seconds</a:t>
            </a:r>
          </a:p>
          <a:p>
            <a:r>
              <a:rPr lang="id-ID" sz="2400" dirty="0" smtClean="0"/>
              <a:t>· Repeat ___ times</a:t>
            </a:r>
          </a:p>
          <a:p>
            <a:r>
              <a:rPr lang="en-US" sz="2400" dirty="0" smtClean="0"/>
              <a:t>This exercise can also be performed when</a:t>
            </a:r>
            <a:r>
              <a:rPr lang="id-ID" sz="2400" dirty="0" smtClean="0"/>
              <a:t> </a:t>
            </a:r>
            <a:r>
              <a:rPr lang="en-US" sz="2400" dirty="0" smtClean="0"/>
              <a:t>sitting in a wheelchair or at the edge of a bed.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b="1" dirty="0" smtClean="0">
                <a:solidFill>
                  <a:srgbClr val="FFFF00"/>
                </a:solidFill>
              </a:rPr>
              <a:t>[5] Outer Range Quadriceps</a:t>
            </a:r>
          </a:p>
          <a:p>
            <a:r>
              <a:rPr lang="en-US" dirty="0" smtClean="0"/>
              <a:t>· Sit on a chair or edge</a:t>
            </a:r>
          </a:p>
          <a:p>
            <a:r>
              <a:rPr lang="id-ID" dirty="0" smtClean="0"/>
              <a:t>of the bed. Place</a:t>
            </a:r>
          </a:p>
          <a:p>
            <a:r>
              <a:rPr lang="id-ID" dirty="0" smtClean="0"/>
              <a:t>your hands on your</a:t>
            </a:r>
          </a:p>
          <a:p>
            <a:r>
              <a:rPr lang="id-ID" dirty="0" smtClean="0"/>
              <a:t>lap</a:t>
            </a:r>
          </a:p>
          <a:p>
            <a:r>
              <a:rPr lang="id-ID" dirty="0" smtClean="0"/>
              <a:t>· Straighten one knee</a:t>
            </a:r>
          </a:p>
          <a:p>
            <a:r>
              <a:rPr lang="id-ID" dirty="0" smtClean="0"/>
              <a:t>· Hold for 5 seconds</a:t>
            </a:r>
          </a:p>
          <a:p>
            <a:r>
              <a:rPr lang="id-ID" dirty="0" smtClean="0"/>
              <a:t>· Now bend your knee</a:t>
            </a:r>
          </a:p>
          <a:p>
            <a:r>
              <a:rPr lang="id-ID" dirty="0" smtClean="0"/>
              <a:t>· Repeat ___ times</a:t>
            </a:r>
          </a:p>
          <a:p>
            <a:r>
              <a:rPr lang="id-ID" dirty="0" smtClean="0"/>
              <a:t>Repeat the above with</a:t>
            </a:r>
          </a:p>
          <a:p>
            <a:r>
              <a:rPr lang="id-ID" dirty="0" smtClean="0"/>
              <a:t>the other leg.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solidFill>
                  <a:srgbClr val="FFFF00"/>
                </a:solidFill>
              </a:rPr>
              <a:t>[</a:t>
            </a:r>
            <a:r>
              <a:rPr lang="id-ID" sz="2400" b="1" dirty="0" smtClean="0">
                <a:solidFill>
                  <a:srgbClr val="FFFF00"/>
                </a:solidFill>
              </a:rPr>
              <a:t>6] Static Gluteal Contractions</a:t>
            </a:r>
          </a:p>
          <a:p>
            <a:r>
              <a:rPr lang="id-ID" sz="2400" dirty="0" smtClean="0"/>
              <a:t>· Lie on your back</a:t>
            </a:r>
          </a:p>
          <a:p>
            <a:r>
              <a:rPr lang="en-US" sz="2400" dirty="0" smtClean="0"/>
              <a:t>· Keep both legs straight and</a:t>
            </a:r>
          </a:p>
          <a:p>
            <a:r>
              <a:rPr lang="id-ID" sz="2400" dirty="0" smtClean="0"/>
              <a:t>close together</a:t>
            </a:r>
          </a:p>
          <a:p>
            <a:r>
              <a:rPr lang="en-US" sz="2400" dirty="0" smtClean="0"/>
              <a:t>· Squeeze your buttocks as tightly</a:t>
            </a:r>
          </a:p>
          <a:p>
            <a:r>
              <a:rPr lang="id-ID" sz="2400" dirty="0" smtClean="0"/>
              <a:t>as possible</a:t>
            </a:r>
          </a:p>
          <a:p>
            <a:r>
              <a:rPr lang="id-ID" sz="2400" dirty="0" smtClean="0"/>
              <a:t>· Hold for 5 seconds</a:t>
            </a:r>
          </a:p>
          <a:p>
            <a:r>
              <a:rPr lang="id-ID" sz="2400" dirty="0" smtClean="0"/>
              <a:t>· Repeat ___ times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b="1" dirty="0" smtClean="0">
                <a:solidFill>
                  <a:srgbClr val="FFFF00"/>
                </a:solidFill>
              </a:rPr>
              <a:t>[7] Hip Flexor Stretch</a:t>
            </a:r>
          </a:p>
          <a:p>
            <a:r>
              <a:rPr lang="en-US" dirty="0" smtClean="0"/>
              <a:t>· Lie on your back, preferably</a:t>
            </a:r>
          </a:p>
          <a:p>
            <a:r>
              <a:rPr lang="id-ID" dirty="0" smtClean="0"/>
              <a:t>without a pillow</a:t>
            </a:r>
          </a:p>
          <a:p>
            <a:r>
              <a:rPr lang="en-US" dirty="0" smtClean="0"/>
              <a:t>· Bend your knee towards your</a:t>
            </a:r>
          </a:p>
          <a:p>
            <a:r>
              <a:rPr lang="en-US" dirty="0" smtClean="0"/>
              <a:t>chest and hold with your hands</a:t>
            </a:r>
          </a:p>
          <a:p>
            <a:r>
              <a:rPr lang="en-US" dirty="0" smtClean="0"/>
              <a:t>· Push your opposite leg down flat</a:t>
            </a:r>
          </a:p>
          <a:p>
            <a:r>
              <a:rPr lang="id-ID" dirty="0" smtClean="0"/>
              <a:t>on to the bed</a:t>
            </a:r>
          </a:p>
          <a:p>
            <a:r>
              <a:rPr lang="en-US" dirty="0" smtClean="0"/>
              <a:t>· Hold for 30 – 60 seconds, then relax</a:t>
            </a:r>
          </a:p>
          <a:p>
            <a:r>
              <a:rPr lang="id-ID" dirty="0" smtClean="0"/>
              <a:t>· Repeat ___ times</a:t>
            </a:r>
          </a:p>
          <a:p>
            <a:r>
              <a:rPr lang="en-US" dirty="0" smtClean="0"/>
              <a:t>Repeat the above with the other leg.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solidFill>
                  <a:srgbClr val="FFFF00"/>
                </a:solidFill>
              </a:rPr>
              <a:t>[8] Bridging</a:t>
            </a:r>
          </a:p>
          <a:p>
            <a:r>
              <a:rPr lang="en-US" dirty="0" smtClean="0"/>
              <a:t>· Lie on your back with your </a:t>
            </a:r>
            <a:r>
              <a:rPr lang="id-ID" dirty="0" smtClean="0"/>
              <a:t>arms at the side</a:t>
            </a:r>
          </a:p>
          <a:p>
            <a:r>
              <a:rPr lang="en-US" dirty="0" smtClean="0"/>
              <a:t>· Place a couple of firm pillows or rolled up blankets under </a:t>
            </a:r>
            <a:r>
              <a:rPr lang="id-ID" dirty="0" smtClean="0"/>
              <a:t>your thighs</a:t>
            </a:r>
          </a:p>
          <a:p>
            <a:r>
              <a:rPr lang="en-US" dirty="0" smtClean="0"/>
              <a:t>· Pull in your stomach, tighten your buttocks and lift your bottom up off the bed</a:t>
            </a:r>
          </a:p>
          <a:p>
            <a:r>
              <a:rPr lang="id-ID" dirty="0" smtClean="0"/>
              <a:t>· Hold for 5 seconds</a:t>
            </a:r>
          </a:p>
          <a:p>
            <a:r>
              <a:rPr lang="id-ID" dirty="0" smtClean="0"/>
              <a:t>· Repeat ___ times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[9] Hip Flexion and Extension in Side Lying</a:t>
            </a:r>
          </a:p>
          <a:p>
            <a:r>
              <a:rPr lang="id-ID" dirty="0" smtClean="0"/>
              <a:t>· Lie on your side</a:t>
            </a:r>
          </a:p>
          <a:p>
            <a:r>
              <a:rPr lang="id-ID" dirty="0" smtClean="0"/>
              <a:t>· Bend the bottom leg</a:t>
            </a:r>
          </a:p>
          <a:p>
            <a:r>
              <a:rPr lang="en-US" dirty="0" smtClean="0"/>
              <a:t>· Lift your top leg slightly</a:t>
            </a:r>
          </a:p>
          <a:p>
            <a:r>
              <a:rPr lang="en-US" dirty="0" smtClean="0"/>
              <a:t>· Bend your knee fully towards</a:t>
            </a:r>
            <a:r>
              <a:rPr lang="id-ID" dirty="0" smtClean="0"/>
              <a:t> your chest</a:t>
            </a:r>
          </a:p>
          <a:p>
            <a:r>
              <a:rPr lang="en-US" dirty="0" smtClean="0"/>
              <a:t>· Straighten your knee and push</a:t>
            </a:r>
            <a:r>
              <a:rPr lang="id-ID" dirty="0" smtClean="0"/>
              <a:t> your leg backwards</a:t>
            </a:r>
          </a:p>
          <a:p>
            <a:r>
              <a:rPr lang="id-ID" dirty="0" smtClean="0"/>
              <a:t>· Repeat ___ times</a:t>
            </a:r>
          </a:p>
          <a:p>
            <a:r>
              <a:rPr lang="en-US" dirty="0" smtClean="0"/>
              <a:t>Try not to let your hips roll forwards or</a:t>
            </a:r>
            <a:r>
              <a:rPr lang="id-ID" dirty="0" smtClean="0"/>
              <a:t> </a:t>
            </a:r>
            <a:r>
              <a:rPr lang="en-US" dirty="0" smtClean="0"/>
              <a:t>backwards. Repeat the above with the</a:t>
            </a:r>
            <a:r>
              <a:rPr lang="id-ID" dirty="0" smtClean="0"/>
              <a:t> other leg.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5728"/>
            <a:ext cx="7772400" cy="606983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[10] Hip Abduction in Side Lying</a:t>
            </a:r>
          </a:p>
          <a:p>
            <a:r>
              <a:rPr lang="id-ID" dirty="0" smtClean="0"/>
              <a:t>· Lie on your side</a:t>
            </a:r>
          </a:p>
          <a:p>
            <a:r>
              <a:rPr lang="id-ID" dirty="0" smtClean="0"/>
              <a:t>· Bend the bottom leg</a:t>
            </a:r>
          </a:p>
          <a:p>
            <a:r>
              <a:rPr lang="en-US" dirty="0" smtClean="0"/>
              <a:t>· Keep hips and top leg in line</a:t>
            </a:r>
            <a:r>
              <a:rPr lang="id-ID" dirty="0" smtClean="0"/>
              <a:t> with your body</a:t>
            </a:r>
          </a:p>
          <a:p>
            <a:r>
              <a:rPr lang="en-US" dirty="0" smtClean="0"/>
              <a:t>· Slowly lift your top leg up,</a:t>
            </a:r>
            <a:r>
              <a:rPr lang="id-ID" dirty="0" smtClean="0"/>
              <a:t> keeping your knee straight</a:t>
            </a:r>
          </a:p>
          <a:p>
            <a:r>
              <a:rPr lang="id-ID" dirty="0" smtClean="0"/>
              <a:t>· Slowly lower</a:t>
            </a:r>
          </a:p>
          <a:p>
            <a:r>
              <a:rPr lang="id-ID" dirty="0" smtClean="0"/>
              <a:t>· Repeat __ times</a:t>
            </a:r>
          </a:p>
          <a:p>
            <a:r>
              <a:rPr lang="en-US" dirty="0" smtClean="0"/>
              <a:t>Try not to let your hips roll</a:t>
            </a:r>
            <a:r>
              <a:rPr lang="id-ID" dirty="0" smtClean="0"/>
              <a:t> forwards or backwards.</a:t>
            </a:r>
          </a:p>
          <a:p>
            <a:r>
              <a:rPr lang="en-US" dirty="0" smtClean="0"/>
              <a:t>Repeat the above with the other</a:t>
            </a:r>
            <a:r>
              <a:rPr lang="id-ID" dirty="0" smtClean="0"/>
              <a:t> leg.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7840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[11] Knee Flexion in Prone Lying</a:t>
            </a:r>
          </a:p>
          <a:p>
            <a:r>
              <a:rPr lang="id-ID" dirty="0" smtClean="0"/>
              <a:t>· Lie on your stomach</a:t>
            </a:r>
          </a:p>
          <a:p>
            <a:r>
              <a:rPr lang="en-US" dirty="0" smtClean="0"/>
              <a:t>· Place your arms in a</a:t>
            </a:r>
            <a:r>
              <a:rPr lang="id-ID" dirty="0" smtClean="0"/>
              <a:t> comfortable position</a:t>
            </a:r>
          </a:p>
          <a:p>
            <a:r>
              <a:rPr lang="en-US" dirty="0" smtClean="0"/>
              <a:t>· Keeping your thigh on the bed,</a:t>
            </a:r>
            <a:r>
              <a:rPr lang="id-ID" dirty="0" smtClean="0"/>
              <a:t> </a:t>
            </a:r>
            <a:r>
              <a:rPr lang="en-US" dirty="0" smtClean="0"/>
              <a:t>bend your knee as far as</a:t>
            </a:r>
            <a:r>
              <a:rPr lang="id-ID" dirty="0" smtClean="0"/>
              <a:t> possible</a:t>
            </a:r>
          </a:p>
          <a:p>
            <a:r>
              <a:rPr lang="id-ID" dirty="0" smtClean="0"/>
              <a:t>· Hold for 5 seconds</a:t>
            </a:r>
          </a:p>
          <a:p>
            <a:r>
              <a:rPr lang="id-ID" dirty="0" smtClean="0"/>
              <a:t>· Straighten your knee</a:t>
            </a:r>
          </a:p>
          <a:p>
            <a:r>
              <a:rPr lang="id-ID" dirty="0" smtClean="0"/>
              <a:t>· Repeat ___ times</a:t>
            </a:r>
          </a:p>
          <a:p>
            <a:r>
              <a:rPr lang="en-US" dirty="0" smtClean="0"/>
              <a:t>Repeat the above with the other</a:t>
            </a:r>
            <a:r>
              <a:rPr lang="id-ID" dirty="0" smtClean="0"/>
              <a:t> leg.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1143008"/>
          </a:xfrm>
        </p:spPr>
        <p:txBody>
          <a:bodyPr/>
          <a:lstStyle/>
          <a:p>
            <a:r>
              <a:rPr lang="en-US" sz="2800" b="1" cap="all" dirty="0" smtClean="0"/>
              <a:t>Exercises for Above Knee Amputation</a:t>
            </a:r>
            <a:br>
              <a:rPr lang="en-US" sz="2800" b="1" cap="all" dirty="0" smtClean="0"/>
            </a:br>
            <a:r>
              <a:rPr lang="en-US" sz="2400" dirty="0" smtClean="0"/>
              <a:t>(Trans-femoral </a:t>
            </a:r>
            <a:r>
              <a:rPr lang="en-US" sz="2400" dirty="0" err="1" smtClean="0"/>
              <a:t>amputasi</a:t>
            </a:r>
            <a:r>
              <a:rPr lang="en-US" sz="2400" dirty="0" smtClean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Content Placeholder 4" descr="Exercises for Above Knee Amputatio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5824" y="3286124"/>
            <a:ext cx="2200292" cy="295615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57422" y="1500174"/>
            <a:ext cx="47149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Tyler Shultz, 2011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  <a:hlinkClick r:id="rId3"/>
              </a:rPr>
              <a:t>University of Oklahoma </a:t>
            </a:r>
            <a:r>
              <a:rPr lang="en-US" sz="1200" dirty="0" err="1" smtClean="0">
                <a:solidFill>
                  <a:schemeClr val="bg1"/>
                </a:solidFill>
                <a:hlinkClick r:id="rId3"/>
              </a:rPr>
              <a:t>Preprosthetic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 Exercise Program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/>
            <a:r>
              <a:rPr lang="en-US" sz="1200" dirty="0" smtClean="0">
                <a:solidFill>
                  <a:schemeClr val="bg1"/>
                </a:solidFill>
                <a:hlinkClick r:id="rId4"/>
              </a:rPr>
              <a:t>Ohio State University, Above Knee Amputation Exercise Program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  <a:hlinkClick r:id="rId5"/>
              </a:rPr>
              <a:t>http://www.livestrong.com/article/135498-exercises-above-knee-amputation/#ixzz2ARh3YhGK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9058" y="2500306"/>
            <a:ext cx="4714908" cy="378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Setelah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menjalani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operasi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above knee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amputasi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dipersiapkan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menggunakan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perangkat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prostetik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gerakan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hip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harus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dioptimalkan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dipertahankan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melalui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peregangan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penguatan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ekstensor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pinggul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Latihan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membantu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mencegah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komplikasi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Flexi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kontraktur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hip joint.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357166"/>
            <a:ext cx="1000486" cy="146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Above Knee Amputee</a:t>
            </a:r>
            <a:br>
              <a:rPr lang="en-US" sz="3200" b="1" dirty="0" smtClean="0"/>
            </a:br>
            <a:r>
              <a:rPr lang="en-US" sz="3200" b="1" dirty="0" smtClean="0"/>
              <a:t>Exercise Program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/>
              <a:t>Do </a:t>
            </a:r>
            <a:r>
              <a:rPr lang="en-US" sz="2000" b="1" dirty="0" smtClean="0"/>
              <a:t>not put your amputated leg on a pillow</a:t>
            </a:r>
          </a:p>
          <a:p>
            <a:pPr>
              <a:buNone/>
            </a:pPr>
            <a:r>
              <a:rPr lang="en-US" sz="2000" dirty="0" smtClean="0"/>
              <a:t>	when lying down, unless otherwise told to do</a:t>
            </a:r>
          </a:p>
          <a:p>
            <a:pPr>
              <a:buNone/>
            </a:pPr>
            <a:r>
              <a:rPr lang="en-US" sz="2000" dirty="0" smtClean="0"/>
              <a:t>	so. Do not place a pillow under your hips,</a:t>
            </a:r>
          </a:p>
          <a:p>
            <a:pPr>
              <a:buNone/>
            </a:pPr>
            <a:r>
              <a:rPr lang="en-US" sz="2000" dirty="0" smtClean="0"/>
              <a:t>	knees or between your thighs.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Do not hang your stump over the side of the</a:t>
            </a:r>
          </a:p>
          <a:p>
            <a:pPr>
              <a:buNone/>
            </a:pPr>
            <a:r>
              <a:rPr lang="en-US" sz="2000" dirty="0" smtClean="0"/>
              <a:t>	bed.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5606" y="1928801"/>
            <a:ext cx="2176922" cy="173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357694"/>
            <a:ext cx="2143140" cy="175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Pengertian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5212576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Hip replacement adalah prosedur pembedahan di mana sendi panggul diganti dengan implan prostetik. </a:t>
            </a:r>
          </a:p>
          <a:p>
            <a:r>
              <a:rPr lang="id-ID" dirty="0" smtClean="0"/>
              <a:t>Operasi penggantian pinggul dapat dilakukan sebagai pengganti total atau hemi (setengah) pengganti. </a:t>
            </a:r>
          </a:p>
          <a:p>
            <a:r>
              <a:rPr lang="id-ID" dirty="0" smtClean="0"/>
              <a:t>Seperti penggantian bedah ortopedi sendi umumnya dilakukan untuk meringankan rasa sakit radang sendi atau memperbaiki kerusakan sendi yang parah fisik sebagai bagian dari pengobatan patah tulang pinggul.</a:t>
            </a:r>
          </a:p>
          <a:p>
            <a:r>
              <a:rPr lang="id-ID" dirty="0" smtClean="0"/>
              <a:t> Sebuah penggantian panggul total (artroplasti total pinggul) terdiri dari baik menggantikan acetabulum dan kepala femoral sementara hemiarthroplasty umumnya hanya menggantikan kepala femoral.</a:t>
            </a:r>
          </a:p>
          <a:p>
            <a:r>
              <a:rPr lang="id-ID" dirty="0" smtClean="0"/>
              <a:t> Penggantian pinggul saat operasi ortopedi yang paling umum, meskipun kepuasan pasien jangka pendek dan panjang bervariasi.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500174"/>
            <a:ext cx="7772400" cy="4357686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Berbaring</a:t>
            </a:r>
            <a:r>
              <a:rPr lang="en-US" dirty="0" smtClean="0"/>
              <a:t> </a:t>
            </a:r>
            <a:r>
              <a:rPr lang="en-US" dirty="0" err="1" smtClean="0"/>
              <a:t>tengkurap</a:t>
            </a:r>
            <a:r>
              <a:rPr lang="en-US" dirty="0" smtClean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meregangkan</a:t>
            </a:r>
            <a:r>
              <a:rPr lang="en-US" dirty="0" smtClean="0"/>
              <a:t> </a:t>
            </a:r>
            <a:r>
              <a:rPr lang="en-US" dirty="0" err="1" smtClean="0"/>
              <a:t>fleksor</a:t>
            </a:r>
            <a:r>
              <a:rPr lang="en-US" dirty="0" smtClean="0"/>
              <a:t> hip,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20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</a:p>
          <a:p>
            <a:r>
              <a:rPr lang="en-US" dirty="0" smtClean="0"/>
              <a:t>2-3 kali per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fleksibilitas</a:t>
            </a:r>
            <a:r>
              <a:rPr lang="en-US" dirty="0" smtClean="0"/>
              <a:t> flexi hip.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Fleksor</a:t>
            </a:r>
            <a:r>
              <a:rPr lang="en-US" dirty="0" smtClean="0"/>
              <a:t> Hip </a:t>
            </a:r>
            <a:r>
              <a:rPr lang="en-US" dirty="0" err="1" smtClean="0"/>
              <a:t>rentan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pemendekan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amputasi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Pemendekan</a:t>
            </a:r>
            <a:r>
              <a:rPr lang="en-US" dirty="0" smtClean="0"/>
              <a:t> </a:t>
            </a:r>
            <a:r>
              <a:rPr lang="en-US" dirty="0" err="1" smtClean="0"/>
              <a:t>otot-otot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kontraktur</a:t>
            </a:r>
            <a:r>
              <a:rPr lang="en-US" dirty="0" smtClean="0"/>
              <a:t> hip,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prosthesis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mengintensifkan</a:t>
            </a:r>
            <a:r>
              <a:rPr lang="en-US" dirty="0" smtClean="0"/>
              <a:t> </a:t>
            </a:r>
            <a:r>
              <a:rPr lang="en-US" dirty="0" err="1" smtClean="0"/>
              <a:t>peregangan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err="1" smtClean="0"/>
              <a:t>gulungan</a:t>
            </a:r>
            <a:r>
              <a:rPr lang="en-US" dirty="0" smtClean="0"/>
              <a:t> </a:t>
            </a:r>
            <a:r>
              <a:rPr lang="en-US" dirty="0" err="1" smtClean="0"/>
              <a:t>handuk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tungkai</a:t>
            </a:r>
            <a:r>
              <a:rPr lang="en-US" dirty="0" smtClean="0"/>
              <a:t> yang  </a:t>
            </a:r>
            <a:r>
              <a:rPr lang="en-US" dirty="0" err="1" smtClean="0"/>
              <a:t>diamputasi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1000100" y="428604"/>
            <a:ext cx="24288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Prone Lying: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Hamstring Stretch: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Lie on your back. Bring your non-amputated limb toward your chest. </a:t>
            </a:r>
          </a:p>
          <a:p>
            <a:r>
              <a:rPr lang="en-US" dirty="0" smtClean="0"/>
              <a:t> Hold for 20 seconds. </a:t>
            </a:r>
          </a:p>
          <a:p>
            <a:endParaRPr lang="en-US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468759"/>
            <a:ext cx="4038600" cy="312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Hip Flexor Stretch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Lie on your back. Bring your </a:t>
            </a:r>
            <a:r>
              <a:rPr lang="en-US" dirty="0" err="1" smtClean="0"/>
              <a:t>nonamputated</a:t>
            </a:r>
            <a:r>
              <a:rPr lang="en-US" dirty="0" smtClean="0"/>
              <a:t> leg up to your chest and hold it with your arms. Have someone push your amputated limb down to the bed and hold it for a count of 20. </a:t>
            </a:r>
          </a:p>
          <a:p>
            <a:r>
              <a:rPr lang="en-US" dirty="0" smtClean="0"/>
              <a:t>Relax and repeat.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3100096"/>
            <a:ext cx="4038600" cy="18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Alternative Stretch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Lie on your stomach. Place a rolled towel under your amputated limb.</a:t>
            </a:r>
          </a:p>
          <a:p>
            <a:r>
              <a:rPr lang="en-US" dirty="0" smtClean="0"/>
              <a:t> Lie in this position for 20 minutes. </a:t>
            </a:r>
          </a:p>
          <a:p>
            <a:r>
              <a:rPr lang="en-US" dirty="0" smtClean="0"/>
              <a:t>As you stretch the hip flexor muscle, you may increase the size of the towel roll.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3571876"/>
            <a:ext cx="4038600" cy="78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Adductor Stretch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Sit with your back against a wall </a:t>
            </a:r>
          </a:p>
          <a:p>
            <a:r>
              <a:rPr lang="en-US" dirty="0" smtClean="0"/>
              <a:t>Put your amputated limb out to the side and bend the other leg slightly. </a:t>
            </a:r>
          </a:p>
          <a:p>
            <a:r>
              <a:rPr lang="en-US" dirty="0" smtClean="0"/>
              <a:t>Push on the thigh so you feel a stretch in your</a:t>
            </a:r>
          </a:p>
          <a:p>
            <a:r>
              <a:rPr lang="en-US" dirty="0" smtClean="0"/>
              <a:t>inner thigh</a:t>
            </a:r>
            <a:endParaRPr lang="en-US" dirty="0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3014980"/>
            <a:ext cx="4038600" cy="203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642942"/>
          </a:xfrm>
        </p:spPr>
        <p:txBody>
          <a:bodyPr/>
          <a:lstStyle/>
          <a:p>
            <a:r>
              <a:rPr lang="en-US" sz="3200" b="1" dirty="0" smtClean="0"/>
              <a:t>Strengthening Exercises: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tx2"/>
                </a:solidFill>
              </a:rPr>
              <a:t>Hip </a:t>
            </a:r>
            <a:r>
              <a:rPr lang="en-US" sz="3200" b="1" dirty="0" err="1" smtClean="0">
                <a:solidFill>
                  <a:schemeClr val="tx2"/>
                </a:solidFill>
              </a:rPr>
              <a:t>Ekstensi</a:t>
            </a:r>
            <a:r>
              <a:rPr lang="en-US" sz="3200" b="1" dirty="0" smtClean="0">
                <a:solidFill>
                  <a:schemeClr val="tx2"/>
                </a:solidFill>
              </a:rPr>
              <a:t> 1</a:t>
            </a: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Ekstensi</a:t>
            </a:r>
            <a:r>
              <a:rPr lang="en-US" dirty="0" smtClean="0"/>
              <a:t> </a:t>
            </a:r>
            <a:r>
              <a:rPr lang="en-US" dirty="0" err="1" smtClean="0"/>
              <a:t>pinggul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tengkurap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menguatkan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gluteus </a:t>
            </a:r>
            <a:r>
              <a:rPr lang="en-US" dirty="0" err="1" smtClean="0"/>
              <a:t>maximus</a:t>
            </a:r>
            <a:r>
              <a:rPr lang="en-US" dirty="0" smtClean="0"/>
              <a:t>,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berdiri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Perlahan-lahan</a:t>
            </a:r>
            <a:r>
              <a:rPr lang="en-US" dirty="0" smtClean="0"/>
              <a:t> </a:t>
            </a:r>
            <a:r>
              <a:rPr lang="en-US" dirty="0" err="1" smtClean="0"/>
              <a:t>angkat</a:t>
            </a:r>
            <a:r>
              <a:rPr lang="en-US" dirty="0" smtClean="0"/>
              <a:t> </a:t>
            </a:r>
            <a:r>
              <a:rPr lang="en-US" dirty="0" err="1" smtClean="0"/>
              <a:t>tungkai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hitungan</a:t>
            </a:r>
            <a:r>
              <a:rPr lang="en-US" dirty="0" smtClean="0"/>
              <a:t>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dirty="0" err="1" smtClean="0"/>
              <a:t>gravitasi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perlahan-lahan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kaki. 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,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side lying.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2143108" y="1643050"/>
            <a:ext cx="5606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Hip </a:t>
            </a:r>
            <a:r>
              <a:rPr lang="en-US" sz="3200" b="1" dirty="0" err="1" smtClean="0">
                <a:solidFill>
                  <a:schemeClr val="tx2"/>
                </a:solidFill>
              </a:rPr>
              <a:t>Ekstensi</a:t>
            </a:r>
            <a:r>
              <a:rPr lang="en-US" sz="3200" b="1" dirty="0" smtClean="0">
                <a:solidFill>
                  <a:schemeClr val="tx2"/>
                </a:solidFill>
              </a:rPr>
              <a:t>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285992"/>
            <a:ext cx="8043890" cy="4069568"/>
          </a:xfrm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800" dirty="0" smtClean="0"/>
              <a:t>Lie on your back. Place a rolled towel under the end of your amputated limb. </a:t>
            </a:r>
          </a:p>
          <a:p>
            <a:r>
              <a:rPr lang="en-US" sz="2800" dirty="0" smtClean="0"/>
              <a:t>Push down into the towel, and lift your hips off the floor. </a:t>
            </a:r>
          </a:p>
          <a:p>
            <a:r>
              <a:rPr lang="en-US" sz="2800" dirty="0" smtClean="0"/>
              <a:t>Repeat ______ times.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470989" cy="195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Hip Abduction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770501"/>
            <a:ext cx="4288662" cy="4525963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Lie on your back. Fasten a belt or </a:t>
            </a:r>
            <a:r>
              <a:rPr lang="en-US" dirty="0" err="1" smtClean="0"/>
              <a:t>theraband</a:t>
            </a:r>
            <a:r>
              <a:rPr lang="en-US" dirty="0" smtClean="0"/>
              <a:t> around your thighs as low as it is comfortable. </a:t>
            </a:r>
          </a:p>
          <a:p>
            <a:r>
              <a:rPr lang="en-US" dirty="0" smtClean="0"/>
              <a:t>Try to pull your legs apart by pushing outward against the belt or </a:t>
            </a:r>
            <a:r>
              <a:rPr lang="en-US" dirty="0" err="1" smtClean="0"/>
              <a:t>theraband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Push for a count of 5 </a:t>
            </a:r>
          </a:p>
          <a:p>
            <a:r>
              <a:rPr lang="en-US" dirty="0" smtClean="0"/>
              <a:t>Relax.</a:t>
            </a:r>
          </a:p>
          <a:p>
            <a:r>
              <a:rPr lang="en-US" dirty="0" smtClean="0"/>
              <a:t>Repeat _____ times.</a:t>
            </a:r>
            <a:endParaRPr lang="en-US" dirty="0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3539998"/>
            <a:ext cx="4038600" cy="98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Leg Lift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61106" y="1784350"/>
            <a:ext cx="3934032" cy="250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28662" y="4643446"/>
            <a:ext cx="7715304" cy="1928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side lying, </a:t>
            </a:r>
            <a:r>
              <a:rPr lang="en-US" sz="2400" dirty="0" err="1" smtClean="0"/>
              <a:t>pinggul</a:t>
            </a:r>
            <a:r>
              <a:rPr lang="en-US" sz="2400" dirty="0" smtClean="0"/>
              <a:t> </a:t>
            </a:r>
            <a:r>
              <a:rPr lang="en-US" sz="2400" dirty="0" err="1" smtClean="0"/>
              <a:t>lurus</a:t>
            </a:r>
            <a:r>
              <a:rPr lang="en-US" sz="2400" dirty="0" smtClean="0"/>
              <a:t>, </a:t>
            </a:r>
            <a:r>
              <a:rPr lang="en-US" sz="2400" dirty="0" err="1" smtClean="0"/>
              <a:t>perlahan</a:t>
            </a:r>
            <a:r>
              <a:rPr lang="en-US" sz="2400" dirty="0" smtClean="0"/>
              <a:t> </a:t>
            </a:r>
            <a:r>
              <a:rPr lang="en-US" sz="2400" dirty="0" err="1" smtClean="0"/>
              <a:t>angkat</a:t>
            </a:r>
            <a:r>
              <a:rPr lang="en-US" sz="2400" dirty="0" smtClean="0"/>
              <a:t> kaki  </a:t>
            </a:r>
            <a:r>
              <a:rPr lang="en-US" sz="2400" dirty="0" err="1" smtClean="0"/>
              <a:t>lurus</a:t>
            </a:r>
            <a:r>
              <a:rPr lang="en-US" sz="2400" dirty="0" smtClean="0"/>
              <a:t> </a:t>
            </a:r>
            <a:r>
              <a:rPr lang="en-US" sz="2400" dirty="0" err="1" smtClean="0"/>
              <a:t>keatas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Ditahan</a:t>
            </a:r>
            <a:r>
              <a:rPr lang="en-US" sz="2400" dirty="0" smtClean="0"/>
              <a:t> 3 </a:t>
            </a:r>
            <a:r>
              <a:rPr lang="en-US" sz="2400" dirty="0" err="1" smtClean="0"/>
              <a:t>hitungan</a:t>
            </a:r>
            <a:r>
              <a:rPr lang="en-US" sz="2400" dirty="0" smtClean="0"/>
              <a:t>  </a:t>
            </a:r>
            <a:r>
              <a:rPr lang="en-US" sz="2400" dirty="0" err="1" smtClean="0"/>
              <a:t>melawan</a:t>
            </a:r>
            <a:r>
              <a:rPr lang="en-US" sz="2400" dirty="0" smtClean="0"/>
              <a:t> </a:t>
            </a:r>
            <a:r>
              <a:rPr lang="en-US" sz="2400" dirty="0" err="1" smtClean="0"/>
              <a:t>gravitasi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perlahan-lahan</a:t>
            </a:r>
            <a:r>
              <a:rPr lang="en-US" sz="2400" dirty="0" smtClean="0"/>
              <a:t> </a:t>
            </a:r>
            <a:r>
              <a:rPr lang="en-US" sz="2400" dirty="0" err="1" smtClean="0"/>
              <a:t>menurunkan</a:t>
            </a:r>
            <a:r>
              <a:rPr lang="en-US" sz="2400" dirty="0" smtClean="0"/>
              <a:t> kaki.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Pelvic Tilt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Lie on your back. Bend your knee so the foot of your non-amputated leg is resting flat on the floor. </a:t>
            </a:r>
          </a:p>
          <a:p>
            <a:r>
              <a:rPr lang="en-US" dirty="0" smtClean="0"/>
              <a:t>Place your hands in the small of your back. Push your low back into your hands. </a:t>
            </a:r>
          </a:p>
          <a:p>
            <a:r>
              <a:rPr lang="en-US" dirty="0" smtClean="0"/>
              <a:t>Hold or a count of 5. </a:t>
            </a:r>
          </a:p>
          <a:p>
            <a:r>
              <a:rPr lang="en-US" dirty="0" smtClean="0"/>
              <a:t>Relax.</a:t>
            </a:r>
            <a:endParaRPr lang="en-US" dirty="0"/>
          </a:p>
        </p:txBody>
      </p:sp>
      <p:pic>
        <p:nvPicPr>
          <p:cNvPr id="1024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3301047"/>
            <a:ext cx="4038600" cy="146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ttp://upload.wikimedia.org/wikipedia/commons/thumb/0/0a/Hip_prosthesis.jpg/250px-Hip_prosthesi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928670"/>
            <a:ext cx="4786346" cy="404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18" y="5143512"/>
            <a:ext cx="58579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A </a:t>
            </a:r>
            <a:r>
              <a:rPr lang="id-ID" sz="2000" b="1" dirty="0" smtClean="0">
                <a:hlinkClick r:id="rId4" tooltip="Titanium"/>
              </a:rPr>
              <a:t>titanium</a:t>
            </a:r>
            <a:r>
              <a:rPr lang="id-ID" sz="2000" b="1" dirty="0" smtClean="0"/>
              <a:t> hip prosthesis, with a </a:t>
            </a:r>
            <a:r>
              <a:rPr lang="id-ID" sz="2000" b="1" dirty="0" smtClean="0">
                <a:hlinkClick r:id="rId5" tooltip="Ceramic"/>
              </a:rPr>
              <a:t>ceramic</a:t>
            </a:r>
            <a:r>
              <a:rPr lang="id-ID" sz="2000" b="1" dirty="0" smtClean="0"/>
              <a:t> head and </a:t>
            </a:r>
            <a:r>
              <a:rPr lang="id-ID" sz="2000" b="1" dirty="0" smtClean="0">
                <a:hlinkClick r:id="rId6" tooltip="Polyethylene"/>
              </a:rPr>
              <a:t>polyethylene</a:t>
            </a:r>
            <a:r>
              <a:rPr lang="id-ID" sz="2000" b="1" dirty="0" smtClean="0"/>
              <a:t> acetabular cup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Adductor Stretch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yang paling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kontraktur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amputasi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,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paha</a:t>
            </a:r>
            <a:r>
              <a:rPr lang="en-US" dirty="0" smtClean="0"/>
              <a:t> </a:t>
            </a:r>
            <a:r>
              <a:rPr lang="en-US" dirty="0" err="1" smtClean="0"/>
              <a:t>adduktor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Otot</a:t>
            </a:r>
            <a:r>
              <a:rPr lang="en-US" dirty="0" smtClean="0"/>
              <a:t>-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harrus</a:t>
            </a:r>
            <a:r>
              <a:rPr lang="en-US" dirty="0" smtClean="0"/>
              <a:t> </a:t>
            </a:r>
            <a:r>
              <a:rPr lang="en-US" dirty="0" err="1" smtClean="0"/>
              <a:t>dicegah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kontraktur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Duduk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punggung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, </a:t>
            </a:r>
            <a:r>
              <a:rPr lang="en-US" dirty="0" err="1" smtClean="0"/>
              <a:t>gerakan</a:t>
            </a:r>
            <a:r>
              <a:rPr lang="en-US" dirty="0" smtClean="0"/>
              <a:t>  </a:t>
            </a:r>
            <a:r>
              <a:rPr lang="en-US" dirty="0" err="1" smtClean="0"/>
              <a:t>kedua</a:t>
            </a:r>
            <a:r>
              <a:rPr lang="en-US" dirty="0" smtClean="0"/>
              <a:t> kaki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Peregangan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dirasakan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paha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peregangan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minimal 20 </a:t>
            </a:r>
            <a:r>
              <a:rPr lang="en-US" dirty="0" err="1" smtClean="0"/>
              <a:t>detik</a:t>
            </a:r>
            <a:r>
              <a:rPr lang="en-US" dirty="0" smtClean="0"/>
              <a:t>, </a:t>
            </a:r>
            <a:r>
              <a:rPr lang="en-US" dirty="0" err="1" smtClean="0"/>
              <a:t>diulang</a:t>
            </a:r>
            <a:r>
              <a:rPr lang="en-US" dirty="0" smtClean="0"/>
              <a:t> 3-5 kali.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BACAAN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931324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BRIGHAM AND WOMEN’S HOSPITAL</a:t>
            </a:r>
          </a:p>
          <a:p>
            <a:pPr algn="ctr"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Department of Rehabilitation Services</a:t>
            </a:r>
          </a:p>
          <a:p>
            <a:pPr algn="ctr"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Physical Therapy</a:t>
            </a:r>
          </a:p>
          <a:p>
            <a:pPr>
              <a:buNone/>
            </a:pP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Standard of Care: Lower Extremity Amputation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772400" cy="914400"/>
          </a:xfrm>
        </p:spPr>
        <p:txBody>
          <a:bodyPr/>
          <a:lstStyle/>
          <a:p>
            <a:pPr lvl="0"/>
            <a:r>
              <a:rPr lang="id-ID" sz="2800" b="1" dirty="0" smtClean="0"/>
              <a:t>Gangguan mobililitas sendi, fungsi motorik, kinerja otot dan R</a:t>
            </a:r>
            <a:r>
              <a:rPr lang="en-US" sz="2800" b="1" dirty="0" smtClean="0"/>
              <a:t>OM</a:t>
            </a:r>
            <a:r>
              <a:rPr lang="id-ID" sz="2800" b="1" dirty="0" smtClean="0"/>
              <a:t> akibat patologi :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C000"/>
                </a:solidFill>
              </a:rPr>
              <a:t>ARTHRITIS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en-US" sz="32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Types of arthritis :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b="1" dirty="0" smtClean="0"/>
              <a:t>Osteoarthritis (OA)</a:t>
            </a:r>
            <a:endParaRPr lang="en-US" dirty="0" smtClean="0"/>
          </a:p>
          <a:p>
            <a:pPr lvl="0"/>
            <a:r>
              <a:rPr lang="en-US" b="1" dirty="0" smtClean="0"/>
              <a:t>Rheumatoid arthritis (RA)</a:t>
            </a:r>
            <a:endParaRPr lang="en-US" dirty="0" smtClean="0"/>
          </a:p>
          <a:p>
            <a:pPr lvl="0"/>
            <a:r>
              <a:rPr lang="en-US" b="1" dirty="0" smtClean="0"/>
              <a:t>Infectious arthritis (Septic Arthritic)</a:t>
            </a:r>
            <a:endParaRPr lang="en-US" dirty="0" smtClean="0"/>
          </a:p>
          <a:p>
            <a:pPr lvl="0"/>
            <a:r>
              <a:rPr lang="en-US" b="1" dirty="0" smtClean="0"/>
              <a:t>Juvenile rheumatoid arthritis (JRA)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142844" y="285728"/>
            <a:ext cx="571504" cy="571504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lvl="0" algn="ctr"/>
            <a:r>
              <a:rPr lang="en-US" b="1" dirty="0" smtClean="0">
                <a:solidFill>
                  <a:srgbClr val="FFC000"/>
                </a:solidFill>
              </a:rPr>
              <a:t>OSTEO ARTHRITIS (OA)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Osteoarthritis –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saatu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id-ID" dirty="0" smtClean="0"/>
              <a:t>tulang rawan kehilangan elastisitasnya. </a:t>
            </a:r>
            <a:endParaRPr lang="en-US" dirty="0" smtClean="0"/>
          </a:p>
          <a:p>
            <a:r>
              <a:rPr lang="id-ID" dirty="0" smtClean="0"/>
              <a:t>Jika tulang rawan kaku menjadi lebih mudah rusak. Tulang rawan, yang bertindak sebagai shock absorber, secara bertahap akan</a:t>
            </a:r>
            <a:r>
              <a:rPr lang="en-US" dirty="0" smtClean="0"/>
              <a:t> </a:t>
            </a:r>
            <a:r>
              <a:rPr lang="en-US" dirty="0" err="1" smtClean="0"/>
              <a:t>menipis</a:t>
            </a:r>
            <a:r>
              <a:rPr lang="en-US" dirty="0" smtClean="0"/>
              <a:t>/ </a:t>
            </a:r>
            <a:r>
              <a:rPr lang="en-US" dirty="0" err="1" smtClean="0"/>
              <a:t>aus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id-ID" dirty="0" smtClean="0"/>
              <a:t>ulang rawan menjadi rusak</a:t>
            </a:r>
            <a:r>
              <a:rPr lang="en-US" dirty="0" smtClean="0"/>
              <a:t>,</a:t>
            </a:r>
            <a:r>
              <a:rPr lang="id-ID" dirty="0" smtClean="0"/>
              <a:t> tendon dan ligamen menjadi teregang, menyebabkan rasa sakit.</a:t>
            </a:r>
            <a:endParaRPr lang="en-US" dirty="0" smtClean="0"/>
          </a:p>
          <a:p>
            <a:r>
              <a:rPr lang="id-ID" dirty="0" smtClean="0"/>
              <a:t> Akhirnya tulang dapat saling bergesekan menyebabkan rasa sakit yang sangat parah.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928670"/>
            <a:ext cx="7772400" cy="4572000"/>
          </a:xfrm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Osteoarthritis (OA)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bentuk</a:t>
            </a:r>
            <a:r>
              <a:rPr lang="en-US" sz="3200" dirty="0" smtClean="0"/>
              <a:t> paling </a:t>
            </a:r>
            <a:r>
              <a:rPr lang="en-US" sz="3200" dirty="0" err="1" smtClean="0"/>
              <a:t>umum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gangguan</a:t>
            </a:r>
            <a:r>
              <a:rPr lang="en-US" sz="3200" dirty="0" smtClean="0"/>
              <a:t> </a:t>
            </a:r>
            <a:r>
              <a:rPr lang="en-US" sz="3200" dirty="0" err="1" smtClean="0"/>
              <a:t>progresif</a:t>
            </a:r>
            <a:r>
              <a:rPr lang="en-US" sz="3200" dirty="0" smtClean="0"/>
              <a:t> PERADANGAN </a:t>
            </a:r>
            <a:r>
              <a:rPr lang="en-US" sz="3200" dirty="0" err="1" smtClean="0"/>
              <a:t>kronis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sendi</a:t>
            </a:r>
            <a:r>
              <a:rPr lang="en-US" sz="3200" dirty="0" smtClean="0"/>
              <a:t> </a:t>
            </a:r>
            <a:r>
              <a:rPr lang="en-US" sz="3200" dirty="0" err="1" smtClean="0"/>
              <a:t>menyebabkan</a:t>
            </a:r>
            <a:r>
              <a:rPr lang="en-US" sz="3200" dirty="0" smtClean="0"/>
              <a:t> </a:t>
            </a:r>
            <a:r>
              <a:rPr lang="en-US" sz="3200" dirty="0" err="1" smtClean="0"/>
              <a:t>kerusakan</a:t>
            </a:r>
            <a:r>
              <a:rPr lang="en-US" sz="3200" dirty="0" smtClean="0"/>
              <a:t> </a:t>
            </a:r>
            <a:r>
              <a:rPr lang="en-US" sz="3200" dirty="0" err="1" smtClean="0"/>
              <a:t>tulang</a:t>
            </a:r>
            <a:r>
              <a:rPr lang="en-US" sz="3200" dirty="0" smtClean="0"/>
              <a:t> </a:t>
            </a:r>
            <a:r>
              <a:rPr lang="en-US" sz="3200" dirty="0" err="1" smtClean="0"/>
              <a:t>rawan</a:t>
            </a:r>
            <a:r>
              <a:rPr lang="en-US" sz="3200" dirty="0" smtClean="0"/>
              <a:t> </a:t>
            </a:r>
            <a:r>
              <a:rPr lang="en-US" sz="3200" dirty="0" err="1" smtClean="0"/>
              <a:t>artikular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pembentukan</a:t>
            </a:r>
            <a:r>
              <a:rPr lang="en-US" sz="3200" dirty="0" smtClean="0"/>
              <a:t> </a:t>
            </a:r>
            <a:r>
              <a:rPr lang="en-US" sz="3200" dirty="0" err="1" smtClean="0"/>
              <a:t>tulang</a:t>
            </a:r>
            <a:r>
              <a:rPr lang="en-US" sz="3200" dirty="0" smtClean="0"/>
              <a:t> </a:t>
            </a:r>
            <a:r>
              <a:rPr lang="en-US" sz="3200" dirty="0" err="1" smtClean="0"/>
              <a:t>baru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permukaan</a:t>
            </a:r>
            <a:r>
              <a:rPr lang="en-US" sz="3200" dirty="0" smtClean="0"/>
              <a:t> </a:t>
            </a:r>
            <a:r>
              <a:rPr lang="en-US" sz="3200" dirty="0" err="1" smtClean="0"/>
              <a:t>sendi</a:t>
            </a:r>
            <a:r>
              <a:rPr lang="en-US" sz="3200" dirty="0" smtClean="0"/>
              <a:t> . </a:t>
            </a:r>
            <a:endParaRPr lang="en-US" sz="2800" dirty="0" smtClean="0"/>
          </a:p>
          <a:p>
            <a:pPr lvl="0">
              <a:buNone/>
            </a:pPr>
            <a:r>
              <a:rPr lang="en-US" sz="3200" dirty="0" smtClean="0"/>
              <a:t> </a:t>
            </a:r>
            <a:endParaRPr lang="en-US" sz="2800" dirty="0" smtClean="0"/>
          </a:p>
          <a:p>
            <a:pPr lvl="0"/>
            <a:r>
              <a:rPr lang="en-US" sz="3200" dirty="0" err="1" smtClean="0"/>
              <a:t>Sebelum</a:t>
            </a:r>
            <a:r>
              <a:rPr lang="en-US" sz="3200" dirty="0" smtClean="0"/>
              <a:t> </a:t>
            </a:r>
            <a:r>
              <a:rPr lang="en-US" sz="3200" dirty="0" err="1" smtClean="0"/>
              <a:t>usia</a:t>
            </a:r>
            <a:r>
              <a:rPr lang="en-US" sz="3200" dirty="0" smtClean="0"/>
              <a:t> 45,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sering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laki-laki</a:t>
            </a:r>
            <a:r>
              <a:rPr lang="en-US" sz="3200" dirty="0" smtClean="0"/>
              <a:t> &amp; </a:t>
            </a:r>
            <a:r>
              <a:rPr lang="en-US" sz="3200" dirty="0" err="1" smtClean="0"/>
              <a:t>setelah</a:t>
            </a:r>
            <a:r>
              <a:rPr lang="en-US" sz="3200" dirty="0" smtClean="0"/>
              <a:t> </a:t>
            </a:r>
            <a:r>
              <a:rPr lang="en-US" sz="3200" dirty="0" err="1" smtClean="0"/>
              <a:t>usia</a:t>
            </a:r>
            <a:r>
              <a:rPr lang="en-US" sz="3200" dirty="0" smtClean="0"/>
              <a:t> 55 </a:t>
            </a:r>
            <a:r>
              <a:rPr lang="en-US" sz="3200" dirty="0" err="1" smtClean="0"/>
              <a:t>tahun</a:t>
            </a:r>
            <a:r>
              <a:rPr lang="en-US" sz="3200" dirty="0" smtClean="0"/>
              <a:t>,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umum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wanita</a:t>
            </a:r>
            <a:r>
              <a:rPr lang="en-US" sz="3200" dirty="0" smtClean="0"/>
              <a:t> </a:t>
            </a:r>
            <a:endParaRPr lang="en-US" sz="2800" dirty="0" smtClean="0"/>
          </a:p>
          <a:p>
            <a:pPr lvl="0"/>
            <a:r>
              <a:rPr lang="en-US" sz="3200" dirty="0" smtClean="0"/>
              <a:t>OA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penyakit</a:t>
            </a:r>
            <a:r>
              <a:rPr lang="en-US" sz="3200" dirty="0" smtClean="0"/>
              <a:t> </a:t>
            </a:r>
            <a:r>
              <a:rPr lang="en-US" sz="3200" dirty="0" err="1" smtClean="0"/>
              <a:t>lokal</a:t>
            </a:r>
            <a:r>
              <a:rPr lang="en-US" sz="3200" dirty="0" smtClean="0"/>
              <a:t>, </a:t>
            </a:r>
            <a:r>
              <a:rPr lang="en-US" sz="3200" dirty="0" err="1" smtClean="0"/>
              <a:t>bukan</a:t>
            </a:r>
            <a:r>
              <a:rPr lang="en-US" sz="3200" dirty="0" smtClean="0"/>
              <a:t> </a:t>
            </a:r>
            <a:r>
              <a:rPr lang="en-US" sz="3200" dirty="0" err="1" smtClean="0"/>
              <a:t>sistemik</a:t>
            </a:r>
            <a:r>
              <a:rPr lang="en-US" sz="3200" dirty="0" smtClean="0"/>
              <a:t>. </a:t>
            </a:r>
            <a:endParaRPr lang="en-US" sz="2800" dirty="0" smtClean="0"/>
          </a:p>
          <a:p>
            <a:pPr lvl="0"/>
            <a:r>
              <a:rPr lang="en-US" sz="3200" dirty="0" err="1" smtClean="0"/>
              <a:t>Keterlibatan</a:t>
            </a:r>
            <a:r>
              <a:rPr lang="en-US" sz="3200" dirty="0" smtClean="0"/>
              <a:t> </a:t>
            </a:r>
            <a:r>
              <a:rPr lang="en-US" sz="3200" dirty="0" err="1" smtClean="0"/>
              <a:t>sendi</a:t>
            </a:r>
            <a:r>
              <a:rPr lang="en-US" sz="3200" dirty="0" smtClean="0"/>
              <a:t> </a:t>
            </a:r>
            <a:r>
              <a:rPr lang="en-US" sz="3200" dirty="0" err="1" smtClean="0"/>
              <a:t>biasanya</a:t>
            </a:r>
            <a:r>
              <a:rPr lang="en-US" sz="3200" dirty="0" smtClean="0"/>
              <a:t> </a:t>
            </a:r>
            <a:r>
              <a:rPr lang="en-US" sz="3200" dirty="0" err="1" smtClean="0"/>
              <a:t>asimetris</a:t>
            </a:r>
            <a:r>
              <a:rPr lang="en-US" sz="3200" dirty="0" smtClean="0"/>
              <a:t>,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kecenderungan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menahan</a:t>
            </a:r>
            <a:r>
              <a:rPr lang="en-US" sz="3200" dirty="0" smtClean="0"/>
              <a:t> </a:t>
            </a:r>
            <a:r>
              <a:rPr lang="en-US" sz="3200" dirty="0" err="1" smtClean="0"/>
              <a:t>beban</a:t>
            </a:r>
            <a:r>
              <a:rPr lang="en-US" sz="3200" dirty="0" smtClean="0"/>
              <a:t> </a:t>
            </a:r>
            <a:r>
              <a:rPr lang="en-US" sz="3200" dirty="0" err="1" smtClean="0"/>
              <a:t>sendi</a:t>
            </a:r>
            <a:r>
              <a:rPr lang="en-US" sz="3200" dirty="0" smtClean="0"/>
              <a:t>. 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 </a:t>
            </a:r>
            <a:r>
              <a:rPr lang="en-US" sz="3200" b="1" dirty="0" err="1" smtClean="0"/>
              <a:t>Klasifikasi</a:t>
            </a:r>
            <a:r>
              <a:rPr lang="en-US" sz="3200" b="1" dirty="0" smtClean="0"/>
              <a:t> Osteoarthritis 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Primer Osteoarthritis: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Localized - yang paling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Secondary Osteoarthritis: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lvl="0"/>
            <a:r>
              <a:rPr lang="en-US" dirty="0" smtClean="0"/>
              <a:t>Post-traumatic -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cedera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bawaan</a:t>
            </a:r>
            <a:r>
              <a:rPr lang="en-US" dirty="0" smtClean="0"/>
              <a:t> - Hip </a:t>
            </a:r>
            <a:r>
              <a:rPr lang="en-US" dirty="0" err="1" smtClean="0"/>
              <a:t>keseleo</a:t>
            </a:r>
            <a:r>
              <a:rPr lang="en-US" dirty="0" smtClean="0"/>
              <a:t> </a:t>
            </a:r>
            <a:r>
              <a:rPr lang="en-US" dirty="0" err="1" smtClean="0"/>
              <a:t>bawaan</a:t>
            </a:r>
            <a:r>
              <a:rPr lang="en-US" dirty="0" smtClean="0"/>
              <a:t>, </a:t>
            </a:r>
            <a:r>
              <a:rPr lang="en-US" dirty="0" err="1" smtClean="0"/>
              <a:t>sendi</a:t>
            </a:r>
            <a:r>
              <a:rPr lang="en-US" dirty="0" smtClean="0"/>
              <a:t> abnormal </a:t>
            </a:r>
            <a:r>
              <a:rPr lang="en-US" dirty="0" err="1" smtClean="0"/>
              <a:t>terbentuk</a:t>
            </a:r>
            <a:r>
              <a:rPr lang="en-US" dirty="0" smtClean="0"/>
              <a:t> (Hip </a:t>
            </a:r>
            <a:r>
              <a:rPr lang="en-US" dirty="0" err="1" smtClean="0"/>
              <a:t>Displasia</a:t>
            </a:r>
            <a:r>
              <a:rPr lang="en-US" dirty="0" smtClean="0"/>
              <a:t>) </a:t>
            </a:r>
          </a:p>
          <a:p>
            <a:pPr lvl="0"/>
            <a:r>
              <a:rPr lang="en-US" dirty="0" smtClean="0"/>
              <a:t>Diabetes  </a:t>
            </a:r>
          </a:p>
          <a:p>
            <a:pPr lvl="0"/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Metabolik</a:t>
            </a:r>
            <a:r>
              <a:rPr lang="en-US" dirty="0" smtClean="0"/>
              <a:t> (</a:t>
            </a:r>
            <a:r>
              <a:rPr lang="en-US" dirty="0" err="1" smtClean="0"/>
              <a:t>Hemochromatosis</a:t>
            </a:r>
            <a:r>
              <a:rPr lang="en-US" dirty="0" smtClean="0"/>
              <a:t>, </a:t>
            </a:r>
            <a:r>
              <a:rPr lang="en-US" dirty="0" err="1" smtClean="0"/>
              <a:t>Akromegali</a:t>
            </a:r>
            <a:r>
              <a:rPr lang="en-US" dirty="0" smtClean="0"/>
              <a:t>, Gout, </a:t>
            </a:r>
            <a:r>
              <a:rPr lang="en-US" dirty="0" err="1" smtClean="0"/>
              <a:t>Pseudogout</a:t>
            </a:r>
            <a:r>
              <a:rPr lang="en-US" dirty="0" smtClean="0"/>
              <a:t>, </a:t>
            </a:r>
            <a:r>
              <a:rPr lang="en-US" dirty="0" err="1" smtClean="0"/>
              <a:t>Penyakit</a:t>
            </a:r>
            <a:r>
              <a:rPr lang="en-US" dirty="0" smtClean="0"/>
              <a:t> Wilson) </a:t>
            </a:r>
          </a:p>
          <a:p>
            <a:pPr lvl="0"/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endParaRPr lang="en-US" dirty="0" smtClean="0"/>
          </a:p>
          <a:p>
            <a:pPr lvl="0"/>
            <a:r>
              <a:rPr lang="en-US" dirty="0" err="1" smtClean="0"/>
              <a:t>Avascular</a:t>
            </a:r>
            <a:r>
              <a:rPr lang="en-US" dirty="0" smtClean="0"/>
              <a:t> </a:t>
            </a:r>
            <a:r>
              <a:rPr lang="en-US" dirty="0" err="1" smtClean="0"/>
              <a:t>Nekrosis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Gangguan</a:t>
            </a:r>
            <a:r>
              <a:rPr lang="en-US" dirty="0" smtClean="0"/>
              <a:t> Hormonal </a:t>
            </a:r>
          </a:p>
          <a:p>
            <a:pPr lvl="0"/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ligamen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ketidakstabilan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Kegemukan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Olahraga</a:t>
            </a:r>
            <a:r>
              <a:rPr lang="en-US" dirty="0" smtClean="0"/>
              <a:t> </a:t>
            </a:r>
            <a:r>
              <a:rPr lang="en-US" dirty="0" err="1" smtClean="0"/>
              <a:t>cedera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serupa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Kehamilan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Kekurangan</a:t>
            </a:r>
            <a:r>
              <a:rPr lang="en-US" dirty="0" smtClean="0"/>
              <a:t> Vitamin D </a:t>
            </a:r>
            <a:r>
              <a:rPr lang="en-US" dirty="0" err="1" smtClean="0"/>
              <a:t>dan</a:t>
            </a:r>
            <a:r>
              <a:rPr lang="en-US" dirty="0" smtClean="0"/>
              <a:t> C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defisiensi</a:t>
            </a:r>
            <a:r>
              <a:rPr lang="en-US" dirty="0" smtClean="0"/>
              <a:t> estrogen </a:t>
            </a:r>
          </a:p>
          <a:p>
            <a:pPr lvl="0"/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over use</a:t>
            </a:r>
          </a:p>
          <a:p>
            <a:pPr lvl="0"/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Quadriceps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714380"/>
          </a:xfrm>
        </p:spPr>
        <p:txBody>
          <a:bodyPr/>
          <a:lstStyle/>
          <a:p>
            <a:pPr algn="ctr"/>
            <a:r>
              <a:rPr lang="en-US" sz="3200" b="1" dirty="0" err="1" smtClean="0"/>
              <a:t>Patogenesis</a:t>
            </a:r>
            <a:r>
              <a:rPr lang="en-US" sz="3200" b="1" dirty="0" smtClean="0"/>
              <a:t> Osteoarthritis 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Content Placeholder 4" descr="http://therapyprotocols.webs.com/Pathology%20of%20O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857232"/>
            <a:ext cx="416068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914400"/>
          </a:xfrm>
        </p:spPr>
        <p:txBody>
          <a:bodyPr/>
          <a:lstStyle/>
          <a:p>
            <a:r>
              <a:rPr lang="en-US" sz="3200" b="1" dirty="0" err="1" smtClean="0"/>
              <a:t>Gejala</a:t>
            </a:r>
            <a:r>
              <a:rPr lang="en-US" sz="3200" b="1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5212576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lvl="1"/>
            <a:endParaRPr lang="en-US" sz="2800" dirty="0" smtClean="0"/>
          </a:p>
          <a:p>
            <a:pPr lvl="1"/>
            <a:r>
              <a:rPr lang="en-US" sz="3100" dirty="0" err="1" smtClean="0"/>
              <a:t>Kondisi</a:t>
            </a:r>
            <a:r>
              <a:rPr lang="en-US" sz="3100" dirty="0" smtClean="0"/>
              <a:t> </a:t>
            </a:r>
            <a:r>
              <a:rPr lang="en-US" sz="3100" dirty="0" err="1" smtClean="0"/>
              <a:t>Penyakit</a:t>
            </a:r>
            <a:r>
              <a:rPr lang="en-US" sz="3100" dirty="0" smtClean="0"/>
              <a:t> </a:t>
            </a:r>
            <a:r>
              <a:rPr lang="en-US" sz="3100" dirty="0" err="1" smtClean="0"/>
              <a:t>Awal</a:t>
            </a:r>
            <a:r>
              <a:rPr lang="en-US" sz="3100" dirty="0" smtClean="0"/>
              <a:t> -  </a:t>
            </a:r>
            <a:r>
              <a:rPr lang="en-US" sz="3100" dirty="0" err="1" smtClean="0"/>
              <a:t>bertahap</a:t>
            </a:r>
            <a:r>
              <a:rPr lang="en-US" sz="3100" dirty="0" smtClean="0"/>
              <a:t>, </a:t>
            </a:r>
            <a:r>
              <a:rPr lang="en-US" sz="3100" dirty="0" err="1" smtClean="0"/>
              <a:t>dalam</a:t>
            </a:r>
            <a:r>
              <a:rPr lang="en-US" sz="3100" dirty="0" smtClean="0"/>
              <a:t> </a:t>
            </a:r>
            <a:r>
              <a:rPr lang="en-US" sz="3100" dirty="0" err="1" smtClean="0"/>
              <a:t>intensitas</a:t>
            </a:r>
            <a:r>
              <a:rPr lang="en-US" sz="3100" dirty="0" smtClean="0"/>
              <a:t> </a:t>
            </a:r>
            <a:r>
              <a:rPr lang="en-US" sz="3100" dirty="0" err="1" smtClean="0"/>
              <a:t>ringan</a:t>
            </a:r>
            <a:r>
              <a:rPr lang="en-US" sz="3100" dirty="0" smtClean="0"/>
              <a:t>,  </a:t>
            </a:r>
            <a:r>
              <a:rPr lang="en-US" sz="3100" dirty="0" err="1" smtClean="0"/>
              <a:t>penggunaan</a:t>
            </a:r>
            <a:r>
              <a:rPr lang="en-US" sz="3100" dirty="0" smtClean="0"/>
              <a:t> </a:t>
            </a:r>
            <a:r>
              <a:rPr lang="en-US" sz="3100" dirty="0" err="1" smtClean="0"/>
              <a:t>sendi</a:t>
            </a:r>
            <a:r>
              <a:rPr lang="en-US" sz="3100" dirty="0" smtClean="0"/>
              <a:t> yang </a:t>
            </a:r>
            <a:r>
              <a:rPr lang="en-US" sz="3100" dirty="0" err="1" smtClean="0"/>
              <a:t>berlebihan</a:t>
            </a:r>
            <a:r>
              <a:rPr lang="en-US" sz="3100" dirty="0" smtClean="0"/>
              <a:t>,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tidak</a:t>
            </a:r>
            <a:r>
              <a:rPr lang="en-US" sz="3100" dirty="0" smtClean="0"/>
              <a:t> </a:t>
            </a:r>
            <a:r>
              <a:rPr lang="en-US" sz="3100" dirty="0" err="1" smtClean="0"/>
              <a:t>nyeri</a:t>
            </a:r>
            <a:r>
              <a:rPr lang="en-US" sz="3100" dirty="0" smtClean="0"/>
              <a:t> </a:t>
            </a:r>
            <a:r>
              <a:rPr lang="en-US" sz="3100" dirty="0" err="1" smtClean="0"/>
              <a:t>disaat</a:t>
            </a:r>
            <a:r>
              <a:rPr lang="en-US" sz="3100" dirty="0" smtClean="0"/>
              <a:t> </a:t>
            </a:r>
            <a:r>
              <a:rPr lang="en-US" sz="3100" dirty="0" err="1" smtClean="0"/>
              <a:t>istirahat</a:t>
            </a:r>
            <a:r>
              <a:rPr lang="en-US" sz="3100" dirty="0" smtClean="0"/>
              <a:t>. </a:t>
            </a:r>
          </a:p>
          <a:p>
            <a:pPr lvl="1"/>
            <a:r>
              <a:rPr lang="en-US" sz="3100" dirty="0" err="1" smtClean="0"/>
              <a:t>Penyakit</a:t>
            </a:r>
            <a:r>
              <a:rPr lang="en-US" sz="3100" dirty="0" smtClean="0"/>
              <a:t> </a:t>
            </a:r>
            <a:r>
              <a:rPr lang="en-US" sz="3100" dirty="0" err="1" smtClean="0"/>
              <a:t>bertambah</a:t>
            </a:r>
            <a:r>
              <a:rPr lang="en-US" sz="3100" dirty="0" smtClean="0"/>
              <a:t> </a:t>
            </a:r>
            <a:r>
              <a:rPr lang="en-US" sz="3100" dirty="0" err="1" smtClean="0"/>
              <a:t>parah</a:t>
            </a:r>
            <a:r>
              <a:rPr lang="en-US" sz="3100" dirty="0" smtClean="0"/>
              <a:t> - </a:t>
            </a:r>
            <a:r>
              <a:rPr lang="en-US" sz="3100" dirty="0" err="1" smtClean="0"/>
              <a:t>nyeri</a:t>
            </a:r>
            <a:r>
              <a:rPr lang="en-US" sz="3100" dirty="0" smtClean="0"/>
              <a:t> </a:t>
            </a:r>
            <a:r>
              <a:rPr lang="en-US" sz="3100" dirty="0" err="1" smtClean="0"/>
              <a:t>saat</a:t>
            </a:r>
            <a:r>
              <a:rPr lang="en-US" sz="3100" dirty="0" smtClean="0"/>
              <a:t> </a:t>
            </a:r>
            <a:r>
              <a:rPr lang="en-US" sz="3100" dirty="0" err="1" smtClean="0"/>
              <a:t>istirahat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malam</a:t>
            </a:r>
            <a:r>
              <a:rPr lang="en-US" sz="3100" dirty="0" smtClean="0"/>
              <a:t> </a:t>
            </a:r>
            <a:r>
              <a:rPr lang="en-US" sz="3100" dirty="0" err="1" smtClean="0"/>
              <a:t>hari</a:t>
            </a:r>
            <a:r>
              <a:rPr lang="en-US" sz="3100" dirty="0" smtClean="0"/>
              <a:t> </a:t>
            </a:r>
          </a:p>
          <a:p>
            <a:pPr lvl="1"/>
            <a:r>
              <a:rPr lang="en-US" sz="3100" dirty="0" err="1" smtClean="0"/>
              <a:t>Beratnya</a:t>
            </a:r>
            <a:r>
              <a:rPr lang="en-US" sz="3100" dirty="0" smtClean="0"/>
              <a:t> </a:t>
            </a:r>
            <a:r>
              <a:rPr lang="en-US" sz="3100" dirty="0" err="1" smtClean="0"/>
              <a:t>nyeri</a:t>
            </a:r>
            <a:r>
              <a:rPr lang="en-US" sz="3100" dirty="0" smtClean="0"/>
              <a:t> </a:t>
            </a:r>
            <a:r>
              <a:rPr lang="en-US" sz="3100" dirty="0" err="1" smtClean="0"/>
              <a:t>tidak</a:t>
            </a:r>
            <a:r>
              <a:rPr lang="en-US" sz="3100" dirty="0" smtClean="0"/>
              <a:t> </a:t>
            </a:r>
            <a:r>
              <a:rPr lang="en-US" sz="3100" dirty="0" err="1" smtClean="0"/>
              <a:t>mencerminkan</a:t>
            </a:r>
            <a:r>
              <a:rPr lang="en-US" sz="3100" dirty="0" smtClean="0"/>
              <a:t> </a:t>
            </a:r>
            <a:r>
              <a:rPr lang="en-US" sz="3100" dirty="0" err="1" smtClean="0"/>
              <a:t>keparahan</a:t>
            </a:r>
            <a:r>
              <a:rPr lang="en-US" sz="3100" dirty="0" smtClean="0"/>
              <a:t> </a:t>
            </a:r>
            <a:r>
              <a:rPr lang="en-US" sz="3100" dirty="0" err="1" smtClean="0"/>
              <a:t>penyakit</a:t>
            </a:r>
            <a:endParaRPr lang="en-US" sz="3100" dirty="0" smtClean="0"/>
          </a:p>
          <a:p>
            <a:pPr lvl="0"/>
            <a:r>
              <a:rPr lang="en-US" sz="3200" dirty="0" err="1" smtClean="0"/>
              <a:t>Kekakuan</a:t>
            </a:r>
            <a:r>
              <a:rPr lang="en-US" sz="3200" dirty="0" smtClean="0"/>
              <a:t> </a:t>
            </a:r>
            <a:r>
              <a:rPr lang="en-US" sz="3200" dirty="0" err="1" smtClean="0"/>
              <a:t>sendi</a:t>
            </a:r>
            <a:r>
              <a:rPr lang="en-US" sz="3200" dirty="0" smtClean="0"/>
              <a:t> &lt;30 </a:t>
            </a:r>
            <a:r>
              <a:rPr lang="en-US" sz="3200" dirty="0" err="1" smtClean="0"/>
              <a:t>menit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pagi</a:t>
            </a:r>
            <a:r>
              <a:rPr lang="en-US" sz="3200" dirty="0" smtClean="0"/>
              <a:t> </a:t>
            </a:r>
            <a:r>
              <a:rPr lang="en-US" sz="3200" dirty="0" err="1" smtClean="0"/>
              <a:t>hari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buruk</a:t>
            </a:r>
            <a:r>
              <a:rPr lang="en-US" sz="3200" dirty="0" smtClean="0"/>
              <a:t> </a:t>
            </a:r>
            <a:r>
              <a:rPr lang="en-US" sz="3200" dirty="0" err="1" smtClean="0"/>
              <a:t>sepanjang</a:t>
            </a:r>
            <a:r>
              <a:rPr lang="en-US" sz="3200" dirty="0" smtClean="0"/>
              <a:t> </a:t>
            </a:r>
            <a:r>
              <a:rPr lang="en-US" sz="3200" dirty="0" err="1" smtClean="0"/>
              <a:t>hari</a:t>
            </a:r>
            <a:r>
              <a:rPr lang="en-US" sz="3200" dirty="0" smtClean="0"/>
              <a:t>. </a:t>
            </a:r>
            <a:endParaRPr lang="en-US" sz="2800" dirty="0" smtClean="0"/>
          </a:p>
          <a:p>
            <a:pPr lvl="0"/>
            <a:r>
              <a:rPr lang="en-US" sz="3200" dirty="0" err="1" smtClean="0"/>
              <a:t>Hilangnya</a:t>
            </a:r>
            <a:r>
              <a:rPr lang="en-US" sz="3200" dirty="0" smtClean="0"/>
              <a:t> </a:t>
            </a:r>
            <a:r>
              <a:rPr lang="en-US" sz="3200" dirty="0" err="1" smtClean="0"/>
              <a:t>fungsi</a:t>
            </a:r>
            <a:r>
              <a:rPr lang="en-US" sz="3200" dirty="0" smtClean="0"/>
              <a:t> normal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sendi</a:t>
            </a:r>
            <a:r>
              <a:rPr lang="en-US" sz="3200" dirty="0" smtClean="0"/>
              <a:t> 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keseluruhan</a:t>
            </a:r>
            <a:r>
              <a:rPr lang="en-US" sz="3200" dirty="0" smtClean="0"/>
              <a:t>. </a:t>
            </a:r>
            <a:endParaRPr lang="en-US" sz="2800" dirty="0" smtClean="0"/>
          </a:p>
          <a:p>
            <a:pPr lvl="0"/>
            <a:r>
              <a:rPr lang="en-US" sz="3200" dirty="0" err="1" smtClean="0"/>
              <a:t>Kelelahan</a:t>
            </a:r>
            <a:r>
              <a:rPr lang="en-US" sz="3200" dirty="0" smtClean="0"/>
              <a:t> – 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dirty="0" err="1" smtClean="0"/>
              <a:t>perubahan</a:t>
            </a:r>
            <a:r>
              <a:rPr lang="en-US" sz="3200" dirty="0" smtClean="0"/>
              <a:t> </a:t>
            </a:r>
            <a:r>
              <a:rPr lang="en-US" sz="3200" dirty="0" err="1" smtClean="0"/>
              <a:t>biomekanik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menyebabkan</a:t>
            </a:r>
            <a:r>
              <a:rPr lang="en-US" sz="3200" dirty="0" smtClean="0"/>
              <a:t> </a:t>
            </a:r>
            <a:r>
              <a:rPr lang="en-US" sz="3200" dirty="0" err="1" smtClean="0"/>
              <a:t>peningkatan</a:t>
            </a:r>
            <a:r>
              <a:rPr lang="en-US" sz="3200" dirty="0" smtClean="0"/>
              <a:t> </a:t>
            </a:r>
            <a:r>
              <a:rPr lang="en-US" sz="3200" dirty="0" err="1" smtClean="0"/>
              <a:t>kebutuhan</a:t>
            </a:r>
            <a:r>
              <a:rPr lang="en-US" sz="3200" dirty="0" smtClean="0"/>
              <a:t> </a:t>
            </a:r>
            <a:r>
              <a:rPr lang="en-US" sz="3200" dirty="0" err="1" smtClean="0"/>
              <a:t>energi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aktivitas</a:t>
            </a:r>
            <a:r>
              <a:rPr lang="en-US" sz="3200" dirty="0" smtClean="0"/>
              <a:t> </a:t>
            </a:r>
            <a:r>
              <a:rPr lang="en-US" sz="3200" dirty="0" err="1" smtClean="0"/>
              <a:t>sehari-hari</a:t>
            </a:r>
            <a:r>
              <a:rPr lang="en-US" sz="3200" dirty="0" smtClean="0"/>
              <a:t>.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914400"/>
          </a:xfrm>
        </p:spPr>
        <p:txBody>
          <a:bodyPr/>
          <a:lstStyle/>
          <a:p>
            <a:r>
              <a:rPr lang="en-US" sz="3600" b="1" dirty="0" smtClean="0"/>
              <a:t>Physical Therapy Management of Osteoarthritis: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285992"/>
            <a:ext cx="7772400" cy="4429124"/>
          </a:xfrm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id-ID" sz="2400" dirty="0" smtClean="0">
              <a:solidFill>
                <a:srgbClr val="FFFF0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TUJUAN </a:t>
            </a:r>
            <a:r>
              <a:rPr lang="id-ID" sz="2800" b="1" dirty="0" smtClean="0">
                <a:solidFill>
                  <a:srgbClr val="FFFF00"/>
                </a:solidFill>
              </a:rPr>
              <a:t>FISIO</a:t>
            </a:r>
            <a:r>
              <a:rPr lang="en-US" sz="2800" b="1" dirty="0" smtClean="0">
                <a:solidFill>
                  <a:srgbClr val="FFFF00"/>
                </a:solidFill>
              </a:rPr>
              <a:t>TERAPI:</a:t>
            </a:r>
            <a:endParaRPr lang="id-ID" sz="2800" b="1" dirty="0" smtClean="0">
              <a:solidFill>
                <a:srgbClr val="FFFF00"/>
              </a:solidFill>
            </a:endParaRPr>
          </a:p>
          <a:p>
            <a:pPr lvl="1"/>
            <a:r>
              <a:rPr lang="en-US" sz="2800" dirty="0" err="1" smtClean="0"/>
              <a:t>Mencegah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meminimalkan</a:t>
            </a:r>
            <a:r>
              <a:rPr lang="en-US" sz="2800" dirty="0" smtClean="0"/>
              <a:t> </a:t>
            </a:r>
            <a:r>
              <a:rPr lang="en-US" sz="2800" dirty="0" err="1" smtClean="0"/>
              <a:t>gangguan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pPr lvl="1"/>
            <a:r>
              <a:rPr lang="en-US" sz="2800" dirty="0" err="1" smtClean="0"/>
              <a:t>Mencegah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memperbaiki</a:t>
            </a:r>
            <a:r>
              <a:rPr lang="en-US" sz="2800" dirty="0" smtClean="0"/>
              <a:t> </a:t>
            </a:r>
            <a:r>
              <a:rPr lang="en-US" sz="2800" dirty="0" err="1" smtClean="0"/>
              <a:t>keterbatasan</a:t>
            </a:r>
            <a:r>
              <a:rPr lang="en-US" sz="2800" dirty="0" smtClean="0"/>
              <a:t> </a:t>
            </a:r>
            <a:r>
              <a:rPr lang="en-US" sz="2800" dirty="0" err="1" smtClean="0"/>
              <a:t>fungsional</a:t>
            </a:r>
            <a:endParaRPr lang="id-ID" sz="2800" dirty="0" smtClean="0"/>
          </a:p>
          <a:p>
            <a:pPr lvl="1"/>
            <a:r>
              <a:rPr lang="en-US" sz="2800" dirty="0" err="1" smtClean="0"/>
              <a:t>Mengurangi</a:t>
            </a:r>
            <a:r>
              <a:rPr lang="en-US" sz="2800" dirty="0" smtClean="0"/>
              <a:t> </a:t>
            </a:r>
            <a:r>
              <a:rPr lang="en-US" sz="2800" dirty="0" err="1" smtClean="0"/>
              <a:t>tingkat</a:t>
            </a:r>
            <a:r>
              <a:rPr lang="en-US" sz="2800" dirty="0" smtClean="0"/>
              <a:t> </a:t>
            </a:r>
            <a:r>
              <a:rPr lang="en-US" sz="2800" dirty="0" err="1" smtClean="0"/>
              <a:t>kecacatan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arthritis</a:t>
            </a:r>
            <a:endParaRPr lang="id-ID" sz="2800" dirty="0" smtClean="0"/>
          </a:p>
          <a:p>
            <a:pPr lvl="1"/>
            <a:endParaRPr lang="id-ID" sz="2800" dirty="0" smtClean="0"/>
          </a:p>
          <a:p>
            <a:pPr lvl="0"/>
            <a:r>
              <a:rPr lang="en-US" sz="2800" dirty="0" err="1" smtClean="0">
                <a:solidFill>
                  <a:srgbClr val="FFFF00"/>
                </a:solidFill>
              </a:rPr>
              <a:t>Tujuan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id-ID" sz="2800" dirty="0" smtClean="0">
                <a:solidFill>
                  <a:srgbClr val="FFFF00"/>
                </a:solidFill>
              </a:rPr>
              <a:t>fisio</a:t>
            </a:r>
            <a:r>
              <a:rPr lang="en-US" sz="2800" dirty="0" err="1" smtClean="0">
                <a:solidFill>
                  <a:srgbClr val="FFFF00"/>
                </a:solidFill>
              </a:rPr>
              <a:t>terapi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dilakukan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melalui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id-ID" sz="2800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US" sz="2800" dirty="0" smtClean="0"/>
              <a:t>Examination</a:t>
            </a:r>
            <a:endParaRPr lang="id-ID" sz="2800" dirty="0" smtClean="0"/>
          </a:p>
          <a:p>
            <a:pPr lvl="1"/>
            <a:r>
              <a:rPr lang="en-US" sz="2800" dirty="0" smtClean="0"/>
              <a:t>Assessment</a:t>
            </a:r>
            <a:endParaRPr lang="id-ID" sz="2800" dirty="0" smtClean="0"/>
          </a:p>
          <a:p>
            <a:pPr lvl="1"/>
            <a:r>
              <a:rPr lang="en-US" sz="2800" dirty="0" err="1" smtClean="0"/>
              <a:t>Pengembangan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rencana</a:t>
            </a:r>
            <a:r>
              <a:rPr lang="en-US" sz="2800" dirty="0" smtClean="0"/>
              <a:t> </a:t>
            </a:r>
            <a:r>
              <a:rPr lang="id-ID" sz="2800" dirty="0" smtClean="0"/>
              <a:t>individual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mengatasi</a:t>
            </a:r>
            <a:r>
              <a:rPr lang="en-US" sz="2800" dirty="0" smtClean="0"/>
              <a:t> </a:t>
            </a:r>
            <a:r>
              <a:rPr lang="en-US" sz="2800" dirty="0" err="1" smtClean="0"/>
              <a:t>keterbatasan</a:t>
            </a:r>
            <a:r>
              <a:rPr lang="en-US" sz="2800" dirty="0" smtClean="0"/>
              <a:t> </a:t>
            </a:r>
            <a:r>
              <a:rPr lang="en-US" sz="2800" dirty="0" err="1" smtClean="0"/>
              <a:t>fungsional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2500298" y="1571612"/>
            <a:ext cx="6143668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Osteoarthritis Research Society International (OARSI) Recommended Management of Knee &amp; Hip Osteoarthritis: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928670"/>
            <a:ext cx="7772400" cy="5072098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The modern artificial joint owes much to the work of Sir </a:t>
            </a:r>
            <a:r>
              <a:rPr lang="id-ID" dirty="0" smtClean="0">
                <a:hlinkClick r:id="rId2" tooltip="John Charnley"/>
              </a:rPr>
              <a:t>John Charnley</a:t>
            </a:r>
            <a:r>
              <a:rPr lang="id-ID" dirty="0" smtClean="0"/>
              <a:t> at Wrightington Hospital; his work in the field of </a:t>
            </a:r>
            <a:r>
              <a:rPr lang="id-ID" dirty="0" smtClean="0">
                <a:hlinkClick r:id="rId3" tooltip="Tribology"/>
              </a:rPr>
              <a:t>tribology</a:t>
            </a:r>
            <a:r>
              <a:rPr lang="id-ID" dirty="0" smtClean="0"/>
              <a:t> resulted in a design that almost completely replaced the other designs by the 1970s. Charnley's design consisted of three parts:</a:t>
            </a:r>
          </a:p>
          <a:p>
            <a:pPr lvl="0"/>
            <a:r>
              <a:rPr lang="id-ID" dirty="0" smtClean="0">
                <a:hlinkClick r:id="rId4" tooltip="Stainless Steel"/>
              </a:rPr>
              <a:t>stainless steel</a:t>
            </a:r>
            <a:r>
              <a:rPr lang="id-ID" dirty="0" smtClean="0"/>
              <a:t> one-piece femoral stem and head</a:t>
            </a:r>
          </a:p>
          <a:p>
            <a:pPr lvl="0"/>
            <a:r>
              <a:rPr lang="id-ID" dirty="0" smtClean="0">
                <a:hlinkClick r:id="rId5" tooltip="Polyethylene"/>
              </a:rPr>
              <a:t>polyethylene</a:t>
            </a:r>
            <a:r>
              <a:rPr lang="id-ID" dirty="0" smtClean="0"/>
              <a:t> (originally </a:t>
            </a:r>
            <a:r>
              <a:rPr lang="id-ID" dirty="0" smtClean="0">
                <a:hlinkClick r:id="rId6" tooltip="Teflon"/>
              </a:rPr>
              <a:t>teflon</a:t>
            </a:r>
            <a:r>
              <a:rPr lang="id-ID" dirty="0" smtClean="0"/>
              <a:t>), acetabular component, both of which were fixed to the bone using</a:t>
            </a:r>
          </a:p>
          <a:p>
            <a:pPr lvl="0"/>
            <a:r>
              <a:rPr lang="id-ID" dirty="0" smtClean="0">
                <a:hlinkClick r:id="rId7" tooltip="Poly(methyl methacrylate)"/>
              </a:rPr>
              <a:t>PMMA</a:t>
            </a:r>
            <a:r>
              <a:rPr lang="id-ID" dirty="0" smtClean="0"/>
              <a:t> (acrylic) </a:t>
            </a:r>
            <a:r>
              <a:rPr lang="id-ID" dirty="0" smtClean="0">
                <a:hlinkClick r:id="rId8" tooltip="Bone cement"/>
              </a:rPr>
              <a:t>bone cement</a:t>
            </a:r>
            <a:endParaRPr lang="id-ID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785794"/>
            <a:ext cx="7772400" cy="528641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id-ID" sz="2800" dirty="0" smtClean="0"/>
              <a:t>Fisioterapi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pemahaman</a:t>
            </a:r>
            <a:r>
              <a:rPr lang="en-US" sz="2800" dirty="0" smtClean="0"/>
              <a:t>  </a:t>
            </a:r>
            <a:r>
              <a:rPr lang="en-US" sz="2800" dirty="0" err="1" smtClean="0"/>
              <a:t>pathomechanics</a:t>
            </a:r>
            <a:r>
              <a:rPr lang="en-US" sz="2800" dirty="0" smtClean="0"/>
              <a:t> </a:t>
            </a:r>
            <a:r>
              <a:rPr lang="en-US" sz="2800" dirty="0" err="1" smtClean="0"/>
              <a:t>penderita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merancang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menerapkan</a:t>
            </a:r>
            <a:r>
              <a:rPr lang="en-US" sz="2800" dirty="0" smtClean="0"/>
              <a:t> </a:t>
            </a:r>
            <a:r>
              <a:rPr lang="en-US" sz="2800" dirty="0" err="1" smtClean="0"/>
              <a:t>intervensi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mencegah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memperbaiki</a:t>
            </a:r>
            <a:r>
              <a:rPr lang="id-ID" sz="2800" dirty="0" smtClean="0"/>
              <a:t> impairment</a:t>
            </a:r>
            <a:r>
              <a:rPr lang="en-US" sz="2800" dirty="0" smtClean="0"/>
              <a:t> </a:t>
            </a:r>
            <a:r>
              <a:rPr lang="en-US" sz="2800" dirty="0" err="1" smtClean="0"/>
              <a:t>pasien</a:t>
            </a:r>
            <a:r>
              <a:rPr lang="en-US" sz="2800" dirty="0" smtClean="0"/>
              <a:t> </a:t>
            </a:r>
            <a:endParaRPr lang="id-ID" sz="2800" dirty="0" smtClean="0"/>
          </a:p>
          <a:p>
            <a:pPr lvl="0">
              <a:buNone/>
            </a:pPr>
            <a:r>
              <a:rPr lang="en-US" sz="2800" dirty="0" smtClean="0"/>
              <a:t> </a:t>
            </a:r>
            <a:endParaRPr lang="id-ID" sz="2800" dirty="0" smtClean="0"/>
          </a:p>
          <a:p>
            <a:pPr lvl="1"/>
            <a:r>
              <a:rPr lang="en-US" sz="2800" dirty="0" smtClean="0"/>
              <a:t>Thermal and Electrical Agents </a:t>
            </a:r>
            <a:endParaRPr lang="id-ID" sz="2800" dirty="0" smtClean="0"/>
          </a:p>
          <a:p>
            <a:pPr lvl="1"/>
            <a:r>
              <a:rPr lang="en-US" sz="2800" dirty="0" smtClean="0"/>
              <a:t>Exercise</a:t>
            </a:r>
            <a:endParaRPr lang="id-ID" sz="2800" dirty="0" smtClean="0"/>
          </a:p>
          <a:p>
            <a:pPr lvl="1"/>
            <a:r>
              <a:rPr lang="en-US" sz="2800" dirty="0" smtClean="0"/>
              <a:t>Patient Education</a:t>
            </a:r>
            <a:endParaRPr lang="id-ID" sz="2800" dirty="0" smtClean="0"/>
          </a:p>
          <a:p>
            <a:pPr lvl="1"/>
            <a:r>
              <a:rPr lang="en-US" sz="2800" dirty="0" smtClean="0"/>
              <a:t>Counseling</a:t>
            </a:r>
            <a:endParaRPr lang="id-ID" sz="28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Modalitas</a:t>
            </a:r>
            <a:r>
              <a:rPr lang="en-US" sz="3200" b="1" dirty="0" smtClean="0"/>
              <a:t>:</a:t>
            </a:r>
            <a:r>
              <a:rPr lang="id-ID" sz="3600" dirty="0" smtClean="0"/>
              <a:t/>
            </a:r>
            <a:br>
              <a:rPr lang="id-ID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Shortwave Diathermy (SWD)</a:t>
            </a:r>
            <a:endParaRPr lang="id-ID" sz="2400" dirty="0" smtClean="0"/>
          </a:p>
          <a:p>
            <a:pPr lvl="1"/>
            <a:r>
              <a:rPr lang="en-US" sz="2800" dirty="0" err="1" smtClean="0"/>
              <a:t>Parafin</a:t>
            </a:r>
            <a:r>
              <a:rPr lang="en-US" sz="2800" dirty="0" smtClean="0"/>
              <a:t> Wax Bath</a:t>
            </a:r>
            <a:endParaRPr lang="id-ID" sz="2400" dirty="0" smtClean="0"/>
          </a:p>
          <a:p>
            <a:pPr lvl="1"/>
            <a:r>
              <a:rPr lang="en-US" sz="2800" dirty="0" err="1" smtClean="0"/>
              <a:t>Cryotherapy</a:t>
            </a:r>
            <a:r>
              <a:rPr lang="en-US" sz="2800" dirty="0" smtClean="0"/>
              <a:t> </a:t>
            </a:r>
            <a:endParaRPr lang="id-ID" sz="2400" dirty="0" smtClean="0"/>
          </a:p>
          <a:p>
            <a:pPr lvl="1"/>
            <a:r>
              <a:rPr lang="id-ID" sz="2800" dirty="0" smtClean="0"/>
              <a:t>Electrical Stimulation (</a:t>
            </a:r>
            <a:r>
              <a:rPr lang="en-US" sz="2800" dirty="0" smtClean="0"/>
              <a:t>ES)</a:t>
            </a:r>
            <a:endParaRPr lang="id-ID" sz="2400" dirty="0" smtClean="0"/>
          </a:p>
          <a:p>
            <a:pPr lvl="1"/>
            <a:r>
              <a:rPr lang="en-US" sz="2800" dirty="0" smtClean="0"/>
              <a:t>US</a:t>
            </a:r>
            <a:endParaRPr lang="id-ID" sz="2400" dirty="0" smtClean="0"/>
          </a:p>
          <a:p>
            <a:pPr lvl="1"/>
            <a:r>
              <a:rPr lang="en-US" sz="2800" dirty="0" smtClean="0"/>
              <a:t>TENS</a:t>
            </a:r>
            <a:endParaRPr lang="id-ID" sz="2800" dirty="0" smtClean="0"/>
          </a:p>
          <a:p>
            <a:pPr lvl="1"/>
            <a:r>
              <a:rPr lang="id-ID" sz="2800" dirty="0" smtClean="0"/>
              <a:t>Parafin Bath</a:t>
            </a:r>
          </a:p>
          <a:p>
            <a:pPr lvl="1"/>
            <a:r>
              <a:rPr lang="id-ID" sz="2800" dirty="0" smtClean="0"/>
              <a:t>Cryotherapy</a:t>
            </a:r>
            <a:endParaRPr lang="id-ID" sz="24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512064"/>
            <a:ext cx="8001056" cy="914400"/>
          </a:xfrm>
        </p:spPr>
        <p:txBody>
          <a:bodyPr/>
          <a:lstStyle/>
          <a:p>
            <a:r>
              <a:rPr lang="en-US" sz="2800" b="1" dirty="0" smtClean="0"/>
              <a:t>  Therapeutic Exercises</a:t>
            </a:r>
            <a:r>
              <a:rPr lang="id-ID" sz="2800" b="1" dirty="0" smtClean="0"/>
              <a:t> </a:t>
            </a:r>
            <a:r>
              <a:rPr lang="en-US" sz="2800" b="1" dirty="0" smtClean="0"/>
              <a:t>in Osteoarthritis:</a:t>
            </a:r>
            <a:r>
              <a:rPr lang="id-ID" sz="3200" dirty="0" smtClean="0"/>
              <a:t/>
            </a:r>
            <a:br>
              <a:rPr lang="id-ID" sz="32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214422"/>
            <a:ext cx="7772400" cy="528641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0"/>
            <a:endParaRPr lang="en-US" sz="2600" dirty="0" smtClean="0"/>
          </a:p>
          <a:p>
            <a:pPr lvl="0"/>
            <a:r>
              <a:rPr lang="en-US" sz="2600" dirty="0" err="1" smtClean="0"/>
              <a:t>Terapi</a:t>
            </a:r>
            <a:r>
              <a:rPr lang="en-US" sz="2600" dirty="0" smtClean="0"/>
              <a:t> </a:t>
            </a:r>
            <a:r>
              <a:rPr lang="en-US" sz="2600" dirty="0" err="1" smtClean="0"/>
              <a:t>latihan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penerapan</a:t>
            </a:r>
            <a:r>
              <a:rPr lang="en-US" sz="2600" dirty="0" smtClean="0"/>
              <a:t> </a:t>
            </a:r>
            <a:r>
              <a:rPr lang="en-US" sz="2600" dirty="0" err="1" smtClean="0"/>
              <a:t>sistematis</a:t>
            </a:r>
            <a:r>
              <a:rPr lang="en-US" sz="2600" dirty="0" smtClean="0"/>
              <a:t> </a:t>
            </a:r>
            <a:r>
              <a:rPr lang="en-US" sz="2600" dirty="0" err="1" smtClean="0"/>
              <a:t>gerakan</a:t>
            </a:r>
            <a:r>
              <a:rPr lang="en-US" sz="2600" dirty="0" smtClean="0"/>
              <a:t> </a:t>
            </a:r>
            <a:r>
              <a:rPr lang="en-US" sz="2600" dirty="0" err="1" smtClean="0"/>
              <a:t>fisik</a:t>
            </a:r>
            <a:r>
              <a:rPr lang="en-US" sz="2600" dirty="0" smtClean="0"/>
              <a:t> , </a:t>
            </a:r>
            <a:r>
              <a:rPr lang="en-US" sz="2600" dirty="0" err="1" smtClean="0"/>
              <a:t>postur</a:t>
            </a:r>
            <a:r>
              <a:rPr lang="en-US" sz="2600" dirty="0" smtClean="0"/>
              <a:t>,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kegiatan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dirancang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: </a:t>
            </a:r>
            <a:endParaRPr lang="id-ID" sz="2600" dirty="0" smtClean="0"/>
          </a:p>
          <a:p>
            <a:pPr lvl="1"/>
            <a:r>
              <a:rPr lang="en-US" dirty="0" err="1" smtClean="0"/>
              <a:t>Memulihkan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endParaRPr lang="id-ID" dirty="0" smtClean="0"/>
          </a:p>
          <a:p>
            <a:pPr lvl="1"/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endParaRPr lang="id-ID" dirty="0" smtClean="0"/>
          </a:p>
          <a:p>
            <a:pPr lvl="1"/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kebugaran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endParaRPr lang="id-ID" dirty="0" smtClean="0"/>
          </a:p>
          <a:p>
            <a:pPr lvl="0"/>
            <a:r>
              <a:rPr lang="en-US" sz="2600" dirty="0" err="1" smtClean="0"/>
              <a:t>Dalam</a:t>
            </a:r>
            <a:r>
              <a:rPr lang="en-US" sz="2600" dirty="0" smtClean="0"/>
              <a:t> Osteoarthritis, </a:t>
            </a:r>
            <a:r>
              <a:rPr lang="en-US" sz="2600" dirty="0" err="1" smtClean="0"/>
              <a:t>gangguan</a:t>
            </a:r>
            <a:r>
              <a:rPr lang="en-US" sz="2600" dirty="0" smtClean="0"/>
              <a:t> </a:t>
            </a:r>
            <a:r>
              <a:rPr lang="en-US" sz="2600" dirty="0" err="1" smtClean="0"/>
              <a:t>umum</a:t>
            </a:r>
            <a:r>
              <a:rPr lang="en-US" sz="2600" dirty="0" smtClean="0"/>
              <a:t> yang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err="1" smtClean="0"/>
              <a:t>ditangani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dirty="0" err="1" smtClean="0"/>
              <a:t>terapi</a:t>
            </a:r>
            <a:r>
              <a:rPr lang="en-US" sz="2600" dirty="0" smtClean="0"/>
              <a:t> </a:t>
            </a:r>
            <a:r>
              <a:rPr lang="en-US" sz="2600" dirty="0" err="1" smtClean="0"/>
              <a:t>latihan</a:t>
            </a:r>
            <a:r>
              <a:rPr lang="id-ID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berikut</a:t>
            </a:r>
            <a:r>
              <a:rPr lang="en-US" sz="2600" dirty="0" smtClean="0"/>
              <a:t>: </a:t>
            </a:r>
            <a:endParaRPr lang="id-ID" sz="2600" dirty="0" smtClean="0"/>
          </a:p>
          <a:p>
            <a:pPr lvl="1"/>
            <a:r>
              <a:rPr lang="en-US" dirty="0" smtClean="0"/>
              <a:t>R</a:t>
            </a:r>
            <a:r>
              <a:rPr lang="id-ID" dirty="0" smtClean="0"/>
              <a:t>OM</a:t>
            </a:r>
          </a:p>
          <a:p>
            <a:pPr lvl="1"/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 </a:t>
            </a:r>
            <a:r>
              <a:rPr lang="id-ID" dirty="0" smtClean="0"/>
              <a:t>	</a:t>
            </a:r>
          </a:p>
          <a:p>
            <a:pPr lvl="1"/>
            <a:r>
              <a:rPr lang="en-US" dirty="0" smtClean="0"/>
              <a:t>Cardiovascular Endurance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85728"/>
            <a:ext cx="8286808" cy="6143668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endParaRPr lang="en-US" sz="2600" dirty="0" smtClean="0"/>
          </a:p>
          <a:p>
            <a:pPr lvl="0"/>
            <a:r>
              <a:rPr lang="en-US" sz="2600" dirty="0" smtClean="0"/>
              <a:t>Program </a:t>
            </a:r>
            <a:r>
              <a:rPr lang="en-US" sz="2600" dirty="0" err="1" smtClean="0"/>
              <a:t>terapi</a:t>
            </a:r>
            <a:r>
              <a:rPr lang="en-US" sz="2600" dirty="0" smtClean="0"/>
              <a:t>  </a:t>
            </a:r>
            <a:r>
              <a:rPr lang="en-US" sz="2600" dirty="0" err="1" smtClean="0"/>
              <a:t>latihan</a:t>
            </a:r>
            <a:r>
              <a:rPr lang="en-US" sz="2600" dirty="0" smtClean="0"/>
              <a:t> </a:t>
            </a:r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dirancang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tahap</a:t>
            </a:r>
            <a:r>
              <a:rPr lang="en-US" sz="2600" dirty="0" smtClean="0"/>
              <a:t> </a:t>
            </a:r>
            <a:r>
              <a:rPr lang="en-US" sz="2600" dirty="0" err="1" smtClean="0"/>
              <a:t>tertentu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proses</a:t>
            </a:r>
            <a:r>
              <a:rPr lang="en-US" sz="2600" dirty="0" smtClean="0"/>
              <a:t> </a:t>
            </a:r>
            <a:r>
              <a:rPr lang="en-US" sz="2600" dirty="0" err="1" smtClean="0"/>
              <a:t>penyakit</a:t>
            </a:r>
            <a:r>
              <a:rPr lang="en-US" sz="2600" dirty="0" smtClean="0"/>
              <a:t> , </a:t>
            </a:r>
            <a:r>
              <a:rPr lang="en-US" sz="2600" dirty="0" err="1" smtClean="0"/>
              <a:t>jumlah</a:t>
            </a:r>
            <a:r>
              <a:rPr lang="en-US" sz="2600" dirty="0" smtClean="0"/>
              <a:t> </a:t>
            </a:r>
            <a:r>
              <a:rPr lang="en-US" sz="2600" dirty="0" err="1" smtClean="0"/>
              <a:t>sendi</a:t>
            </a:r>
            <a:r>
              <a:rPr lang="en-US" sz="2600" dirty="0" smtClean="0"/>
              <a:t> yang </a:t>
            </a:r>
            <a:r>
              <a:rPr lang="en-US" sz="2600" dirty="0" err="1" smtClean="0"/>
              <a:t>terlibat</a:t>
            </a:r>
            <a:r>
              <a:rPr lang="en-US" sz="2600" dirty="0" smtClean="0"/>
              <a:t>,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tingkat</a:t>
            </a:r>
            <a:r>
              <a:rPr lang="en-US" sz="2600" dirty="0" smtClean="0"/>
              <a:t> </a:t>
            </a:r>
            <a:r>
              <a:rPr lang="en-US" sz="2600" dirty="0" err="1" smtClean="0"/>
              <a:t>peradangan</a:t>
            </a:r>
            <a:r>
              <a:rPr lang="en-US" sz="2600" dirty="0" smtClean="0"/>
              <a:t>.</a:t>
            </a:r>
            <a:endParaRPr lang="id-ID" sz="2600" dirty="0" smtClean="0"/>
          </a:p>
          <a:p>
            <a:pPr lvl="1"/>
            <a:r>
              <a:rPr lang="en-US" b="1" dirty="0" err="1" smtClean="0">
                <a:solidFill>
                  <a:srgbClr val="FFFF00"/>
                </a:solidFill>
              </a:rPr>
              <a:t>Akut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lvl="1">
              <a:buNone/>
            </a:pPr>
            <a:endParaRPr lang="id-ID" b="1" dirty="0" smtClean="0">
              <a:solidFill>
                <a:srgbClr val="FFFF00"/>
              </a:solidFill>
            </a:endParaRPr>
          </a:p>
          <a:p>
            <a:pPr lvl="1"/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id-ID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nyeri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memperparah</a:t>
            </a:r>
            <a:r>
              <a:rPr lang="en-US" dirty="0" smtClean="0"/>
              <a:t> </a:t>
            </a:r>
            <a:r>
              <a:rPr lang="id-ID" dirty="0" smtClean="0"/>
              <a:t>peradangan </a:t>
            </a:r>
            <a:r>
              <a:rPr lang="en-US" dirty="0" err="1" smtClean="0"/>
              <a:t>sendi</a:t>
            </a:r>
            <a:endParaRPr lang="id-ID" dirty="0" smtClean="0"/>
          </a:p>
          <a:p>
            <a:pPr lvl="1"/>
            <a:r>
              <a:rPr lang="en-US" b="1" dirty="0" err="1" smtClean="0">
                <a:solidFill>
                  <a:srgbClr val="FFFF00"/>
                </a:solidFill>
              </a:rPr>
              <a:t>Subakut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atau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kronis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endParaRPr lang="en-US" b="1" dirty="0" smtClean="0">
              <a:solidFill>
                <a:srgbClr val="FFFF00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endParaRPr lang="id-ID" dirty="0" smtClean="0">
              <a:solidFill>
                <a:srgbClr val="FFFF00"/>
              </a:solidFill>
            </a:endParaRPr>
          </a:p>
          <a:p>
            <a:pPr lvl="1"/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 </a:t>
            </a: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, </a:t>
            </a:r>
            <a:r>
              <a:rPr lang="id-ID" dirty="0" smtClean="0"/>
              <a:t>ROM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id-ID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Down Arrow 4"/>
          <p:cNvSpPr/>
          <p:nvPr/>
        </p:nvSpPr>
        <p:spPr>
          <a:xfrm>
            <a:off x="1571604" y="2285992"/>
            <a:ext cx="642942" cy="642942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571604" y="4500570"/>
            <a:ext cx="642942" cy="642942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r>
              <a:rPr lang="en-US" sz="3200" dirty="0" smtClean="0"/>
              <a:t>ROM Exercise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000108"/>
            <a:ext cx="7772400" cy="5212576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lvl="0"/>
            <a:endParaRPr lang="en-US" sz="3400" dirty="0" smtClean="0"/>
          </a:p>
          <a:p>
            <a:pPr lvl="0"/>
            <a:r>
              <a:rPr lang="en-US" sz="3400" dirty="0" err="1" smtClean="0"/>
              <a:t>Mempertahankan</a:t>
            </a:r>
            <a:r>
              <a:rPr lang="en-US" sz="3400" dirty="0" smtClean="0"/>
              <a:t> ROM </a:t>
            </a:r>
            <a:r>
              <a:rPr lang="en-US" sz="3400" dirty="0" err="1" smtClean="0"/>
              <a:t>untuk</a:t>
            </a:r>
            <a:r>
              <a:rPr lang="en-US" sz="3400" dirty="0" smtClean="0"/>
              <a:t> </a:t>
            </a:r>
            <a:r>
              <a:rPr lang="en-US" sz="3400" dirty="0" err="1" smtClean="0"/>
              <a:t>melawan</a:t>
            </a:r>
            <a:r>
              <a:rPr lang="en-US" sz="3400" dirty="0" smtClean="0"/>
              <a:t> </a:t>
            </a:r>
            <a:r>
              <a:rPr lang="en-US" sz="3400" dirty="0" err="1" smtClean="0"/>
              <a:t>kecenderungan</a:t>
            </a:r>
            <a:r>
              <a:rPr lang="en-US" sz="3400" dirty="0" smtClean="0"/>
              <a:t> OA </a:t>
            </a:r>
            <a:r>
              <a:rPr lang="en-US" sz="3400" dirty="0" err="1" smtClean="0"/>
              <a:t>terhadap</a:t>
            </a:r>
            <a:r>
              <a:rPr lang="en-US" sz="3400" dirty="0" smtClean="0"/>
              <a:t> ROM yang </a:t>
            </a:r>
            <a:r>
              <a:rPr lang="en-US" sz="3400" dirty="0" err="1" smtClean="0"/>
              <a:t>semakin</a:t>
            </a:r>
            <a:r>
              <a:rPr lang="en-US" sz="3400" dirty="0" smtClean="0"/>
              <a:t> </a:t>
            </a:r>
            <a:r>
              <a:rPr lang="en-US" sz="3400" dirty="0" err="1" smtClean="0"/>
              <a:t>menurun</a:t>
            </a:r>
            <a:r>
              <a:rPr lang="en-US" sz="3400" dirty="0" smtClean="0"/>
              <a:t>.</a:t>
            </a:r>
          </a:p>
          <a:p>
            <a:pPr lvl="0"/>
            <a:r>
              <a:rPr lang="en-US" sz="3400" b="1" i="1" dirty="0" err="1" smtClean="0"/>
              <a:t>Patofisiologi</a:t>
            </a:r>
            <a:r>
              <a:rPr lang="en-US" sz="3400" b="1" i="1" dirty="0" smtClean="0"/>
              <a:t> </a:t>
            </a:r>
            <a:r>
              <a:rPr lang="en-US" sz="3400" b="1" i="1" dirty="0" err="1" smtClean="0"/>
              <a:t>defisit</a:t>
            </a:r>
            <a:r>
              <a:rPr lang="en-US" sz="3400" b="1" i="1" dirty="0" smtClean="0"/>
              <a:t> ROM</a:t>
            </a:r>
            <a:r>
              <a:rPr lang="en-US" sz="3400" dirty="0" smtClean="0"/>
              <a:t> </a:t>
            </a:r>
            <a:r>
              <a:rPr lang="en-US" sz="3400" dirty="0" err="1" smtClean="0"/>
              <a:t>adalah</a:t>
            </a:r>
            <a:r>
              <a:rPr lang="en-US" sz="3400" dirty="0" smtClean="0"/>
              <a:t> </a:t>
            </a:r>
            <a:r>
              <a:rPr lang="en-US" sz="3400" dirty="0" err="1" smtClean="0"/>
              <a:t>multifaktorial</a:t>
            </a:r>
            <a:endParaRPr lang="en-US" sz="3400" dirty="0" smtClean="0"/>
          </a:p>
          <a:p>
            <a:pPr lvl="1"/>
            <a:r>
              <a:rPr lang="en-US" sz="3400" dirty="0" err="1" smtClean="0"/>
              <a:t>Perubahan</a:t>
            </a:r>
            <a:r>
              <a:rPr lang="en-US" sz="3400" dirty="0" smtClean="0"/>
              <a:t> </a:t>
            </a:r>
            <a:r>
              <a:rPr lang="en-US" sz="3400" dirty="0" err="1" smtClean="0"/>
              <a:t>artikular</a:t>
            </a:r>
            <a:r>
              <a:rPr lang="en-US" sz="3400" dirty="0" smtClean="0"/>
              <a:t> </a:t>
            </a:r>
            <a:r>
              <a:rPr lang="en-US" sz="3400" dirty="0" err="1" smtClean="0"/>
              <a:t>dalam</a:t>
            </a:r>
            <a:r>
              <a:rPr lang="en-US" sz="3400" dirty="0" smtClean="0"/>
              <a:t> </a:t>
            </a:r>
            <a:r>
              <a:rPr lang="en-US" sz="3400" dirty="0" err="1" smtClean="0"/>
              <a:t>sendi</a:t>
            </a:r>
            <a:endParaRPr lang="en-US" sz="3400" dirty="0" smtClean="0"/>
          </a:p>
          <a:p>
            <a:pPr lvl="1"/>
            <a:r>
              <a:rPr lang="en-US" sz="3400" dirty="0" err="1" smtClean="0"/>
              <a:t>Memperpendek</a:t>
            </a:r>
            <a:r>
              <a:rPr lang="en-US" sz="3400" dirty="0" smtClean="0"/>
              <a:t> </a:t>
            </a:r>
            <a:r>
              <a:rPr lang="en-US" sz="3400" dirty="0" err="1" smtClean="0"/>
              <a:t>struktur</a:t>
            </a:r>
            <a:r>
              <a:rPr lang="en-US" sz="3400" dirty="0" smtClean="0"/>
              <a:t> </a:t>
            </a:r>
            <a:r>
              <a:rPr lang="en-US" sz="3400" dirty="0" err="1" smtClean="0"/>
              <a:t>myotendinous</a:t>
            </a:r>
            <a:r>
              <a:rPr lang="en-US" sz="3400" dirty="0" smtClean="0"/>
              <a:t> </a:t>
            </a:r>
            <a:r>
              <a:rPr lang="en-US" sz="3400" dirty="0" err="1" smtClean="0"/>
              <a:t>di</a:t>
            </a:r>
            <a:r>
              <a:rPr lang="en-US" sz="3400" dirty="0" smtClean="0"/>
              <a:t> </a:t>
            </a:r>
            <a:r>
              <a:rPr lang="en-US" sz="3400" dirty="0" err="1" smtClean="0"/>
              <a:t>daerah</a:t>
            </a:r>
            <a:r>
              <a:rPr lang="en-US" sz="3400" dirty="0" smtClean="0"/>
              <a:t> </a:t>
            </a:r>
            <a:r>
              <a:rPr lang="en-US" sz="3400" dirty="0" err="1" smtClean="0"/>
              <a:t>nyeri</a:t>
            </a:r>
            <a:r>
              <a:rPr lang="en-US" sz="3400" dirty="0" smtClean="0"/>
              <a:t> </a:t>
            </a:r>
            <a:r>
              <a:rPr lang="en-US" sz="3400" dirty="0" err="1" smtClean="0"/>
              <a:t>atau</a:t>
            </a:r>
            <a:r>
              <a:rPr lang="en-US" sz="3400" dirty="0" smtClean="0"/>
              <a:t> </a:t>
            </a:r>
            <a:r>
              <a:rPr lang="en-US" sz="3400" dirty="0" err="1" smtClean="0"/>
              <a:t>pada</a:t>
            </a:r>
            <a:r>
              <a:rPr lang="en-US" sz="3400" dirty="0" smtClean="0"/>
              <a:t> </a:t>
            </a:r>
            <a:r>
              <a:rPr lang="en-US" sz="3400" dirty="0" err="1" smtClean="0"/>
              <a:t>daerah</a:t>
            </a:r>
            <a:r>
              <a:rPr lang="en-US" sz="3400" dirty="0" smtClean="0"/>
              <a:t> yang </a:t>
            </a:r>
            <a:r>
              <a:rPr lang="en-US" sz="3400" dirty="0" err="1" smtClean="0"/>
              <a:t>mengalami</a:t>
            </a:r>
            <a:r>
              <a:rPr lang="en-US" sz="3400" dirty="0" smtClean="0"/>
              <a:t> </a:t>
            </a:r>
            <a:r>
              <a:rPr lang="en-US" sz="3400" dirty="0" err="1" smtClean="0"/>
              <a:t>kelemahan</a:t>
            </a:r>
            <a:endParaRPr lang="en-US" sz="3400" dirty="0" smtClean="0"/>
          </a:p>
          <a:p>
            <a:pPr lvl="1"/>
            <a:r>
              <a:rPr lang="en-US" sz="3400" dirty="0" smtClean="0"/>
              <a:t>Stiffness.</a:t>
            </a:r>
          </a:p>
          <a:p>
            <a:pPr lvl="0"/>
            <a:r>
              <a:rPr lang="en-US" sz="3400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500042"/>
            <a:ext cx="7772400" cy="5929354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err="1" smtClean="0"/>
              <a:t>Penurunan</a:t>
            </a:r>
            <a:r>
              <a:rPr lang="en-US" dirty="0" smtClean="0"/>
              <a:t> ROM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osteoarthritis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lain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ekstremitas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ekstremitas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kontralateral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yang dramatis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.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ROM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. </a:t>
            </a:r>
          </a:p>
          <a:p>
            <a:pPr lvl="2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Curved Left Arrow 4"/>
          <p:cNvSpPr/>
          <p:nvPr/>
        </p:nvSpPr>
        <p:spPr>
          <a:xfrm rot="19611286">
            <a:off x="7556312" y="2387938"/>
            <a:ext cx="1273881" cy="2149449"/>
          </a:xfrm>
          <a:prstGeom prst="curved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Stretching Exercises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28864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0"/>
            <a:r>
              <a:rPr lang="en-US" sz="2800" dirty="0" err="1" smtClean="0"/>
              <a:t>Kebanyakan</a:t>
            </a:r>
            <a:r>
              <a:rPr lang="en-US" sz="2800" dirty="0" smtClean="0"/>
              <a:t> </a:t>
            </a:r>
            <a:r>
              <a:rPr lang="en-US" sz="2800" dirty="0" err="1" smtClean="0"/>
              <a:t>pasien</a:t>
            </a:r>
            <a:r>
              <a:rPr lang="en-US" sz="2800" dirty="0" smtClean="0"/>
              <a:t> osteoarthritis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derajat</a:t>
            </a:r>
            <a:r>
              <a:rPr lang="en-US" sz="2800" dirty="0" smtClean="0"/>
              <a:t> stiff  </a:t>
            </a:r>
            <a:r>
              <a:rPr lang="en-US" sz="2800" dirty="0" err="1" smtClean="0"/>
              <a:t>disebabkan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endParaRPr lang="en-US" sz="2800" dirty="0" smtClean="0"/>
          </a:p>
          <a:p>
            <a:pPr lvl="1"/>
            <a:r>
              <a:rPr lang="en-US" sz="2800" dirty="0" err="1" smtClean="0"/>
              <a:t>Shorthening</a:t>
            </a:r>
            <a:r>
              <a:rPr lang="en-US" sz="2800" dirty="0" smtClean="0"/>
              <a:t>  </a:t>
            </a:r>
            <a:r>
              <a:rPr lang="en-US" sz="2800" dirty="0" err="1" smtClean="0"/>
              <a:t>otot</a:t>
            </a:r>
            <a:endParaRPr lang="en-US" sz="2800" dirty="0" smtClean="0"/>
          </a:p>
          <a:p>
            <a:pPr lvl="1"/>
            <a:r>
              <a:rPr lang="en-US" sz="2800" dirty="0" smtClean="0"/>
              <a:t>Intrinsic Joint Restriction</a:t>
            </a:r>
          </a:p>
          <a:p>
            <a:pPr lvl="1"/>
            <a:endParaRPr lang="en-US" sz="2800" dirty="0" smtClean="0"/>
          </a:p>
          <a:p>
            <a:pPr lvl="0"/>
            <a:r>
              <a:rPr lang="en-US" sz="2800" dirty="0" err="1" smtClean="0"/>
              <a:t>Pasien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osteoarthritis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diajarkan</a:t>
            </a:r>
            <a:r>
              <a:rPr lang="en-US" sz="2800" dirty="0" smtClean="0"/>
              <a:t> </a:t>
            </a: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peregangan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benar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914400"/>
          </a:xfrm>
        </p:spPr>
        <p:txBody>
          <a:bodyPr/>
          <a:lstStyle/>
          <a:p>
            <a:r>
              <a:rPr lang="en-US" sz="3200" b="1" dirty="0" smtClean="0"/>
              <a:t>Strengthening Exercises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0108"/>
            <a:ext cx="7772400" cy="535545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0"/>
            <a:endParaRPr lang="en-US" sz="2800" b="1" i="1" dirty="0" smtClean="0"/>
          </a:p>
          <a:p>
            <a:pPr lvl="0"/>
            <a:r>
              <a:rPr lang="en-US" sz="2800" b="1" i="1" dirty="0" err="1" smtClean="0"/>
              <a:t>Kelemahan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otot</a:t>
            </a:r>
            <a:r>
              <a:rPr lang="en-US" sz="2800" dirty="0" smtClean="0"/>
              <a:t> </a:t>
            </a:r>
            <a:r>
              <a:rPr lang="en-US" sz="2800" dirty="0" err="1" smtClean="0"/>
              <a:t>telah</a:t>
            </a:r>
            <a:r>
              <a:rPr lang="en-US" sz="2800" dirty="0" smtClean="0"/>
              <a:t> lama </a:t>
            </a:r>
            <a:r>
              <a:rPr lang="en-US" sz="2800" dirty="0" err="1" smtClean="0"/>
              <a:t>dianggap</a:t>
            </a:r>
            <a:r>
              <a:rPr lang="en-US" sz="2800" dirty="0" smtClean="0"/>
              <a:t>  </a:t>
            </a:r>
            <a:r>
              <a:rPr lang="en-US" sz="2800" dirty="0" err="1" smtClean="0"/>
              <a:t>berkorelasi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keterbatasan</a:t>
            </a:r>
            <a:r>
              <a:rPr lang="en-US" sz="2800" dirty="0" smtClean="0"/>
              <a:t> </a:t>
            </a:r>
            <a:r>
              <a:rPr lang="en-US" sz="2800" dirty="0" err="1" smtClean="0"/>
              <a:t>fungsional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osteoarthritis knee.</a:t>
            </a:r>
          </a:p>
          <a:p>
            <a:pPr lvl="0"/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alasan</a:t>
            </a:r>
            <a:r>
              <a:rPr lang="en-US" sz="2800" dirty="0" smtClean="0"/>
              <a:t> </a:t>
            </a:r>
            <a:r>
              <a:rPr lang="en-US" sz="2800" dirty="0" err="1" smtClean="0"/>
              <a:t>mengapa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potensi</a:t>
            </a:r>
            <a:r>
              <a:rPr lang="en-US" sz="2800" dirty="0" smtClean="0"/>
              <a:t> </a:t>
            </a:r>
            <a:r>
              <a:rPr lang="en-US" sz="2800" dirty="0" err="1" smtClean="0"/>
              <a:t>otot</a:t>
            </a:r>
            <a:r>
              <a:rPr lang="en-US" sz="2800" dirty="0" smtClean="0"/>
              <a:t> quadriceps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OA knee: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Down Arrow 4"/>
          <p:cNvSpPr/>
          <p:nvPr/>
        </p:nvSpPr>
        <p:spPr>
          <a:xfrm>
            <a:off x="4000496" y="4500570"/>
            <a:ext cx="1571636" cy="164307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Quadriceps m. weakness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i="1" dirty="0" err="1" smtClean="0">
                <a:solidFill>
                  <a:srgbClr val="FFFF00"/>
                </a:solidFill>
              </a:rPr>
              <a:t>Kelemahan</a:t>
            </a:r>
            <a:r>
              <a:rPr lang="en-US" sz="2800" b="1" i="1" dirty="0" smtClean="0">
                <a:solidFill>
                  <a:srgbClr val="FFFF00"/>
                </a:solidFill>
              </a:rPr>
              <a:t> Quadriceps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pasien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osteoarthritis </a:t>
            </a:r>
            <a:r>
              <a:rPr lang="en-US" sz="2800" dirty="0" err="1" smtClean="0"/>
              <a:t>lutut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deconditioning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dari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dis</a:t>
            </a:r>
            <a:r>
              <a:rPr lang="en-US" sz="2800" b="1" i="1" dirty="0" smtClean="0"/>
              <a:t>-use, </a:t>
            </a:r>
            <a:r>
              <a:rPr lang="en-US" sz="2800" b="1" i="1" dirty="0" err="1" smtClean="0"/>
              <a:t>mungkin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karena</a:t>
            </a:r>
            <a:r>
              <a:rPr lang="en-US" sz="2800" b="1" i="1" dirty="0" smtClean="0"/>
              <a:t> rasa </a:t>
            </a:r>
            <a:r>
              <a:rPr lang="en-US" sz="2800" b="1" i="1" dirty="0" err="1" smtClean="0"/>
              <a:t>sakit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osteoarthritis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pPr lvl="1"/>
            <a:r>
              <a:rPr lang="en-US" sz="2800" dirty="0" err="1" smtClean="0"/>
              <a:t>Penelitian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r>
              <a:rPr lang="en-US" sz="2800" dirty="0" smtClean="0"/>
              <a:t> </a:t>
            </a:r>
            <a:r>
              <a:rPr lang="en-US" sz="2800" dirty="0" err="1" smtClean="0"/>
              <a:t>menunjukkan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b="1" i="1" dirty="0" smtClean="0"/>
              <a:t>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kelemahan</a:t>
            </a:r>
            <a:r>
              <a:rPr lang="en-US" sz="2800" b="1" i="1" dirty="0" smtClean="0">
                <a:solidFill>
                  <a:schemeClr val="accent2"/>
                </a:solidFill>
              </a:rPr>
              <a:t> quadriceps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benar-benar</a:t>
            </a:r>
            <a:r>
              <a:rPr lang="en-US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mendahului</a:t>
            </a:r>
            <a:r>
              <a:rPr lang="en-US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perkembangan</a:t>
            </a:r>
            <a:r>
              <a:rPr lang="en-US" sz="2800" b="1" i="1" dirty="0" smtClean="0">
                <a:solidFill>
                  <a:schemeClr val="accent2"/>
                </a:solidFill>
              </a:rPr>
              <a:t> osteoarthritis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lutut</a:t>
            </a:r>
            <a:r>
              <a:rPr lang="en-US" sz="2800" b="1" i="1" dirty="0" smtClean="0">
                <a:solidFill>
                  <a:schemeClr val="accent2"/>
                </a:solidFill>
              </a:rPr>
              <a:t>, </a:t>
            </a:r>
            <a:r>
              <a:rPr lang="en-US" sz="2800" b="1" i="1" dirty="0" err="1" smtClean="0"/>
              <a:t>yaitu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sebagai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faktor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penyebab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untuk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osteoartritis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lutut</a:t>
            </a:r>
            <a:r>
              <a:rPr lang="en-US" sz="2800" b="1" i="1" dirty="0" smtClean="0"/>
              <a:t>.</a:t>
            </a:r>
            <a:endParaRPr lang="en-US" sz="2400" dirty="0" smtClean="0"/>
          </a:p>
          <a:p>
            <a:pPr lvl="2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73796"/>
          </a:xfrm>
        </p:spPr>
        <p:txBody>
          <a:bodyPr/>
          <a:lstStyle/>
          <a:p>
            <a:pPr lvl="0"/>
            <a:r>
              <a:rPr lang="en-US" sz="3200" dirty="0" err="1" smtClean="0"/>
              <a:t>Latihan</a:t>
            </a:r>
            <a:r>
              <a:rPr lang="en-US" sz="3200" dirty="0" smtClean="0"/>
              <a:t> </a:t>
            </a:r>
            <a:r>
              <a:rPr lang="en-US" sz="3200" dirty="0" err="1" smtClean="0"/>
              <a:t>Penguatan</a:t>
            </a:r>
            <a:r>
              <a:rPr lang="en-US" sz="3200" dirty="0" smtClean="0"/>
              <a:t> </a:t>
            </a:r>
            <a:r>
              <a:rPr lang="en-US" sz="3200" dirty="0" err="1" smtClean="0"/>
              <a:t>diklasifikasikan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855386"/>
          </a:xfrm>
        </p:spPr>
        <p:txBody>
          <a:bodyPr/>
          <a:lstStyle/>
          <a:p>
            <a:pPr lvl="1"/>
            <a:r>
              <a:rPr lang="en-US" sz="2800" dirty="0" smtClean="0"/>
              <a:t>Closed Chain Exercises</a:t>
            </a:r>
            <a:endParaRPr lang="en-US" sz="2400" dirty="0" smtClean="0"/>
          </a:p>
          <a:p>
            <a:pPr lvl="1"/>
            <a:r>
              <a:rPr lang="en-US" sz="2800" dirty="0" smtClean="0"/>
              <a:t>Open Chain Exercises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 descr="http://therapyprotocols.webs.com/Open%20vs%20Closed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786058"/>
            <a:ext cx="557216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2&quot; unique_id=&quot;133442&quot;&gt;&lt;object type=&quot;3&quot; unique_id=&quot;133443&quot;&gt;&lt;property id=&quot;20148&quot; value=&quot;5&quot;/&gt;&lt;property id=&quot;20300&quot; value=&quot;Slide 1 - &amp;quot;&amp;#x0D;&amp;#x0A;&amp;#x0D;&amp;#x0A;&amp;#x0D;&amp;#x0A;&amp;#x0D;&amp;#x0A;&amp;#x0D;&amp;#x0A;&amp;#x0D;&amp;#x0A;&amp;#x0D;&amp;#x0A;&amp;#x0D;&amp;#x0A;&amp;#x0D;&amp;#x0A;&amp;#x0D;&amp;#x0A;&amp;#x0D;&amp;#x0A;&amp;#x0D;&amp;#x0A;&amp;quot;&quot;/&gt;&lt;property id=&quot;20307&quot; value=&quot;257&quot;/&gt;&lt;/object&gt;&lt;object type=&quot;3&quot; unique_id=&quot;133444&quot;&gt;&lt;property id=&quot;20148&quot; value=&quot;5&quot;/&gt;&lt;property id=&quot;20300&quot; value=&quot;Slide 2 - &amp;quot;Gangguan mobilitas sendi, fungsi motor, kinerja otot dan ROM yang berkaitan dengan  Artropalsti sendi.&amp;#x0D;&amp;#x0A;&amp;quot;&quot;/&gt;&lt;property id=&quot;20307&quot; value=&quot;258&quot;/&gt;&lt;/object&gt;&lt;object type=&quot;3&quot; unique_id=&quot;133445&quot;&gt;&lt;property id=&quot;20148&quot; value=&quot;5&quot;/&gt;&lt;property id=&quot;20300&quot; value=&quot;Slide 3&quot;/&gt;&lt;property id=&quot;20307&quot; value=&quot;259&quot;/&gt;&lt;/object&gt;&lt;object type=&quot;3&quot; unique_id=&quot;133446&quot;&gt;&lt;property id=&quot;20148&quot; value=&quot;5&quot;/&gt;&lt;property id=&quot;20300&quot; value=&quot;Slide 4&quot;/&gt;&lt;property id=&quot;20307&quot; value=&quot;260&quot;/&gt;&lt;/object&gt;&lt;object type=&quot;3&quot; unique_id=&quot;133447&quot;&gt;&lt;property id=&quot;20148&quot; value=&quot;5&quot;/&gt;&lt;property id=&quot;20300&quot; value=&quot;Slide 5&quot;/&gt;&lt;property id=&quot;20307&quot; value=&quot;261&quot;/&gt;&lt;/object&gt;&lt;object type=&quot;3&quot; unique_id=&quot;133448&quot;&gt;&lt;property id=&quot;20148&quot; value=&quot;5&quot;/&gt;&lt;property id=&quot;20300&quot; value=&quot;Slide 6 - &amp;quot;A. Hip Replacement &amp;#x0D;&amp;#x0A;&amp;quot;&quot;/&gt;&lt;property id=&quot;20307&quot; value=&quot;262&quot;/&gt;&lt;/object&gt;&lt;object type=&quot;3&quot; unique_id=&quot;133449&quot;&gt;&lt;property id=&quot;20148&quot; value=&quot;5&quot;/&gt;&lt;property id=&quot;20300&quot; value=&quot;Slide 7 - &amp;quot;Pengertian&amp;quot;&quot;/&gt;&lt;property id=&quot;20307&quot; value=&quot;263&quot;/&gt;&lt;/object&gt;&lt;object type=&quot;3&quot; unique_id=&quot;133450&quot;&gt;&lt;property id=&quot;20148&quot; value=&quot;5&quot;/&gt;&lt;property id=&quot;20300&quot; value=&quot;Slide 8&quot;/&gt;&lt;property id=&quot;20307&quot; value=&quot;264&quot;/&gt;&lt;/object&gt;&lt;object type=&quot;3&quot; unique_id=&quot;133451&quot;&gt;&lt;property id=&quot;20148&quot; value=&quot;5&quot;/&gt;&lt;property id=&quot;20300&quot; value=&quot;Slide 9&quot;/&gt;&lt;property id=&quot;20307&quot; value=&quot;265&quot;/&gt;&lt;/object&gt;&lt;object type=&quot;3&quot; unique_id=&quot;133452&quot;&gt;&lt;property id=&quot;20148&quot; value=&quot;5&quot;/&gt;&lt;property id=&quot;20300&quot; value=&quot;Slide 10 - &amp;quot;Risks and complications&amp;quot;&quot;/&gt;&lt;property id=&quot;20307&quot; value=&quot;266&quot;/&gt;&lt;/object&gt;&lt;object type=&quot;3&quot; unique_id=&quot;133453&quot;&gt;&lt;property id=&quot;20148&quot; value=&quot;5&quot;/&gt;&lt;property id=&quot;20300&quot; value=&quot;Slide 11 - &amp;quot;TOTAL HIP REPLACEMENT PROTOCOL&amp;#x0D;&amp;#x0A;&amp;quot;&quot;/&gt;&lt;property id=&quot;20307&quot; value=&quot;267&quot;/&gt;&lt;/object&gt;&lt;object type=&quot;3&quot; unique_id=&quot;133454&quot;&gt;&lt;property id=&quot;20148&quot; value=&quot;5&quot;/&gt;&lt;property id=&quot;20300&quot; value=&quot;Slide 12&quot;/&gt;&lt;property id=&quot;20307&quot; value=&quot;268&quot;/&gt;&lt;/object&gt;&lt;object type=&quot;3&quot; unique_id=&quot;133455&quot;&gt;&lt;property id=&quot;20148&quot; value=&quot;5&quot;/&gt;&lt;property id=&quot;20300&quot; value=&quot;Slide 13&quot;/&gt;&lt;property id=&quot;20307&quot; value=&quot;269&quot;/&gt;&lt;/object&gt;&lt;object type=&quot;3&quot; unique_id=&quot;133456&quot;&gt;&lt;property id=&quot;20148&quot; value=&quot;5&quot;/&gt;&lt;property id=&quot;20300&quot; value=&quot;Slide 14 - &amp;quot;TOTAL HIP REPLACEMENT PRECAUTIONS&amp;#x0D;&amp;#x0A;It is important to follow the precautions noted as it is possible to dislocate y&quot;/&gt;&lt;property id=&quot;20307&quot; value=&quot;270&quot;/&gt;&lt;/object&gt;&lt;object type=&quot;3&quot; unique_id=&quot;133457&quot;&gt;&lt;property id=&quot;20148&quot; value=&quot;5&quot;/&gt;&lt;property id=&quot;20300&quot; value=&quot;Slide 15&quot;/&gt;&lt;property id=&quot;20307&quot; value=&quot;271&quot;/&gt;&lt;/object&gt;&lt;object type=&quot;3&quot; unique_id=&quot;133458&quot;&gt;&lt;property id=&quot;20148&quot; value=&quot;5&quot;/&gt;&lt;property id=&quot;20300&quot; value=&quot;Slide 16&quot;/&gt;&lt;property id=&quot;20307&quot; value=&quot;272&quot;/&gt;&lt;/object&gt;&lt;object type=&quot;3&quot; unique_id=&quot;133459&quot;&gt;&lt;property id=&quot;20148&quot; value=&quot;5&quot;/&gt;&lt;property id=&quot;20300&quot; value=&quot;Slide 17&quot;/&gt;&lt;property id=&quot;20307&quot; value=&quot;273&quot;/&gt;&lt;/object&gt;&lt;object type=&quot;3&quot; unique_id=&quot;133460&quot;&gt;&lt;property id=&quot;20148&quot; value=&quot;5&quot;/&gt;&lt;property id=&quot;20300&quot; value=&quot;Slide 18 - &amp;quot;How to perform daily activities with care of the operated hip?&amp;quot;&quot;/&gt;&lt;property id=&quot;20307&quot; value=&quot;274&quot;/&gt;&lt;/object&gt;&lt;object type=&quot;3&quot; unique_id=&quot;133461&quot;&gt;&lt;property id=&quot;20148&quot; value=&quot;5&quot;/&gt;&lt;property id=&quot;20300&quot; value=&quot;Slide 19 - &amp;quot;2) Picking up object from the floor&amp;quot;&quot;/&gt;&lt;property id=&quot;20307&quot; value=&quot;275&quot;/&gt;&lt;/object&gt;&lt;object type=&quot;3&quot; unique_id=&quot;133462&quot;&gt;&lt;property id=&quot;20148&quot; value=&quot;5&quot;/&gt;&lt;property id=&quot;20300&quot; value=&quot;Slide 20&quot;/&gt;&lt;property id=&quot;20307&quot; value=&quot;276&quot;/&gt;&lt;/object&gt;&lt;object type=&quot;3&quot; unique_id=&quot;133463&quot;&gt;&lt;property id=&quot;20148&quot; value=&quot;5&quot;/&gt;&lt;property id=&quot;20300&quot; value=&quot;Slide 21&quot;/&gt;&lt;property id=&quot;20307&quot; value=&quot;277&quot;/&gt;&lt;/object&gt;&lt;object type=&quot;3&quot; unique_id=&quot;133464&quot;&gt;&lt;property id=&quot;20148&quot; value=&quot;5&quot;/&gt;&lt;property id=&quot;20300&quot; value=&quot;Slide 22&quot;/&gt;&lt;property id=&quot;20307&quot; value=&quot;278&quot;/&gt;&lt;/object&gt;&lt;object type=&quot;3&quot; unique_id=&quot;133465&quot;&gt;&lt;property id=&quot;20148&quot; value=&quot;5&quot;/&gt;&lt;property id=&quot;20300&quot; value=&quot;Slide 23&quot;/&gt;&lt;property id=&quot;20307&quot; value=&quot;279&quot;/&gt;&lt;/object&gt;&lt;object type=&quot;3&quot; unique_id=&quot;133466&quot;&gt;&lt;property id=&quot;20148&quot; value=&quot;5&quot;/&gt;&lt;property id=&quot;20300&quot; value=&quot;Slide 24 - &amp;quot;B. TOTAL KNEE REPLACEMENT&amp;quot;&quot;/&gt;&lt;property id=&quot;20307&quot; value=&quot;280&quot;/&gt;&lt;/object&gt;&lt;object type=&quot;3&quot; unique_id=&quot;133467&quot;&gt;&lt;property id=&quot;20148&quot; value=&quot;5&quot;/&gt;&lt;property id=&quot;20300&quot; value=&quot;Slide 25&quot;/&gt;&lt;property id=&quot;20307&quot; value=&quot;281&quot;/&gt;&lt;/object&gt;&lt;object type=&quot;3&quot; unique_id=&quot;133468&quot;&gt;&lt;property id=&quot;20148&quot; value=&quot;5&quot;/&gt;&lt;property id=&quot;20300&quot; value=&quot;Slide 26 - &amp;quot;Insall Scott Kelly® Institute for Orthopaedics and Sports Medicine&amp;#x0D;&amp;#x0A;210 East 64th Street, 4th Floor, New York, NY 1&quot;/&gt;&lt;property id=&quot;20307&quot; value=&quot;282&quot;/&gt;&lt;/object&gt;&lt;object type=&quot;3&quot; unique_id=&quot;133469&quot;&gt;&lt;property id=&quot;20148&quot; value=&quot;5&quot;/&gt;&lt;property id=&quot;20300&quot; value=&quot;Slide 27 - &amp;quot;TOTAL KNEE REPLACEMENT (TKR)&amp;#x0D;&amp;#x0A;POST-OPERATIVE REHABILITATION PROTOCOL&amp;quot;&quot;/&gt;&lt;property id=&quot;20307&quot; value=&quot;283&quot;/&gt;&lt;/object&gt;&lt;object type=&quot;3&quot; unique_id=&quot;133470&quot;&gt;&lt;property id=&quot;20148&quot; value=&quot;5&quot;/&gt;&lt;property id=&quot;20300&quot; value=&quot;Slide 28&quot;/&gt;&lt;property id=&quot;20307&quot; value=&quot;284&quot;/&gt;&lt;/object&gt;&lt;object type=&quot;3&quot; unique_id=&quot;133471&quot;&gt;&lt;property id=&quot;20148&quot; value=&quot;5&quot;/&gt;&lt;property id=&quot;20300&quot; value=&quot;Slide 29&quot;/&gt;&lt;property id=&quot;20307&quot; value=&quot;285&quot;/&gt;&lt;/object&gt;&lt;object type=&quot;3&quot; unique_id=&quot;133472&quot;&gt;&lt;property id=&quot;20148&quot; value=&quot;5&quot;/&gt;&lt;property id=&quot;20300&quot; value=&quot;Slide 30 - &amp;quot;POD #1&amp;#x0D;&amp;#x0A;&amp;quot;&quot;/&gt;&lt;property id=&quot;20307&quot; value=&quot;286&quot;/&gt;&lt;/object&gt;&lt;object type=&quot;3&quot; unique_id=&quot;133473&quot;&gt;&lt;property id=&quot;20148&quot; value=&quot;5&quot;/&gt;&lt;property id=&quot;20300&quot; value=&quot;Slide 31 - &amp;quot;POD #2&amp;quot;&quot;/&gt;&lt;property id=&quot;20307&quot; value=&quot;287&quot;/&gt;&lt;/object&gt;&lt;object type=&quot;3&quot; unique_id=&quot;133474&quot;&gt;&lt;property id=&quot;20148&quot; value=&quot;5&quot;/&gt;&lt;property id=&quot;20300&quot; value=&quot;Slide 32 - &amp;quot;POD #3&amp;#x0D;&amp;#x0A;&amp;quot;&quot;/&gt;&lt;property id=&quot;20307&quot; value=&quot;288&quot;/&gt;&lt;/object&gt;&lt;object type=&quot;3&quot; unique_id=&quot;133475&quot;&gt;&lt;property id=&quot;20148&quot; value=&quot;5&quot;/&gt;&lt;property id=&quot;20300&quot; value=&quot;Slide 33 - &amp;quot;POD #4&amp;#x0D;&amp;#x0A;&amp;quot;&quot;/&gt;&lt;property id=&quot;20307&quot; value=&quot;289&quot;/&gt;&lt;/object&gt;&lt;object type=&quot;3&quot; unique_id=&quot;133476&quot;&gt;&lt;property id=&quot;20148&quot; value=&quot;5&quot;/&gt;&lt;property id=&quot;20300&quot; value=&quot;Slide 34 - &amp;quot;POD #5&amp;#x0D;&amp;#x0A;&amp;quot;&quot;/&gt;&lt;property id=&quot;20307&quot; value=&quot;290&quot;/&gt;&lt;/object&gt;&lt;object type=&quot;3&quot; unique_id=&quot;133477&quot;&gt;&lt;property id=&quot;20148&quot; value=&quot;5&quot;/&gt;&lt;property id=&quot;20300&quot; value=&quot;Slide 35 - &amp;quot;PHASE II: PROGRESSIVE FUNCTION (WEEKS 2-5)&amp;#x0D;&amp;#x0A;&amp;quot;&quot;/&gt;&lt;property id=&quot;20307&quot; value=&quot;291&quot;/&gt;&lt;/object&gt;&lt;object type=&quot;3&quot; unique_id=&quot;133478&quot;&gt;&lt;property id=&quot;20148&quot; value=&quot;5&quot;/&gt;&lt;property id=&quot;20300&quot; value=&quot;Slide 36 - &amp;quot;Weeks 2-3&amp;#x0D;&amp;#x0A;&amp;quot;&quot;/&gt;&lt;property id=&quot;20307&quot; value=&quot;292&quot;/&gt;&lt;/object&gt;&lt;object type=&quot;3&quot; unique_id=&quot;133479&quot;&gt;&lt;property id=&quot;20148&quot; value=&quot;5&quot;/&gt;&lt;property id=&quot;20300&quot; value=&quot;Slide 37 - &amp;quot;WEEKS 3-4&amp;#x0D;&amp;#x0A;&amp;quot;&quot;/&gt;&lt;property id=&quot;20307&quot; value=&quot;293&quot;/&gt;&lt;/object&gt;&lt;object type=&quot;3&quot; unique_id=&quot;133480&quot;&gt;&lt;property id=&quot;20148&quot; value=&quot;5&quot;/&gt;&lt;property id=&quot;20300&quot; value=&quot;Slide 38 - &amp;quot;WEEKS 4-5&amp;#x0D;&amp;#x0A;&amp;quot;&quot;/&gt;&lt;property id=&quot;20307&quot; value=&quot;294&quot;/&gt;&lt;/object&gt;&lt;object type=&quot;3&quot; unique_id=&quot;133481&quot;&gt;&lt;property id=&quot;20148&quot; value=&quot;5&quot;/&gt;&lt;property id=&quot;20300&quot; value=&quot;Slide 39 - &amp;quot;PHASE III: ADVANCED FUNCTION (WEEKS 6-8)&amp;#x0D;&amp;#x0A;&amp;quot;&quot;/&gt;&lt;property id=&quot;20307&quot; value=&quot;295&quot;/&gt;&lt;/object&gt;&lt;object type=&quot;3&quot; unique_id=&quot;133482&quot;&gt;&lt;property id=&quot;20148&quot; value=&quot;5&quot;/&gt;&lt;property id=&quot;20300&quot; value=&quot;Slide 40 - &amp;quot;WEEKS 6-7&amp;#x0D;&amp;#x0A;&amp;quot;&quot;/&gt;&lt;property id=&quot;20307&quot; value=&quot;296&quot;/&gt;&lt;/object&gt;&lt;object type=&quot;3&quot; unique_id=&quot;133483&quot;&gt;&lt;property id=&quot;20148&quot; value=&quot;5&quot;/&gt;&lt;property id=&quot;20300&quot; value=&quot;Slide 41 - &amp;quot;WEEKS 7-8&amp;#x0D;&amp;#x0A;&amp;quot;&quot;/&gt;&lt;property id=&quot;20307&quot; value=&quot;297&quot;/&gt;&lt;/object&gt;&lt;object type=&quot;3&quot; unique_id=&quot;133484&quot;&gt;&lt;property id=&quot;20148&quot; value=&quot;5&quot;/&gt;&lt;property id=&quot;20300&quot; value=&quot;Slide 42 - &amp;quot;Normal Activities&amp;quot;&quot;/&gt;&lt;property id=&quot;20307&quot; value=&quot;298&quot;/&gt;&lt;/object&gt;&lt;object type=&quot;3&quot; unique_id=&quot;133485&quot;&gt;&lt;property id=&quot;20148&quot; value=&quot;5&quot;/&gt;&lt;property id=&quot;20300&quot; value=&quot;Slide 43 - &amp;quot;Indikasi untuk Arthroplasty&amp;#x0D;&amp;#x0A;&amp;quot;&quot;/&gt;&lt;property id=&quot;20307&quot; value=&quot;299&quot;/&gt;&lt;/object&gt;&lt;object type=&quot;3&quot; unique_id=&quot;133486&quot;&gt;&lt;property id=&quot;20148&quot; value=&quot;5&quot;/&gt;&lt;property id=&quot;20300&quot; value=&quot;Slide 44 - &amp;quot;Gangguan mobililitas sendi, fungsi motorik, kinerja otot dan ROM akibat patologi : AMPUTASI&amp;#x0D;&amp;#x0A;&amp;quot;&quot;/&gt;&lt;property id=&quot;20307&quot; value=&quot;300&quot;/&gt;&lt;/object&gt;&lt;object type=&quot;3&quot; unique_id=&quot;133487&quot;&gt;&lt;property id=&quot;20148&quot; value=&quot;5&quot;/&gt;&lt;property id=&quot;20300&quot; value=&quot;Slide 45 - &amp;quot;Types of Musculoskeletal amputation:&amp;quot;&quot;/&gt;&lt;property id=&quot;20307&quot; value=&quot;301&quot;/&gt;&lt;/object&gt;&lt;object type=&quot;3&quot; unique_id=&quot;133488&quot;&gt;&lt;property id=&quot;20148&quot; value=&quot;5&quot;/&gt;&lt;property id=&quot;20300&quot; value=&quot;Slide 46 - &amp;quot;Types of amputation include:&amp;#x0D;&amp;#x0A;Continue&amp;quot;&quot;/&gt;&lt;property id=&quot;20307&quot; value=&quot;302&quot;/&gt;&lt;/object&gt;&lt;object type=&quot;3&quot; unique_id=&quot;133489&quot;&gt;&lt;property id=&quot;20148&quot; value=&quot;5&quot;/&gt;&lt;property id=&quot;20300&quot; value=&quot;Slide 47 - &amp;quot;Causes&amp;#x0D;&amp;#x0A;&amp;quot;&quot;/&gt;&lt;property id=&quot;20307&quot; value=&quot;303&quot;/&gt;&lt;/object&gt;&lt;object type=&quot;3&quot; unique_id=&quot;133490&quot;&gt;&lt;property id=&quot;20148&quot; value=&quot;5&quot;/&gt;&lt;property id=&quot;20300&quot; value=&quot;Slide 48 - &amp;quot;Causes&amp;#x0D;&amp;#x0A;Cont&amp;quot;&quot;/&gt;&lt;property id=&quot;20307&quot; value=&quot;304&quot;/&gt;&lt;/object&gt;&lt;object type=&quot;3&quot; unique_id=&quot;133491&quot;&gt;&lt;property id=&quot;20148&quot; value=&quot;5&quot;/&gt;&lt;property id=&quot;20300&quot; value=&quot;Slide 49 - &amp;quot;Causes&amp;#x0D;&amp;#x0A;Cont&amp;quot;&quot;/&gt;&lt;property id=&quot;20307&quot; value=&quot;305&quot;/&gt;&lt;/object&gt;&lt;object type=&quot;3&quot; unique_id=&quot;133492&quot;&gt;&lt;property id=&quot;20148&quot; value=&quot;5&quot;/&gt;&lt;property id=&quot;20300&quot; value=&quot;Slide 50 - &amp;quot;Causes&amp;#x0D;&amp;#x0A;Cont&amp;quot;&quot;/&gt;&lt;property id=&quot;20307&quot; value=&quot;306&quot;/&gt;&lt;/object&gt;&lt;object type=&quot;3&quot; unique_id=&quot;133493&quot;&gt;&lt;property id=&quot;20148&quot; value=&quot;5&quot;/&gt;&lt;property id=&quot;20300&quot; value=&quot;Slide 51 - &amp;quot;PHANTOM PAIN&amp;quot;&quot;/&gt;&lt;property id=&quot;20307&quot; value=&quot;307&quot;/&gt;&lt;/object&gt;&lt;object type=&quot;3&quot; unique_id=&quot;133494&quot;&gt;&lt;property id=&quot;20148&quot; value=&quot;5&quot;/&gt;&lt;property id=&quot;20300&quot; value=&quot;Slide 52 - &amp;quot;When should physical therapy&amp;#x0D;&amp;#x0A;start for an upper limb amputee?    &amp;#x0D;&amp;#x0A;&amp;quot;&quot;/&gt;&lt;property id=&quot;20307&quot; value=&quot;308&quot;/&gt;&lt;/object&gt;&lt;object type=&quot;3&quot; unique_id=&quot;133495&quot;&gt;&lt;property id=&quot;20148&quot; value=&quot;5&quot;/&gt;&lt;property id=&quot;20300&quot; value=&quot;Slide 53&quot;/&gt;&lt;property id=&quot;20307&quot; value=&quot;309&quot;/&gt;&lt;/object&gt;&lt;object type=&quot;3&quot; unique_id=&quot;133496&quot;&gt;&lt;property id=&quot;20148&quot; value=&quot;5&quot;/&gt;&lt;property id=&quot;20300&quot; value=&quot;Slide 54&quot;/&gt;&lt;property id=&quot;20307&quot; value=&quot;310&quot;/&gt;&lt;/object&gt;&lt;object type=&quot;3&quot; unique_id=&quot;133497&quot;&gt;&lt;property id=&quot;20148&quot; value=&quot;5&quot;/&gt;&lt;property id=&quot;20300&quot; value=&quot;Slide 55 - &amp;quot;The major categories of upper-limb amputations are:&amp;#x0D;&amp;#x0A;&amp;quot;&quot;/&gt;&lt;property id=&quot;20307&quot; value=&quot;311&quot;/&gt;&lt;/object&gt;&lt;object type=&quot;3&quot; unique_id=&quot;133498&quot;&gt;&lt;property id=&quot;20148&quot; value=&quot;5&quot;/&gt;&lt;property id=&quot;20300&quot; value=&quot;Slide 56 - &amp;quot;PHYSIOTHERAPY EXERCISES FOLLOWING&amp;#x0D;&amp;#x0A;TRANSTIBIAL (BELOW KNEE) AMPUTATION&amp;#x0D;&amp;#x0A;Produced by P.I.R.P.A.G. (Physiotherapy Inte&quot;/&gt;&lt;property id=&quot;20307&quot; value=&quot;312&quot;/&gt;&lt;/object&gt;&lt;object type=&quot;3&quot; unique_id=&quot;133499&quot;&gt;&lt;property id=&quot;20148&quot; value=&quot;5&quot;/&gt;&lt;property id=&quot;20300&quot; value=&quot;Slide 57 - &amp;quot;Physiotherapy Protokol&amp;quot;&quot;/&gt;&lt;property id=&quot;20307&quot; value=&quot;313&quot;/&gt;&lt;/object&gt;&lt;object type=&quot;3&quot; unique_id=&quot;133500&quot;&gt;&lt;property id=&quot;20148&quot; value=&quot;5&quot;/&gt;&lt;property id=&quot;20300&quot; value=&quot;Slide 58&quot;/&gt;&lt;property id=&quot;20307&quot; value=&quot;314&quot;/&gt;&lt;/object&gt;&lt;object type=&quot;3&quot; unique_id=&quot;133501&quot;&gt;&lt;property id=&quot;20148&quot; value=&quot;5&quot;/&gt;&lt;property id=&quot;20300&quot; value=&quot;Slide 59&quot;/&gt;&lt;property id=&quot;20307&quot; value=&quot;315&quot;/&gt;&lt;/object&gt;&lt;object type=&quot;3&quot; unique_id=&quot;133502&quot;&gt;&lt;property id=&quot;20148&quot; value=&quot;5&quot;/&gt;&lt;property id=&quot;20300&quot; value=&quot;Slide 60&quot;/&gt;&lt;property id=&quot;20307&quot; value=&quot;316&quot;/&gt;&lt;/object&gt;&lt;object type=&quot;3&quot; unique_id=&quot;133503&quot;&gt;&lt;property id=&quot;20148&quot; value=&quot;5&quot;/&gt;&lt;property id=&quot;20300&quot; value=&quot;Slide 61&quot;/&gt;&lt;property id=&quot;20307&quot; value=&quot;317&quot;/&gt;&lt;/object&gt;&lt;object type=&quot;3&quot; unique_id=&quot;133504&quot;&gt;&lt;property id=&quot;20148&quot; value=&quot;5&quot;/&gt;&lt;property id=&quot;20300&quot; value=&quot;Slide 62&quot;/&gt;&lt;property id=&quot;20307&quot; value=&quot;318&quot;/&gt;&lt;/object&gt;&lt;object type=&quot;3&quot; unique_id=&quot;133505&quot;&gt;&lt;property id=&quot;20148&quot; value=&quot;5&quot;/&gt;&lt;property id=&quot;20300&quot; value=&quot;Slide 63&quot;/&gt;&lt;property id=&quot;20307&quot; value=&quot;319&quot;/&gt;&lt;/object&gt;&lt;object type=&quot;3&quot; unique_id=&quot;133506&quot;&gt;&lt;property id=&quot;20148&quot; value=&quot;5&quot;/&gt;&lt;property id=&quot;20300&quot; value=&quot;Slide 64&quot;/&gt;&lt;property id=&quot;20307&quot; value=&quot;320&quot;/&gt;&lt;/object&gt;&lt;object type=&quot;3&quot; unique_id=&quot;133507&quot;&gt;&lt;property id=&quot;20148&quot; value=&quot;5&quot;/&gt;&lt;property id=&quot;20300&quot; value=&quot;Slide 65&quot;/&gt;&lt;property id=&quot;20307&quot; value=&quot;321&quot;/&gt;&lt;/object&gt;&lt;object type=&quot;3&quot; unique_id=&quot;133508&quot;&gt;&lt;property id=&quot;20148&quot; value=&quot;5&quot;/&gt;&lt;property id=&quot;20300&quot; value=&quot;Slide 66&quot;/&gt;&lt;property id=&quot;20307&quot; value=&quot;322&quot;/&gt;&lt;/object&gt;&lt;object type=&quot;3&quot; unique_id=&quot;133509&quot;&gt;&lt;property id=&quot;20148&quot; value=&quot;5&quot;/&gt;&lt;property id=&quot;20300&quot; value=&quot;Slide 67&quot;/&gt;&lt;property id=&quot;20307&quot; value=&quot;323&quot;/&gt;&lt;/object&gt;&lt;object type=&quot;3&quot; unique_id=&quot;133510&quot;&gt;&lt;property id=&quot;20148&quot; value=&quot;5&quot;/&gt;&lt;property id=&quot;20300&quot; value=&quot;Slide 82 - &amp;quot;Gangguan mobililitas sendi, fungsi motorik, kinerja otot dan ROM akibat patologi : ARTHRITIS&amp;quot;&quot;/&gt;&lt;property id=&quot;20307&quot; value=&quot;324&quot;/&gt;&lt;/object&gt;&lt;object type=&quot;3&quot; unique_id=&quot;133511&quot;&gt;&lt;property id=&quot;20148&quot; value=&quot;5&quot;/&gt;&lt;property id=&quot;20300&quot; value=&quot;Slide 83 - &amp;quot;OSTEO ARTHRITIS (OA)&amp;#x0D;&amp;#x0A;&amp;quot;&quot;/&gt;&lt;property id=&quot;20307&quot; value=&quot;325&quot;/&gt;&lt;/object&gt;&lt;object type=&quot;3&quot; unique_id=&quot;133512&quot;&gt;&lt;property id=&quot;20148&quot; value=&quot;5&quot;/&gt;&lt;property id=&quot;20300&quot; value=&quot;Slide 76 - &amp;quot;Hip Ekstensi 2&amp;quot;&quot;/&gt;&lt;property id=&quot;20307&quot; value=&quot;326&quot;/&gt;&lt;/object&gt;&lt;object type=&quot;3&quot; unique_id=&quot;133513&quot;&gt;&lt;property id=&quot;20148&quot; value=&quot;5&quot;/&gt;&lt;property id=&quot;20300&quot; value=&quot;Slide 69 - &amp;quot;Above Knee Amputee&amp;#x0D;&amp;#x0A;Exercise Program&amp;quot;&quot;/&gt;&lt;property id=&quot;20307&quot; value=&quot;327&quot;/&gt;&lt;/object&gt;&lt;object type=&quot;3&quot; unique_id=&quot;133514&quot;&gt;&lt;property id=&quot;20148&quot; value=&quot;5&quot;/&gt;&lt;property id=&quot;20300&quot; value=&quot;Slide 111 - &amp;quot;1. OA SPINE&amp;quot;&quot;/&gt;&lt;property id=&quot;20307&quot; value=&quot;328&quot;/&gt;&lt;/object&gt;&lt;object type=&quot;3&quot; unique_id=&quot;133515&quot;&gt;&lt;property id=&quot;20148&quot; value=&quot;5&quot;/&gt;&lt;property id=&quot;20300&quot; value=&quot;Slide 146 - &amp;quot;&amp;#x0D;&amp;#x0A;&amp;#x0D;&amp;#x0A;           Terima kasih&amp;#x0D;&amp;#x0A;&amp;quot;&quot;/&gt;&lt;property id=&quot;20307&quot; value=&quot;329&quot;/&gt;&lt;/object&gt;&lt;object type=&quot;3&quot; unique_id=&quot;133591&quot;&gt;&lt;property id=&quot;20148&quot; value=&quot;5&quot;/&gt;&lt;property id=&quot;20300&quot; value=&quot;Slide 68 - &amp;quot;Exercises for Above Knee Amputation&amp;#x0D;&amp;#x0A;(Trans-femoral amputasi) &amp;#x0D;&amp;#x0A;&amp;quot;&quot;/&gt;&lt;property id=&quot;20307&quot; value=&quot;334&quot;/&gt;&lt;/object&gt;&lt;object type=&quot;3&quot; unique_id=&quot;133592&quot;&gt;&lt;property id=&quot;20148&quot; value=&quot;5&quot;/&gt;&lt;property id=&quot;20300&quot; value=&quot;Slide 70&quot;/&gt;&lt;property id=&quot;20307&quot; value=&quot;335&quot;/&gt;&lt;/object&gt;&lt;object type=&quot;3&quot; unique_id=&quot;133593&quot;&gt;&lt;property id=&quot;20148&quot; value=&quot;5&quot;/&gt;&lt;property id=&quot;20300&quot; value=&quot;Slide 71 - &amp;quot;Hamstring Stretch:&amp;#x0D;&amp;#x0A;&amp;quot;&quot;/&gt;&lt;property id=&quot;20307&quot; value=&quot;355&quot;/&gt;&lt;/object&gt;&lt;object type=&quot;3&quot; unique_id=&quot;133594&quot;&gt;&lt;property id=&quot;20148&quot; value=&quot;5&quot;/&gt;&lt;property id=&quot;20300&quot; value=&quot;Slide 72 - &amp;quot;Hip Flexor Stretch&amp;quot;&quot;/&gt;&lt;property id=&quot;20307&quot; value=&quot;356&quot;/&gt;&lt;/object&gt;&lt;object type=&quot;3&quot; unique_id=&quot;133595&quot;&gt;&lt;property id=&quot;20148&quot; value=&quot;5&quot;/&gt;&lt;property id=&quot;20300&quot; value=&quot;Slide 73 - &amp;quot;Alternative Stretch&amp;#x0D;&amp;#x0A;&amp;quot;&quot;/&gt;&lt;property id=&quot;20307&quot; value=&quot;360&quot;/&gt;&lt;/object&gt;&lt;object type=&quot;3&quot; unique_id=&quot;133596&quot;&gt;&lt;property id=&quot;20148&quot; value=&quot;5&quot;/&gt;&lt;property id=&quot;20300&quot; value=&quot;Slide 74 - &amp;quot;Adductor Stretch&amp;quot;&quot;/&gt;&lt;property id=&quot;20307&quot; value=&quot;361&quot;/&gt;&lt;/object&gt;&lt;object type=&quot;3&quot; unique_id=&quot;133597&quot;&gt;&lt;property id=&quot;20148&quot; value=&quot;5&quot;/&gt;&lt;property id=&quot;20300&quot; value=&quot;Slide 75 - &amp;quot;Strengthening Exercises:&amp;#x0D;&amp;#x0A;Hip Ekstensi 1&amp;quot;&quot;/&gt;&lt;property id=&quot;20307&quot; value=&quot;359&quot;/&gt;&lt;/object&gt;&lt;object type=&quot;3&quot; unique_id=&quot;133598&quot;&gt;&lt;property id=&quot;20148&quot; value=&quot;5&quot;/&gt;&lt;property id=&quot;20300&quot; value=&quot;Slide 77 - &amp;quot;Hip Abduction&amp;quot;&quot;/&gt;&lt;property id=&quot;20307&quot; value=&quot;362&quot;/&gt;&lt;/object&gt;&lt;object type=&quot;3&quot; unique_id=&quot;133599&quot;&gt;&lt;property id=&quot;20148&quot; value=&quot;5&quot;/&gt;&lt;property id=&quot;20300&quot; value=&quot;Slide 78 - &amp;quot;Leg Lift&amp;quot;&quot;/&gt;&lt;property id=&quot;20307&quot; value=&quot;349&quot;/&gt;&lt;/object&gt;&lt;object type=&quot;3&quot; unique_id=&quot;133600&quot;&gt;&lt;property id=&quot;20148&quot; value=&quot;5&quot;/&gt;&lt;property id=&quot;20300&quot; value=&quot;Slide 79 - &amp;quot;Pelvic Tilt&amp;#x0D;&amp;#x0A;&amp;quot;&quot;/&gt;&lt;property id=&quot;20307&quot; value=&quot;363&quot;/&gt;&lt;/object&gt;&lt;object type=&quot;3&quot; unique_id=&quot;133601&quot;&gt;&lt;property id=&quot;20148&quot; value=&quot;5&quot;/&gt;&lt;property id=&quot;20300&quot; value=&quot;Slide 80&quot;/&gt;&lt;property id=&quot;20307&quot; value=&quot;338&quot;/&gt;&lt;/object&gt;&lt;object type=&quot;3&quot; unique_id=&quot;133602&quot;&gt;&lt;property id=&quot;20148&quot; value=&quot;5&quot;/&gt;&lt;property id=&quot;20300&quot; value=&quot;Slide 81 - &amp;quot;BACAAN :&amp;quot;&quot;/&gt;&lt;property id=&quot;20307&quot; value=&quot;339&quot;/&gt;&lt;/object&gt;&lt;object type=&quot;3&quot; unique_id=&quot;133603&quot;&gt;&lt;property id=&quot;20148&quot; value=&quot;5&quot;/&gt;&lt;property id=&quot;20300&quot; value=&quot;Slide 84&quot;/&gt;&lt;property id=&quot;20307&quot; value=&quot;385&quot;/&gt;&lt;/object&gt;&lt;object type=&quot;3&quot; unique_id=&quot;133604&quot;&gt;&lt;property id=&quot;20148&quot; value=&quot;5&quot;/&gt;&lt;property id=&quot;20300&quot; value=&quot;Slide 85 - &amp;quot; Klasifikasi Osteoarthritis :&amp;quot;&quot;/&gt;&lt;property id=&quot;20307&quot; value=&quot;386&quot;/&gt;&lt;/object&gt;&lt;object type=&quot;3&quot; unique_id=&quot;133605&quot;&gt;&lt;property id=&quot;20148&quot; value=&quot;5&quot;/&gt;&lt;property id=&quot;20300&quot; value=&quot;Slide 86&quot;/&gt;&lt;property id=&quot;20307&quot; value=&quot;387&quot;/&gt;&lt;/object&gt;&lt;object type=&quot;3&quot; unique_id=&quot;133606&quot;&gt;&lt;property id=&quot;20148&quot; value=&quot;5&quot;/&gt;&lt;property id=&quot;20300&quot; value=&quot;Slide 87 - &amp;quot;Patogenesis Osteoarthritis :&amp;quot;&quot;/&gt;&lt;property id=&quot;20307&quot; value=&quot;388&quot;/&gt;&lt;/object&gt;&lt;object type=&quot;3&quot; unique_id=&quot;133607&quot;&gt;&lt;property id=&quot;20148&quot; value=&quot;5&quot;/&gt;&lt;property id=&quot;20300&quot; value=&quot;Slide 88 - &amp;quot;Gejala:&amp;quot;&quot;/&gt;&lt;property id=&quot;20307&quot; value=&quot;390&quot;/&gt;&lt;/object&gt;&lt;object type=&quot;3&quot; unique_id=&quot;133609&quot;&gt;&lt;property id=&quot;20148&quot; value=&quot;5&quot;/&gt;&lt;property id=&quot;20300&quot; value=&quot;Slide 89 - &amp;quot;Physical Therapy Management of Osteoarthritis:&amp;quot;&quot;/&gt;&lt;property id=&quot;20307&quot; value=&quot;392&quot;/&gt;&lt;/object&gt;&lt;object type=&quot;3&quot; unique_id=&quot;133610&quot;&gt;&lt;property id=&quot;20148&quot; value=&quot;5&quot;/&gt;&lt;property id=&quot;20300&quot; value=&quot;Slide 90&quot;/&gt;&lt;property id=&quot;20307&quot; value=&quot;393&quot;/&gt;&lt;/object&gt;&lt;object type=&quot;3&quot; unique_id=&quot;133611&quot;&gt;&lt;property id=&quot;20148&quot; value=&quot;5&quot;/&gt;&lt;property id=&quot;20300&quot; value=&quot;Slide 91 - &amp;quot;Modalitas:&amp;#x0D;&amp;#x0A;&amp;quot;&quot;/&gt;&lt;property id=&quot;20307&quot; value=&quot;394&quot;/&gt;&lt;/object&gt;&lt;object type=&quot;3&quot; unique_id=&quot;133612&quot;&gt;&lt;property id=&quot;20148&quot; value=&quot;5&quot;/&gt;&lt;property id=&quot;20300&quot; value=&quot;Slide 112 - &amp;quot;EXERCISES&amp;quot;&quot;/&gt;&lt;property id=&quot;20307&quot; value=&quot;330&quot;/&gt;&lt;/object&gt;&lt;object type=&quot;3&quot; unique_id=&quot;133613&quot;&gt;&lt;property id=&quot;20148&quot; value=&quot;5&quot;/&gt;&lt;property id=&quot;20300&quot; value=&quot;Slide 113 - &amp;quot;2. OA HIP&amp;#x0D;&amp;#x0A;&amp;quot;&quot;/&gt;&lt;property id=&quot;20307&quot; value=&quot;331&quot;/&gt;&lt;/object&gt;&lt;object type=&quot;3&quot; unique_id=&quot;133614&quot;&gt;&lt;property id=&quot;20148&quot; value=&quot;5&quot;/&gt;&lt;property id=&quot;20300&quot; value=&quot;Slide 114&quot;/&gt;&lt;property id=&quot;20307&quot; value=&quot;332&quot;/&gt;&lt;/object&gt;&lt;object type=&quot;3&quot; unique_id=&quot;133615&quot;&gt;&lt;property id=&quot;20148&quot; value=&quot;5&quot;/&gt;&lt;property id=&quot;20300&quot; value=&quot;Slide 115 - &amp;quot;Causa&amp;quot;&quot;/&gt;&lt;property id=&quot;20307&quot; value=&quot;333&quot;/&gt;&lt;/object&gt;&lt;object type=&quot;3&quot; unique_id=&quot;133616&quot;&gt;&lt;property id=&quot;20148&quot; value=&quot;5&quot;/&gt;&lt;property id=&quot;20300&quot; value=&quot;Slide 116 - &amp;quot;RehabILITATION Exercises for &amp;#x0D;&amp;#x0A;Hip Osteoarthritis&amp;#x0D;&amp;#x0A;&amp;quot;&quot;/&gt;&lt;property id=&quot;20307&quot; value=&quot;340&quot;/&gt;&lt;/object&gt;&lt;object type=&quot;3&quot; unique_id=&quot;133617&quot;&gt;&lt;property id=&quot;20148&quot; value=&quot;5&quot;/&gt;&lt;property id=&quot;20300&quot; value=&quot;Slide 117 - &amp;quot;Water Exercises&amp;#x0D;&amp;#x0A;&amp;quot;&quot;/&gt;&lt;property id=&quot;20307&quot; value=&quot;341&quot;/&gt;&lt;/object&gt;&lt;object type=&quot;3&quot; unique_id=&quot;133618&quot;&gt;&lt;property id=&quot;20148&quot; value=&quot;5&quot;/&gt;&lt;property id=&quot;20300&quot; value=&quot;Slide 118 - &amp;quot;Bicycling&amp;#x0D;&amp;#x0A;&amp;quot;&quot;/&gt;&lt;property id=&quot;20307&quot; value=&quot;342&quot;/&gt;&lt;/object&gt;&lt;object type=&quot;3&quot; unique_id=&quot;133619&quot;&gt;&lt;property id=&quot;20148&quot; value=&quot;5&quot;/&gt;&lt;property id=&quot;20300&quot; value=&quot;Slide 119 - &amp;quot;Step-Ups&amp;#x0D;&amp;#x0A;&amp;quot;&quot;/&gt;&lt;property id=&quot;20307&quot; value=&quot;343&quot;/&gt;&lt;/object&gt;&lt;object type=&quot;3&quot; unique_id=&quot;133620&quot;&gt;&lt;property id=&quot;20148&quot; value=&quot;5&quot;/&gt;&lt;property id=&quot;20300&quot; value=&quot;Slide 120 - &amp;quot;Hip Abduction/Adduction&amp;#x0D;&amp;#x0A;&amp;quot;&quot;/&gt;&lt;property id=&quot;20307&quot; value=&quot;344&quot;/&gt;&lt;/object&gt;&lt;object type=&quot;3&quot; unique_id=&quot;133621&quot;&gt;&lt;property id=&quot;20148&quot; value=&quot;5&quot;/&gt;&lt;property id=&quot;20300&quot; value=&quot;Slide 121 - &amp;quot;Berdasarkan hasil research dari :&amp;quot;&quot;/&gt;&lt;property id=&quot;20307&quot; value=&quot;345&quot;/&gt;&lt;/object&gt;&lt;object type=&quot;3&quot; unique_id=&quot;133622&quot;&gt;&lt;property id=&quot;20148&quot; value=&quot;5&quot;/&gt;&lt;property id=&quot;20300&quot; value=&quot;Slide 122 - &amp;quot;3. OA KNEE&amp;quot;&quot;/&gt;&lt;property id=&quot;20307&quot; value=&quot;346&quot;/&gt;&lt;/object&gt;&lt;object type=&quot;3&quot; unique_id=&quot;133623&quot;&gt;&lt;property id=&quot;20148&quot; value=&quot;5&quot;/&gt;&lt;property id=&quot;20300&quot; value=&quot;Slide 123 - &amp;quot;a. Knee taping techniques&amp;quot;&quot;/&gt;&lt;property id=&quot;20307&quot; value=&quot;347&quot;/&gt;&lt;/object&gt;&lt;object type=&quot;3&quot; unique_id=&quot;133624&quot;&gt;&lt;property id=&quot;20148&quot; value=&quot;5&quot;/&gt;&lt;property id=&quot;20300&quot; value=&quot;Slide 124 - &amp;quot;b. Balance, agility, and functional&amp;quot;&quot;/&gt;&lt;property id=&quot;20307&quot; value=&quot;364&quot;/&gt;&lt;/object&gt;&lt;object type=&quot;3&quot; unique_id=&quot;133625&quot;&gt;&lt;property id=&quot;20148&quot; value=&quot;5&quot;/&gt;&lt;property id=&quot;20300&quot; value=&quot;Slide 125 - &amp;quot;c. TENS&amp;#x0D;&amp;#x0A; &amp;quot;&quot;/&gt;&lt;property id=&quot;20307&quot; value=&quot;365&quot;/&gt;&lt;/object&gt;&lt;object type=&quot;3&quot; unique_id=&quot;133626&quot;&gt;&lt;property id=&quot;20148&quot; value=&quot;5&quot;/&gt;&lt;property id=&quot;20300&quot; value=&quot;Slide 103 - &amp;quot;Balance Training in Osteoarthritis:&amp;quot;&quot;/&gt;&lt;property id=&quot;20307&quot; value=&quot;376&quot;/&gt;&lt;/object&gt;&lt;object type=&quot;3&quot; unique_id=&quot;133627&quot;&gt;&lt;property id=&quot;20148&quot; value=&quot;5&quot;/&gt;&lt;property id=&quot;20300&quot; value=&quot;Slide 126 - &amp;quot;Manual Therapy Tehniques&amp;quot;&quot;/&gt;&lt;property id=&quot;20307&quot; value=&quot;377&quot;/&gt;&lt;/object&gt;&lt;object type=&quot;3&quot; unique_id=&quot;133628&quot;&gt;&lt;property id=&quot;20148&quot; value=&quot;5&quot;/&gt;&lt;property id=&quot;20300&quot; value=&quot;Slide 127 - &amp;quot;RHEUMATHOID ARTHRITIS (RA)&amp;quot;&quot;/&gt;&lt;property id=&quot;20307&quot; value=&quot;378&quot;/&gt;&lt;/object&gt;&lt;object type=&quot;3&quot; unique_id=&quot;133629&quot;&gt;&lt;property id=&quot;20148&quot; value=&quot;5&quot;/&gt;&lt;property id=&quot;20300&quot; value=&quot;Slide 128 - &amp;quot;Rehabilitation Management for Rheumatoid Arthritis Patients&amp;#x0D;&amp;#x0A;&amp;quot;&quot;/&gt;&lt;property id=&quot;20307&quot; value=&quot;379&quot;/&gt;&lt;/object&gt;&lt;object type=&quot;3&quot; unique_id=&quot;133630&quot;&gt;&lt;property id=&quot;20148&quot; value=&quot;5&quot;/&gt;&lt;property id=&quot;20300&quot; value=&quot;Slide 129 - &amp;quot;Relative Rest&amp;quot;&quot;/&gt;&lt;property id=&quot;20307&quot; value=&quot;380&quot;/&gt;&lt;/object&gt;&lt;object type=&quot;3&quot; unique_id=&quot;133631&quot;&gt;&lt;property id=&quot;20148&quot; value=&quot;5&quot;/&gt;&lt;property id=&quot;20300&quot; value=&quot;Slide 130 - &amp;quot;Exercise&amp;#x0D;&amp;#x0A;&amp;quot;&quot;/&gt;&lt;property id=&quot;20307&quot; value=&quot;381&quot;/&gt;&lt;/object&gt;&lt;object type=&quot;3&quot; unique_id=&quot;133632&quot;&gt;&lt;property id=&quot;20148&quot; value=&quot;5&quot;/&gt;&lt;property id=&quot;20300&quot; value=&quot;Slide 131 - &amp;quot;Stretching&amp;quot;&quot;/&gt;&lt;property id=&quot;20307&quot; value=&quot;382&quot;/&gt;&lt;/object&gt;&lt;object type=&quot;3&quot; unique_id=&quot;133633&quot;&gt;&lt;property id=&quot;20148&quot; value=&quot;5&quot;/&gt;&lt;property id=&quot;20300&quot; value=&quot;Slide 132 - &amp;quot;Strengthening&amp;#x0D;&amp;#x0A;&amp;quot;&quot;/&gt;&lt;property id=&quot;20307&quot; value=&quot;383&quot;/&gt;&lt;/object&gt;&lt;object type=&quot;3&quot; unique_id=&quot;133634&quot;&gt;&lt;property id=&quot;20148&quot; value=&quot;5&quot;/&gt;&lt;property id=&quot;20300&quot; value=&quot;Slide 133 - &amp;quot;Areobic Conditioning&amp;quot;&quot;/&gt;&lt;property id=&quot;20307&quot; value=&quot;384&quot;/&gt;&lt;/object&gt;&lt;object type=&quot;3&quot; unique_id=&quot;134945&quot;&gt;&lt;property id=&quot;20148&quot; value=&quot;5&quot;/&gt;&lt;property id=&quot;20300&quot; value=&quot;Slide 92 - &amp;quot;  Therapeutic Exercises in Osteoarthritis:&amp;#x0D;&amp;#x0A;&amp;quot;&quot;/&gt;&lt;property id=&quot;20307&quot; value=&quot;395&quot;/&gt;&lt;/object&gt;&lt;object type=&quot;3&quot; unique_id=&quot;134946&quot;&gt;&lt;property id=&quot;20148&quot; value=&quot;5&quot;/&gt;&lt;property id=&quot;20300&quot; value=&quot;Slide 93&quot;/&gt;&lt;property id=&quot;20307&quot; value=&quot;396&quot;/&gt;&lt;/object&gt;&lt;object type=&quot;3&quot; unique_id=&quot;134947&quot;&gt;&lt;property id=&quot;20148&quot; value=&quot;5&quot;/&gt;&lt;property id=&quot;20300&quot; value=&quot;Slide 94 - &amp;quot;ROM Exercise&amp;quot;&quot;/&gt;&lt;property id=&quot;20307&quot; value=&quot;397&quot;/&gt;&lt;/object&gt;&lt;object type=&quot;3&quot; unique_id=&quot;134948&quot;&gt;&lt;property id=&quot;20148&quot; value=&quot;5&quot;/&gt;&lt;property id=&quot;20300&quot; value=&quot;Slide 96 - &amp;quot;Stretching Exercises&amp;quot;&quot;/&gt;&lt;property id=&quot;20307&quot; value=&quot;398&quot;/&gt;&lt;/object&gt;&lt;object type=&quot;3&quot; unique_id=&quot;134949&quot;&gt;&lt;property id=&quot;20148&quot; value=&quot;5&quot;/&gt;&lt;property id=&quot;20300&quot; value=&quot;Slide 97 - &amp;quot;Strengthening Exercises&amp;quot;&quot;/&gt;&lt;property id=&quot;20307&quot; value=&quot;399&quot;/&gt;&lt;/object&gt;&lt;object type=&quot;3&quot; unique_id=&quot;134950&quot;&gt;&lt;property id=&quot;20148&quot; value=&quot;5&quot;/&gt;&lt;property id=&quot;20300&quot; value=&quot;Slide 99 - &amp;quot;Latihan Penguatan diklasifikasikan:&amp;quot;&quot;/&gt;&lt;property id=&quot;20307&quot; value=&quot;400&quot;/&gt;&lt;/object&gt;&lt;object type=&quot;3&quot; unique_id=&quot;134951&quot;&gt;&lt;property id=&quot;20148&quot; value=&quot;5&quot;/&gt;&lt;property id=&quot;20300&quot; value=&quot;Slide 100 - &amp;quot;Klasifikasi lainnya adalah&amp;#x0D;&amp;#x0A;&amp;quot;&quot;/&gt;&lt;property id=&quot;20307&quot; value=&quot;401&quot;/&gt;&lt;/object&gt;&lt;object type=&quot;3&quot; unique_id=&quot;134952&quot;&gt;&lt;property id=&quot;20148&quot; value=&quot;5&quot;/&gt;&lt;property id=&quot;20300&quot; value=&quot;Slide 101&quot;/&gt;&lt;property id=&quot;20307&quot; value=&quot;402&quot;/&gt;&lt;/object&gt;&lt;object type=&quot;3&quot; unique_id=&quot;134954&quot;&gt;&lt;property id=&quot;20148&quot; value=&quot;5&quot;/&gt;&lt;property id=&quot;20300&quot; value=&quot;Slide 95&quot;/&gt;&lt;property id=&quot;20307&quot; value=&quot;410&quot;/&gt;&lt;/object&gt;&lt;object type=&quot;3&quot; unique_id=&quot;134955&quot;&gt;&lt;property id=&quot;20148&quot; value=&quot;5&quot;/&gt;&lt;property id=&quot;20300&quot; value=&quot;Slide 98 - &amp;quot;Quadriceps m. weakness&amp;quot;&quot;/&gt;&lt;property id=&quot;20307&quot; value=&quot;411&quot;/&gt;&lt;/object&gt;&lt;object type=&quot;3&quot; unique_id=&quot;134956&quot;&gt;&lt;property id=&quot;20148&quot; value=&quot;5&quot;/&gt;&lt;property id=&quot;20300&quot; value=&quot;Slide 102&quot;/&gt;&lt;property id=&quot;20307&quot; value=&quot;403&quot;/&gt;&lt;/object&gt;&lt;object type=&quot;3&quot; unique_id=&quot;134957&quot;&gt;&lt;property id=&quot;20148&quot; value=&quot;5&quot;/&gt;&lt;property id=&quot;20300&quot; value=&quot;Slide 104 - &amp;quot;Aerobic Exercises:&amp;#x0D;&amp;#x0A;&amp;quot;&quot;/&gt;&lt;property id=&quot;20307&quot; value=&quot;404&quot;/&gt;&lt;/object&gt;&lt;object type=&quot;3&quot; unique_id=&quot;134958&quot;&gt;&lt;property id=&quot;20148&quot; value=&quot;5&quot;/&gt;&lt;property id=&quot;20300&quot; value=&quot;Slide 105 - &amp;quot;Joint Manipulation&amp;#x0D;&amp;#x0A;&amp;quot;&quot;/&gt;&lt;property id=&quot;20307&quot; value=&quot;405&quot;/&gt;&lt;/object&gt;&lt;object type=&quot;3&quot; unique_id=&quot;134959&quot;&gt;&lt;property id=&quot;20148&quot; value=&quot;5&quot;/&gt;&lt;property id=&quot;20300&quot; value=&quot;Slide 106&quot;/&gt;&lt;property id=&quot;20307&quot; value=&quot;406&quot;/&gt;&lt;/object&gt;&lt;object type=&quot;3&quot; unique_id=&quot;134960&quot;&gt;&lt;property id=&quot;20148&quot; value=&quot;5&quot;/&gt;&lt;property id=&quot;20300&quot; value=&quot;Slide 107 - &amp;quot;Mulligan's Rotational Knee Mobilization with Movement&amp;quot;&quot;/&gt;&lt;property id=&quot;20307&quot; value=&quot;407&quot;/&gt;&lt;/object&gt;&lt;object type=&quot;3&quot; unique_id=&quot;134961&quot;&gt;&lt;property id=&quot;20148&quot; value=&quot;5&quot;/&gt;&lt;property id=&quot;20300&quot; value=&quot;Slide 108 - &amp;quot;Mulligan's Self Mobilization Technique: &amp;quot;&quot;/&gt;&lt;property id=&quot;20307&quot; value=&quot;408&quot;/&gt;&lt;/object&gt;&lt;object type=&quot;3&quot; unique_id=&quot;134962&quot;&gt;&lt;property id=&quot;20148&quot; value=&quot;5&quot;/&gt;&lt;property id=&quot;20300&quot; value=&quot;Slide 109 - &amp;quot;Mulligan's Taping Technique: &amp;quot;&quot;/&gt;&lt;property id=&quot;20307&quot; value=&quot;409&quot;/&gt;&lt;/object&gt;&lt;object type=&quot;3&quot; unique_id=&quot;134963&quot;&gt;&lt;property id=&quot;20148&quot; value=&quot;5&quot;/&gt;&lt;property id=&quot;20300&quot; value=&quot;Slide 110 - &amp;quot;Aquatic Exercises&amp;quot;&quot;/&gt;&lt;property id=&quot;20307&quot; value=&quot;412&quot;/&gt;&lt;/object&gt;&lt;object type=&quot;3&quot; unique_id=&quot;134964&quot;&gt;&lt;property id=&quot;20148&quot; value=&quot;5&quot;/&gt;&lt;property id=&quot;20300&quot; value=&quot;Slide 134&quot;/&gt;&lt;property id=&quot;20307&quot; value=&quot;413&quot;/&gt;&lt;/object&gt;&lt;object type=&quot;3&quot; unique_id=&quot;134965&quot;&gt;&lt;property id=&quot;20148&quot; value=&quot;5&quot;/&gt;&lt;property id=&quot;20300&quot; value=&quot;Slide 135 - &amp;quot;Modalities&amp;quot;&quot;/&gt;&lt;property id=&quot;20307&quot; value=&quot;414&quot;/&gt;&lt;/object&gt;&lt;object type=&quot;3&quot; unique_id=&quot;134966&quot;&gt;&lt;property id=&quot;20148&quot; value=&quot;5&quot;/&gt;&lt;property id=&quot;20300&quot; value=&quot;Slide 136 - &amp;quot;Orthoses / Orthotic&amp;quot;&quot;/&gt;&lt;property id=&quot;20307&quot; value=&quot;415&quot;/&gt;&lt;/object&gt;&lt;object type=&quot;3&quot; unique_id=&quot;134967&quot;&gt;&lt;property id=&quot;20148&quot; value=&quot;5&quot;/&gt;&lt;property id=&quot;20300&quot; value=&quot;Slide 137&quot;/&gt;&lt;property id=&quot;20307&quot; value=&quot;417&quot;/&gt;&lt;/object&gt;&lt;object type=&quot;3&quot; unique_id=&quot;134968&quot;&gt;&lt;property id=&quot;20148&quot; value=&quot;5&quot;/&gt;&lt;property id=&quot;20300&quot; value=&quot;Slide 138 - &amp;quot;JUVENILE RHEMATOID ARTHRITIS/&amp;#x0D;&amp;#x0A;JUVENILE IDIOPATHIC ARTHRITIS&amp;quot;&quot;/&gt;&lt;property id=&quot;20307&quot; value=&quot;419&quot;/&gt;&lt;/object&gt;&lt;object type=&quot;3&quot; unique_id=&quot;134969&quot;&gt;&lt;property id=&quot;20148&quot; value=&quot;5&quot;/&gt;&lt;property id=&quot;20300&quot; value=&quot;Slide 139&quot;/&gt;&lt;property id=&quot;20307&quot; value=&quot;416&quot;/&gt;&lt;/object&gt;&lt;object type=&quot;3&quot; unique_id=&quot;134970&quot;&gt;&lt;property id=&quot;20148&quot; value=&quot;5&quot;/&gt;&lt;property id=&quot;20300&quot; value=&quot;Slide 140 - &amp;quot;The subcategories are: &amp;quot;&quot;/&gt;&lt;property id=&quot;20307&quot; value=&quot;427&quot;/&gt;&lt;/object&gt;&lt;object type=&quot;3&quot; unique_id=&quot;134971&quot;&gt;&lt;property id=&quot;20148&quot; value=&quot;5&quot;/&gt;&lt;property id=&quot;20300&quot; value=&quot;Slide 141 - &amp;quot;Usia rata-rata onset adalah 1-3 tahun. &amp;quot;&quot;/&gt;&lt;property id=&quot;20307&quot; value=&quot;420&quot;/&gt;&lt;/object&gt;&lt;object type=&quot;3&quot; unique_id=&quot;134972&quot;&gt;&lt;property id=&quot;20148&quot; value=&quot;5&quot;/&gt;&lt;property id=&quot;20300&quot; value=&quot;Slide 142 - &amp;quot;Karakteristik / Presentasi Klinis &amp;quot;&quot;/&gt;&lt;property id=&quot;20307&quot; value=&quot;421&quot;/&gt;&lt;/object&gt;&lt;object type=&quot;3&quot; unique_id=&quot;134973&quot;&gt;&lt;property id=&quot;20148&quot; value=&quot;5&quot;/&gt;&lt;property id=&quot;20300&quot; value=&quot;Slide 143 - &amp;quot;PHYSIOTHERAPY&amp;quot;&quot;/&gt;&lt;property id=&quot;20307&quot; value=&quot;422&quot;/&gt;&lt;/object&gt;&lt;object type=&quot;3&quot; unique_id=&quot;134974&quot;&gt;&lt;property id=&quot;20148&quot; value=&quot;5&quot;/&gt;&lt;property id=&quot;20300&quot; value=&quot;Slide 144 - &amp;quot;Aspek yang harus difokuskan pada selama sesi terapi fisik adalah sebagai berikut :&amp;quot;&quot;/&gt;&lt;property id=&quot;20307&quot; value=&quot;423&quot;/&gt;&lt;/object&gt;&lt;object type=&quot;3&quot; unique_id=&quot;134975&quot;&gt;&lt;property id=&quot;20148&quot; value=&quot;5&quot;/&gt;&lt;property id=&quot;20300&quot; value=&quot;Slide 145&quot;/&gt;&lt;property id=&quot;20307&quot; value=&quot;424&quot;/&gt;&lt;/object&gt;&lt;/object&gt;&lt;object type=&quot;8&quot; unique_id=&quot;13359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1037</TotalTime>
  <Words>6441</Words>
  <Application>Microsoft Office PowerPoint</Application>
  <PresentationFormat>On-screen Show (4:3)</PresentationFormat>
  <Paragraphs>878</Paragraphs>
  <Slides>146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47" baseType="lpstr">
      <vt:lpstr>Metro</vt:lpstr>
      <vt:lpstr>            </vt:lpstr>
      <vt:lpstr>Gangguan mobilitas sendi, fungsi motor, kinerja otot dan ROM yang berkaitan dengan  Artropalsti sendi. </vt:lpstr>
      <vt:lpstr>Slide 3</vt:lpstr>
      <vt:lpstr>Slide 4</vt:lpstr>
      <vt:lpstr>Slide 5</vt:lpstr>
      <vt:lpstr>A. Hip Replacement  </vt:lpstr>
      <vt:lpstr>Pengertian</vt:lpstr>
      <vt:lpstr>Slide 8</vt:lpstr>
      <vt:lpstr>Slide 9</vt:lpstr>
      <vt:lpstr>Risks and complications</vt:lpstr>
      <vt:lpstr>TOTAL HIP REPLACEMENT PROTOCOL </vt:lpstr>
      <vt:lpstr>Slide 12</vt:lpstr>
      <vt:lpstr>Slide 13</vt:lpstr>
      <vt:lpstr>TOTAL HIP REPLACEMENT PRECAUTIONS It is important to follow the precautions noted as it is possible to dislocate your hip replacement.</vt:lpstr>
      <vt:lpstr>Slide 15</vt:lpstr>
      <vt:lpstr>Slide 16</vt:lpstr>
      <vt:lpstr>Slide 17</vt:lpstr>
      <vt:lpstr>How to perform daily activities with care of the operated hip?</vt:lpstr>
      <vt:lpstr>2) Picking up object from the floor</vt:lpstr>
      <vt:lpstr>Slide 20</vt:lpstr>
      <vt:lpstr>Slide 21</vt:lpstr>
      <vt:lpstr>Slide 22</vt:lpstr>
      <vt:lpstr>Slide 23</vt:lpstr>
      <vt:lpstr>B. TOTAL KNEE REPLACEMENT</vt:lpstr>
      <vt:lpstr>Slide 25</vt:lpstr>
      <vt:lpstr>Insall Scott Kelly® Institute for Orthopaedics and Sports Medicine 210 East 64th Street, 4th Floor, New York, NY 10065 </vt:lpstr>
      <vt:lpstr>TOTAL KNEE REPLACEMENT (TKR) POST-OPERATIVE REHABILITATION PROTOCOL</vt:lpstr>
      <vt:lpstr>Slide 28</vt:lpstr>
      <vt:lpstr>Slide 29</vt:lpstr>
      <vt:lpstr>POD #1 </vt:lpstr>
      <vt:lpstr>POD #2</vt:lpstr>
      <vt:lpstr>POD #3 </vt:lpstr>
      <vt:lpstr>POD #4 </vt:lpstr>
      <vt:lpstr>POD #5 </vt:lpstr>
      <vt:lpstr>PHASE II: PROGRESSIVE FUNCTION (WEEKS 2-5) </vt:lpstr>
      <vt:lpstr>Weeks 2-3 </vt:lpstr>
      <vt:lpstr>WEEKS 3-4 </vt:lpstr>
      <vt:lpstr>WEEKS 4-5 </vt:lpstr>
      <vt:lpstr>PHASE III: ADVANCED FUNCTION (WEEKS 6-8) </vt:lpstr>
      <vt:lpstr>WEEKS 6-7 </vt:lpstr>
      <vt:lpstr>WEEKS 7-8 </vt:lpstr>
      <vt:lpstr>Normal Activities</vt:lpstr>
      <vt:lpstr>Indikasi untuk Arthroplasty </vt:lpstr>
      <vt:lpstr>Gangguan mobililitas sendi, fungsi motorik, kinerja otot dan ROM akibat patologi : AMPUTASI </vt:lpstr>
      <vt:lpstr>Types of Musculoskeletal amputation:</vt:lpstr>
      <vt:lpstr>Types of amputation include: Continue</vt:lpstr>
      <vt:lpstr>Causes </vt:lpstr>
      <vt:lpstr>Causes Cont</vt:lpstr>
      <vt:lpstr>Causes Cont</vt:lpstr>
      <vt:lpstr>Causes Cont</vt:lpstr>
      <vt:lpstr>PHANTOM PAIN</vt:lpstr>
      <vt:lpstr>When should physical therapy start for an upper limb amputee?     </vt:lpstr>
      <vt:lpstr>Slide 53</vt:lpstr>
      <vt:lpstr>Slide 54</vt:lpstr>
      <vt:lpstr>The major categories of upper-limb amputations are: </vt:lpstr>
      <vt:lpstr>PHYSIOTHERAPY EXERCISES FOLLOWING TRANSTIBIAL (BELOW KNEE) AMPUTATION Produced by P.I.R.P.A.G. (Physiotherapy Inter Regional Prosthetic Audit Group, London, United Kingdom, 2004)</vt:lpstr>
      <vt:lpstr>Physiotherapy Protokol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Exercises for Above Knee Amputation (Trans-femoral amputasi)  </vt:lpstr>
      <vt:lpstr>Above Knee Amputee Exercise Program</vt:lpstr>
      <vt:lpstr>Slide 70</vt:lpstr>
      <vt:lpstr>Hamstring Stretch: </vt:lpstr>
      <vt:lpstr>Hip Flexor Stretch</vt:lpstr>
      <vt:lpstr>Alternative Stretch </vt:lpstr>
      <vt:lpstr>Adductor Stretch</vt:lpstr>
      <vt:lpstr>Strengthening Exercises: Hip Ekstensi 1</vt:lpstr>
      <vt:lpstr>Hip Ekstensi 2</vt:lpstr>
      <vt:lpstr>Hip Abduction</vt:lpstr>
      <vt:lpstr>Leg Lift</vt:lpstr>
      <vt:lpstr>Pelvic Tilt </vt:lpstr>
      <vt:lpstr>Slide 80</vt:lpstr>
      <vt:lpstr>BACAAN :</vt:lpstr>
      <vt:lpstr>Gangguan mobililitas sendi, fungsi motorik, kinerja otot dan ROM akibat patologi : ARTHRITIS</vt:lpstr>
      <vt:lpstr>OSTEO ARTHRITIS (OA) </vt:lpstr>
      <vt:lpstr>Slide 84</vt:lpstr>
      <vt:lpstr> Klasifikasi Osteoarthritis :</vt:lpstr>
      <vt:lpstr>Slide 86</vt:lpstr>
      <vt:lpstr>Patogenesis Osteoarthritis :</vt:lpstr>
      <vt:lpstr>Gejala:</vt:lpstr>
      <vt:lpstr>Physical Therapy Management of Osteoarthritis:</vt:lpstr>
      <vt:lpstr>Slide 90</vt:lpstr>
      <vt:lpstr>Modalitas: </vt:lpstr>
      <vt:lpstr>  Therapeutic Exercises in Osteoarthritis: </vt:lpstr>
      <vt:lpstr>Slide 93</vt:lpstr>
      <vt:lpstr>ROM Exercise</vt:lpstr>
      <vt:lpstr>Slide 95</vt:lpstr>
      <vt:lpstr>Stretching Exercises</vt:lpstr>
      <vt:lpstr>Strengthening Exercises</vt:lpstr>
      <vt:lpstr>Quadriceps m. weakness</vt:lpstr>
      <vt:lpstr>Latihan Penguatan diklasifikasikan:</vt:lpstr>
      <vt:lpstr>Klasifikasi lainnya adalah </vt:lpstr>
      <vt:lpstr>Slide 101</vt:lpstr>
      <vt:lpstr>Slide 102</vt:lpstr>
      <vt:lpstr>Balance Training in Osteoarthritis:</vt:lpstr>
      <vt:lpstr>Aerobic Exercises: </vt:lpstr>
      <vt:lpstr>Joint Manipulation </vt:lpstr>
      <vt:lpstr>Slide 106</vt:lpstr>
      <vt:lpstr>Mulligan's Rotational Knee Mobilization with Movement</vt:lpstr>
      <vt:lpstr>Mulligan's Self Mobilization Technique: </vt:lpstr>
      <vt:lpstr>Mulligan's Taping Technique: </vt:lpstr>
      <vt:lpstr>Aquatic Exercises</vt:lpstr>
      <vt:lpstr>1. OA SPINE</vt:lpstr>
      <vt:lpstr>EXERCISES</vt:lpstr>
      <vt:lpstr>2. OA HIP </vt:lpstr>
      <vt:lpstr>Slide 114</vt:lpstr>
      <vt:lpstr>Causa</vt:lpstr>
      <vt:lpstr>RehabILITATION Exercises for  Hip Osteoarthritis </vt:lpstr>
      <vt:lpstr>Water Exercises </vt:lpstr>
      <vt:lpstr>Bicycling </vt:lpstr>
      <vt:lpstr>Step-Ups </vt:lpstr>
      <vt:lpstr>Hip Abduction/Adduction </vt:lpstr>
      <vt:lpstr>Berdasarkan hasil research dari :</vt:lpstr>
      <vt:lpstr>3. OA KNEE</vt:lpstr>
      <vt:lpstr>a. Knee taping techniques</vt:lpstr>
      <vt:lpstr>b. Balance, agility, and functional</vt:lpstr>
      <vt:lpstr>c. TENS  </vt:lpstr>
      <vt:lpstr>Manual Therapy Tehniques</vt:lpstr>
      <vt:lpstr>RHEUMATHOID ARTHRITIS (RA)</vt:lpstr>
      <vt:lpstr>Rehabilitation Management for Rheumatoid Arthritis Patients </vt:lpstr>
      <vt:lpstr>Relative Rest</vt:lpstr>
      <vt:lpstr>Exercise </vt:lpstr>
      <vt:lpstr>Stretching</vt:lpstr>
      <vt:lpstr>Strengthening </vt:lpstr>
      <vt:lpstr>Areobic Conditioning</vt:lpstr>
      <vt:lpstr>Slide 134</vt:lpstr>
      <vt:lpstr>Modalities</vt:lpstr>
      <vt:lpstr>Orthoses / Orthotic</vt:lpstr>
      <vt:lpstr>Slide 137</vt:lpstr>
      <vt:lpstr>JUVENILE RHEMATOID ARTHRITIS/ JUVENILE IDIOPATHIC ARTHRITIS</vt:lpstr>
      <vt:lpstr>Slide 139</vt:lpstr>
      <vt:lpstr>The subcategories are: </vt:lpstr>
      <vt:lpstr>Usia rata-rata onset adalah 1-3 tahun. </vt:lpstr>
      <vt:lpstr>Karakteristik / Presentasi Klinis </vt:lpstr>
      <vt:lpstr>PHYSIOTHERAPY</vt:lpstr>
      <vt:lpstr>Aspek yang harus difokuskan pada selama sesi terapi fisik adalah sebagai berikut :</vt:lpstr>
      <vt:lpstr>Slide 145</vt:lpstr>
      <vt:lpstr>             Terima kasih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</dc:title>
  <dc:creator>wismanto</dc:creator>
  <cp:lastModifiedBy>wismanto</cp:lastModifiedBy>
  <cp:revision>107</cp:revision>
  <dcterms:created xsi:type="dcterms:W3CDTF">2012-10-24T01:33:11Z</dcterms:created>
  <dcterms:modified xsi:type="dcterms:W3CDTF">2012-10-28T21:55:24Z</dcterms:modified>
</cp:coreProperties>
</file>