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4343399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2"/>
                </a:solidFill>
                <a:latin typeface="Adorable" pitchFamily="66" charset="0"/>
              </a:rPr>
              <a:t>ENSEFALITIS</a:t>
            </a:r>
            <a:r>
              <a:rPr lang="en-US" sz="8000" dirty="0" smtClean="0">
                <a:solidFill>
                  <a:schemeClr val="tx2"/>
                </a:solidFill>
              </a:rPr>
              <a:t/>
            </a:r>
            <a:br>
              <a:rPr lang="en-US" sz="8000" dirty="0" smtClean="0">
                <a:solidFill>
                  <a:schemeClr val="tx2"/>
                </a:solidFill>
              </a:rPr>
            </a:br>
            <a:r>
              <a:rPr lang="en-US" dirty="0" smtClean="0"/>
              <a:t>(RADANG JARINGAN </a:t>
            </a:r>
            <a:r>
              <a:rPr lang="en-US" smtClean="0"/>
              <a:t>OTAK)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MAIDI SAMEKTO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46000"/>
          </a:blip>
          <a:srcRect/>
          <a:stretch>
            <a:fillRect/>
          </a:stretch>
        </p:blipFill>
        <p:spPr bwMode="auto">
          <a:xfrm>
            <a:off x="304800" y="304800"/>
            <a:ext cx="1011237" cy="101123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marL="519113" indent="-519113">
              <a:buAutoNum type="arabicPeriod" startAt="3"/>
            </a:pPr>
            <a:r>
              <a:rPr lang="en-US" dirty="0" err="1" smtClean="0"/>
              <a:t>Anak</a:t>
            </a:r>
            <a:r>
              <a:rPr lang="en-US" dirty="0" smtClean="0"/>
              <a:t> ≥ 4 </a:t>
            </a:r>
            <a:r>
              <a:rPr lang="en-US" dirty="0" err="1" smtClean="0"/>
              <a:t>tahun</a:t>
            </a:r>
            <a:r>
              <a:rPr lang="en-US" dirty="0" smtClean="0"/>
              <a:t> : - </a:t>
            </a:r>
            <a:r>
              <a:rPr lang="en-US" dirty="0" err="1" smtClean="0"/>
              <a:t>Meningokokus</a:t>
            </a:r>
            <a:endParaRPr lang="en-US" dirty="0" smtClean="0"/>
          </a:p>
          <a:p>
            <a:pPr marL="519113" indent="-519113">
              <a:buNone/>
              <a:tabLst>
                <a:tab pos="3316288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Pneumokokus</a:t>
            </a:r>
            <a:endParaRPr lang="en-US" dirty="0" smtClean="0"/>
          </a:p>
          <a:p>
            <a:pPr marL="519113" indent="-519113">
              <a:buNone/>
              <a:tabLst>
                <a:tab pos="3316288" algn="l"/>
              </a:tabLst>
            </a:pP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9113" indent="-519113">
              <a:buNone/>
              <a:tabLst>
                <a:tab pos="3316288" algn="l"/>
              </a:tabLst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PATOLOGI</a:t>
            </a:r>
          </a:p>
          <a:p>
            <a:pPr marL="0" indent="0" algn="just">
              <a:buNone/>
              <a:tabLst>
                <a:tab pos="3316288" algn="l"/>
              </a:tabLst>
            </a:pPr>
            <a:r>
              <a:rPr lang="en-US" dirty="0" err="1" smtClean="0"/>
              <a:t>Bendungan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superfisial</a:t>
            </a:r>
            <a:r>
              <a:rPr lang="en-US" dirty="0" smtClean="0"/>
              <a:t> &amp; </a:t>
            </a:r>
            <a:r>
              <a:rPr lang="en-US" dirty="0" err="1" smtClean="0"/>
              <a:t>piamater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pembesaran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pleksus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koroideus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exudat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subaraknoidea</a:t>
            </a:r>
            <a:r>
              <a:rPr lang="en-US" dirty="0" smtClean="0">
                <a:sym typeface="Wingdings" pitchFamily="2" charset="2"/>
              </a:rPr>
              <a:t>  M.S</a:t>
            </a:r>
          </a:p>
          <a:p>
            <a:pPr marL="0" indent="0" algn="just">
              <a:buNone/>
              <a:tabLst>
                <a:tab pos="3316288" algn="l"/>
              </a:tabLst>
            </a:pP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0" indent="0" algn="just">
              <a:buNone/>
              <a:tabLst>
                <a:tab pos="3316288" algn="l"/>
              </a:tabLst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PATOGENESIS</a:t>
            </a:r>
          </a:p>
          <a:p>
            <a:pPr marL="0" indent="0" algn="just">
              <a:buNone/>
              <a:tabLst>
                <a:tab pos="3316288" algn="l"/>
              </a:tabLst>
            </a:pPr>
            <a:r>
              <a:rPr lang="en-US" dirty="0" err="1" smtClean="0">
                <a:sym typeface="Wingdings" pitchFamily="2" charset="2"/>
              </a:rPr>
              <a:t>Kuman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selaput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subaraknoidea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smtClean="0">
                <a:sym typeface="Wingdings" pitchFamily="2" charset="2"/>
              </a:rPr>
              <a:t>Luka </a:t>
            </a:r>
            <a:r>
              <a:rPr lang="en-US" dirty="0" err="1" smtClean="0">
                <a:sym typeface="Wingdings" pitchFamily="2" charset="2"/>
              </a:rPr>
              <a:t>terbuka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err="1" smtClean="0">
                <a:sym typeface="Wingdings" pitchFamily="2" charset="2"/>
              </a:rPr>
              <a:t>Penyebaran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– </a:t>
            </a:r>
            <a:r>
              <a:rPr lang="en-US" dirty="0" err="1" smtClean="0">
                <a:sym typeface="Wingdings" pitchFamily="2" charset="2"/>
              </a:rPr>
              <a:t>otitis</a:t>
            </a:r>
            <a:r>
              <a:rPr lang="en-US" dirty="0" smtClean="0">
                <a:sym typeface="Wingdings" pitchFamily="2" charset="2"/>
              </a:rPr>
              <a:t> media &amp; sinus </a:t>
            </a:r>
            <a:r>
              <a:rPr lang="en-US" dirty="0" err="1" smtClean="0">
                <a:sym typeface="Wingdings" pitchFamily="2" charset="2"/>
              </a:rPr>
              <a:t>paranasalis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smtClean="0">
                <a:sym typeface="Wingdings" pitchFamily="2" charset="2"/>
              </a:rPr>
              <a:t>Sepsis </a:t>
            </a:r>
            <a:r>
              <a:rPr lang="en-US" dirty="0" err="1" smtClean="0">
                <a:sym typeface="Wingdings" pitchFamily="2" charset="2"/>
              </a:rPr>
              <a:t>pembuluh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darah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err="1" smtClean="0">
                <a:sym typeface="Wingdings" pitchFamily="2" charset="2"/>
              </a:rPr>
              <a:t>Extradural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abses</a:t>
            </a:r>
            <a:r>
              <a:rPr lang="en-US" dirty="0" smtClean="0">
                <a:sym typeface="Wingdings" pitchFamily="2" charset="2"/>
              </a:rPr>
              <a:t>, subdural,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abses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5"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smtClean="0"/>
              <a:t>Lamina </a:t>
            </a:r>
            <a:r>
              <a:rPr lang="en-US" dirty="0" err="1" smtClean="0"/>
              <a:t>kribosa</a:t>
            </a:r>
            <a:r>
              <a:rPr lang="en-US" dirty="0" smtClean="0"/>
              <a:t> </a:t>
            </a:r>
            <a:r>
              <a:rPr lang="en-US" dirty="0" err="1" smtClean="0"/>
              <a:t>osis</a:t>
            </a:r>
            <a:r>
              <a:rPr lang="en-US" dirty="0" smtClean="0"/>
              <a:t> </a:t>
            </a:r>
            <a:r>
              <a:rPr lang="en-US" dirty="0" err="1" smtClean="0"/>
              <a:t>etmoidalis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rinorea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rabicPeriod" startAt="5"/>
            </a:pPr>
            <a:endParaRPr lang="en-US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GAMBARAN KLINIS</a:t>
            </a: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Panas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menggigil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menerus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Mual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muntah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Hilangnya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nafsu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makan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Kelemahan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punggung+sendi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smtClean="0">
                <a:sym typeface="Wingdings" pitchFamily="2" charset="2"/>
              </a:rPr>
              <a:t>≥ 12 – 24 jam : </a:t>
            </a:r>
            <a:r>
              <a:rPr lang="en-US" dirty="0" err="1" smtClean="0">
                <a:sym typeface="Wingdings" pitchFamily="2" charset="2"/>
              </a:rPr>
              <a:t>kaku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kuduk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tanda</a:t>
            </a:r>
            <a:r>
              <a:rPr lang="en-US" dirty="0" smtClean="0">
                <a:sym typeface="Wingdings" pitchFamily="2" charset="2"/>
              </a:rPr>
              <a:t> kerning, td. </a:t>
            </a:r>
            <a:r>
              <a:rPr lang="en-US" dirty="0" err="1" smtClean="0">
                <a:sym typeface="Wingdings" pitchFamily="2" charset="2"/>
              </a:rPr>
              <a:t>Brudzinsky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Takut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rangsang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cahaya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Kejang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dewasa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jarang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Terkadang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kelumpuhan</a:t>
            </a:r>
            <a:r>
              <a:rPr lang="en-US" dirty="0" smtClean="0">
                <a:sym typeface="Wingdings" pitchFamily="2" charset="2"/>
              </a:rPr>
              <a:t> N.VI, N.VII, N.VIII</a:t>
            </a: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Penderita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gelisah</a:t>
            </a:r>
            <a:r>
              <a:rPr lang="en-US" dirty="0" smtClean="0">
                <a:sym typeface="Wingdings" pitchFamily="2" charset="2"/>
              </a:rPr>
              <a:t>, mental </a:t>
            </a:r>
            <a:r>
              <a:rPr lang="en-US" dirty="0" err="1" smtClean="0">
                <a:sym typeface="Wingdings" pitchFamily="2" charset="2"/>
              </a:rPr>
              <a:t>bingung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halusinasi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hyperaktif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Berat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koma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</a:rPr>
              <a:t>Gejala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Umum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fronto</a:t>
            </a:r>
            <a:r>
              <a:rPr lang="en-US" dirty="0" smtClean="0"/>
              <a:t> orbital</a:t>
            </a:r>
          </a:p>
          <a:p>
            <a:pPr marL="514350" indent="-514350">
              <a:buAutoNum type="arabicPeriod"/>
            </a:pPr>
            <a:r>
              <a:rPr lang="en-US" dirty="0" smtClean="0"/>
              <a:t>Nausea, </a:t>
            </a:r>
            <a:r>
              <a:rPr lang="en-US" dirty="0" err="1" smtClean="0"/>
              <a:t>vomites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pinggang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irama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Kelumpuhan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cranical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Irritasi</a:t>
            </a:r>
            <a:r>
              <a:rPr lang="en-US" dirty="0" smtClean="0"/>
              <a:t> </a:t>
            </a:r>
            <a:r>
              <a:rPr lang="en-US" dirty="0" err="1" smtClean="0"/>
              <a:t>serebral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</a:rPr>
              <a:t>Penyebab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 marL="341313" indent="-341313">
              <a:buAutoNum type="arabicParenR"/>
            </a:pPr>
            <a:r>
              <a:rPr lang="en-US" b="1" dirty="0" smtClean="0"/>
              <a:t>BAKTERI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dirty="0" err="1" smtClean="0"/>
              <a:t>Ensefalitis</a:t>
            </a:r>
            <a:r>
              <a:rPr lang="en-US" dirty="0" smtClean="0"/>
              <a:t> </a:t>
            </a:r>
            <a:r>
              <a:rPr lang="en-US" dirty="0" err="1" smtClean="0"/>
              <a:t>supurativa</a:t>
            </a:r>
            <a:endParaRPr lang="en-US" dirty="0" smtClean="0"/>
          </a:p>
          <a:p>
            <a:pPr marL="914400" indent="-395288">
              <a:buNone/>
              <a:tabLst>
                <a:tab pos="736600" algn="l"/>
              </a:tabLst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staphylococcus </a:t>
            </a:r>
            <a:r>
              <a:rPr lang="en-US" dirty="0" err="1" smtClean="0">
                <a:sym typeface="Wingdings" pitchFamily="2" charset="2"/>
              </a:rPr>
              <a:t>aureus</a:t>
            </a:r>
            <a:r>
              <a:rPr lang="en-US" dirty="0" smtClean="0">
                <a:sym typeface="Wingdings" pitchFamily="2" charset="2"/>
              </a:rPr>
              <a:t>, Streptococcus, Escherichia coli</a:t>
            </a:r>
          </a:p>
          <a:p>
            <a:pPr marL="736600" indent="-217488" algn="just">
              <a:buNone/>
              <a:tabLst>
                <a:tab pos="736600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P</a:t>
            </a:r>
            <a:r>
              <a:rPr lang="en-US" dirty="0" err="1" smtClean="0">
                <a:sym typeface="Wingdings" pitchFamily="2" charset="2"/>
              </a:rPr>
              <a:t>eradangan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otitis</a:t>
            </a:r>
            <a:r>
              <a:rPr lang="en-US" dirty="0" smtClean="0">
                <a:sym typeface="Wingdings" pitchFamily="2" charset="2"/>
              </a:rPr>
              <a:t> media, </a:t>
            </a:r>
            <a:r>
              <a:rPr lang="en-US" dirty="0" err="1" smtClean="0">
                <a:sym typeface="Wingdings" pitchFamily="2" charset="2"/>
              </a:rPr>
              <a:t>mastoiditis</a:t>
            </a:r>
            <a:r>
              <a:rPr lang="en-US" dirty="0" smtClean="0">
                <a:sym typeface="Wingdings" pitchFamily="2" charset="2"/>
              </a:rPr>
              <a:t>, sinusitis, bronchitis, </a:t>
            </a:r>
            <a:r>
              <a:rPr lang="en-US" dirty="0" err="1" smtClean="0">
                <a:sym typeface="Wingdings" pitchFamily="2" charset="2"/>
              </a:rPr>
              <a:t>empiema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osteomielitis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tengkorak</a:t>
            </a:r>
            <a:r>
              <a:rPr lang="en-US" dirty="0" smtClean="0">
                <a:sym typeface="Wingdings" pitchFamily="2" charset="2"/>
              </a:rPr>
              <a:t>, trauma </a:t>
            </a:r>
            <a:r>
              <a:rPr lang="en-US" dirty="0" err="1" smtClean="0">
                <a:sym typeface="Wingdings" pitchFamily="2" charset="2"/>
              </a:rPr>
              <a:t>menembus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tromboflebitis</a:t>
            </a:r>
            <a:endParaRPr lang="en-US" dirty="0" smtClean="0"/>
          </a:p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dirty="0" err="1" smtClean="0"/>
              <a:t>Lues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endParaRPr lang="en-US" dirty="0" smtClean="0"/>
          </a:p>
          <a:p>
            <a:pPr marL="914400" indent="-395288">
              <a:buNone/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Stadium II, III, IV</a:t>
            </a:r>
          </a:p>
          <a:p>
            <a:pPr marL="914400" indent="-395288">
              <a:buNone/>
              <a:tabLst>
                <a:tab pos="914400" algn="l"/>
              </a:tabLst>
            </a:pPr>
            <a:endParaRPr lang="en-US" dirty="0" smtClean="0"/>
          </a:p>
          <a:p>
            <a:pPr marL="341313" indent="-341313">
              <a:buAutoNum type="arabicParenR" startAt="2"/>
            </a:pPr>
            <a:r>
              <a:rPr lang="en-US" b="1" dirty="0" smtClean="0"/>
              <a:t>RIKETSIA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dirty="0" err="1" smtClean="0"/>
              <a:t>Riketsiosis</a:t>
            </a:r>
            <a:r>
              <a:rPr lang="en-US" dirty="0" smtClean="0"/>
              <a:t> </a:t>
            </a:r>
            <a:r>
              <a:rPr lang="en-US" dirty="0" err="1" smtClean="0"/>
              <a:t>Cerebri</a:t>
            </a:r>
            <a:endParaRPr lang="en-US" dirty="0" smtClean="0"/>
          </a:p>
          <a:p>
            <a:pPr marL="736600" indent="-395288"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gigitan</a:t>
            </a:r>
            <a:endParaRPr lang="en-US" dirty="0" smtClean="0">
              <a:sym typeface="Wingdings" pitchFamily="2" charset="2"/>
            </a:endParaRPr>
          </a:p>
          <a:p>
            <a:pPr marL="736600" indent="-395288">
              <a:buNone/>
            </a:pPr>
            <a:endParaRPr lang="en-US" dirty="0" smtClean="0"/>
          </a:p>
          <a:p>
            <a:pPr marL="341313" indent="-341313">
              <a:buNone/>
            </a:pPr>
            <a:r>
              <a:rPr lang="en-US" b="1" dirty="0" smtClean="0"/>
              <a:t>3) 	PARASIT</a:t>
            </a:r>
          </a:p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dirty="0" smtClean="0"/>
              <a:t>Malaria </a:t>
            </a:r>
            <a:r>
              <a:rPr lang="en-US" dirty="0" err="1" smtClean="0"/>
              <a:t>Otak</a:t>
            </a:r>
            <a:endParaRPr lang="en-US" dirty="0" smtClean="0"/>
          </a:p>
          <a:p>
            <a:pPr marL="1146175" indent="-395288"/>
            <a:r>
              <a:rPr lang="en-US" dirty="0" smtClean="0"/>
              <a:t>Malaria </a:t>
            </a:r>
            <a:r>
              <a:rPr lang="en-US" dirty="0" err="1" smtClean="0"/>
              <a:t>tropika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plasmodium </a:t>
            </a:r>
            <a:r>
              <a:rPr lang="en-US" dirty="0" err="1" smtClean="0">
                <a:sym typeface="Wingdings" pitchFamily="2" charset="2"/>
              </a:rPr>
              <a:t>falcipatum</a:t>
            </a:r>
            <a:endParaRPr lang="en-US" dirty="0" smtClean="0">
              <a:sym typeface="Wingdings" pitchFamily="2" charset="2"/>
            </a:endParaRPr>
          </a:p>
          <a:p>
            <a:pPr marL="1146175" indent="-395288"/>
            <a:r>
              <a:rPr lang="en-US" dirty="0" err="1" smtClean="0">
                <a:sym typeface="Wingdings" pitchFamily="2" charset="2"/>
              </a:rPr>
              <a:t>Eritrocit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terinfeksi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parasit</a:t>
            </a:r>
            <a:r>
              <a:rPr lang="en-US" dirty="0" smtClean="0">
                <a:sym typeface="Wingdings" pitchFamily="2" charset="2"/>
              </a:rPr>
              <a:t>    </a:t>
            </a:r>
            <a:r>
              <a:rPr lang="en-US" dirty="0" err="1" smtClean="0">
                <a:sym typeface="Wingdings" pitchFamily="2" charset="2"/>
              </a:rPr>
              <a:t>timbul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penyumbatan</a:t>
            </a:r>
            <a:endParaRPr 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943600"/>
          </a:xfrm>
        </p:spPr>
        <p:txBody>
          <a:bodyPr>
            <a:normAutofit/>
          </a:bodyPr>
          <a:lstStyle/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sz="2000" dirty="0" err="1" smtClean="0"/>
              <a:t>Toksoplasmolisis</a:t>
            </a:r>
            <a:r>
              <a:rPr lang="en-US" sz="2000" dirty="0" smtClean="0"/>
              <a:t> – </a:t>
            </a:r>
            <a:r>
              <a:rPr lang="en-US" sz="2000" dirty="0" err="1" smtClean="0"/>
              <a:t>Toxoplasma</a:t>
            </a:r>
            <a:r>
              <a:rPr lang="en-US" sz="2000" dirty="0" smtClean="0"/>
              <a:t> </a:t>
            </a:r>
            <a:r>
              <a:rPr lang="en-US" sz="2000" dirty="0" err="1" smtClean="0"/>
              <a:t>gondoli</a:t>
            </a:r>
            <a:endParaRPr lang="en-US" sz="2000" dirty="0" smtClean="0"/>
          </a:p>
          <a:p>
            <a:pPr marL="1092200" indent="-355600">
              <a:tabLst>
                <a:tab pos="1092200" algn="l"/>
              </a:tabLst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endParaRPr lang="en-US" sz="2000" dirty="0" smtClean="0"/>
          </a:p>
          <a:p>
            <a:pPr marL="1092200" indent="-355600">
              <a:tabLst>
                <a:tab pos="1092200" algn="l"/>
              </a:tabLst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vetus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merusak</a:t>
            </a:r>
            <a:r>
              <a:rPr lang="en-US" sz="2000" dirty="0" smtClean="0"/>
              <a:t> </a:t>
            </a:r>
            <a:r>
              <a:rPr lang="en-US" sz="2000" dirty="0" err="1" smtClean="0"/>
              <a:t>otak</a:t>
            </a:r>
            <a:endParaRPr lang="en-US" sz="2000" dirty="0" smtClean="0"/>
          </a:p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sz="2000" dirty="0" err="1" smtClean="0"/>
              <a:t>Amebiasis</a:t>
            </a:r>
            <a:endParaRPr lang="en-US" sz="2000" dirty="0" smtClean="0"/>
          </a:p>
          <a:p>
            <a:pPr marL="736600" indent="-395288">
              <a:buNone/>
              <a:tabLst>
                <a:tab pos="7366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Ameba genus </a:t>
            </a:r>
            <a:r>
              <a:rPr lang="en-US" sz="2000" dirty="0" err="1" smtClean="0"/>
              <a:t>naegleria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hidung</a:t>
            </a:r>
            <a:r>
              <a:rPr lang="en-US" sz="2000" dirty="0" smtClean="0"/>
              <a:t> </a:t>
            </a:r>
            <a:r>
              <a:rPr lang="en-US" sz="2000" dirty="0" err="1" smtClean="0"/>
              <a:t>disaat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berenang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err="1" smtClean="0">
                <a:sym typeface="Wingdings" pitchFamily="2" charset="2"/>
              </a:rPr>
              <a:t>meningoensefalitis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akuta</a:t>
            </a:r>
            <a:endParaRPr lang="en-US" sz="2000" dirty="0" smtClean="0">
              <a:sym typeface="Wingdings" pitchFamily="2" charset="2"/>
            </a:endParaRPr>
          </a:p>
          <a:p>
            <a:pPr marL="736600" indent="-395288">
              <a:buNone/>
              <a:tabLst>
                <a:tab pos="736600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341313" indent="-341313">
              <a:buAutoNum type="arabicParenR" startAt="4"/>
            </a:pPr>
            <a:r>
              <a:rPr lang="en-US" sz="2000" b="1" dirty="0" smtClean="0"/>
              <a:t>CACING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sz="2000" dirty="0" err="1" smtClean="0"/>
              <a:t>Sistiserkosis</a:t>
            </a:r>
            <a:endParaRPr lang="en-US" sz="2000" dirty="0" smtClean="0"/>
          </a:p>
          <a:p>
            <a:pPr marL="682625" indent="-341313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C</a:t>
            </a:r>
            <a:r>
              <a:rPr lang="en-US" sz="2000" dirty="0" err="1" smtClean="0"/>
              <a:t>ysticercus</a:t>
            </a:r>
            <a:r>
              <a:rPr lang="en-US" sz="2000" dirty="0" smtClean="0"/>
              <a:t> </a:t>
            </a:r>
            <a:r>
              <a:rPr lang="en-US" sz="2000" dirty="0" err="1" smtClean="0"/>
              <a:t>cellulosae</a:t>
            </a:r>
            <a:r>
              <a:rPr lang="en-US" sz="2000" dirty="0" smtClean="0"/>
              <a:t>: std. larva </a:t>
            </a:r>
            <a:r>
              <a:rPr lang="en-US" sz="2000" dirty="0" err="1" smtClean="0"/>
              <a:t>Taenia</a:t>
            </a:r>
            <a:r>
              <a:rPr lang="en-US" sz="2000" dirty="0" smtClean="0"/>
              <a:t> </a:t>
            </a:r>
            <a:r>
              <a:rPr lang="en-US" sz="2000" dirty="0" err="1" smtClean="0"/>
              <a:t>solium</a:t>
            </a:r>
            <a:r>
              <a:rPr lang="en-US" sz="2000" dirty="0" smtClean="0"/>
              <a:t> – </a:t>
            </a:r>
            <a:r>
              <a:rPr lang="en-US" sz="2000" dirty="0" err="1" smtClean="0"/>
              <a:t>tertelan</a:t>
            </a:r>
            <a:r>
              <a:rPr lang="en-US" sz="2000" dirty="0" smtClean="0"/>
              <a:t> – </a:t>
            </a:r>
            <a:r>
              <a:rPr lang="en-US" sz="2000" dirty="0" err="1" smtClean="0"/>
              <a:t>menetas</a:t>
            </a:r>
            <a:r>
              <a:rPr lang="en-US" sz="2000" dirty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lambung</a:t>
            </a:r>
            <a:r>
              <a:rPr lang="en-US" sz="2000" dirty="0" smtClean="0"/>
              <a:t> – </a:t>
            </a:r>
            <a:r>
              <a:rPr lang="en-US" sz="2000" dirty="0" err="1" smtClean="0"/>
              <a:t>pembuluh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– </a:t>
            </a:r>
            <a:r>
              <a:rPr lang="en-US" sz="2000" dirty="0" err="1" smtClean="0"/>
              <a:t>otak</a:t>
            </a:r>
            <a:r>
              <a:rPr lang="en-US" sz="2000" dirty="0" smtClean="0"/>
              <a:t> 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sz="2000" dirty="0" err="1" smtClean="0"/>
              <a:t>Ekinokoktosis</a:t>
            </a:r>
            <a:endParaRPr lang="en-US" sz="2000" dirty="0" smtClean="0"/>
          </a:p>
          <a:p>
            <a:pPr marL="682625" indent="-341313" algn="just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Ecchinococcus</a:t>
            </a:r>
            <a:r>
              <a:rPr lang="en-US" sz="2000" dirty="0" smtClean="0"/>
              <a:t> </a:t>
            </a:r>
            <a:r>
              <a:rPr lang="en-US" sz="2000" dirty="0" err="1" smtClean="0"/>
              <a:t>granulosus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err="1" smtClean="0">
                <a:sym typeface="Wingdings" pitchFamily="2" charset="2"/>
              </a:rPr>
              <a:t>kista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hidatidosa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otak</a:t>
            </a:r>
            <a:endParaRPr lang="en-US" sz="2000" dirty="0" smtClean="0"/>
          </a:p>
          <a:p>
            <a:pPr marL="682625" indent="-341313">
              <a:buFont typeface="Wingdings" pitchFamily="2" charset="2"/>
              <a:buChar char="Ø"/>
            </a:pPr>
            <a:r>
              <a:rPr lang="en-US" sz="2000" dirty="0" err="1" smtClean="0"/>
              <a:t>Skistosomiasis</a:t>
            </a:r>
            <a:endParaRPr lang="en-US" sz="2000" dirty="0" smtClean="0"/>
          </a:p>
          <a:p>
            <a:pPr marL="682625" indent="-341313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Schistosoma</a:t>
            </a:r>
            <a:r>
              <a:rPr lang="en-US" sz="2000" dirty="0" smtClean="0"/>
              <a:t> japonica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err="1" smtClean="0">
                <a:sym typeface="Wingdings" pitchFamily="2" charset="2"/>
              </a:rPr>
              <a:t>ensefalitis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difus</a:t>
            </a:r>
            <a:r>
              <a:rPr lang="en-US" sz="2000" dirty="0" smtClean="0">
                <a:sym typeface="Wingdings" pitchFamily="2" charset="2"/>
              </a:rPr>
              <a:t>    </a:t>
            </a:r>
            <a:r>
              <a:rPr lang="en-US" sz="2000" dirty="0" err="1" smtClean="0">
                <a:sym typeface="Wingdings" pitchFamily="2" charset="2"/>
              </a:rPr>
              <a:t>gejala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seperti</a:t>
            </a:r>
            <a:r>
              <a:rPr lang="en-US" sz="2000" dirty="0" smtClean="0">
                <a:sym typeface="Wingdings" pitchFamily="2" charset="2"/>
              </a:rPr>
              <a:t> tumor </a:t>
            </a:r>
            <a:r>
              <a:rPr lang="en-US" sz="2000" dirty="0" err="1" smtClean="0">
                <a:sym typeface="Wingdings" pitchFamily="2" charset="2"/>
              </a:rPr>
              <a:t>otak</a:t>
            </a:r>
            <a:endParaRPr lang="en-US" sz="2000" dirty="0" smtClean="0"/>
          </a:p>
          <a:p>
            <a:pPr marL="736600" indent="-395288">
              <a:buNone/>
              <a:tabLst>
                <a:tab pos="736600" algn="l"/>
              </a:tabLst>
            </a:pPr>
            <a:endParaRPr lang="en-US" sz="2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5) FUNGUS</a:t>
            </a:r>
          </a:p>
          <a:p>
            <a:pPr marL="804863" indent="-409575">
              <a:buFont typeface="Wingdings" pitchFamily="2" charset="2"/>
              <a:buChar char="Ø"/>
            </a:pPr>
            <a:r>
              <a:rPr lang="en-US" dirty="0" err="1" smtClean="0"/>
              <a:t>Infeksi</a:t>
            </a:r>
            <a:r>
              <a:rPr lang="en-US" dirty="0" smtClean="0"/>
              <a:t> fungus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endParaRPr lang="en-US" dirty="0" smtClean="0"/>
          </a:p>
          <a:p>
            <a:pPr marL="1255713" indent="-4635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Candida </a:t>
            </a:r>
            <a:r>
              <a:rPr lang="en-US" dirty="0" err="1" smtClean="0">
                <a:sym typeface="Wingdings" pitchFamily="2" charset="2"/>
              </a:rPr>
              <a:t>albicans</a:t>
            </a:r>
            <a:r>
              <a:rPr lang="en-US" dirty="0" smtClean="0">
                <a:sym typeface="Wingdings" pitchFamily="2" charset="2"/>
              </a:rPr>
              <a:t>, Cryptococcus </a:t>
            </a:r>
            <a:r>
              <a:rPr lang="en-US" dirty="0" err="1" smtClean="0">
                <a:sym typeface="Wingdings" pitchFamily="2" charset="2"/>
              </a:rPr>
              <a:t>neoformans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Coccidiodes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immitis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Aspergillus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fumagatus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Mucor</a:t>
            </a:r>
            <a:r>
              <a:rPr lang="en-US" dirty="0" smtClean="0">
                <a:sym typeface="Wingdings" pitchFamily="2" charset="2"/>
              </a:rPr>
              <a:t> mycosis</a:t>
            </a:r>
          </a:p>
          <a:p>
            <a:pPr marL="1377950" indent="-46355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marL="341313" indent="-341313">
              <a:buAutoNum type="arabicParenR" startAt="6"/>
            </a:pPr>
            <a:r>
              <a:rPr lang="en-US" b="1" dirty="0" smtClean="0">
                <a:sym typeface="Wingdings" pitchFamily="2" charset="2"/>
              </a:rPr>
              <a:t>VIRUS</a:t>
            </a:r>
          </a:p>
          <a:p>
            <a:pPr marL="804863" indent="-39528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Virus RNA</a:t>
            </a: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Paramiksovicus</a:t>
            </a:r>
            <a:r>
              <a:rPr lang="en-US" dirty="0" smtClean="0">
                <a:sym typeface="Wingdings" pitchFamily="2" charset="2"/>
              </a:rPr>
              <a:t> : virus </a:t>
            </a:r>
            <a:r>
              <a:rPr lang="en-US" dirty="0" err="1" smtClean="0">
                <a:sym typeface="Wingdings" pitchFamily="2" charset="2"/>
              </a:rPr>
              <a:t>parotitis</a:t>
            </a:r>
            <a:r>
              <a:rPr lang="en-US" dirty="0" smtClean="0">
                <a:sym typeface="Wingdings" pitchFamily="2" charset="2"/>
              </a:rPr>
              <a:t>, virus </a:t>
            </a:r>
            <a:r>
              <a:rPr lang="en-US" dirty="0" err="1" smtClean="0">
                <a:sym typeface="Wingdings" pitchFamily="2" charset="2"/>
              </a:rPr>
              <a:t>morbili</a:t>
            </a:r>
            <a:endParaRPr lang="en-US" dirty="0" smtClean="0">
              <a:sym typeface="Wingdings" pitchFamily="2" charset="2"/>
            </a:endParaRP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Rabdovirus</a:t>
            </a:r>
            <a:r>
              <a:rPr lang="en-US" dirty="0" smtClean="0">
                <a:sym typeface="Wingdings" pitchFamily="2" charset="2"/>
              </a:rPr>
              <a:t> : virus rabies</a:t>
            </a:r>
          </a:p>
          <a:p>
            <a:pPr marL="804863" indent="-395288">
              <a:buNone/>
              <a:tabLst>
                <a:tab pos="2060575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Togavirus</a:t>
            </a:r>
            <a:r>
              <a:rPr lang="en-US" dirty="0" smtClean="0">
                <a:sym typeface="Wingdings" pitchFamily="2" charset="2"/>
              </a:rPr>
              <a:t> : virus </a:t>
            </a:r>
            <a:r>
              <a:rPr lang="en-US" dirty="0" err="1" smtClean="0">
                <a:sym typeface="Wingdings" pitchFamily="2" charset="2"/>
              </a:rPr>
              <a:t>rubela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Flavivirus</a:t>
            </a:r>
            <a:r>
              <a:rPr lang="en-US" dirty="0" smtClean="0">
                <a:sym typeface="Wingdings" pitchFamily="2" charset="2"/>
              </a:rPr>
              <a:t> (virus 			</a:t>
            </a:r>
            <a:r>
              <a:rPr lang="en-US" dirty="0" err="1" smtClean="0">
                <a:sym typeface="Wingdings" pitchFamily="2" charset="2"/>
              </a:rPr>
              <a:t>ensefalitis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Jepang</a:t>
            </a:r>
            <a:r>
              <a:rPr lang="en-US" dirty="0" smtClean="0">
                <a:sym typeface="Wingdings" pitchFamily="2" charset="2"/>
              </a:rPr>
              <a:t> B, virus dengue)</a:t>
            </a:r>
          </a:p>
          <a:p>
            <a:pPr marL="804863" indent="-395288">
              <a:buNone/>
              <a:tabLst>
                <a:tab pos="2511425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Pikonavirus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Enterovirus</a:t>
            </a:r>
            <a:r>
              <a:rPr lang="en-US" dirty="0" smtClean="0">
                <a:sym typeface="Wingdings" pitchFamily="2" charset="2"/>
              </a:rPr>
              <a:t> (virus polio, </a:t>
            </a:r>
            <a:r>
              <a:rPr lang="en-US" dirty="0" err="1" smtClean="0">
                <a:sym typeface="Wingdings" pitchFamily="2" charset="2"/>
              </a:rPr>
              <a:t>coxsakle</a:t>
            </a:r>
            <a:r>
              <a:rPr lang="en-US" dirty="0" smtClean="0">
                <a:sym typeface="Wingdings" pitchFamily="2" charset="2"/>
              </a:rPr>
              <a:t> A, B, echovirus)</a:t>
            </a:r>
          </a:p>
          <a:p>
            <a:pPr marL="804863" indent="-395288">
              <a:buNone/>
              <a:tabLst>
                <a:tab pos="2511425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Arenavitus</a:t>
            </a:r>
            <a:r>
              <a:rPr lang="en-US" dirty="0" smtClean="0">
                <a:sym typeface="Wingdings" pitchFamily="2" charset="2"/>
              </a:rPr>
              <a:t> : virus </a:t>
            </a:r>
            <a:r>
              <a:rPr lang="en-US" dirty="0" err="1" smtClean="0">
                <a:sym typeface="Wingdings" pitchFamily="2" charset="2"/>
              </a:rPr>
              <a:t>koriomeningitis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limfositaria</a:t>
            </a:r>
            <a:endParaRPr lang="en-US" dirty="0" smtClean="0">
              <a:sym typeface="Wingdings" pitchFamily="2" charset="2"/>
            </a:endParaRPr>
          </a:p>
          <a:p>
            <a:pPr marL="804863" indent="-39528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Virus DNA</a:t>
            </a:r>
          </a:p>
          <a:p>
            <a:pPr marL="804863" indent="-395288">
              <a:buNone/>
              <a:tabLst>
                <a:tab pos="2401888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Herpes virus : Herpes zoster-</a:t>
            </a:r>
            <a:r>
              <a:rPr lang="en-US" dirty="0" err="1" smtClean="0">
                <a:sym typeface="Wingdings" pitchFamily="2" charset="2"/>
              </a:rPr>
              <a:t>varisela</a:t>
            </a:r>
            <a:r>
              <a:rPr lang="en-US" dirty="0" smtClean="0">
                <a:sym typeface="Wingdings" pitchFamily="2" charset="2"/>
              </a:rPr>
              <a:t>, Herpes </a:t>
            </a:r>
            <a:r>
              <a:rPr lang="en-US" dirty="0" err="1" smtClean="0">
                <a:sym typeface="Wingdings" pitchFamily="2" charset="2"/>
              </a:rPr>
              <a:t>simpleks</a:t>
            </a:r>
            <a:r>
              <a:rPr lang="en-US" dirty="0" smtClean="0">
                <a:sym typeface="Wingdings" pitchFamily="2" charset="2"/>
              </a:rPr>
              <a:t>, 	</a:t>
            </a:r>
            <a:r>
              <a:rPr lang="en-US" dirty="0" err="1" smtClean="0">
                <a:sym typeface="Wingdings" pitchFamily="2" charset="2"/>
              </a:rPr>
              <a:t>Sitomegalovirus</a:t>
            </a:r>
            <a:r>
              <a:rPr lang="en-US" dirty="0" smtClean="0">
                <a:sym typeface="Wingdings" pitchFamily="2" charset="2"/>
              </a:rPr>
              <a:t>, virus </a:t>
            </a:r>
            <a:r>
              <a:rPr lang="en-US" dirty="0" err="1" smtClean="0">
                <a:sym typeface="Wingdings" pitchFamily="2" charset="2"/>
              </a:rPr>
              <a:t>Eptein</a:t>
            </a:r>
            <a:r>
              <a:rPr lang="en-US" dirty="0" smtClean="0">
                <a:sym typeface="Wingdings" pitchFamily="2" charset="2"/>
              </a:rPr>
              <a:t>-Barr</a:t>
            </a: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Proxvirus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Variola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Vaksinia</a:t>
            </a:r>
            <a:endParaRPr lang="en-US" dirty="0" smtClean="0">
              <a:sym typeface="Wingdings" pitchFamily="2" charset="2"/>
            </a:endParaRP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Retrovirus : AIDS</a:t>
            </a:r>
          </a:p>
          <a:p>
            <a:pPr marL="514350" indent="-514350">
              <a:buNone/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rable" pitchFamily="66" charset="0"/>
              </a:rPr>
              <a:t>MENINGITIS TUBERKULOSA</a:t>
            </a:r>
            <a:endParaRPr lang="en-US" sz="4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rabl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ETIOLOGI</a:t>
            </a:r>
          </a:p>
          <a:p>
            <a:pPr marL="855663" indent="-514350"/>
            <a:r>
              <a:rPr lang="en-US" sz="2300" dirty="0" err="1" smtClean="0"/>
              <a:t>Mikrobakterium</a:t>
            </a:r>
            <a:r>
              <a:rPr lang="en-US" sz="2300" dirty="0" smtClean="0"/>
              <a:t> </a:t>
            </a:r>
            <a:r>
              <a:rPr lang="en-US" sz="2300" dirty="0" err="1" smtClean="0"/>
              <a:t>tuberkulosa</a:t>
            </a:r>
            <a:r>
              <a:rPr lang="en-US" sz="2300" dirty="0" smtClean="0"/>
              <a:t> </a:t>
            </a:r>
            <a:r>
              <a:rPr lang="en-US" sz="2300" dirty="0" err="1" smtClean="0"/>
              <a:t>varian</a:t>
            </a:r>
            <a:r>
              <a:rPr lang="en-US" sz="2300" dirty="0" smtClean="0"/>
              <a:t> </a:t>
            </a:r>
            <a:r>
              <a:rPr lang="en-US" sz="2300" dirty="0" err="1" smtClean="0"/>
              <a:t>hominis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Menyerang</a:t>
            </a:r>
            <a:r>
              <a:rPr lang="en-US" sz="2300" dirty="0" smtClean="0"/>
              <a:t> </a:t>
            </a:r>
            <a:r>
              <a:rPr lang="en-US" sz="2300" dirty="0" err="1" smtClean="0"/>
              <a:t>segala</a:t>
            </a:r>
            <a:r>
              <a:rPr lang="en-US" sz="2300" dirty="0" smtClean="0"/>
              <a:t> </a:t>
            </a:r>
            <a:r>
              <a:rPr lang="en-US" sz="2300" dirty="0" err="1" smtClean="0"/>
              <a:t>umur</a:t>
            </a:r>
            <a:r>
              <a:rPr lang="en-US" sz="2300" dirty="0" smtClean="0"/>
              <a:t>, </a:t>
            </a:r>
            <a:r>
              <a:rPr lang="en-US" sz="2300" dirty="0" err="1" smtClean="0"/>
              <a:t>jarang</a:t>
            </a:r>
            <a:r>
              <a:rPr lang="en-US" sz="2300" dirty="0" smtClean="0"/>
              <a:t> ≤ 6 </a:t>
            </a:r>
            <a:r>
              <a:rPr lang="en-US" sz="2300" dirty="0" err="1" smtClean="0"/>
              <a:t>bulan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Tersering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6 </a:t>
            </a:r>
            <a:r>
              <a:rPr lang="en-US" sz="2300" dirty="0" err="1" smtClean="0"/>
              <a:t>bulan</a:t>
            </a:r>
            <a:r>
              <a:rPr lang="en-US" sz="2300" dirty="0" smtClean="0"/>
              <a:t> – 5 </a:t>
            </a:r>
            <a:r>
              <a:rPr lang="en-US" sz="2300" dirty="0" err="1" smtClean="0"/>
              <a:t>tahun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otak</a:t>
            </a:r>
            <a:r>
              <a:rPr lang="en-US" sz="2300" dirty="0" smtClean="0"/>
              <a:t> </a:t>
            </a:r>
            <a:r>
              <a:rPr lang="en-US" sz="2300" dirty="0" err="1" smtClean="0"/>
              <a:t>melalui</a:t>
            </a:r>
            <a:r>
              <a:rPr lang="en-US" sz="2300" dirty="0" smtClean="0"/>
              <a:t> </a:t>
            </a:r>
            <a:r>
              <a:rPr lang="en-US" sz="2300" dirty="0" err="1" smtClean="0"/>
              <a:t>perderahan</a:t>
            </a:r>
            <a:r>
              <a:rPr lang="en-US" sz="2300" dirty="0" smtClean="0"/>
              <a:t> </a:t>
            </a:r>
            <a:r>
              <a:rPr lang="en-US" sz="2300" dirty="0" err="1" smtClean="0"/>
              <a:t>darah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otak</a:t>
            </a:r>
            <a:r>
              <a:rPr lang="en-US" sz="2300" dirty="0" smtClean="0"/>
              <a:t> </a:t>
            </a:r>
            <a:r>
              <a:rPr lang="en-US" sz="2300" dirty="0" err="1" smtClean="0"/>
              <a:t>melalui</a:t>
            </a:r>
            <a:r>
              <a:rPr lang="en-US" sz="2300" dirty="0" smtClean="0"/>
              <a:t> </a:t>
            </a:r>
            <a:r>
              <a:rPr lang="en-US" sz="2300" dirty="0" err="1" smtClean="0"/>
              <a:t>peredaran</a:t>
            </a:r>
            <a:r>
              <a:rPr lang="en-US" sz="2300" dirty="0" smtClean="0"/>
              <a:t> </a:t>
            </a:r>
            <a:r>
              <a:rPr lang="en-US" sz="2300" dirty="0" err="1" smtClean="0"/>
              <a:t>darah</a:t>
            </a:r>
            <a:endParaRPr lang="en-US" sz="2300" dirty="0" smtClean="0"/>
          </a:p>
          <a:p>
            <a:pPr marL="514350" indent="-514350">
              <a:buNone/>
            </a:pP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GEJALA</a:t>
            </a:r>
          </a:p>
          <a:p>
            <a:pPr marL="855663" indent="-514350"/>
            <a:r>
              <a:rPr lang="en-US" sz="2300" dirty="0" err="1" smtClean="0"/>
              <a:t>Panas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terlalu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Nyeri</a:t>
            </a:r>
            <a:r>
              <a:rPr lang="en-US" sz="2300" dirty="0" smtClean="0"/>
              <a:t> </a:t>
            </a:r>
            <a:r>
              <a:rPr lang="en-US" sz="2300" dirty="0" err="1" smtClean="0"/>
              <a:t>kepala</a:t>
            </a:r>
            <a:r>
              <a:rPr lang="en-US" sz="2300" dirty="0" smtClean="0"/>
              <a:t>, </a:t>
            </a:r>
            <a:r>
              <a:rPr lang="en-US" sz="2300" dirty="0" err="1" smtClean="0"/>
              <a:t>nyeri</a:t>
            </a:r>
            <a:r>
              <a:rPr lang="en-US" sz="2300" dirty="0" smtClean="0"/>
              <a:t> </a:t>
            </a:r>
            <a:r>
              <a:rPr lang="en-US" sz="2300" dirty="0" err="1" smtClean="0"/>
              <a:t>kuduk</a:t>
            </a:r>
            <a:r>
              <a:rPr lang="en-US" sz="2300" dirty="0" smtClean="0"/>
              <a:t>, </a:t>
            </a:r>
            <a:r>
              <a:rPr lang="en-US" sz="2300" dirty="0" err="1" smtClean="0"/>
              <a:t>otot</a:t>
            </a:r>
            <a:r>
              <a:rPr lang="en-US" sz="2300" dirty="0" smtClean="0"/>
              <a:t>, </a:t>
            </a:r>
            <a:r>
              <a:rPr lang="en-US" sz="2300" dirty="0" err="1" smtClean="0"/>
              <a:t>punggung</a:t>
            </a:r>
            <a:endParaRPr lang="en-US" sz="2300" dirty="0" smtClean="0"/>
          </a:p>
          <a:p>
            <a:pPr marL="855663" indent="-514350"/>
            <a:r>
              <a:rPr lang="en-US" sz="2300" dirty="0" smtClean="0"/>
              <a:t>Rasa </a:t>
            </a:r>
            <a:r>
              <a:rPr lang="en-US" sz="2300" dirty="0" err="1" smtClean="0"/>
              <a:t>lemah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Berat</a:t>
            </a:r>
            <a:r>
              <a:rPr lang="en-US" sz="2300" dirty="0" smtClean="0"/>
              <a:t> </a:t>
            </a:r>
            <a:r>
              <a:rPr lang="en-US" sz="2300" dirty="0" err="1" smtClean="0"/>
              <a:t>badan</a:t>
            </a:r>
            <a:r>
              <a:rPr lang="en-US" sz="2300" dirty="0" smtClean="0"/>
              <a:t> </a:t>
            </a:r>
            <a:r>
              <a:rPr lang="en-US" sz="2300" dirty="0" err="1" smtClean="0"/>
              <a:t>menurun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Halusinasi</a:t>
            </a:r>
            <a:endParaRPr lang="en-US" sz="23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PEMERIKSAAN CAIRAN OTAK:</a:t>
            </a:r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Tekanan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Warna</a:t>
            </a:r>
            <a:r>
              <a:rPr lang="en-US" dirty="0" smtClean="0"/>
              <a:t> 		: </a:t>
            </a:r>
            <a:r>
              <a:rPr lang="en-US" dirty="0" err="1" smtClean="0"/>
              <a:t>jernih</a:t>
            </a:r>
            <a:r>
              <a:rPr lang="en-US" dirty="0" smtClean="0"/>
              <a:t>/</a:t>
            </a:r>
            <a:r>
              <a:rPr lang="en-US" dirty="0" err="1" smtClean="0"/>
              <a:t>santokrom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smtClean="0"/>
              <a:t>Protein 		: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Gula</a:t>
            </a:r>
            <a:r>
              <a:rPr lang="en-US" dirty="0" smtClean="0"/>
              <a:t> 		: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Klorida</a:t>
            </a:r>
            <a:r>
              <a:rPr lang="en-US" dirty="0" smtClean="0"/>
              <a:t> 		: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Lekosit</a:t>
            </a:r>
            <a:r>
              <a:rPr lang="en-US" dirty="0"/>
              <a:t> </a:t>
            </a:r>
            <a:r>
              <a:rPr lang="en-US" dirty="0" smtClean="0"/>
              <a:t>		: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500/mm</a:t>
            </a:r>
            <a:r>
              <a:rPr lang="en-US" spc="-150" baseline="30000" dirty="0" smtClean="0"/>
              <a:t>3</a:t>
            </a:r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spc="-150" dirty="0"/>
              <a:t>	</a:t>
            </a:r>
            <a:r>
              <a:rPr lang="en-US" spc="-150" dirty="0" err="1" smtClean="0"/>
              <a:t>Darah</a:t>
            </a:r>
            <a:r>
              <a:rPr lang="en-US" spc="-150" dirty="0" smtClean="0"/>
              <a:t> 		: </a:t>
            </a:r>
            <a:r>
              <a:rPr lang="en-US" spc="-150" dirty="0" err="1" smtClean="0"/>
              <a:t>leukosit</a:t>
            </a:r>
            <a:r>
              <a:rPr lang="en-US" spc="-150" dirty="0" smtClean="0"/>
              <a:t> </a:t>
            </a:r>
            <a:r>
              <a:rPr lang="en-US" spc="-150" dirty="0" err="1" smtClean="0"/>
              <a:t>meningkat</a:t>
            </a:r>
            <a:r>
              <a:rPr lang="en-US" spc="-150" dirty="0" smtClean="0"/>
              <a:t> </a:t>
            </a:r>
            <a:r>
              <a:rPr lang="en-US" spc="-150" dirty="0" err="1" smtClean="0"/>
              <a:t>sampai</a:t>
            </a:r>
            <a:r>
              <a:rPr lang="en-US" spc="-150" dirty="0" smtClean="0"/>
              <a:t> 20.000</a:t>
            </a:r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spc="-150" dirty="0"/>
              <a:t>	</a:t>
            </a:r>
            <a:r>
              <a:rPr lang="en-US" spc="-150" dirty="0" smtClean="0"/>
              <a:t>Test </a:t>
            </a:r>
            <a:r>
              <a:rPr lang="en-US" spc="-150" dirty="0" err="1" smtClean="0"/>
              <a:t>Tuberkolin</a:t>
            </a:r>
            <a:r>
              <a:rPr lang="en-US" spc="-150" dirty="0" smtClean="0"/>
              <a:t> : </a:t>
            </a:r>
            <a:r>
              <a:rPr lang="en-US" spc="-150" dirty="0" err="1" smtClean="0"/>
              <a:t>sering</a:t>
            </a:r>
            <a:r>
              <a:rPr lang="en-US" spc="-150" dirty="0" smtClean="0"/>
              <a:t> </a:t>
            </a:r>
            <a:r>
              <a:rPr lang="en-US" spc="-150" dirty="0" err="1" smtClean="0"/>
              <a:t>positif</a:t>
            </a:r>
            <a:endParaRPr lang="en-US" spc="-15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rable" pitchFamily="66" charset="0"/>
              </a:rPr>
              <a:t>MENINGITIS PURULENTA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rabl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err="1" smtClean="0"/>
              <a:t>Yaitu</a:t>
            </a:r>
            <a:r>
              <a:rPr lang="en-US" sz="2500" dirty="0" smtClean="0"/>
              <a:t> </a:t>
            </a:r>
            <a:r>
              <a:rPr lang="en-US" sz="2500" dirty="0" err="1" smtClean="0"/>
              <a:t>infeksi</a:t>
            </a:r>
            <a:r>
              <a:rPr lang="en-US" sz="2500" dirty="0" smtClean="0"/>
              <a:t> </a:t>
            </a:r>
            <a:r>
              <a:rPr lang="en-US" sz="2500" dirty="0" err="1" smtClean="0"/>
              <a:t>akut</a:t>
            </a:r>
            <a:r>
              <a:rPr lang="en-US" sz="2500" dirty="0" smtClean="0"/>
              <a:t> </a:t>
            </a:r>
            <a:r>
              <a:rPr lang="en-US" sz="2500" dirty="0" err="1" smtClean="0"/>
              <a:t>selaput</a:t>
            </a:r>
            <a:r>
              <a:rPr lang="en-US" sz="2500" dirty="0" smtClean="0"/>
              <a:t> </a:t>
            </a:r>
            <a:r>
              <a:rPr lang="en-US" sz="2500" dirty="0" err="1" smtClean="0"/>
              <a:t>otak</a:t>
            </a:r>
            <a:r>
              <a:rPr lang="en-US" sz="2500" dirty="0" smtClean="0"/>
              <a:t> </a:t>
            </a:r>
            <a:r>
              <a:rPr lang="en-US" sz="2500" dirty="0" err="1" smtClean="0"/>
              <a:t>disebabkan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bakteri</a:t>
            </a:r>
            <a:endParaRPr lang="en-US" sz="2500" dirty="0" smtClean="0"/>
          </a:p>
          <a:p>
            <a:pPr>
              <a:buNone/>
            </a:pPr>
            <a:endParaRPr lang="en-US" sz="900" dirty="0"/>
          </a:p>
          <a:p>
            <a:pPr>
              <a:buNone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KLASIFIKASI</a:t>
            </a:r>
          </a:p>
          <a:p>
            <a:pPr marL="677863" indent="-514350">
              <a:buFont typeface="+mj-lt"/>
              <a:buAutoNum type="arabicPeriod"/>
            </a:pPr>
            <a:r>
              <a:rPr lang="en-US" sz="2500" dirty="0" err="1" smtClean="0"/>
              <a:t>Pakimeningitis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peradangan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duramater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+mj-lt"/>
              <a:buAutoNum type="arabicPeriod"/>
            </a:pPr>
            <a:r>
              <a:rPr lang="en-US" sz="2500" dirty="0" err="1" smtClean="0">
                <a:sym typeface="Wingdings" pitchFamily="2" charset="2"/>
              </a:rPr>
              <a:t>Leptomeningitis</a:t>
            </a:r>
            <a:r>
              <a:rPr lang="en-US" sz="2500" dirty="0" smtClean="0">
                <a:sym typeface="Wingdings" pitchFamily="2" charset="2"/>
              </a:rPr>
              <a:t>  </a:t>
            </a:r>
            <a:r>
              <a:rPr lang="en-US" sz="2500" dirty="0" err="1" smtClean="0">
                <a:sym typeface="Wingdings" pitchFamily="2" charset="2"/>
              </a:rPr>
              <a:t>peradangan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araknoid&amp;piameter</a:t>
            </a:r>
            <a:endParaRPr lang="en-US" sz="25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sz="600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PENYEBAB</a:t>
            </a: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Bakteri</a:t>
            </a:r>
            <a:r>
              <a:rPr lang="en-US" sz="2500" dirty="0" smtClean="0">
                <a:sym typeface="Wingdings" pitchFamily="2" charset="2"/>
              </a:rPr>
              <a:t>	</a:t>
            </a: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smtClean="0">
                <a:sym typeface="Wingdings" pitchFamily="2" charset="2"/>
              </a:rPr>
              <a:t>Virus	</a:t>
            </a: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Riketsia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Jamur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Cacing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smtClean="0">
                <a:sym typeface="Wingdings" pitchFamily="2" charset="2"/>
              </a:rPr>
              <a:t>Protozoa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 PREDISPOSISI</a:t>
            </a:r>
          </a:p>
          <a:p>
            <a:pPr marL="677863" indent="-514350">
              <a:buFont typeface="+mj-lt"/>
              <a:buAutoNum type="arabicPeriod"/>
            </a:pPr>
            <a:r>
              <a:rPr lang="en-US" dirty="0" smtClean="0"/>
              <a:t>Sepsis</a:t>
            </a:r>
          </a:p>
          <a:p>
            <a:pPr marL="677863" indent="-514350">
              <a:buFont typeface="+mj-lt"/>
              <a:buAutoNum type="arabicPeriod"/>
            </a:pP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imunologik</a:t>
            </a:r>
            <a:endParaRPr lang="en-US" dirty="0" smtClean="0"/>
          </a:p>
          <a:p>
            <a:pPr marL="677863" indent="-514350">
              <a:buFont typeface="+mj-lt"/>
              <a:buAutoNum type="arabicPeriod"/>
            </a:pPr>
            <a:r>
              <a:rPr lang="en-US" dirty="0" smtClean="0"/>
              <a:t>Shunting </a:t>
            </a:r>
            <a:r>
              <a:rPr lang="en-US" dirty="0" err="1" smtClean="0"/>
              <a:t>ventrikel</a:t>
            </a:r>
            <a:endParaRPr lang="en-US" dirty="0" smtClean="0"/>
          </a:p>
          <a:p>
            <a:pPr marL="677863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lumbal</a:t>
            </a:r>
            <a:r>
              <a:rPr lang="en-US" dirty="0" smtClean="0"/>
              <a:t> &amp; </a:t>
            </a:r>
            <a:r>
              <a:rPr lang="en-US" dirty="0" err="1" smtClean="0"/>
              <a:t>anestesi</a:t>
            </a:r>
            <a:r>
              <a:rPr lang="en-US" dirty="0" smtClean="0"/>
              <a:t> spinal</a:t>
            </a:r>
          </a:p>
          <a:p>
            <a:pPr marL="677863" indent="-514350">
              <a:buFont typeface="+mj-lt"/>
              <a:buAutoNum type="arabicPeriod"/>
            </a:pP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parameningeal</a:t>
            </a:r>
            <a:endParaRPr lang="en-US" dirty="0" smtClean="0"/>
          </a:p>
          <a:p>
            <a:pPr marL="677863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PENYEBAB MENINGITIS MENURUT GOLONGAN UMUR</a:t>
            </a:r>
          </a:p>
          <a:p>
            <a:pPr marL="514350" indent="-514350">
              <a:buFont typeface="+mj-lt"/>
              <a:buAutoNum type="arabicPeriod"/>
              <a:tabLst>
                <a:tab pos="2116138" algn="l"/>
              </a:tabLst>
            </a:pPr>
            <a:r>
              <a:rPr lang="en-US" dirty="0" err="1" smtClean="0"/>
              <a:t>Neonatus</a:t>
            </a:r>
            <a:r>
              <a:rPr lang="en-US" dirty="0" smtClean="0"/>
              <a:t> : 	- </a:t>
            </a:r>
            <a:r>
              <a:rPr lang="en-US" dirty="0" err="1" smtClean="0"/>
              <a:t>Esherikhia</a:t>
            </a:r>
            <a:r>
              <a:rPr lang="en-US" dirty="0" smtClean="0"/>
              <a:t> coli</a:t>
            </a:r>
          </a:p>
          <a:p>
            <a:pPr marL="514350" indent="-514350">
              <a:buNone/>
              <a:tabLst>
                <a:tab pos="2116138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Streptokokus</a:t>
            </a:r>
            <a:r>
              <a:rPr lang="en-US" dirty="0" smtClean="0"/>
              <a:t> beta </a:t>
            </a:r>
            <a:r>
              <a:rPr lang="en-US" dirty="0" err="1" smtClean="0"/>
              <a:t>hemolitikus</a:t>
            </a:r>
            <a:endParaRPr lang="en-US" dirty="0" smtClean="0"/>
          </a:p>
          <a:p>
            <a:pPr marL="514350" indent="-514350">
              <a:buNone/>
              <a:tabLst>
                <a:tab pos="2116138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Listeria</a:t>
            </a:r>
            <a:r>
              <a:rPr lang="en-US" dirty="0" smtClean="0"/>
              <a:t> </a:t>
            </a:r>
            <a:r>
              <a:rPr lang="en-US" dirty="0" err="1" smtClean="0"/>
              <a:t>monositogenes</a:t>
            </a:r>
            <a:endParaRPr lang="en-US" dirty="0" smtClean="0"/>
          </a:p>
          <a:p>
            <a:pPr marL="514350" indent="-514350">
              <a:buAutoNum type="arabicPeriod" startAt="2"/>
              <a:tabLst>
                <a:tab pos="2224088" algn="l"/>
              </a:tabLst>
            </a:pPr>
            <a:r>
              <a:rPr lang="en-US" dirty="0" err="1" smtClean="0"/>
              <a:t>Anak</a:t>
            </a:r>
            <a:r>
              <a:rPr lang="en-US" dirty="0" smtClean="0"/>
              <a:t>  ≤ 4 </a:t>
            </a:r>
            <a:r>
              <a:rPr lang="en-US" dirty="0" err="1" smtClean="0"/>
              <a:t>tahun</a:t>
            </a:r>
            <a:r>
              <a:rPr lang="en-US" dirty="0" smtClean="0"/>
              <a:t> : - </a:t>
            </a:r>
            <a:r>
              <a:rPr lang="en-US" dirty="0" err="1" smtClean="0"/>
              <a:t>Hemofilus</a:t>
            </a:r>
            <a:r>
              <a:rPr lang="en-US" dirty="0" smtClean="0"/>
              <a:t> influenza</a:t>
            </a:r>
          </a:p>
          <a:p>
            <a:pPr marL="514350" indent="-514350">
              <a:buNone/>
              <a:tabLst>
                <a:tab pos="29210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Meningokokus</a:t>
            </a:r>
            <a:endParaRPr lang="en-US" dirty="0" smtClean="0"/>
          </a:p>
          <a:p>
            <a:pPr marL="514350" indent="-514350">
              <a:buNone/>
              <a:tabLst>
                <a:tab pos="29210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Pneumokokus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255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ENSEFALITIS (RADANG JARINGAN OTAK)  MAIDI SAMEKTO</vt:lpstr>
      <vt:lpstr>Gejala Umum</vt:lpstr>
      <vt:lpstr>Penyebab</vt:lpstr>
      <vt:lpstr>PowerPoint Presentation</vt:lpstr>
      <vt:lpstr>PowerPoint Presentation</vt:lpstr>
      <vt:lpstr>MENINGITIS TUBERKULOSA</vt:lpstr>
      <vt:lpstr>PowerPoint Presentation</vt:lpstr>
      <vt:lpstr>MENINGITIS PURULENTA</vt:lpstr>
      <vt:lpstr>PowerPoint Presentation</vt:lpstr>
      <vt:lpstr>PowerPoint Presentation</vt:lpstr>
      <vt:lpstr>PowerPoint Presentation</vt:lpstr>
    </vt:vector>
  </TitlesOfParts>
  <Company>ace hardware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ENSEFALITIS (RADANG JARINGAN OTAK)</dc:title>
  <dc:creator>ACER</dc:creator>
  <cp:lastModifiedBy>May</cp:lastModifiedBy>
  <cp:revision>32</cp:revision>
  <dcterms:created xsi:type="dcterms:W3CDTF">2008-02-13T06:46:01Z</dcterms:created>
  <dcterms:modified xsi:type="dcterms:W3CDTF">2015-03-08T03:47:13Z</dcterms:modified>
</cp:coreProperties>
</file>