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35" r:id="rId3"/>
    <p:sldId id="257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93" r:id="rId14"/>
    <p:sldId id="373" r:id="rId15"/>
    <p:sldId id="385" r:id="rId16"/>
    <p:sldId id="386" r:id="rId17"/>
    <p:sldId id="387" r:id="rId18"/>
    <p:sldId id="391" r:id="rId19"/>
    <p:sldId id="389" r:id="rId20"/>
    <p:sldId id="390" r:id="rId21"/>
    <p:sldId id="3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60" d="100"/>
          <a:sy n="60" d="100"/>
        </p:scale>
        <p:origin x="-15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60F4E1-0A5B-4329-B48E-43EFC88870BD}" type="datetimeFigureOut">
              <a:rPr lang="id-ID"/>
              <a:pPr>
                <a:defRPr/>
              </a:pPr>
              <a:t>22/01/2018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99825A-1C9C-4FE2-8681-9F21666766F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BFBDD-3E0F-48F6-8D5F-1FFB65B95AA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96CA-2AB4-49D7-A033-7D6850B17126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BBDB8-4A5D-455C-BAE5-9AB773FF114F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BBDB8-4A5D-455C-BAE5-9AB773FF114F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https://www.researchgate.net/figure/51723999_fig3_Neurotransmitters-such-as-dopamine-and-acetylcholine-are-chemicals-that-carry-signals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https://i.pinimg.com/736x/41/1e/cb/411ecb51fd41be1e063a0fbcc844cb1e--recovery-hand-therapy.jpg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https://i.pinimg.com/736x/41/1e/cb/411ecb51fd41be1e063a0fbcc844cb1e--recovery-hand-therapy.jpg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https://i.pinimg.com/736x/41/1e/cb/411ecb51fd41be1e063a0fbcc844cb1e--recovery-hand-therapy.jpg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https://i.pinimg.com/736x/41/1e/cb/411ecb51fd41be1e063a0fbcc844cb1e--recovery-hand-therapy.jpg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CB6AF-1EF9-4257-B810-E62D8C5A74C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https://i.pinimg.com/736x/41/1e/cb/411ecb51fd41be1e063a0fbcc844cb1e--recovery-hand-therapy.jpg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FDC5B-0F20-46CE-B685-4E9C97E35BA0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6665E-1BD5-4138-9D43-E426E643B091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4B773-AE97-4988-BF7E-0A2737C13700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2CF7F-57D6-4AB2-8553-44F2F8476E1A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5E62-B5AC-4D42-AA77-381215523FAD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D8D126-A438-4323-8E8E-BFE60C3B303E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25E02-9D3E-4097-9AA2-F7D5AD3F86A0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EDE0-D66D-4CD2-97B4-D895493CB2FD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97B6-A58C-45E6-9EBC-BA86886DD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DA1D-F0AD-4F70-956D-60EF5184C7D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C9A2-5C4D-470A-95A2-0EF184CAF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4E70-D721-4D13-AA75-AB8E0020E98C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3DB7-10FB-4811-8D1C-DA75B4CC9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23DC-0714-4CB7-A174-3BE296BF2148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9900-2993-4F5F-8FF6-BE76C76D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5D8B-8DD9-4B98-AFEA-F7353D16845C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2D75-74BB-429D-AF82-C3943BBB6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3170-19F6-448C-8952-8B59E16AE27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8EFD-A9F0-4D0D-AD3C-2C34EE1D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C72A-BD8B-4B0A-8DDF-CA3755391857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114A-516C-4580-9614-DA7E4B05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4C6E-E903-4DE9-B663-CCF0D39EA1B4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9F27-59D6-4808-98E7-1EB22B17F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860E-8126-4B31-ABB3-1C207F6A4804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DCB6-9E5B-4756-AC69-AAAFD0CB9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3111-C869-4ACD-904B-B2E87CDD8C49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FEA8-8AC6-47C2-B987-624B2871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6B69-FBA4-4DFE-9ED2-A80D266B72B1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03A9-564E-4D50-A5CE-D0E431FE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848D9-ED54-46F5-A75C-C1011CB1949C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F6EDAD-A991-4B3B-8DC5-468435292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PENGANTAR NEUROMUSKULER 2 &amp; PSIKIATRI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ABDUL CHALIK MEIDIAN </a:t>
            </a:r>
            <a:r>
              <a:rPr lang="en-US" b="1" smtClean="0">
                <a:solidFill>
                  <a:schemeClr val="bg1"/>
                </a:solidFill>
              </a:rPr>
              <a:t>&amp; </a:t>
            </a:r>
            <a:r>
              <a:rPr lang="en-US" b="1" smtClean="0">
                <a:solidFill>
                  <a:schemeClr val="bg1"/>
                </a:solidFill>
              </a:rPr>
              <a:t>J</a:t>
            </a:r>
            <a:r>
              <a:rPr lang="en-US" b="1" smtClean="0">
                <a:solidFill>
                  <a:schemeClr val="bg1"/>
                </a:solidFill>
              </a:rPr>
              <a:t>ERRY </a:t>
            </a:r>
            <a:r>
              <a:rPr lang="en-US" b="1" dirty="0" smtClean="0">
                <a:solidFill>
                  <a:schemeClr val="bg1"/>
                </a:solidFill>
              </a:rPr>
              <a:t>MARATIS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FAKULTAS FISIOTERAPI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Sistem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Saraf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Pusat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SSP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: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A.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Hemisfer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Otak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B. Cerebellum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C. Brainstem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D. Medulla </a:t>
            </a:r>
            <a:r>
              <a:rPr lang="en-US" sz="2200" dirty="0" err="1" smtClean="0">
                <a:latin typeface="Arial" charset="0"/>
                <a:cs typeface="Arial" charset="0"/>
              </a:rPr>
              <a:t>Spinalis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Hemisfer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4 </a:t>
            </a: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Frontalis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</a:rPr>
              <a:t>kognitif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persepsi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bahasa</a:t>
            </a:r>
            <a:r>
              <a:rPr lang="en-US" sz="2200" dirty="0" smtClean="0">
                <a:latin typeface="Arial" charset="0"/>
                <a:cs typeface="Arial" charset="0"/>
              </a:rPr>
              <a:t> &amp; </a:t>
            </a:r>
            <a:r>
              <a:rPr lang="en-US" sz="2200" dirty="0" err="1" smtClean="0">
                <a:latin typeface="Arial" charset="0"/>
                <a:cs typeface="Arial" charset="0"/>
              </a:rPr>
              <a:t>bicara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Parietalis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sensorik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Temporalis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pendengaran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(auditory)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Occipitalis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penglihatan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(visual)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Brain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2 </a:t>
            </a:r>
            <a:r>
              <a:rPr lang="en-US" sz="2200" dirty="0" err="1" smtClean="0">
                <a:latin typeface="Arial" charset="0"/>
                <a:cs typeface="Arial" charset="0"/>
              </a:rPr>
              <a:t>Hemisfer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kanan</a:t>
            </a:r>
            <a:r>
              <a:rPr lang="en-US" sz="2200" dirty="0" smtClean="0">
                <a:latin typeface="Arial" charset="0"/>
                <a:cs typeface="Arial" charset="0"/>
              </a:rPr>
              <a:t> &amp; </a:t>
            </a:r>
            <a:r>
              <a:rPr lang="en-US" sz="2200" dirty="0" err="1" smtClean="0">
                <a:latin typeface="Arial" charset="0"/>
                <a:cs typeface="Arial" charset="0"/>
              </a:rPr>
              <a:t>kiri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Mengontrol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berpikir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bahasa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Bagian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Tengah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Thalamus 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gumpalan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saraf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sensorik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seluruh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&amp; transfer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bag.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Otak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lainnya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Hipocampus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pembentukan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&amp;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penyimpanan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memori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juga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pengendalian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emosi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Hipothalamus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mengatur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sekresi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sebagian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besar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hormon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mengendalikan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Cerebellum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mengontrol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koordinasi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motorik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keseimbangan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seluruh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Batang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Otak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Memodulasi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vital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kelangsungan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hidup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seperti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pernafasan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aliran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darah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Synaps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Neurotransmitter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Synaps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berfungsi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sebagai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komunikasi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antara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satu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neuron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neuron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lainnya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Neurotransmitter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kimia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endogen yang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mengirimkan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sinyal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neuron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target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sinapsis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Jenis-jenis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Neurotransmitter :</a:t>
            </a: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Asetilcolin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pembentukan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memori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Gamma Amino Butyric Acid (GABA)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membatasi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kecepatan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transmisi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antar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neuron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Fungsi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dari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Jenis</a:t>
            </a:r>
            <a:r>
              <a:rPr lang="en-US" sz="3200" dirty="0" smtClean="0">
                <a:latin typeface="Arial" charset="0"/>
                <a:cs typeface="Arial" charset="0"/>
              </a:rPr>
              <a:t> Neurotransmitter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Glutamat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proses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mengingat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informasi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baru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sym typeface="Wingdings" pitchFamily="2" charset="2"/>
              </a:rPr>
              <a:t>Dopamin</a:t>
            </a:r>
            <a:r>
              <a:rPr lang="en-US" sz="2800" dirty="0" smtClean="0">
                <a:sym typeface="Wingdings" pitchFamily="2" charset="2"/>
              </a:rPr>
              <a:t>  </a:t>
            </a:r>
            <a:r>
              <a:rPr lang="en-US" sz="2800" dirty="0" err="1" smtClean="0">
                <a:sym typeface="Wingdings" pitchFamily="2" charset="2"/>
              </a:rPr>
              <a:t>membuat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seseorang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fokus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mengatur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gerak</a:t>
            </a:r>
            <a:r>
              <a:rPr lang="en-US" sz="2800" dirty="0" smtClean="0">
                <a:sym typeface="Wingdings" pitchFamily="2" charset="2"/>
              </a:rPr>
              <a:t> &amp; </a:t>
            </a:r>
            <a:r>
              <a:rPr lang="en-US" sz="2800" dirty="0" err="1" smtClean="0">
                <a:sym typeface="Wingdings" pitchFamily="2" charset="2"/>
              </a:rPr>
              <a:t>bentuk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tubuh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lebih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proporsional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ym typeface="Wingdings" pitchFamily="2" charset="2"/>
              </a:rPr>
              <a:t>Endorphin  </a:t>
            </a:r>
            <a:r>
              <a:rPr lang="en-US" sz="2800" dirty="0" err="1" smtClean="0">
                <a:sym typeface="Wingdings" pitchFamily="2" charset="2"/>
              </a:rPr>
              <a:t>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meredam</a:t>
            </a:r>
            <a:r>
              <a:rPr lang="en-US" sz="2800" dirty="0" smtClean="0">
                <a:sym typeface="Wingdings" pitchFamily="2" charset="2"/>
              </a:rPr>
              <a:t> rasa </a:t>
            </a:r>
            <a:r>
              <a:rPr lang="en-US" sz="2800" dirty="0" err="1" smtClean="0">
                <a:sym typeface="Wingdings" pitchFamily="2" charset="2"/>
              </a:rPr>
              <a:t>sakit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sym typeface="Wingdings" pitchFamily="2" charset="2"/>
              </a:rPr>
              <a:t>Noreadrenalin</a:t>
            </a:r>
            <a:r>
              <a:rPr lang="en-US" sz="2800" dirty="0" smtClean="0">
                <a:sym typeface="Wingdings" pitchFamily="2" charset="2"/>
              </a:rPr>
              <a:t>  </a:t>
            </a:r>
            <a:r>
              <a:rPr lang="en-US" sz="2800" dirty="0" err="1" smtClean="0">
                <a:sym typeface="Wingdings" pitchFamily="2" charset="2"/>
              </a:rPr>
              <a:t>meredam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nafsu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transfer </a:t>
            </a:r>
            <a:r>
              <a:rPr lang="en-US" sz="2800" dirty="0" err="1" smtClean="0">
                <a:sym typeface="Wingdings" pitchFamily="2" charset="2"/>
              </a:rPr>
              <a:t>memori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ym typeface="Wingdings" pitchFamily="2" charset="2"/>
              </a:rPr>
              <a:t>Serotonin  </a:t>
            </a:r>
            <a:r>
              <a:rPr lang="en-US" sz="2800" dirty="0" err="1" smtClean="0">
                <a:sym typeface="Wingdings" pitchFamily="2" charset="2"/>
              </a:rPr>
              <a:t>sebagai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penenang</a:t>
            </a:r>
            <a:r>
              <a:rPr lang="en-US" sz="2800" dirty="0" smtClean="0">
                <a:sym typeface="Wingdings" pitchFamily="2" charset="2"/>
              </a:rPr>
              <a:t> &amp; </a:t>
            </a:r>
            <a:r>
              <a:rPr lang="en-US" sz="2800" dirty="0" err="1" smtClean="0">
                <a:sym typeface="Wingdings" pitchFamily="2" charset="2"/>
              </a:rPr>
              <a:t>menjaga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stabilitas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emosi</a:t>
            </a:r>
            <a:r>
              <a:rPr lang="en-US" sz="2800" dirty="0" smtClean="0">
                <a:sym typeface="Wingdings" pitchFamily="2" charset="2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Perjalanan</a:t>
            </a:r>
            <a:r>
              <a:rPr lang="en-US" sz="3200" dirty="0" smtClean="0"/>
              <a:t> Neurotransmitter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id-ID" sz="44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719" y="1447800"/>
            <a:ext cx="7954081" cy="455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Klasifikasi</a:t>
            </a:r>
            <a:r>
              <a:rPr lang="en-US" sz="3200" dirty="0" smtClean="0"/>
              <a:t>  </a:t>
            </a:r>
            <a:r>
              <a:rPr lang="en-US" sz="3200" dirty="0" err="1" smtClean="0"/>
              <a:t>Cedera</a:t>
            </a:r>
            <a:r>
              <a:rPr lang="en-US" sz="3200" dirty="0" smtClean="0"/>
              <a:t> </a:t>
            </a:r>
            <a:r>
              <a:rPr lang="en-US" sz="3200" dirty="0" err="1" smtClean="0"/>
              <a:t>Saraf</a:t>
            </a:r>
            <a:r>
              <a:rPr lang="en-US" sz="3200" dirty="0" smtClean="0"/>
              <a:t> </a:t>
            </a:r>
            <a:r>
              <a:rPr lang="en-US" sz="3200" dirty="0" err="1" smtClean="0"/>
              <a:t>Tepi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id-ID" sz="44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Seddon</a:t>
            </a:r>
            <a:r>
              <a:rPr lang="en-US" sz="2800" dirty="0" smtClean="0"/>
              <a:t>, </a:t>
            </a:r>
            <a:r>
              <a:rPr lang="en-US" sz="2800" dirty="0" err="1" smtClean="0"/>
              <a:t>berdasar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keparahan</a:t>
            </a:r>
            <a:r>
              <a:rPr lang="en-US" sz="2800" dirty="0" smtClean="0"/>
              <a:t> </a:t>
            </a:r>
            <a:r>
              <a:rPr lang="en-US" sz="2800" dirty="0" err="1" smtClean="0"/>
              <a:t>cedera</a:t>
            </a:r>
            <a:r>
              <a:rPr lang="en-US" sz="2800" dirty="0" smtClean="0"/>
              <a:t> </a:t>
            </a:r>
            <a:r>
              <a:rPr lang="en-US" sz="2800" dirty="0" err="1" smtClean="0"/>
              <a:t>saraf</a:t>
            </a:r>
            <a:r>
              <a:rPr lang="en-US" sz="2800" dirty="0" smtClean="0"/>
              <a:t> </a:t>
            </a:r>
            <a:r>
              <a:rPr lang="en-US" sz="2800" dirty="0" err="1" smtClean="0"/>
              <a:t>tepi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3 </a:t>
            </a:r>
            <a:r>
              <a:rPr lang="en-US" sz="2800" dirty="0" err="1" smtClean="0"/>
              <a:t>kategori</a:t>
            </a:r>
            <a:r>
              <a:rPr lang="en-US" sz="2800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Neuropraksia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sedikit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atau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cedera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pada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struktur</a:t>
            </a:r>
            <a:r>
              <a:rPr lang="en-US" sz="2800" dirty="0" smtClean="0">
                <a:sym typeface="Wingdings" pitchFamily="2" charset="2"/>
              </a:rPr>
              <a:t> myelin,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kehilangan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kontinuitas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saraf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hilangnya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kemampuan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fungsional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Gejala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bersifat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sementara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Disebabkan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oleh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blokade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konduksi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lokal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yg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diinduksi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oleh</a:t>
            </a:r>
            <a:r>
              <a:rPr lang="en-US" sz="2800" dirty="0" smtClean="0">
                <a:sym typeface="Wingdings" pitchFamily="2" charset="2"/>
              </a:rPr>
              <a:t> ion </a:t>
            </a:r>
            <a:r>
              <a:rPr lang="en-US" sz="2800" dirty="0" err="1" smtClean="0">
                <a:sym typeface="Wingdings" pitchFamily="2" charset="2"/>
              </a:rPr>
              <a:t>pada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tempat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cedera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diakibatkan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kompresi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mekanik</a:t>
            </a:r>
            <a:r>
              <a:rPr lang="en-US" sz="2800" dirty="0" smtClean="0">
                <a:sym typeface="Wingdings" pitchFamily="2" charset="2"/>
              </a:rPr>
              <a:t>.  </a:t>
            </a:r>
            <a:r>
              <a:rPr lang="en-US" sz="2800" dirty="0" err="1" smtClean="0">
                <a:sym typeface="Wingdings" pitchFamily="2" charset="2"/>
              </a:rPr>
              <a:t>Penyembuhan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sempurna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dalam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beberapa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minggu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atau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bulan</a:t>
            </a:r>
            <a:r>
              <a:rPr lang="en-US" sz="2800" dirty="0" smtClean="0">
                <a:sym typeface="Wingdings" pitchFamily="2" charset="2"/>
              </a:rPr>
              <a:t> (</a:t>
            </a:r>
            <a:r>
              <a:rPr lang="en-US" sz="2800" dirty="0" err="1" smtClean="0">
                <a:sym typeface="Wingdings" pitchFamily="2" charset="2"/>
              </a:rPr>
              <a:t>Osbourne</a:t>
            </a:r>
            <a:r>
              <a:rPr lang="en-US" sz="2800" dirty="0" smtClean="0">
                <a:sym typeface="Wingdings" pitchFamily="2" charset="2"/>
              </a:rPr>
              <a:t>, 2007)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Klasifikasi</a:t>
            </a:r>
            <a:r>
              <a:rPr lang="en-US" sz="3200" dirty="0" smtClean="0"/>
              <a:t>  </a:t>
            </a:r>
            <a:r>
              <a:rPr lang="en-US" sz="3200" dirty="0" err="1" smtClean="0"/>
              <a:t>Cedera</a:t>
            </a:r>
            <a:r>
              <a:rPr lang="en-US" sz="3200" dirty="0" smtClean="0"/>
              <a:t> </a:t>
            </a:r>
            <a:r>
              <a:rPr lang="en-US" sz="3200" dirty="0" err="1" smtClean="0"/>
              <a:t>Saraf</a:t>
            </a:r>
            <a:r>
              <a:rPr lang="en-US" sz="3200" dirty="0" smtClean="0"/>
              <a:t> </a:t>
            </a:r>
            <a:r>
              <a:rPr lang="en-US" sz="3200" dirty="0" err="1" smtClean="0"/>
              <a:t>Tepi</a:t>
            </a:r>
            <a:r>
              <a:rPr lang="en-US" sz="3200" dirty="0" smtClean="0"/>
              <a:t>(</a:t>
            </a:r>
            <a:r>
              <a:rPr lang="en-US" sz="3200" dirty="0" err="1" smtClean="0"/>
              <a:t>lanj</a:t>
            </a:r>
            <a:r>
              <a:rPr lang="en-US" sz="3200" dirty="0" smtClean="0"/>
              <a:t>.)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err="1" smtClean="0"/>
              <a:t>Aksonotmesis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interupsi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komplet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dari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saraf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akson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lapisan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myelinnya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namun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struktur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mesenkimal</a:t>
            </a:r>
            <a:r>
              <a:rPr lang="en-US" sz="2800" dirty="0" smtClean="0">
                <a:sym typeface="Wingdings" pitchFamily="2" charset="2"/>
              </a:rPr>
              <a:t> (</a:t>
            </a:r>
            <a:r>
              <a:rPr lang="en-US" sz="2800" dirty="0" err="1" smtClean="0">
                <a:sym typeface="Wingdings" pitchFamily="2" charset="2"/>
              </a:rPr>
              <a:t>perineurium</a:t>
            </a:r>
            <a:r>
              <a:rPr lang="en-US" sz="2800" dirty="0" smtClean="0">
                <a:sym typeface="Wingdings" pitchFamily="2" charset="2"/>
              </a:rPr>
              <a:t> &amp;</a:t>
            </a:r>
            <a:r>
              <a:rPr lang="en-US" sz="2800" dirty="0" err="1" smtClean="0">
                <a:sym typeface="Wingdings" pitchFamily="2" charset="2"/>
              </a:rPr>
              <a:t>epineurium</a:t>
            </a:r>
            <a:r>
              <a:rPr lang="en-US" sz="2800" dirty="0" smtClean="0">
                <a:sym typeface="Wingdings" pitchFamily="2" charset="2"/>
              </a:rPr>
              <a:t>) </a:t>
            </a:r>
            <a:r>
              <a:rPr lang="en-US" sz="2800" dirty="0" err="1" smtClean="0">
                <a:sym typeface="Wingdings" pitchFamily="2" charset="2"/>
              </a:rPr>
              <a:t>seluruh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atau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sebagian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utuh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Prognosisnya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tergantung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luasnya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cedera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Degenerasi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akson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myelin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bagian</a:t>
            </a:r>
            <a:r>
              <a:rPr lang="en-US" sz="2800" dirty="0" smtClean="0">
                <a:sym typeface="Wingdings" pitchFamily="2" charset="2"/>
              </a:rPr>
              <a:t> distal </a:t>
            </a:r>
            <a:r>
              <a:rPr lang="en-US" sz="2800" dirty="0" err="1" smtClean="0">
                <a:sym typeface="Wingdings" pitchFamily="2" charset="2"/>
              </a:rPr>
              <a:t>cedera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menyebabkan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inervasi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secara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lengkap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Penyembuhan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bagus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beberapa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bulan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karena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sisa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mesenkimal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yg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mengalami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cedera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menyediakan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bagian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utk</a:t>
            </a:r>
            <a:r>
              <a:rPr lang="en-US" sz="2800" dirty="0" smtClean="0">
                <a:sym typeface="Wingdings" pitchFamily="2" charset="2"/>
              </a:rPr>
              <a:t> tunas </a:t>
            </a:r>
            <a:r>
              <a:rPr lang="en-US" sz="2800" dirty="0" err="1" smtClean="0">
                <a:sym typeface="Wingdings" pitchFamily="2" charset="2"/>
              </a:rPr>
              <a:t>akson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selanjutnya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utk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menginervasi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kembali</a:t>
            </a:r>
            <a:r>
              <a:rPr lang="en-US" sz="2800" dirty="0" smtClean="0">
                <a:sym typeface="Wingdings" pitchFamily="2" charset="2"/>
              </a:rPr>
              <a:t> organ </a:t>
            </a:r>
            <a:r>
              <a:rPr lang="en-US" sz="2800" dirty="0" err="1" smtClean="0">
                <a:sym typeface="Wingdings" pitchFamily="2" charset="2"/>
              </a:rPr>
              <a:t>targetnya</a:t>
            </a:r>
            <a:r>
              <a:rPr lang="en-US" sz="2800" dirty="0" smtClean="0">
                <a:sym typeface="Wingdings" pitchFamily="2" charset="2"/>
              </a:rPr>
              <a:t> (Robinson, 2005)</a:t>
            </a:r>
            <a:endParaRPr lang="en-US" sz="2800" dirty="0" smtClean="0"/>
          </a:p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(</a:t>
            </a:r>
            <a:r>
              <a:rPr lang="en-US" dirty="0" err="1" smtClean="0"/>
              <a:t>lanj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1600201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Neurotmesis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saraf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bersama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stroma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mengelilinginya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terputus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Kehilangan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fungsi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secara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komplet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kesembuhan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spontan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bahkan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setelah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operasipun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prognosisnya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buruk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karena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pembentukan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jaringan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parut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hilangnya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mesenkimal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Penyembuhan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tanpa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operasi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biasanya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(</a:t>
            </a:r>
            <a:r>
              <a:rPr lang="en-US" dirty="0" err="1" smtClean="0"/>
              <a:t>lanj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1600201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Neurotmesis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saraf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bersama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stroma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mengelilinginya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terputus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Kehilangan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fungsi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secara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komplet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kesembuhan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spontan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bahkan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setelah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operasipun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prognosisnya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buruk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karena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pembentukan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jaringan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parut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hilangnya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mesenkimal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Penyembuhan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tanpa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operasi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biasanya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tdk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038862"/>
            <a:ext cx="7810143" cy="557123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600200"/>
            <a:ext cx="9144000" cy="480059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1371600"/>
            <a:ext cx="74676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Mahadewa</a:t>
            </a:r>
            <a:r>
              <a:rPr lang="en-US" sz="2400" dirty="0" smtClean="0">
                <a:solidFill>
                  <a:schemeClr val="tx1"/>
                </a:solidFill>
              </a:rPr>
              <a:t> , T.G.B. 2013. </a:t>
            </a:r>
            <a:r>
              <a:rPr lang="en-US" sz="2400" dirty="0" err="1" smtClean="0">
                <a:solidFill>
                  <a:schemeClr val="tx1"/>
                </a:solidFill>
              </a:rPr>
              <a:t>Saraf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Perifer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Penanganannya</a:t>
            </a:r>
            <a:r>
              <a:rPr lang="en-US" sz="2400" dirty="0" smtClean="0">
                <a:solidFill>
                  <a:schemeClr val="tx1"/>
                </a:solidFill>
              </a:rPr>
              <a:t>. Jakarta :  PT </a:t>
            </a:r>
            <a:r>
              <a:rPr lang="en-US" sz="2400" dirty="0" err="1" smtClean="0">
                <a:solidFill>
                  <a:schemeClr val="tx1"/>
                </a:solidFill>
              </a:rPr>
              <a:t>Indeks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Ikrar</a:t>
            </a:r>
            <a:r>
              <a:rPr lang="en-US" sz="2400" dirty="0" smtClean="0">
                <a:solidFill>
                  <a:schemeClr val="tx1"/>
                </a:solidFill>
              </a:rPr>
              <a:t>, T. 2015. </a:t>
            </a:r>
            <a:r>
              <a:rPr lang="en-US" sz="2400" dirty="0" err="1" smtClean="0">
                <a:solidFill>
                  <a:schemeClr val="tx1"/>
                </a:solidFill>
              </a:rPr>
              <a:t>Ilmu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Neurosains</a:t>
            </a:r>
            <a:r>
              <a:rPr lang="en-US" sz="2400" dirty="0" smtClean="0">
                <a:solidFill>
                  <a:schemeClr val="tx1"/>
                </a:solidFill>
              </a:rPr>
              <a:t> Modern. Yogyakarta : </a:t>
            </a:r>
            <a:r>
              <a:rPr lang="en-US" sz="2400" dirty="0" err="1" smtClean="0">
                <a:solidFill>
                  <a:schemeClr val="tx1"/>
                </a:solidFill>
              </a:rPr>
              <a:t>Pustaka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Pelajar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68879" y="2967335"/>
            <a:ext cx="516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TERIMA KASIH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Neuromuskular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Psikiatri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Sindroma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Guillane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Bare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Neurological Assessment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Neurological PT Assessment Form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Neurorehabilitasi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Neurorehabilitasi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Pengantar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Neuromuskular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Psikiatri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Diagnosis of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Psyciatric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Illness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Physical Exc.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Neuropsyciatric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Problem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Basic PT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Neuropsikiatri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Good Mental Health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PT in Mental Health 1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PT in Mental Health 2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Neuropati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memahami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Patofisiologi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melakukan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Pemeriksaan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membuat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Diagnosa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Fungsional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memahami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menyusun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rencana</a:t>
            </a:r>
            <a:r>
              <a:rPr lang="en-US" altLang="en-US" sz="2800" dirty="0" smtClean="0"/>
              <a:t> program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memahami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melakukan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Proses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514350" indent="-514350">
              <a:buFont typeface="+mj-lt"/>
              <a:buAutoNum type="arabicPeriod"/>
            </a:pP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Anatomi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Fisiologi</a:t>
            </a:r>
            <a:r>
              <a:rPr lang="en-US" sz="3200" dirty="0" smtClean="0">
                <a:latin typeface="Arial" charset="0"/>
                <a:cs typeface="Arial" charset="0"/>
              </a:rPr>
              <a:t> Neuron &amp; </a:t>
            </a:r>
            <a:r>
              <a:rPr lang="en-US" sz="3200" dirty="0" err="1" smtClean="0">
                <a:latin typeface="Arial" charset="0"/>
                <a:cs typeface="Arial" charset="0"/>
              </a:rPr>
              <a:t>Otak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/>
          <a:srcRect l="18089" t="45545" r="43427" b="11881"/>
          <a:stretch>
            <a:fillRect/>
          </a:stretch>
        </p:blipFill>
        <p:spPr bwMode="auto">
          <a:xfrm>
            <a:off x="2068394" y="2267895"/>
            <a:ext cx="5007211" cy="311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Neuron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Bagian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dari</a:t>
            </a:r>
            <a:r>
              <a:rPr lang="en-US" dirty="0" smtClean="0">
                <a:latin typeface="Arial" charset="0"/>
                <a:cs typeface="Arial" charset="0"/>
              </a:rPr>
              <a:t> Neuron</a:t>
            </a:r>
          </a:p>
          <a:p>
            <a:pPr lvl="1">
              <a:buNone/>
            </a:pPr>
            <a:r>
              <a:rPr lang="en-US" sz="3200" dirty="0" smtClean="0">
                <a:latin typeface="Arial" charset="0"/>
                <a:cs typeface="Arial" charset="0"/>
              </a:rPr>
              <a:t>1. </a:t>
            </a:r>
            <a:r>
              <a:rPr lang="en-US" sz="3200" dirty="0" err="1" smtClean="0">
                <a:latin typeface="Arial" charset="0"/>
                <a:cs typeface="Arial" charset="0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Untuk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Menerima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rangsangan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Dendrit</a:t>
            </a:r>
            <a:endParaRPr lang="en-US" sz="3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buNone/>
            </a:pP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2.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Dendrit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Menerima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rangsang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membawanya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saraf</a:t>
            </a:r>
            <a:endParaRPr lang="en-US" sz="3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buNone/>
            </a:pP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3. Axon 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Membawa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rangsangan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meninggalkan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menuju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saraf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lain 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Neuron </a:t>
            </a:r>
            <a:r>
              <a:rPr lang="en-US" sz="3200" dirty="0" err="1" smtClean="0">
                <a:latin typeface="Arial" charset="0"/>
                <a:cs typeface="Arial" charset="0"/>
              </a:rPr>
              <a:t>berdasar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fungsi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Arial" charset="0"/>
                <a:cs typeface="Arial" charset="0"/>
              </a:rPr>
              <a:t>Pembagian</a:t>
            </a:r>
            <a:r>
              <a:rPr lang="en-US" dirty="0" smtClean="0">
                <a:latin typeface="Arial" charset="0"/>
                <a:cs typeface="Arial" charset="0"/>
              </a:rPr>
              <a:t> Neuron </a:t>
            </a:r>
            <a:r>
              <a:rPr lang="en-US" dirty="0" err="1" smtClean="0">
                <a:latin typeface="Arial" charset="0"/>
                <a:cs typeface="Arial" charset="0"/>
              </a:rPr>
              <a:t>berdasarkan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fungsinya</a:t>
            </a:r>
            <a:r>
              <a:rPr lang="en-US" dirty="0" smtClean="0">
                <a:latin typeface="Arial" charset="0"/>
                <a:cs typeface="Arial" charset="0"/>
              </a:rPr>
              <a:t> :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Neuron </a:t>
            </a:r>
            <a:r>
              <a:rPr lang="en-US" dirty="0" err="1" smtClean="0">
                <a:latin typeface="Arial" charset="0"/>
                <a:cs typeface="Arial" charset="0"/>
              </a:rPr>
              <a:t>Afferen</a:t>
            </a:r>
            <a:r>
              <a:rPr lang="en-US" dirty="0" smtClean="0">
                <a:latin typeface="Arial" charset="0"/>
                <a:cs typeface="Arial" charset="0"/>
              </a:rPr>
              <a:t> : Neuron </a:t>
            </a:r>
            <a:r>
              <a:rPr lang="en-US" dirty="0" err="1" smtClean="0">
                <a:latin typeface="Arial" charset="0"/>
                <a:cs typeface="Arial" charset="0"/>
              </a:rPr>
              <a:t>Sensorik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menerima</a:t>
            </a:r>
            <a:r>
              <a:rPr lang="en-US" dirty="0" smtClean="0"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latin typeface="Arial" charset="0"/>
                <a:cs typeface="Arial" charset="0"/>
              </a:rPr>
              <a:t>mengirimkan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rangsangan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2. Neuron </a:t>
            </a:r>
            <a:r>
              <a:rPr lang="en-US" dirty="0" err="1" smtClean="0">
                <a:latin typeface="Arial" charset="0"/>
                <a:cs typeface="Arial" charset="0"/>
              </a:rPr>
              <a:t>Efferen</a:t>
            </a:r>
            <a:r>
              <a:rPr lang="en-US" dirty="0" smtClean="0">
                <a:latin typeface="Arial" charset="0"/>
                <a:cs typeface="Arial" charset="0"/>
              </a:rPr>
              <a:t> : Neuron </a:t>
            </a:r>
            <a:r>
              <a:rPr lang="en-US" dirty="0" err="1" smtClean="0">
                <a:latin typeface="Arial" charset="0"/>
                <a:cs typeface="Arial" charset="0"/>
              </a:rPr>
              <a:t>motorik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menghasilkan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respons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target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Struktur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Umum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Otak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4" descr="Picture of Human Brain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95425" y="1739106"/>
            <a:ext cx="6153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838</Words>
  <Application>Microsoft Office PowerPoint</Application>
  <PresentationFormat>On-screen Show (4:3)</PresentationFormat>
  <Paragraphs>113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KEMAMPUAN AKHIR YANG DIHARAPKAN</vt:lpstr>
      <vt:lpstr>Anatomi dan Fisiologi Neuron &amp; Otak</vt:lpstr>
      <vt:lpstr>Neuron</vt:lpstr>
      <vt:lpstr>Neuron berdasar fungsi</vt:lpstr>
      <vt:lpstr>Struktur Umum Otak</vt:lpstr>
      <vt:lpstr>Sistem Saraf Pusat </vt:lpstr>
      <vt:lpstr>Slide 11</vt:lpstr>
      <vt:lpstr>Synaps dan Neurotransmitter</vt:lpstr>
      <vt:lpstr>Fungsi dari Jenis Neurotransmitter</vt:lpstr>
      <vt:lpstr>Perjalanan Neurotransmitter</vt:lpstr>
      <vt:lpstr>Klasifikasi  Cedera Saraf Tepi</vt:lpstr>
      <vt:lpstr>Klasifikasi  Cedera Saraf Tepi(lanj.)</vt:lpstr>
      <vt:lpstr>Klasifikasi  Cedera Saraf Tepi (lanj.)</vt:lpstr>
      <vt:lpstr>Klasifikasi  Cedera Saraf Tepi (lanj.)</vt:lpstr>
      <vt:lpstr>Slide 19</vt:lpstr>
      <vt:lpstr>Referensi</vt:lpstr>
      <vt:lpstr>Slide 21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X450C</cp:lastModifiedBy>
  <cp:revision>296</cp:revision>
  <dcterms:created xsi:type="dcterms:W3CDTF">2010-08-24T06:47:44Z</dcterms:created>
  <dcterms:modified xsi:type="dcterms:W3CDTF">2018-01-22T11:04:19Z</dcterms:modified>
</cp:coreProperties>
</file>