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81" r:id="rId9"/>
    <p:sldId id="370" r:id="rId10"/>
    <p:sldId id="371" r:id="rId11"/>
    <p:sldId id="372" r:id="rId12"/>
    <p:sldId id="373" r:id="rId13"/>
    <p:sldId id="375" r:id="rId14"/>
    <p:sldId id="376" r:id="rId15"/>
    <p:sldId id="377" r:id="rId16"/>
    <p:sldId id="378" r:id="rId17"/>
    <p:sldId id="379" r:id="rId18"/>
    <p:sldId id="382" r:id="rId19"/>
    <p:sldId id="383" r:id="rId20"/>
    <p:sldId id="384" r:id="rId21"/>
    <p:sldId id="385" r:id="rId22"/>
    <p:sldId id="3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728" autoAdjust="0"/>
  </p:normalViewPr>
  <p:slideViewPr>
    <p:cSldViewPr>
      <p:cViewPr>
        <p:scale>
          <a:sx n="87" d="100"/>
          <a:sy n="87" d="100"/>
        </p:scale>
        <p:origin x="-81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trokecenter.org/education/ais_images/ais045-l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strokecenter.org/education/ais_images/ais046-l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powershowz.medicalillustration.com/enlargeexhibit.php?ID=23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TEORI DASAR NEUROMUSKULAR 2 &amp; PSIKIATRI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- 2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ABDUL CHALIK MEIDIAN &amp; </a:t>
            </a:r>
            <a:r>
              <a:rPr lang="en-US" sz="2000" b="1" smtClean="0">
                <a:solidFill>
                  <a:schemeClr val="bg1"/>
                </a:solidFill>
              </a:rPr>
              <a:t>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Lapisan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smtClean="0">
                <a:latin typeface="Arial" charset="0"/>
                <a:cs typeface="Arial" charset="0"/>
              </a:rPr>
              <a:t>Otak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-spinal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lapis,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Duramater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Arachnoid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Piamater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ruangan-ruangan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Subdural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 </a:t>
            </a:r>
            <a:r>
              <a:rPr lang="en-US" dirty="0" err="1" smtClean="0"/>
              <a:t>arachnoid</a:t>
            </a:r>
            <a:r>
              <a:rPr lang="en-US" dirty="0" smtClean="0"/>
              <a:t> (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mengalirnya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spinal)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Intra cerebral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cs typeface="Arial" charset="0"/>
              </a:rPr>
              <a:t>Cerebrum (</a:t>
            </a:r>
            <a:r>
              <a:rPr lang="en-US" sz="3200" dirty="0" err="1" smtClean="0">
                <a:cs typeface="Arial" charset="0"/>
              </a:rPr>
              <a:t>Otak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Besar</a:t>
            </a:r>
            <a:r>
              <a:rPr lang="en-US" sz="3200" dirty="0" smtClean="0">
                <a:cs typeface="Arial" charset="0"/>
              </a:rPr>
              <a:t>)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/>
              <a:t>Cerebrum (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)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, paling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luhur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utama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substansia</a:t>
            </a:r>
            <a:r>
              <a:rPr lang="en-US" sz="2800" dirty="0" smtClean="0"/>
              <a:t> </a:t>
            </a:r>
            <a:r>
              <a:rPr lang="en-US" sz="2800" dirty="0" err="1" smtClean="0"/>
              <a:t>abu-abu</a:t>
            </a:r>
            <a:r>
              <a:rPr lang="en-US" sz="2800" dirty="0" smtClean="0"/>
              <a:t> (grey mater) </a:t>
            </a:r>
            <a:r>
              <a:rPr lang="en-US" sz="2800" dirty="0" err="1" smtClean="0"/>
              <a:t>setebal</a:t>
            </a:r>
            <a:r>
              <a:rPr lang="en-US" sz="2800" dirty="0" smtClean="0"/>
              <a:t> </a:t>
            </a:r>
            <a:r>
              <a:rPr lang="en-US" sz="2800" u="sng" dirty="0" smtClean="0"/>
              <a:t>+</a:t>
            </a:r>
            <a:r>
              <a:rPr lang="en-US" sz="2800" dirty="0" smtClean="0"/>
              <a:t> 2 cm (cortex </a:t>
            </a:r>
            <a:r>
              <a:rPr lang="en-US" sz="2800" dirty="0" err="1" smtClean="0"/>
              <a:t>cerebri</a:t>
            </a:r>
            <a:r>
              <a:rPr lang="en-US" sz="2800" dirty="0" smtClean="0"/>
              <a:t>) yang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intelektual</a:t>
            </a:r>
            <a:r>
              <a:rPr lang="en-US" sz="2800" dirty="0" smtClean="0"/>
              <a:t>,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bicara</a:t>
            </a:r>
            <a:r>
              <a:rPr lang="en-US" sz="2800" dirty="0" smtClean="0"/>
              <a:t>, </a:t>
            </a:r>
            <a:r>
              <a:rPr lang="en-US" sz="2800" dirty="0" err="1" smtClean="0"/>
              <a:t>emosi</a:t>
            </a:r>
            <a:r>
              <a:rPr lang="en-US" sz="2800" dirty="0" smtClean="0"/>
              <a:t>,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sensorik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motorik</a:t>
            </a:r>
            <a:r>
              <a:rPr lang="en-US" sz="2800" dirty="0" smtClean="0"/>
              <a:t>,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lain-lain.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  <a:cs typeface="Arial" charset="0"/>
              </a:rPr>
              <a:t>White Matter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substansia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r>
              <a:rPr lang="en-US" sz="2400" dirty="0" smtClean="0"/>
              <a:t> (white matter)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“network” </a:t>
            </a:r>
            <a:r>
              <a:rPr lang="en-US" sz="2400" dirty="0" err="1" smtClean="0"/>
              <a:t>serabut-serabut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penyangga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 descr="Layers of the Cerebru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5052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Bagian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Otak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ontrol Centers of the Brain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Sensory Homunculus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Motor Homunculus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428" y="1606038"/>
            <a:ext cx="2857143" cy="4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Peran</a:t>
            </a:r>
            <a:r>
              <a:rPr lang="en-US" sz="3200" dirty="0" smtClean="0">
                <a:latin typeface="Arial" charset="0"/>
                <a:cs typeface="Arial" charset="0"/>
              </a:rPr>
              <a:t> Cerebellum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Brain stem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Cerebellum (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)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, yang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</a:t>
            </a:r>
            <a:r>
              <a:rPr lang="en-US" sz="2800" dirty="0" smtClean="0"/>
              <a:t>,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motorik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Brain stem (</a:t>
            </a:r>
            <a:r>
              <a:rPr lang="en-US" sz="2800" dirty="0" err="1" smtClean="0"/>
              <a:t>batang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)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jalur</a:t>
            </a:r>
            <a:r>
              <a:rPr lang="en-US" sz="2800" dirty="0" smtClean="0"/>
              <a:t>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menghubungkannya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medulla </a:t>
            </a:r>
            <a:r>
              <a:rPr lang="en-US" sz="2800" dirty="0" err="1" smtClean="0"/>
              <a:t>spinalis</a:t>
            </a:r>
            <a:r>
              <a:rPr lang="en-US" sz="2800" dirty="0" smtClean="0"/>
              <a:t>. </a:t>
            </a:r>
            <a:r>
              <a:rPr lang="en-US" sz="2800" dirty="0" err="1" smtClean="0"/>
              <a:t>Batang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otonom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pernapasan</a:t>
            </a:r>
            <a:r>
              <a:rPr lang="en-US" sz="2800" dirty="0" smtClean="0"/>
              <a:t>, </a:t>
            </a:r>
            <a:r>
              <a:rPr lang="en-US" sz="2800" dirty="0" err="1" smtClean="0"/>
              <a:t>denyut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,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, </a:t>
            </a:r>
            <a:r>
              <a:rPr lang="en-US" sz="2800" dirty="0" err="1" smtClean="0"/>
              <a:t>rangsangan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perhatian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  <a:cs typeface="Arial" charset="0"/>
              </a:rPr>
              <a:t>Medulla </a:t>
            </a:r>
            <a:r>
              <a:rPr lang="en-US" sz="3200" dirty="0" err="1" smtClean="0">
                <a:latin typeface="+mn-lt"/>
                <a:cs typeface="Arial" charset="0"/>
              </a:rPr>
              <a:t>Spinalis</a:t>
            </a:r>
            <a:endParaRPr lang="en-US" sz="3200" dirty="0" smtClean="0">
              <a:latin typeface="+mn-lt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Medulla </a:t>
            </a:r>
            <a:r>
              <a:rPr lang="en-US" dirty="0" err="1" smtClean="0">
                <a:cs typeface="Arial" charset="0"/>
              </a:rPr>
              <a:t>spinalis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berawal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dari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dasar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otak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berjalan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kebawah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melalui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segmen</a:t>
            </a:r>
            <a:r>
              <a:rPr lang="en-US" dirty="0" smtClean="0">
                <a:cs typeface="Arial" charset="0"/>
              </a:rPr>
              <a:t> cervical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thorakal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berakhir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setinggi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antara</a:t>
            </a:r>
            <a:r>
              <a:rPr lang="en-US" dirty="0" smtClean="0">
                <a:cs typeface="Arial" charset="0"/>
              </a:rPr>
              <a:t> L1-L2 (</a:t>
            </a:r>
            <a:r>
              <a:rPr lang="en-US" dirty="0" err="1" smtClean="0">
                <a:cs typeface="Arial" charset="0"/>
              </a:rPr>
              <a:t>conus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medularis</a:t>
            </a:r>
            <a:r>
              <a:rPr lang="en-US" dirty="0" smtClean="0">
                <a:cs typeface="Arial" charset="0"/>
              </a:rPr>
              <a:t>) </a:t>
            </a:r>
            <a:r>
              <a:rPr lang="en-US" dirty="0" err="1" smtClean="0">
                <a:cs typeface="Arial" charset="0"/>
              </a:rPr>
              <a:t>ke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bawah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melanjutkan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sebagai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akar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saraf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menyerupai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ekor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kuda</a:t>
            </a:r>
            <a:r>
              <a:rPr lang="en-US" dirty="0" smtClean="0">
                <a:cs typeface="Arial" charset="0"/>
              </a:rPr>
              <a:t>  </a:t>
            </a:r>
            <a:r>
              <a:rPr lang="en-US" b="1" dirty="0" smtClean="0">
                <a:cs typeface="Arial" charset="0"/>
              </a:rPr>
              <a:t>(</a:t>
            </a:r>
            <a:r>
              <a:rPr lang="en-US" b="1" dirty="0" err="1" smtClean="0">
                <a:cs typeface="Arial" charset="0"/>
              </a:rPr>
              <a:t>cauda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err="1" smtClean="0">
                <a:cs typeface="Arial" charset="0"/>
              </a:rPr>
              <a:t>equina</a:t>
            </a:r>
            <a:r>
              <a:rPr lang="en-US" b="1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.</a:t>
            </a:r>
            <a:endParaRPr lang="id-ID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+mn-lt"/>
                <a:cs typeface="Arial" charset="0"/>
              </a:rPr>
              <a:t>Kasus</a:t>
            </a:r>
            <a:r>
              <a:rPr lang="en-US" sz="3200" dirty="0" smtClean="0">
                <a:latin typeface="+mn-lt"/>
                <a:cs typeface="Arial" charset="0"/>
              </a:rPr>
              <a:t> Spinal Cord Injury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Definisi</a:t>
            </a:r>
            <a:r>
              <a:rPr lang="en-US" dirty="0" smtClean="0">
                <a:cs typeface="Arial" charset="0"/>
              </a:rPr>
              <a:t> SCI</a:t>
            </a:r>
          </a:p>
          <a:p>
            <a:r>
              <a:rPr lang="en-US" dirty="0" err="1" smtClean="0">
                <a:cs typeface="Arial" charset="0"/>
              </a:rPr>
              <a:t>Kerusakan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fungsi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Neurologis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disebabkan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oleh</a:t>
            </a:r>
            <a:r>
              <a:rPr lang="en-US" dirty="0" smtClean="0">
                <a:cs typeface="Arial" charset="0"/>
              </a:rPr>
              <a:t> trauma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medulla </a:t>
            </a:r>
            <a:r>
              <a:rPr lang="en-US" dirty="0" err="1" smtClean="0">
                <a:cs typeface="Arial" charset="0"/>
              </a:rPr>
              <a:t>spinalis</a:t>
            </a:r>
            <a:r>
              <a:rPr lang="en-US" dirty="0" smtClean="0">
                <a:cs typeface="Arial" charset="0"/>
              </a:rPr>
              <a:t> yang </a:t>
            </a:r>
            <a:r>
              <a:rPr lang="en-US" dirty="0" err="1" smtClean="0">
                <a:cs typeface="Arial" charset="0"/>
              </a:rPr>
              <a:t>menyebabkan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traksi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kompresi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medulla </a:t>
            </a:r>
            <a:r>
              <a:rPr lang="en-US" dirty="0" err="1" smtClean="0">
                <a:cs typeface="Arial" charset="0"/>
              </a:rPr>
              <a:t>spinalis</a:t>
            </a:r>
            <a:r>
              <a:rPr lang="en-US" dirty="0" smtClean="0">
                <a:cs typeface="Arial" charset="0"/>
              </a:rPr>
              <a:t> yang </a:t>
            </a:r>
            <a:r>
              <a:rPr lang="en-US" dirty="0" err="1" smtClean="0">
                <a:cs typeface="Arial" charset="0"/>
              </a:rPr>
              <a:t>berakibat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hilangnya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fungsi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motorik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sensorik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serta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kehilangan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fungsi</a:t>
            </a:r>
            <a:r>
              <a:rPr lang="en-US" dirty="0" smtClean="0">
                <a:cs typeface="Arial" charset="0"/>
              </a:rPr>
              <a:t> bladder and bowel</a:t>
            </a:r>
            <a:endParaRPr lang="id-ID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  <a:cs typeface="Arial" charset="0"/>
              </a:rPr>
              <a:t>SCI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Etiologi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Traumatik</a:t>
            </a:r>
            <a:r>
              <a:rPr lang="en-US" dirty="0" smtClean="0">
                <a:cs typeface="Arial" charset="0"/>
              </a:rPr>
              <a:t> : </a:t>
            </a:r>
            <a:r>
              <a:rPr lang="en-US" dirty="0" err="1" smtClean="0">
                <a:cs typeface="Arial" charset="0"/>
              </a:rPr>
              <a:t>Kecelakaan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Jatuh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Cedera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Olahraga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Non </a:t>
            </a:r>
            <a:r>
              <a:rPr lang="en-US" dirty="0" err="1" smtClean="0">
                <a:cs typeface="Arial" charset="0"/>
              </a:rPr>
              <a:t>Traumatik</a:t>
            </a:r>
            <a:r>
              <a:rPr lang="en-US" dirty="0" smtClean="0">
                <a:cs typeface="Arial" charset="0"/>
              </a:rPr>
              <a:t> : Cancer, Osteoporosis, Arthritis, </a:t>
            </a:r>
            <a:r>
              <a:rPr lang="en-US" dirty="0" err="1" smtClean="0">
                <a:cs typeface="Arial" charset="0"/>
              </a:rPr>
              <a:t>Inflamasi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pada</a:t>
            </a:r>
            <a:r>
              <a:rPr lang="en-US" dirty="0" smtClean="0">
                <a:cs typeface="Arial" charset="0"/>
              </a:rPr>
              <a:t> Medulla </a:t>
            </a:r>
            <a:r>
              <a:rPr lang="en-US" dirty="0" err="1" smtClean="0">
                <a:cs typeface="Arial" charset="0"/>
              </a:rPr>
              <a:t>Spinalis</a:t>
            </a:r>
            <a:endParaRPr lang="id-ID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memahami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Patofisiologi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Fisioterapi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Neuromuskuler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Psikiatri</a:t>
            </a:r>
            <a:endParaRPr lang="en-US" altLang="en-US" sz="24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melakukan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Pemeriksaan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Fisioterapi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Neuromuskuler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Psikiatri</a:t>
            </a:r>
            <a:endParaRPr lang="en-US" altLang="en-US" sz="24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membuat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Diagnosa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Fungsional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Fisioterapi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Neuromuskuler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Psikiatri</a:t>
            </a:r>
            <a:endParaRPr lang="en-US" altLang="en-US" sz="24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memahami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menyusun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rencana</a:t>
            </a:r>
            <a:r>
              <a:rPr lang="en-US" altLang="en-US" sz="2400" dirty="0" smtClean="0"/>
              <a:t> program </a:t>
            </a:r>
            <a:r>
              <a:rPr lang="en-US" altLang="en-US" sz="2400" dirty="0" err="1" smtClean="0"/>
              <a:t>Fisioterapi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Neuromuskuler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Psikiatri</a:t>
            </a:r>
            <a:endParaRPr lang="en-US" altLang="en-US" sz="24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memahami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melakukan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Proses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Fisioterapi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Neuromuskuler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Psikiatri</a:t>
            </a:r>
            <a:endParaRPr lang="en-US" altLang="en-US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  <a:cs typeface="Arial" charset="0"/>
              </a:rPr>
              <a:t>SCI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cs typeface="Arial" charset="0"/>
              </a:rPr>
              <a:t>Klasifikasi</a:t>
            </a:r>
            <a:r>
              <a:rPr lang="en-US" sz="2800" dirty="0" smtClean="0">
                <a:cs typeface="Arial" charset="0"/>
              </a:rPr>
              <a:t> SCI </a:t>
            </a:r>
            <a:r>
              <a:rPr lang="en-US" sz="2800" dirty="0" err="1" smtClean="0">
                <a:cs typeface="Arial" charset="0"/>
              </a:rPr>
              <a:t>berdasarkan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tingkat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keparahannya</a:t>
            </a:r>
            <a:r>
              <a:rPr lang="en-US" sz="2800" dirty="0" smtClean="0">
                <a:cs typeface="Arial" charset="0"/>
              </a:rPr>
              <a:t>:</a:t>
            </a:r>
          </a:p>
          <a:p>
            <a:r>
              <a:rPr lang="en-US" sz="2800" dirty="0" smtClean="0">
                <a:cs typeface="Arial" charset="0"/>
              </a:rPr>
              <a:t>Frankel A : </a:t>
            </a:r>
            <a:r>
              <a:rPr lang="en-US" sz="2800" dirty="0" err="1" smtClean="0">
                <a:cs typeface="Arial" charset="0"/>
              </a:rPr>
              <a:t>Kehilangan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Fungsi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Motorik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Sensorik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Frankel B : </a:t>
            </a:r>
            <a:r>
              <a:rPr lang="en-US" sz="2800" dirty="0" err="1" smtClean="0">
                <a:cs typeface="Arial" charset="0"/>
              </a:rPr>
              <a:t>Ada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fungsi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sensorik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err="1" smtClean="0">
                <a:cs typeface="Arial" charset="0"/>
              </a:rPr>
              <a:t>motorik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tdk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ada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Frankel C : </a:t>
            </a:r>
            <a:r>
              <a:rPr lang="en-US" sz="2800" dirty="0" err="1" smtClean="0">
                <a:cs typeface="Arial" charset="0"/>
              </a:rPr>
              <a:t>Fungsi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motorik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ada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tetapi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tidak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berfungsi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Frankel D : </a:t>
            </a:r>
            <a:r>
              <a:rPr lang="en-US" sz="2800" dirty="0" err="1" smtClean="0">
                <a:cs typeface="Arial" charset="0"/>
              </a:rPr>
              <a:t>Fungsi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motorik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ada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tetapi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tdk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sempurna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Frankel E : </a:t>
            </a:r>
            <a:r>
              <a:rPr lang="en-US" sz="2800" dirty="0" err="1" smtClean="0">
                <a:cs typeface="Arial" charset="0"/>
              </a:rPr>
              <a:t>Fungsi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Sensorik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Motorik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baik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err="1" smtClean="0">
                <a:cs typeface="Arial" charset="0"/>
              </a:rPr>
              <a:t>hanya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ada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refleks</a:t>
            </a:r>
            <a:r>
              <a:rPr lang="en-US" sz="2800" dirty="0" smtClean="0">
                <a:cs typeface="Arial" charset="0"/>
              </a:rPr>
              <a:t> abnormal</a:t>
            </a:r>
          </a:p>
          <a:p>
            <a:pPr>
              <a:buNone/>
            </a:pPr>
            <a:endParaRPr lang="id-ID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lt"/>
                <a:cs typeface="Arial" charset="0"/>
              </a:rPr>
              <a:t>ICF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62125" y="1977231"/>
            <a:ext cx="5619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5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8879" y="2967335"/>
            <a:ext cx="5160323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TERIMA KASIH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Gangguan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Gerak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Gangguan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gerak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fungsi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kasus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neurologi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ini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dapat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digolongkan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sebagai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sesuatu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unik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karena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alat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gerak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tubuh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itu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sendiri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dimana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gerakan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itu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terjadi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seperti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otot</a:t>
            </a:r>
            <a:r>
              <a:rPr lang="en-US" dirty="0" smtClean="0">
                <a:cs typeface="Times New Roman" pitchFamily="18" charset="0"/>
              </a:rPr>
              <a:t>, tendon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tulang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tempat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perlekatannya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serta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sendi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berada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dalam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keadaan</a:t>
            </a:r>
            <a:r>
              <a:rPr lang="en-US" dirty="0" smtClean="0">
                <a:cs typeface="Times New Roman" pitchFamily="18" charset="0"/>
              </a:rPr>
              <a:t> yang normal.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Kelainan</a:t>
            </a:r>
            <a:r>
              <a:rPr lang="en-US" dirty="0" smtClean="0"/>
              <a:t> pd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pengontrol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Gerak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umum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cs typeface="Arial" charset="0"/>
              </a:rPr>
              <a:t>Suatu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gerakan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terjadi</a:t>
            </a:r>
            <a:r>
              <a:rPr lang="en-US" sz="2800" dirty="0" smtClean="0">
                <a:cs typeface="Arial" charset="0"/>
              </a:rPr>
              <a:t> d</a:t>
            </a:r>
            <a:r>
              <a:rPr lang="id-ID" sz="2800" dirty="0" smtClean="0">
                <a:cs typeface="Arial" charset="0"/>
              </a:rPr>
              <a:t>en</a:t>
            </a:r>
            <a:r>
              <a:rPr lang="en-US" sz="2800" dirty="0" smtClean="0">
                <a:cs typeface="Arial" charset="0"/>
              </a:rPr>
              <a:t>g</a:t>
            </a:r>
            <a:r>
              <a:rPr lang="id-ID" sz="2800" dirty="0" smtClean="0">
                <a:cs typeface="Arial" charset="0"/>
              </a:rPr>
              <a:t>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sbb</a:t>
            </a:r>
            <a:r>
              <a:rPr lang="en-US" sz="2800" dirty="0" smtClean="0">
                <a:cs typeface="Arial" charset="0"/>
              </a:rPr>
              <a:t>:</a:t>
            </a:r>
            <a:endParaRPr lang="id-ID" sz="2800" dirty="0" smtClean="0">
              <a:cs typeface="Arial" charset="0"/>
            </a:endParaRPr>
          </a:p>
          <a:p>
            <a:pPr marL="457200" indent="-457200">
              <a:buAutoNum type="arabicParenBoth"/>
            </a:pPr>
            <a:r>
              <a:rPr lang="en-US" sz="2800" dirty="0" err="1" smtClean="0">
                <a:cs typeface="Arial" charset="0"/>
              </a:rPr>
              <a:t>Ide</a:t>
            </a:r>
            <a:endParaRPr lang="id-ID" sz="2800" dirty="0" smtClean="0">
              <a:cs typeface="Arial" charset="0"/>
            </a:endParaRPr>
          </a:p>
          <a:p>
            <a:pPr marL="457200" indent="-457200">
              <a:buAutoNum type="arabicParenBoth"/>
            </a:pPr>
            <a:r>
              <a:rPr lang="id-ID" sz="2800" dirty="0" smtClean="0">
                <a:cs typeface="Arial" charset="0"/>
              </a:rPr>
              <a:t>P</a:t>
            </a:r>
            <a:r>
              <a:rPr lang="en-US" sz="2800" dirty="0" err="1" smtClean="0">
                <a:cs typeface="Arial" charset="0"/>
              </a:rPr>
              <a:t>erencanaan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motorik</a:t>
            </a:r>
            <a:endParaRPr lang="id-ID" sz="2800" dirty="0" smtClean="0">
              <a:cs typeface="Arial" charset="0"/>
            </a:endParaRPr>
          </a:p>
          <a:p>
            <a:pPr marL="457200" indent="-457200">
              <a:buAutoNum type="arabicParenBoth"/>
            </a:pPr>
            <a:r>
              <a:rPr lang="id-ID" sz="2800" dirty="0" smtClean="0">
                <a:cs typeface="Arial" charset="0"/>
              </a:rPr>
              <a:t>P</a:t>
            </a:r>
            <a:r>
              <a:rPr lang="en-US" sz="2800" dirty="0" err="1" smtClean="0">
                <a:cs typeface="Arial" charset="0"/>
              </a:rPr>
              <a:t>engambilan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keputusan</a:t>
            </a:r>
            <a:endParaRPr lang="id-ID" sz="2800" dirty="0" smtClean="0">
              <a:cs typeface="Arial" charset="0"/>
            </a:endParaRPr>
          </a:p>
          <a:p>
            <a:pPr marL="457200" indent="-457200">
              <a:buAutoNum type="arabicParenBoth"/>
            </a:pPr>
            <a:r>
              <a:rPr lang="id-ID" sz="2800" dirty="0" smtClean="0">
                <a:cs typeface="Arial" charset="0"/>
              </a:rPr>
              <a:t>Programming proses</a:t>
            </a:r>
          </a:p>
          <a:p>
            <a:pPr marL="457200" indent="-457200">
              <a:buAutoNum type="arabicParenBoth"/>
            </a:pPr>
            <a:r>
              <a:rPr lang="id-ID" sz="2800" dirty="0" smtClean="0">
                <a:cs typeface="Arial" charset="0"/>
              </a:rPr>
              <a:t>Perintah untuk gerakan</a:t>
            </a:r>
          </a:p>
          <a:p>
            <a:pPr marL="457200" indent="-457200">
              <a:buAutoNum type="arabicParenBoth"/>
            </a:pPr>
            <a:r>
              <a:rPr lang="id-ID" sz="2800" dirty="0" smtClean="0">
                <a:cs typeface="Arial" charset="0"/>
              </a:rPr>
              <a:t>E</a:t>
            </a:r>
            <a:r>
              <a:rPr lang="en-US" sz="2800" dirty="0" err="1" smtClean="0">
                <a:cs typeface="Arial" charset="0"/>
              </a:rPr>
              <a:t>ksekusi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gerakan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Sistem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pada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Tubuh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Manusia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b="1" dirty="0" smtClean="0"/>
              <a:t>SISTEM </a:t>
            </a:r>
            <a:br>
              <a:rPr lang="en-US" sz="2400" b="1" dirty="0" smtClean="0"/>
            </a:br>
            <a:r>
              <a:rPr lang="en-US" sz="2400" b="1" dirty="0" smtClean="0"/>
              <a:t>   SARAF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(SSP)</a:t>
            </a:r>
          </a:p>
          <a:p>
            <a:pPr lvl="1"/>
            <a:r>
              <a:rPr lang="en-US" dirty="0" err="1" smtClean="0"/>
              <a:t>Otak</a:t>
            </a:r>
            <a:endParaRPr lang="en-US" dirty="0" smtClean="0"/>
          </a:p>
          <a:p>
            <a:pPr lvl="1"/>
            <a:r>
              <a:rPr lang="en-US" dirty="0" smtClean="0"/>
              <a:t>Medulla </a:t>
            </a:r>
            <a:r>
              <a:rPr lang="en-US" dirty="0" err="1" smtClean="0"/>
              <a:t>Spinalis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(SST)</a:t>
            </a:r>
          </a:p>
          <a:p>
            <a:pPr lvl="1"/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kranial</a:t>
            </a:r>
            <a:r>
              <a:rPr lang="en-US" dirty="0" smtClean="0"/>
              <a:t> : 12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err="1" smtClean="0"/>
              <a:t>Saraf</a:t>
            </a:r>
            <a:r>
              <a:rPr lang="en-US" dirty="0" smtClean="0"/>
              <a:t> spinal  : 31 </a:t>
            </a:r>
            <a:r>
              <a:rPr lang="en-US" dirty="0" err="1" smtClean="0"/>
              <a:t>ps</a:t>
            </a:r>
            <a:endParaRPr lang="en-US" dirty="0" smtClean="0"/>
          </a:p>
          <a:p>
            <a:endParaRPr lang="id-ID" sz="2200" dirty="0" smtClean="0">
              <a:cs typeface="Arial" charset="0"/>
            </a:endParaRPr>
          </a:p>
        </p:txBody>
      </p:sp>
      <p:pic>
        <p:nvPicPr>
          <p:cNvPr id="5" name="Picture 4" descr="Brain with Spinal Cord and Peripheral Nerv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475" y="1219200"/>
            <a:ext cx="2778125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Sistem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Pusat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050" descr="cns pn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31135" y="1524000"/>
            <a:ext cx="3681730" cy="4602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Perjalanan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Impuls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Sensorik</a:t>
            </a:r>
            <a:r>
              <a:rPr lang="en-US" sz="3200" dirty="0" smtClean="0">
                <a:latin typeface="Arial" charset="0"/>
                <a:cs typeface="Arial" charset="0"/>
              </a:rPr>
              <a:t> &amp; </a:t>
            </a:r>
            <a:r>
              <a:rPr lang="en-US" sz="3200" dirty="0" err="1" smtClean="0">
                <a:latin typeface="Arial" charset="0"/>
                <a:cs typeface="Arial" charset="0"/>
              </a:rPr>
              <a:t>Motorik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Sensorik</a:t>
            </a: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Sensorik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Tepi</a:t>
            </a:r>
            <a:r>
              <a:rPr lang="en-US" sz="2400" b="1" dirty="0" smtClean="0"/>
              <a:t>: </a:t>
            </a:r>
            <a:r>
              <a:rPr lang="en-US" sz="2400" dirty="0" smtClean="0"/>
              <a:t>Receptor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serabut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sensorik</a:t>
            </a:r>
            <a:r>
              <a:rPr lang="en-US" sz="2400" dirty="0" smtClean="0"/>
              <a:t> </a:t>
            </a:r>
            <a:r>
              <a:rPr lang="en-US" sz="2400" dirty="0" err="1" smtClean="0"/>
              <a:t>perifer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ganglion pre </a:t>
            </a:r>
            <a:r>
              <a:rPr lang="en-US" sz="2400" dirty="0" err="1" smtClean="0"/>
              <a:t>spinale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PHC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/>
              <a:t>Sensorik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Pusat</a:t>
            </a:r>
            <a:r>
              <a:rPr lang="en-US" sz="2400" b="1" dirty="0" smtClean="0"/>
              <a:t>: </a:t>
            </a:r>
            <a:r>
              <a:rPr lang="en-US" sz="2400" dirty="0" smtClean="0"/>
              <a:t>PHC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en-US" sz="2400" dirty="0" smtClean="0"/>
              <a:t> </a:t>
            </a:r>
            <a:r>
              <a:rPr lang="en-US" sz="2400" dirty="0" err="1" smtClean="0"/>
              <a:t>spinothalamicus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thalamus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tr. </a:t>
            </a:r>
            <a:r>
              <a:rPr lang="en-US" sz="2400" dirty="0" err="1" smtClean="0"/>
              <a:t>thalamo</a:t>
            </a:r>
            <a:r>
              <a:rPr lang="en-US" sz="2400" dirty="0" smtClean="0"/>
              <a:t> </a:t>
            </a:r>
            <a:r>
              <a:rPr lang="en-US" sz="2400" dirty="0" err="1" smtClean="0"/>
              <a:t>corticalis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cortex </a:t>
            </a:r>
            <a:r>
              <a:rPr lang="en-US" sz="2400" dirty="0" err="1" smtClean="0"/>
              <a:t>sensorik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Motorik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Upper Motor Neuron (UMN)/</a:t>
            </a:r>
            <a:r>
              <a:rPr lang="en-US" sz="2400" b="1" dirty="0" err="1" smtClean="0"/>
              <a:t>Motorik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Pusat</a:t>
            </a:r>
            <a:endParaRPr lang="en-US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: Cortex </a:t>
            </a:r>
            <a:r>
              <a:rPr lang="en-US" sz="2400" dirty="0" err="1" smtClean="0"/>
              <a:t>motorik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en-US" sz="2400" dirty="0" smtClean="0"/>
              <a:t> </a:t>
            </a:r>
            <a:r>
              <a:rPr lang="en-US" sz="2400" dirty="0" err="1" smtClean="0"/>
              <a:t>piramidal</a:t>
            </a:r>
            <a:r>
              <a:rPr lang="en-US" sz="2400" dirty="0" smtClean="0"/>
              <a:t> &amp; extra </a:t>
            </a:r>
            <a:r>
              <a:rPr lang="en-US" sz="2400" dirty="0" err="1" smtClean="0"/>
              <a:t>piramidal</a:t>
            </a:r>
            <a:r>
              <a:rPr lang="en-US" sz="2400" dirty="0" smtClean="0"/>
              <a:t> (</a:t>
            </a:r>
            <a:r>
              <a:rPr lang="en-US" sz="2400" dirty="0" err="1" smtClean="0"/>
              <a:t>cortico</a:t>
            </a:r>
            <a:r>
              <a:rPr lang="en-US" sz="2400" dirty="0" smtClean="0"/>
              <a:t> </a:t>
            </a:r>
            <a:r>
              <a:rPr lang="en-US" sz="2400" dirty="0" err="1" smtClean="0"/>
              <a:t>spinalis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AHC.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/>
              <a:t>Lower Motor Neuron (LMN)/</a:t>
            </a:r>
            <a:r>
              <a:rPr lang="en-US" sz="2400" b="1" dirty="0" err="1" smtClean="0"/>
              <a:t>Motorik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Tepi</a:t>
            </a:r>
            <a:r>
              <a:rPr lang="en-US" sz="2400" dirty="0" smtClean="0"/>
              <a:t>: AHC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serabut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motorik</a:t>
            </a:r>
            <a:r>
              <a:rPr lang="en-US" sz="2400" dirty="0" smtClean="0"/>
              <a:t> </a:t>
            </a:r>
            <a:r>
              <a:rPr lang="en-US" sz="2400" dirty="0" err="1" smtClean="0"/>
              <a:t>perifer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>
                <a:cs typeface="Times New Roman" pitchFamily="18" charset="0"/>
              </a:rPr>
              <a:t>Koordinasi</a:t>
            </a:r>
            <a:r>
              <a:rPr lang="en-US" sz="2400" b="1" dirty="0" smtClean="0">
                <a:cs typeface="Times New Roman" pitchFamily="18" charset="0"/>
              </a:rPr>
              <a:t> (</a:t>
            </a:r>
            <a:r>
              <a:rPr lang="en-US" sz="2400" b="1" dirty="0" err="1" smtClean="0">
                <a:cs typeface="Times New Roman" pitchFamily="18" charset="0"/>
              </a:rPr>
              <a:t>Prosesing</a:t>
            </a:r>
            <a:r>
              <a:rPr lang="en-US" sz="2400" b="1" dirty="0" smtClean="0">
                <a:cs typeface="Times New Roman" pitchFamily="18" charset="0"/>
              </a:rPr>
              <a:t>, Integrating, </a:t>
            </a:r>
            <a:r>
              <a:rPr lang="en-US" sz="2400" b="1" dirty="0" err="1" smtClean="0">
                <a:cs typeface="Times New Roman" pitchFamily="18" charset="0"/>
              </a:rPr>
              <a:t>fungsi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luhur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err="1" smtClean="0">
                <a:cs typeface="Times New Roman" pitchFamily="18" charset="0"/>
              </a:rPr>
              <a:t>Fungsi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ini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hanya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dimiliki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otak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Sistem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mendeteksi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menganalisis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menyalurkan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informasi</a:t>
            </a:r>
            <a:r>
              <a:rPr lang="en-US" sz="2400" dirty="0" smtClean="0">
                <a:sym typeface="Wingdings" pitchFamily="2" charset="2"/>
              </a:rPr>
              <a:t>. </a:t>
            </a:r>
            <a:r>
              <a:rPr lang="en-US" sz="2400" dirty="0" err="1" smtClean="0">
                <a:sym typeface="Wingdings" pitchFamily="2" charset="2"/>
              </a:rPr>
              <a:t>Informasi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dikumpulkan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sistem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sensorik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diintegrasikan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otak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digunakan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untuk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menghasilkan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sinyal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jalur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motorik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autonom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untuk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mengontrol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gerakan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serta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fungsi</a:t>
            </a:r>
            <a:r>
              <a:rPr lang="en-US" sz="2400" dirty="0" smtClean="0">
                <a:sym typeface="Wingdings" pitchFamily="2" charset="2"/>
              </a:rPr>
              <a:t> organ </a:t>
            </a:r>
            <a:r>
              <a:rPr lang="en-US" sz="2400" dirty="0" err="1" smtClean="0">
                <a:sym typeface="Wingdings" pitchFamily="2" charset="2"/>
              </a:rPr>
              <a:t>visseral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endokrin</a:t>
            </a:r>
            <a:r>
              <a:rPr lang="en-US" sz="2400" dirty="0" smtClean="0">
                <a:sym typeface="Wingdings" pitchFamily="2" charset="2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ym typeface="Wingdings" pitchFamily="2" charset="2"/>
              </a:rPr>
              <a:t>Aktivitas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dikontrol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neuron yang </a:t>
            </a:r>
            <a:r>
              <a:rPr lang="en-US" sz="2400" dirty="0" err="1" smtClean="0">
                <a:sym typeface="Wingdings" pitchFamily="2" charset="2"/>
              </a:rPr>
              <a:t>saling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berhubungan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untuk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membentuk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sistem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motorik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sensorik</a:t>
            </a: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ym typeface="Wingdings" pitchFamily="2" charset="2"/>
              </a:rPr>
              <a:t>Fungsi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Utama</a:t>
            </a:r>
            <a:r>
              <a:rPr lang="en-US" sz="2400" dirty="0" smtClean="0">
                <a:sym typeface="Wingdings" pitchFamily="2" charset="2"/>
              </a:rPr>
              <a:t> Neuron  </a:t>
            </a:r>
            <a:r>
              <a:rPr lang="en-US" sz="2400" dirty="0" err="1" smtClean="0">
                <a:sym typeface="Wingdings" pitchFamily="2" charset="2"/>
              </a:rPr>
              <a:t>menerima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memadukan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menyalurkan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sel</a:t>
            </a:r>
            <a:r>
              <a:rPr lang="en-US" sz="2400" smtClean="0">
                <a:sym typeface="Wingdings" pitchFamily="2" charset="2"/>
              </a:rPr>
              <a:t> lain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+mn-lt"/>
                <a:cs typeface="Arial" charset="0"/>
              </a:rPr>
              <a:t>Brain (</a:t>
            </a:r>
            <a:r>
              <a:rPr lang="en-US" sz="3200" b="1" dirty="0" err="1" smtClean="0">
                <a:latin typeface="+mn-lt"/>
                <a:cs typeface="Arial" charset="0"/>
              </a:rPr>
              <a:t>Otak</a:t>
            </a:r>
            <a:r>
              <a:rPr lang="en-US" sz="3200" b="1" dirty="0" smtClean="0">
                <a:latin typeface="+mn-lt"/>
                <a:cs typeface="Arial" charset="0"/>
              </a:rPr>
              <a:t>)</a:t>
            </a:r>
            <a:endParaRPr lang="en-US" sz="3200" dirty="0" smtClean="0">
              <a:latin typeface="+mn-lt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1200 – 1400   gram (2 %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(cerebrum)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(cerebellum)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Batang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(brain stem, </a:t>
            </a:r>
            <a:r>
              <a:rPr lang="en-US" sz="2400" dirty="0" err="1" smtClean="0"/>
              <a:t>truncus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Hemisfer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Otak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4 </a:t>
            </a: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Frontalis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</a:rPr>
              <a:t>kognitif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persepsi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bahasa</a:t>
            </a:r>
            <a:r>
              <a:rPr lang="en-US" sz="2200" dirty="0" smtClean="0">
                <a:latin typeface="Arial" charset="0"/>
                <a:cs typeface="Arial" charset="0"/>
              </a:rPr>
              <a:t> &amp; </a:t>
            </a:r>
            <a:r>
              <a:rPr lang="en-US" sz="2200" dirty="0" err="1" smtClean="0">
                <a:latin typeface="Arial" charset="0"/>
                <a:cs typeface="Arial" charset="0"/>
              </a:rPr>
              <a:t>bicara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Parietalis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sensorik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Temporalis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pendengaran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(auditory)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Lobus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Occipitalis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penglihatan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(visual)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715</Words>
  <Application>Microsoft Office PowerPoint</Application>
  <PresentationFormat>On-screen Show (4:3)</PresentationFormat>
  <Paragraphs>117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KEMAMPUAN AKHIR YANG DIHARAPKAN</vt:lpstr>
      <vt:lpstr>Gangguan Gerak dan fungsi</vt:lpstr>
      <vt:lpstr>Proses Gerak Secara umum</vt:lpstr>
      <vt:lpstr>Sistem Saraf pada Tubuh Manusia</vt:lpstr>
      <vt:lpstr>Sistem Saraf Pusat</vt:lpstr>
      <vt:lpstr>Perjalanan Impuls Sensorik &amp; Motorik</vt:lpstr>
      <vt:lpstr>Sistem Saraf</vt:lpstr>
      <vt:lpstr>Brain (Otak)</vt:lpstr>
      <vt:lpstr>Lapisan Otak</vt:lpstr>
      <vt:lpstr>Cerebrum (Otak Besar)</vt:lpstr>
      <vt:lpstr>White Matter</vt:lpstr>
      <vt:lpstr>Fungsi dari Bagian Otak</vt:lpstr>
      <vt:lpstr>Sensory Homunculus</vt:lpstr>
      <vt:lpstr>Motor Homunculus</vt:lpstr>
      <vt:lpstr>Peran Cerebellum dan Brain stem</vt:lpstr>
      <vt:lpstr>Medulla Spinalis</vt:lpstr>
      <vt:lpstr>Kasus Spinal Cord Injury</vt:lpstr>
      <vt:lpstr>SCI</vt:lpstr>
      <vt:lpstr>SCI</vt:lpstr>
      <vt:lpstr>ICF</vt:lpstr>
      <vt:lpstr>Slide 22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X450C</cp:lastModifiedBy>
  <cp:revision>246</cp:revision>
  <dcterms:created xsi:type="dcterms:W3CDTF">2010-08-24T06:47:44Z</dcterms:created>
  <dcterms:modified xsi:type="dcterms:W3CDTF">2018-01-22T11:05:06Z</dcterms:modified>
</cp:coreProperties>
</file>