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8" r:id="rId25"/>
    <p:sldId id="399" r:id="rId26"/>
    <p:sldId id="400" r:id="rId27"/>
    <p:sldId id="40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>
        <p:scale>
          <a:sx n="70" d="100"/>
          <a:sy n="70" d="100"/>
        </p:scale>
        <p:origin x="-13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B587C-CFD3-45FF-9C9A-1BD69C457824}" type="datetimeFigureOut">
              <a:rPr lang="id-ID"/>
              <a:pPr>
                <a:defRPr/>
              </a:pPr>
              <a:t>22/01/2018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0476F-DA9D-4FBC-8B03-E0C9FB7862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26AA-AF00-47C6-8901-A17B20EC38B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C3A34-9F20-45B3-B69E-F027C93268BE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AE2DE-CD84-4ECE-8F7D-E6CEBFFD924A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FFAA7D-EE41-42B8-B641-17865A6CB67C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219E4-DC35-42B2-BAB1-EE81C2F842AB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D074B-A2AF-4F79-B711-98CD1F65779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5B26F-F175-47E6-A642-12C578E7FA8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8ED19-2581-4F0C-9E87-3A69FF58EFA1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81275-CC9A-4BAA-8CE9-ACE23927AFE3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ACBC2-BDF9-4669-ADD5-50AA50FF6B33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BD984-00D0-44C7-8608-21909894D70B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7E3B-6D2C-4209-B680-0779886E44D2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2F5-4FB2-4A9B-85D3-2FA1866B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76CB-9694-4A6C-B4B7-7AFE625D726B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52DB-88D1-4C5A-A02C-25D55532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EE5B-886B-4C17-9436-DD5BA167BBDB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A3C7-E086-4488-8AFD-28B16203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60B4-A63C-4708-982A-9F2F50414CE6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2675-4147-436A-BE1B-7D911AD2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5602-EAF5-4E87-B7F1-CC2A6CF11E7E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DB22-8CD2-4E0E-95F4-75CDBB61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EF62-DD1A-4A2C-802B-B06083C65A49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A0D-77DD-4A29-889E-F64D8C80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966-B46D-4FD9-B7D9-E01ED66EA735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C86-7425-403D-A1FE-F613601B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0D17-C220-4E7D-9065-A00BB639AF46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AC39-AEC0-4A98-9BC7-EE0EC20F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89C1-74F9-4254-AE3D-CD0B0AF39832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EDDC-1B23-46C5-8D4E-DF68EC9D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ED-CEF7-4F9A-9753-094861FCF2E9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8496-33FE-495B-9B8B-EF54F2CF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72FB-F992-48EC-B284-22327102B614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45F6-F701-471D-9554-5573649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DD38F-90F2-42B8-8302-38BD40A3193B}" type="datetime1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7A5E66-F14D-477A-8207-4B43CF76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NEUROLOGICAL  ASSESSMENT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KE 3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smtClean="0">
                <a:solidFill>
                  <a:schemeClr val="bg1"/>
                </a:solidFill>
              </a:rPr>
              <a:t>ABDUL CHALIK MEIDIAN &amp; </a:t>
            </a:r>
            <a:r>
              <a:rPr lang="en-US" sz="2000" b="1" smtClean="0">
                <a:solidFill>
                  <a:schemeClr val="bg1"/>
                </a:solidFill>
              </a:rPr>
              <a:t>JERRY </a:t>
            </a:r>
            <a:r>
              <a:rPr lang="en-US" sz="2000" b="1" dirty="0" smtClean="0">
                <a:solidFill>
                  <a:schemeClr val="bg1"/>
                </a:solidFill>
              </a:rPr>
              <a:t>MARATIS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FAKULTAS FISIOTERAPI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b="1" dirty="0" smtClean="0">
                <a:latin typeface="Calibri" pitchFamily="34" charset="0"/>
                <a:cs typeface="Calibri" pitchFamily="34" charset="0"/>
              </a:rPr>
              <a:t>3. Intellectual Function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602163"/>
          </a:xfrm>
        </p:spPr>
        <p:txBody>
          <a:bodyPr/>
          <a:lstStyle/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Minta pasien untuk mengulang urutan angka untuk menilai “immediate recall” pasien.</a:t>
            </a:r>
          </a:p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Minta pasien untuk mengingat “the recent memory” untuk memastikan kemampuan mengingat peristiwa yang terjadi pada hari yang sama.</a:t>
            </a:r>
          </a:p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Minta pasien untuk mengingat “the past memory” untuk memastikan jenis dan level gangguan otak nya.</a:t>
            </a:r>
          </a:p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Minta pasien untuk menjelaskan arti/makna suatu kata dan atau kesamaan/hubungan konsep sederhana untuk mengidentifikasi level fungsi intelektual nya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Cranial Nerve Function and Assessment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34818" name="AutoShape 2" descr="Image result for saraf kranial dan fungsi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Image result for saraf kranial dan fungsin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21" y="1447800"/>
            <a:ext cx="7887979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Calibri" pitchFamily="34" charset="0"/>
                <a:cs typeface="Calibri" pitchFamily="34" charset="0"/>
              </a:rPr>
              <a:t>5.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Assessment of sensory nerve function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dirty="0" smtClean="0">
                <a:latin typeface="Calibri" pitchFamily="34" charset="0"/>
                <a:cs typeface="Calibri" pitchFamily="34" charset="0"/>
              </a:rPr>
              <a:t>Periksa sensasi pasien terkait rasa nyeri, suhu, sentuhan, getaran, posisi dan diskrimasi dua titik untuk mengindikasikan adanya lesi pada sepanjang “</a:t>
            </a:r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sensory pathways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” dari perifer melewati spinal cord menuju otak.</a:t>
            </a:r>
          </a:p>
          <a:p>
            <a:r>
              <a:rPr lang="id-ID" sz="2400" dirty="0" smtClean="0">
                <a:latin typeface="Calibri" pitchFamily="34" charset="0"/>
                <a:cs typeface="Calibri" pitchFamily="34" charset="0"/>
              </a:rPr>
              <a:t>Lakukan tes dengan pasien menutup mata untuk lebih menyadari sensitifitas urutan sensasi yang dialami. Lakukan prosedur acak. </a:t>
            </a:r>
          </a:p>
          <a:p>
            <a:r>
              <a:rPr lang="id-ID" sz="2400" dirty="0" smtClean="0">
                <a:latin typeface="Calibri" pitchFamily="34" charset="0"/>
                <a:cs typeface="Calibri" pitchFamily="34" charset="0"/>
              </a:rPr>
              <a:t>Bandingkan area simetris saat aplikasi stimulus pada wajah, lengan, kaki dan trunk. Untuk melihat “equally on both sides”.</a:t>
            </a:r>
          </a:p>
          <a:p>
            <a:r>
              <a:rPr lang="id-ID" sz="2400" dirty="0" smtClean="0">
                <a:latin typeface="Calibri" pitchFamily="34" charset="0"/>
                <a:cs typeface="Calibri" pitchFamily="34" charset="0"/>
              </a:rPr>
              <a:t>Perhatikan respon pasien dan persepsi dari stimulus untuk mengkonfirmasi sensasi persepsi aktual dan mengidentifikasi defisit sensoris</a:t>
            </a:r>
            <a:endParaRPr lang="id-ID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600" b="1" dirty="0" smtClean="0">
                <a:latin typeface="Calibri" pitchFamily="34" charset="0"/>
                <a:cs typeface="Calibri" pitchFamily="34" charset="0"/>
              </a:rPr>
              <a:t>6. Assessment of common reflexes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02163"/>
          </a:xfrm>
        </p:spPr>
        <p:txBody>
          <a:bodyPr/>
          <a:lstStyle/>
          <a:p>
            <a:r>
              <a:rPr lang="id-ID" dirty="0" smtClean="0">
                <a:latin typeface="Calibri" pitchFamily="34" charset="0"/>
                <a:cs typeface="Calibri" pitchFamily="34" charset="0"/>
              </a:rPr>
              <a:t>Relaksasikan ekstremitas pasien yang akan di tes untuk mencegah gerakan volunter dan ketegangan otot.</a:t>
            </a:r>
          </a:p>
          <a:p>
            <a:r>
              <a:rPr lang="id-ID" dirty="0" smtClean="0">
                <a:latin typeface="Calibri" pitchFamily="34" charset="0"/>
                <a:cs typeface="Calibri" pitchFamily="34" charset="0"/>
              </a:rPr>
              <a:t>Posisikan bagian yang akan di tes dalam kondisi “sligthly stretch” untuk meningkatkan inisiasi refleks.</a:t>
            </a:r>
          </a:p>
          <a:p>
            <a:r>
              <a:rPr lang="id-ID" dirty="0" smtClean="0">
                <a:latin typeface="Calibri" pitchFamily="34" charset="0"/>
                <a:cs typeface="Calibri" pitchFamily="34" charset="0"/>
              </a:rPr>
              <a:t>Bandingkan simetris refleks antara satu sisi terhadap bagian tubuh yang lain. Adanya asimetris refleks mengindikasikan perubahan pada “refleks pathway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”.</a:t>
            </a:r>
            <a:endParaRPr lang="id-ID" dirty="0" smtClean="0">
              <a:latin typeface="Calibri" pitchFamily="34" charset="0"/>
              <a:cs typeface="Calibri" pitchFamily="34" charset="0"/>
            </a:endParaRPr>
          </a:p>
          <a:p>
            <a:endParaRPr lang="id-ID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144000" cy="561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6749"/>
            <a:ext cx="4114800" cy="28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505200"/>
            <a:ext cx="45918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609601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b="1" dirty="0" smtClean="0">
                <a:latin typeface="Calibri" pitchFamily="34" charset="0"/>
                <a:cs typeface="Calibri" pitchFamily="34" charset="0"/>
              </a:rPr>
              <a:t>Perkembangan Refleks Primitif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Level </a:t>
            </a:r>
            <a:r>
              <a:rPr lang="en-US" b="1" dirty="0" err="1" smtClean="0">
                <a:latin typeface="Arial" charset="0"/>
                <a:cs typeface="Arial" charset="0"/>
              </a:rPr>
              <a:t>Perkembangan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Refleks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Arial" charset="0"/>
                <a:cs typeface="Arial" charset="0"/>
              </a:rPr>
              <a:t>Primitif</a:t>
            </a:r>
            <a:endParaRPr lang="id-ID" b="1" dirty="0" smtClean="0">
              <a:latin typeface="Arial" charset="0"/>
              <a:cs typeface="Arial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657600" y="2286000"/>
            <a:ext cx="2057400" cy="3733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67400" y="2590800"/>
            <a:ext cx="1828800" cy="60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Cortical Level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3352800"/>
            <a:ext cx="1828800" cy="60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Midbrain Level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4114800"/>
            <a:ext cx="1828800" cy="60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Brainstem Level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67400" y="4876800"/>
            <a:ext cx="1828800" cy="60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Spinal Level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b="1" dirty="0" smtClean="0">
                <a:latin typeface="Calibri" pitchFamily="34" charset="0"/>
                <a:cs typeface="Calibri" pitchFamily="34" charset="0"/>
              </a:rPr>
              <a:t>7. Vital Signs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RR - Perhatikan karakter dan </a:t>
            </a: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pola pernafasan 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pasien. Jika terjadi gangguan pada otak memungkinkan terjadinya gangguan pernafasan (batang otak).</a:t>
            </a:r>
          </a:p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Perhatikan </a:t>
            </a: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temperature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pasien pada interval spesifik. Kerusakan pada hipotalamus (thermoregulator centre) akan merefleksikan  temperatur abnormal.</a:t>
            </a:r>
          </a:p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Perhatikan </a:t>
            </a: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“Blood pressure” 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“pulse” 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pasien pada interval spesifik. Untuk memonitor tanda peningkatan </a:t>
            </a: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“intracranial pressure”.</a:t>
            </a:r>
          </a:p>
          <a:p>
            <a:endParaRPr lang="id-ID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b="1" dirty="0" smtClean="0">
                <a:latin typeface="Calibri" pitchFamily="34" charset="0"/>
                <a:cs typeface="Calibri" pitchFamily="34" charset="0"/>
              </a:rPr>
              <a:t>8. Subjective Examination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3600" dirty="0" smtClean="0">
                <a:latin typeface="Calibri" pitchFamily="34" charset="0"/>
                <a:cs typeface="Calibri" pitchFamily="34" charset="0"/>
              </a:rPr>
              <a:t>Examination Area</a:t>
            </a:r>
          </a:p>
          <a:p>
            <a:pPr lvl="1"/>
            <a:r>
              <a:rPr lang="id-ID" sz="3600" dirty="0" smtClean="0">
                <a:latin typeface="Calibri" pitchFamily="34" charset="0"/>
                <a:cs typeface="Calibri" pitchFamily="34" charset="0"/>
              </a:rPr>
              <a:t>Body Chart</a:t>
            </a:r>
          </a:p>
          <a:p>
            <a:pPr lvl="1"/>
            <a:r>
              <a:rPr lang="id-ID" sz="3600" dirty="0" smtClean="0">
                <a:latin typeface="Calibri" pitchFamily="34" charset="0"/>
                <a:cs typeface="Calibri" pitchFamily="34" charset="0"/>
              </a:rPr>
              <a:t>Behaviour of Symtoms</a:t>
            </a:r>
          </a:p>
          <a:p>
            <a:pPr lvl="1"/>
            <a:r>
              <a:rPr lang="id-ID" sz="3600" dirty="0" smtClean="0">
                <a:latin typeface="Calibri" pitchFamily="34" charset="0"/>
                <a:cs typeface="Calibri" pitchFamily="34" charset="0"/>
              </a:rPr>
              <a:t>Special Question</a:t>
            </a:r>
          </a:p>
          <a:p>
            <a:pPr lvl="1"/>
            <a:r>
              <a:rPr lang="id-ID" sz="3600" dirty="0" smtClean="0">
                <a:latin typeface="Calibri" pitchFamily="34" charset="0"/>
                <a:cs typeface="Calibri" pitchFamily="34" charset="0"/>
              </a:rPr>
              <a:t>History of Present Condition</a:t>
            </a:r>
          </a:p>
          <a:p>
            <a:pPr lvl="1"/>
            <a:r>
              <a:rPr lang="id-ID" sz="3600" dirty="0" smtClean="0">
                <a:latin typeface="Calibri" pitchFamily="34" charset="0"/>
                <a:cs typeface="Calibri" pitchFamily="34" charset="0"/>
              </a:rPr>
              <a:t>Past Medical History</a:t>
            </a:r>
          </a:p>
          <a:p>
            <a:pPr lvl="1"/>
            <a:r>
              <a:rPr lang="id-ID" sz="3600" dirty="0" smtClean="0">
                <a:latin typeface="Calibri" pitchFamily="34" charset="0"/>
                <a:cs typeface="Calibri" pitchFamily="34" charset="0"/>
              </a:rPr>
              <a:t>Social and Family History</a:t>
            </a:r>
          </a:p>
          <a:p>
            <a:endParaRPr lang="id-ID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144000" cy="56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err="1" smtClean="0"/>
              <a:t>Mahasiswa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memahami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Patofisiologi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Fisioterapi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Neuromuskuler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Psikiatri</a:t>
            </a:r>
            <a:endParaRPr lang="en-US" altLang="en-US" sz="28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err="1" smtClean="0"/>
              <a:t>Mahasiswa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melakukan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Pemeriksaan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Fisioterapi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Neuromuskuler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Psikiatri</a:t>
            </a:r>
            <a:endParaRPr lang="en-US" altLang="en-US" sz="28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err="1" smtClean="0"/>
              <a:t>Mahasiswa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membuat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Diagnosa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Fungsional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Fisioterapi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Neuromuskuler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Psikiatri</a:t>
            </a:r>
            <a:endParaRPr lang="en-US" altLang="en-US" sz="28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err="1" smtClean="0"/>
              <a:t>Mahasiswa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memahami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menyusun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rencana</a:t>
            </a:r>
            <a:r>
              <a:rPr lang="en-US" altLang="en-US" sz="2800" dirty="0" smtClean="0"/>
              <a:t> program </a:t>
            </a:r>
            <a:r>
              <a:rPr lang="en-US" altLang="en-US" sz="2800" dirty="0" err="1" smtClean="0"/>
              <a:t>Fisioterapi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Neuromuskuler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Psikiatri</a:t>
            </a:r>
            <a:endParaRPr lang="en-US" altLang="en-US" sz="2800" dirty="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800" dirty="0" err="1" smtClean="0"/>
              <a:t>Mahasiswa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memahami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melakukan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Proses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Fisioterapi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Neuromuskuler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Psikiatri</a:t>
            </a:r>
            <a:endParaRPr lang="en-US" altLang="en-US" sz="28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b="1" dirty="0" smtClean="0">
                <a:latin typeface="Calibri" pitchFamily="34" charset="0"/>
                <a:cs typeface="Calibri" pitchFamily="34" charset="0"/>
              </a:rPr>
              <a:t>9. Physical Examination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dirty="0" smtClean="0">
                <a:latin typeface="Calibri" pitchFamily="34" charset="0"/>
                <a:cs typeface="Calibri" pitchFamily="34" charset="0"/>
              </a:rPr>
              <a:t>Examination Area:</a:t>
            </a:r>
          </a:p>
          <a:p>
            <a:pPr lvl="1"/>
            <a:r>
              <a:rPr lang="id-ID" dirty="0" smtClean="0">
                <a:latin typeface="Calibri" pitchFamily="34" charset="0"/>
                <a:cs typeface="Calibri" pitchFamily="34" charset="0"/>
              </a:rPr>
              <a:t>Observation</a:t>
            </a:r>
          </a:p>
          <a:p>
            <a:pPr lvl="1"/>
            <a:r>
              <a:rPr lang="id-ID" dirty="0" smtClean="0">
                <a:latin typeface="Calibri" pitchFamily="34" charset="0"/>
                <a:cs typeface="Calibri" pitchFamily="34" charset="0"/>
              </a:rPr>
              <a:t>Joint Test</a:t>
            </a:r>
          </a:p>
          <a:p>
            <a:pPr lvl="1"/>
            <a:r>
              <a:rPr lang="id-ID" dirty="0" smtClean="0">
                <a:latin typeface="Calibri" pitchFamily="34" charset="0"/>
                <a:cs typeface="Calibri" pitchFamily="34" charset="0"/>
              </a:rPr>
              <a:t>Muscle Test</a:t>
            </a:r>
          </a:p>
          <a:p>
            <a:pPr lvl="1"/>
            <a:r>
              <a:rPr lang="id-ID" dirty="0" smtClean="0">
                <a:latin typeface="Calibri" pitchFamily="34" charset="0"/>
                <a:cs typeface="Calibri" pitchFamily="34" charset="0"/>
              </a:rPr>
              <a:t>Neurological Test</a:t>
            </a:r>
          </a:p>
          <a:p>
            <a:pPr lvl="1"/>
            <a:r>
              <a:rPr lang="id-ID" dirty="0" smtClean="0">
                <a:latin typeface="Calibri" pitchFamily="34" charset="0"/>
                <a:cs typeface="Calibri" pitchFamily="34" charset="0"/>
              </a:rPr>
              <a:t>Special test</a:t>
            </a:r>
          </a:p>
          <a:p>
            <a:pPr lvl="1"/>
            <a:r>
              <a:rPr lang="id-ID" dirty="0" smtClean="0">
                <a:latin typeface="Calibri" pitchFamily="34" charset="0"/>
                <a:cs typeface="Calibri" pitchFamily="34" charset="0"/>
              </a:rPr>
              <a:t>Functional Ability</a:t>
            </a:r>
          </a:p>
          <a:p>
            <a:pPr lvl="1"/>
            <a:r>
              <a:rPr lang="id-ID" dirty="0" smtClean="0">
                <a:latin typeface="Calibri" pitchFamily="34" charset="0"/>
                <a:cs typeface="Calibri" pitchFamily="34" charset="0"/>
              </a:rPr>
              <a:t>Palpation</a:t>
            </a:r>
          </a:p>
          <a:p>
            <a:pPr lvl="1"/>
            <a:r>
              <a:rPr lang="id-ID" dirty="0" smtClean="0">
                <a:latin typeface="Calibri" pitchFamily="34" charset="0"/>
                <a:cs typeface="Calibri" pitchFamily="34" charset="0"/>
              </a:rPr>
              <a:t>Accessory Movement</a:t>
            </a:r>
            <a:endParaRPr lang="id-ID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144000" cy="55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144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anchild.ca/elearning/dcd_pt_workshop/assets/identification/characteristic-features-dcd-i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144000" cy="55887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ptjournal.apta.org/content/91/3/416/F1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85801"/>
            <a:ext cx="8991599" cy="56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427"/>
            <a:ext cx="9144000" cy="567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2286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9296400" cy="560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TERIMA KASIH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&amp;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SELAMAT BELAJAR</a:t>
            </a:r>
            <a:endParaRPr lang="en-US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>
                <a:latin typeface="Calibri" pitchFamily="34" charset="0"/>
                <a:cs typeface="Calibri" pitchFamily="34" charset="0"/>
              </a:rPr>
              <a:t>NEUROLOGICAL ASSESSMENT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Abdul Chalik Meidian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Calibri" pitchFamily="34" charset="0"/>
                <a:cs typeface="Calibri" pitchFamily="34" charset="0"/>
              </a:rPr>
              <a:t>NEUROLOGICAL ASSESSMENT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DEFINITION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Neurological examination is a method of obtaining specific data in relation to the function of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 a patient’s nervous system.</a:t>
            </a:r>
          </a:p>
          <a:p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INDICATION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Neurological observations are required to monitor and evaluate changes in the nervous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system by indicating trends, thus aiding diagnosis and treatment which in turn may affect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 prognosis and rehabilitation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frequency of neurological observations will depend on the patient’s condition and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therapidity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with which changes are occurring or expected to occur.</a:t>
            </a:r>
            <a:endParaRPr lang="id-ID" sz="2400" dirty="0" smtClean="0">
              <a:latin typeface="Calibri" pitchFamily="34" charset="0"/>
              <a:cs typeface="Calibri" pitchFamily="34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Calibri" pitchFamily="34" charset="0"/>
                <a:cs typeface="Calibri" pitchFamily="34" charset="0"/>
              </a:rPr>
              <a:t>NEUROLOGICAL ASSESSMENT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Behaviours and appearances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Mental and Emotional Status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Intellectual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Cranial Nerve Function and Assessment</a:t>
            </a:r>
            <a:endParaRPr lang="id-ID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Assessment of sensory nerve function</a:t>
            </a:r>
            <a:endParaRPr lang="id-ID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Assessment of common reflexes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Vital Signs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Subjective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Physical Examination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600" b="1" dirty="0" smtClean="0">
                <a:cs typeface="Calibri" pitchFamily="34" charset="0"/>
              </a:rPr>
              <a:t>1. Behaviours and appearances</a:t>
            </a:r>
            <a:endParaRPr lang="en-US" sz="3600" dirty="0" smtClean="0"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Selama proses asesmen, perhatikan prilaku pasien dan respon emosionalnya untuk menentukan tingkat kooperatifnya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id-ID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Observasi pola bicara pasien.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Untuk mendeteksi kesalahan dalam kata-kata dan kalimat. Kesulitan artikulasi juga termasuk yang diperhatikan. Perhatikan pula intonasi suara dan kecepatannya.</a:t>
            </a:r>
          </a:p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Observasi penampilan pasien, kebersihan diri (personal hygiene), dan cara berpakaian. Untuk menilai “self image” pasien.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b="1" dirty="0" smtClean="0">
                <a:latin typeface="Calibri" pitchFamily="34" charset="0"/>
                <a:cs typeface="Calibri" pitchFamily="34" charset="0"/>
              </a:rPr>
              <a:t>2. Mental and Emotional Status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602163"/>
          </a:xfrm>
        </p:spPr>
        <p:txBody>
          <a:bodyPr/>
          <a:lstStyle/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Dapat menggunakan instrumen GCS</a:t>
            </a:r>
          </a:p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Tanya identitas pasien. Terkait nama, keluarga, orientasi waktu dan tempat, dll. Perhatikan respon emosional nya. Pertanyaan dapat diulang untuk menilai konsistensi logis pasien.</a:t>
            </a:r>
          </a:p>
          <a:p>
            <a:r>
              <a:rPr lang="id-ID" sz="2800" dirty="0" smtClean="0">
                <a:latin typeface="Calibri" pitchFamily="34" charset="0"/>
                <a:cs typeface="Calibri" pitchFamily="34" charset="0"/>
              </a:rPr>
              <a:t>Jika pasien tidak merespon “verbal command” maka lakukan “Painfull Stimuli” </a:t>
            </a:r>
            <a:r>
              <a:rPr lang="id-ID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cubit, dll</a:t>
            </a:r>
          </a:p>
          <a:p>
            <a:r>
              <a:rPr lang="id-ID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Semakin tidak merespon maka semakin besar kemungkinan terjadi “impairment of cerebral function”</a:t>
            </a:r>
          </a:p>
          <a:p>
            <a:r>
              <a:rPr lang="id-ID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Istilah yang tidak jelas akan sangat mudah disalahartikan. Perhatikan respon terbaik pasien.</a:t>
            </a:r>
          </a:p>
          <a:p>
            <a:pPr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719139"/>
            <a:ext cx="8839199" cy="553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2286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"/>
            <a:ext cx="8991600" cy="560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731</Words>
  <Application>Microsoft Office PowerPoint</Application>
  <PresentationFormat>On-screen Show (4:3)</PresentationFormat>
  <Paragraphs>109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KEMAMPUAN AKHIR YANG DIHARAPKAN</vt:lpstr>
      <vt:lpstr>NEUROLOGICAL ASSESSMENT</vt:lpstr>
      <vt:lpstr>NEUROLOGICAL ASSESSMENT</vt:lpstr>
      <vt:lpstr>NEUROLOGICAL ASSESSMENT</vt:lpstr>
      <vt:lpstr>1. Behaviours and appearances</vt:lpstr>
      <vt:lpstr>2. Mental and Emotional Status</vt:lpstr>
      <vt:lpstr>Slide 8</vt:lpstr>
      <vt:lpstr>Slide 9</vt:lpstr>
      <vt:lpstr>3. Intellectual Function</vt:lpstr>
      <vt:lpstr>4. Cranial Nerve Function and Assessment</vt:lpstr>
      <vt:lpstr>5. Assessment of sensory nerve function</vt:lpstr>
      <vt:lpstr>6. Assessment of common reflexes</vt:lpstr>
      <vt:lpstr>Slide 14</vt:lpstr>
      <vt:lpstr>Slide 15</vt:lpstr>
      <vt:lpstr>Perkembangan Refleks Primitif</vt:lpstr>
      <vt:lpstr>7. Vital Signs</vt:lpstr>
      <vt:lpstr>8. Subjective Examination</vt:lpstr>
      <vt:lpstr>Slide 19</vt:lpstr>
      <vt:lpstr>9. Physical Examination</vt:lpstr>
      <vt:lpstr>Slide 21</vt:lpstr>
      <vt:lpstr>Slide 22</vt:lpstr>
      <vt:lpstr>Slide 23</vt:lpstr>
      <vt:lpstr>Slide 24</vt:lpstr>
      <vt:lpstr>Slide 25</vt:lpstr>
      <vt:lpstr>Slide 26</vt:lpstr>
      <vt:lpstr>TERIMA KASIH &amp;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X450C</cp:lastModifiedBy>
  <cp:revision>211</cp:revision>
  <dcterms:created xsi:type="dcterms:W3CDTF">2010-08-24T06:47:44Z</dcterms:created>
  <dcterms:modified xsi:type="dcterms:W3CDTF">2018-01-22T10:26:10Z</dcterms:modified>
</cp:coreProperties>
</file>