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  <p:sldId id="373" r:id="rId12"/>
    <p:sldId id="374" r:id="rId13"/>
    <p:sldId id="381" r:id="rId14"/>
    <p:sldId id="375" r:id="rId15"/>
    <p:sldId id="376" r:id="rId16"/>
    <p:sldId id="379" r:id="rId17"/>
    <p:sldId id="380" r:id="rId18"/>
    <p:sldId id="377" r:id="rId19"/>
    <p:sldId id="37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0B587C-CFD3-45FF-9C9A-1BD69C457824}" type="datetimeFigureOut">
              <a:rPr lang="id-ID"/>
              <a:pPr>
                <a:defRPr/>
              </a:pPr>
              <a:t>22/01/2018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E0476F-DA9D-4FBC-8B03-E0C9FB78627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C326AA-AF00-47C6-8901-A17B20EC38B7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43848E-D768-4213-8B2C-D1E9F8F8E5E8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C3A34-9F20-45B3-B69E-F027C93268BE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C3A34-9F20-45B3-B69E-F027C93268BE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3AE2DE-CD84-4ECE-8F7D-E6CEBFFD924A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FFAA7D-EE41-42B8-B641-17865A6CB67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4B219E4-DC35-42B2-BAB1-EE81C2F842AB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1346ED7-BE80-45BB-B0B3-0B9D9A6C4136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4D074B-A2AF-4F79-B711-98CD1F657791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85B26F-F175-47E6-A642-12C578E7FA81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19165F-9BC0-40D2-9B92-3FDD9E71F5FF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08ED19-2581-4F0C-9E87-3A69FF58EFA1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481275-CC9A-4BAA-8CE9-ACE23927AFE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17ACBC2-BDF9-4669-ADD5-50AA50FF6B33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FBD984-00D0-44C7-8608-21909894D70B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8CF959-3B03-4BA3-82F8-BCA3F5AA98F7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D7E3B-6D2C-4209-B680-0779886E44D2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962F5-4FB2-4A9B-85D3-2FA1866B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376CB-9694-4A6C-B4B7-7AFE625D726B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52DB-88D1-4C5A-A02C-25D55532E6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EE5B-886B-4C17-9436-DD5BA167BBDB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BA3C7-E086-4488-8AFD-28B162032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A60B4-A63C-4708-982A-9F2F50414CE6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52675-4147-436A-BE1B-7D911AD21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5602-EAF5-4E87-B7F1-CC2A6CF11E7E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BDB22-8CD2-4E0E-95F4-75CDBB61E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9EF62-DD1A-4A2C-802B-B06083C65A49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7A0D-77DD-4A29-889E-F64D8C802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0966-B46D-4FD9-B7D9-E01ED66EA735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CC86-7425-403D-A1FE-F613601BBC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0D17-C220-4E7D-9065-A00BB639AF46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4AC39-AEC0-4A98-9BC7-EE0EC20F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789C1-74F9-4254-AE3D-CD0B0AF39832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EEDDC-1B23-46C5-8D4E-DF68EC9D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3DCED-CEF7-4F9A-9753-094861FCF2E9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98496-33FE-495B-9B8B-EF54F2CFB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972FB-F992-48EC-B284-22327102B614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145F6-F701-471D-9554-5573649B1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9DD38F-90F2-42B8-8302-38BD40A3193B}" type="datetime1">
              <a:rPr lang="en-US"/>
              <a:pPr>
                <a:defRPr/>
              </a:pPr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57A5E66-F14D-477A-8207-4B43CF765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NEUROPATI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PERTEMUAN KE 8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smtClean="0">
                <a:solidFill>
                  <a:schemeClr val="bg1"/>
                </a:solidFill>
              </a:rPr>
              <a:t>ABDUL CHALIK MEIDIAN &amp; JERRY </a:t>
            </a:r>
            <a:r>
              <a:rPr lang="en-US" sz="2000" b="1" dirty="0" smtClean="0">
                <a:solidFill>
                  <a:schemeClr val="bg1"/>
                </a:solidFill>
              </a:rPr>
              <a:t>MARATIS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FAKULTAS FISIOTERAPI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Macam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dari</a:t>
            </a:r>
            <a:r>
              <a:rPr lang="en-US" sz="3200" b="1" dirty="0" smtClean="0">
                <a:latin typeface="Arial" charset="0"/>
                <a:cs typeface="Arial" charset="0"/>
              </a:rPr>
              <a:t> MIOPATI</a:t>
            </a: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AutoNum type="alphaUcPeriod" startAt="6"/>
            </a:pPr>
            <a:r>
              <a:rPr lang="en-US" sz="2800" b="1" dirty="0" smtClean="0">
                <a:latin typeface="Arial" charset="0"/>
                <a:cs typeface="Arial" charset="0"/>
              </a:rPr>
              <a:t>POLIOMIOSITIS </a:t>
            </a:r>
            <a:r>
              <a:rPr lang="en-US" sz="2800" b="1" dirty="0" err="1" smtClean="0">
                <a:latin typeface="Arial" charset="0"/>
                <a:cs typeface="Arial" charset="0"/>
              </a:rPr>
              <a:t>dan</a:t>
            </a:r>
            <a:r>
              <a:rPr lang="en-US" sz="2800" b="1" dirty="0" smtClean="0">
                <a:latin typeface="Arial" charset="0"/>
                <a:cs typeface="Arial" charset="0"/>
              </a:rPr>
              <a:t> DERMATOMIOSITIS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Arial" charset="0"/>
              </a:rPr>
              <a:t>Dapat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terjadi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setiap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umur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Arial" charset="0"/>
              </a:rPr>
              <a:t>Kelemahan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otot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proksimal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simetris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progresif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dimulai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dari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otot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panggul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err="1" smtClean="0">
                <a:latin typeface="Arial" charset="0"/>
                <a:cs typeface="Arial" charset="0"/>
              </a:rPr>
              <a:t>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dermatomiosotis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perubahan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warna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kulit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pada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kelopak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mata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atas</a:t>
            </a:r>
            <a:r>
              <a:rPr lang="en-US" dirty="0" smtClean="0">
                <a:latin typeface="Arial" charset="0"/>
                <a:cs typeface="Arial" charset="0"/>
              </a:rPr>
              <a:t>, </a:t>
            </a:r>
            <a:r>
              <a:rPr lang="en-US" dirty="0" err="1" smtClean="0">
                <a:latin typeface="Arial" charset="0"/>
                <a:cs typeface="Arial" charset="0"/>
              </a:rPr>
              <a:t>eritema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kulit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dan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dirty="0" err="1" smtClean="0">
                <a:latin typeface="Arial" charset="0"/>
                <a:cs typeface="Arial" charset="0"/>
              </a:rPr>
              <a:t>atrofi</a:t>
            </a:r>
            <a:endParaRPr lang="en-US" dirty="0" smtClean="0">
              <a:latin typeface="Arial" charset="0"/>
              <a:cs typeface="Arial" charset="0"/>
            </a:endParaRPr>
          </a:p>
          <a:p>
            <a:endParaRPr lang="id-ID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Macam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dari</a:t>
            </a:r>
            <a:r>
              <a:rPr lang="en-US" sz="3200" b="1" dirty="0" smtClean="0">
                <a:latin typeface="Arial" charset="0"/>
                <a:cs typeface="Arial" charset="0"/>
              </a:rPr>
              <a:t> MIOPATI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AutoNum type="alphaUcPeriod" startAt="6"/>
            </a:pPr>
            <a:r>
              <a:rPr lang="en-US" sz="2200" b="1" dirty="0" smtClean="0">
                <a:latin typeface="Arial" charset="0"/>
                <a:cs typeface="Arial" charset="0"/>
              </a:rPr>
              <a:t>PARALISIS PERIODIK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Diturunkan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autosomal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dominan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smtClean="0">
                <a:latin typeface="Arial" charset="0"/>
                <a:cs typeface="Arial" charset="0"/>
              </a:rPr>
              <a:t>Onset </a:t>
            </a:r>
            <a:r>
              <a:rPr lang="en-US" sz="2200" dirty="0" err="1" smtClean="0">
                <a:latin typeface="Arial" charset="0"/>
                <a:cs typeface="Arial" charset="0"/>
              </a:rPr>
              <a:t>umur</a:t>
            </a:r>
            <a:r>
              <a:rPr lang="en-US" sz="2200" dirty="0" smtClean="0">
                <a:latin typeface="Arial" charset="0"/>
                <a:cs typeface="Arial" charset="0"/>
              </a:rPr>
              <a:t> 10-25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Berhubungan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kadar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kalium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dalam</a:t>
            </a:r>
            <a:r>
              <a:rPr lang="en-US" sz="2200" dirty="0" smtClean="0">
                <a:latin typeface="Arial" charset="0"/>
                <a:cs typeface="Arial" charset="0"/>
              </a:rPr>
              <a:t> plasma </a:t>
            </a:r>
            <a:r>
              <a:rPr lang="en-US" sz="2200" dirty="0" err="1" smtClean="0">
                <a:latin typeface="Arial" charset="0"/>
                <a:cs typeface="Arial" charset="0"/>
              </a:rPr>
              <a:t>darah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terdapat</a:t>
            </a:r>
            <a:r>
              <a:rPr lang="en-US" sz="2200" dirty="0" smtClean="0">
                <a:latin typeface="Arial" charset="0"/>
                <a:cs typeface="Arial" charset="0"/>
              </a:rPr>
              <a:t> 3 </a:t>
            </a:r>
            <a:r>
              <a:rPr lang="en-US" sz="2200" dirty="0" err="1" smtClean="0">
                <a:latin typeface="Arial" charset="0"/>
                <a:cs typeface="Arial" charset="0"/>
              </a:rPr>
              <a:t>tipe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hipokalemia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hiperkalemia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normokalemi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Penderita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terserang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periode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istirahat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sehabis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latihan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bangun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pagi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hari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awal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berupa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nyeri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sangat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haus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disusul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dimulai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ekstremitas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bawah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atas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badan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leher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b="1" dirty="0" smtClean="0">
                <a:latin typeface="Arial" charset="0"/>
                <a:cs typeface="Arial" charset="0"/>
              </a:rPr>
              <a:t>DIAGNOSA BANDING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Poliomielitis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Motor Neuron Disease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id-ID" sz="22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MIELOPATI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charset="0"/>
                <a:cs typeface="Arial" charset="0"/>
              </a:rPr>
              <a:t>DEFINISI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Gangguan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fungsi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struktur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medulla spinal </a:t>
            </a:r>
            <a:r>
              <a:rPr lang="en-US" sz="2200" dirty="0" err="1" smtClean="0">
                <a:latin typeface="Arial" charset="0"/>
                <a:cs typeface="Arial" charset="0"/>
              </a:rPr>
              <a:t>oleh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komplit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inkomplit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charset="0"/>
                <a:cs typeface="Arial" charset="0"/>
              </a:rPr>
              <a:t>ETIOLOGI</a:t>
            </a:r>
          </a:p>
          <a:p>
            <a:pPr>
              <a:buFont typeface="Courier New" pitchFamily="49" charset="0"/>
              <a:buChar char="o"/>
            </a:pPr>
            <a:r>
              <a:rPr lang="en-US" sz="2200" dirty="0" err="1" smtClean="0">
                <a:latin typeface="Arial" charset="0"/>
                <a:cs typeface="Arial" charset="0"/>
              </a:rPr>
              <a:t>Vaskuler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Obat-obatan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Radiasi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Infeksi</a:t>
            </a:r>
            <a:r>
              <a:rPr lang="en-US" sz="2200" dirty="0" smtClean="0">
                <a:latin typeface="Arial" charset="0"/>
                <a:cs typeface="Arial" charset="0"/>
              </a:rPr>
              <a:t>, Tumor, </a:t>
            </a:r>
            <a:r>
              <a:rPr lang="en-US" sz="2200" dirty="0" err="1" smtClean="0">
                <a:latin typeface="Arial" charset="0"/>
                <a:cs typeface="Arial" charset="0"/>
              </a:rPr>
              <a:t>Demielinisasi</a:t>
            </a:r>
            <a:r>
              <a:rPr lang="en-US" sz="2200" dirty="0" smtClean="0">
                <a:latin typeface="Arial" charset="0"/>
                <a:cs typeface="Arial" charset="0"/>
              </a:rPr>
              <a:t>, Trauma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 smtClean="0">
                <a:latin typeface="Arial" charset="0"/>
                <a:cs typeface="Arial" charset="0"/>
              </a:rPr>
              <a:t>KRITERIA DIAGNOSIS</a:t>
            </a: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anggota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gerak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Gangguan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buang</a:t>
            </a:r>
            <a:r>
              <a:rPr lang="en-US" sz="2200" dirty="0" smtClean="0">
                <a:latin typeface="Arial" charset="0"/>
                <a:cs typeface="Arial" charset="0"/>
              </a:rPr>
              <a:t> air </a:t>
            </a:r>
            <a:r>
              <a:rPr lang="en-US" sz="2200" dirty="0" err="1" smtClean="0">
                <a:latin typeface="Arial" charset="0"/>
                <a:cs typeface="Arial" charset="0"/>
              </a:rPr>
              <a:t>kecil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buang</a:t>
            </a:r>
            <a:r>
              <a:rPr lang="en-US" sz="2200" dirty="0" smtClean="0">
                <a:latin typeface="Arial" charset="0"/>
                <a:cs typeface="Arial" charset="0"/>
              </a:rPr>
              <a:t> air </a:t>
            </a:r>
            <a:r>
              <a:rPr lang="en-US" sz="2200" dirty="0" err="1" smtClean="0">
                <a:latin typeface="Arial" charset="0"/>
                <a:cs typeface="Arial" charset="0"/>
              </a:rPr>
              <a:t>besar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Gangguan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sensibilitas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Patofisiologi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Neuropati</a:t>
            </a:r>
            <a:r>
              <a:rPr lang="en-US" sz="3200" b="1" dirty="0" smtClean="0">
                <a:latin typeface="Arial" charset="0"/>
                <a:cs typeface="Arial" charset="0"/>
              </a:rPr>
              <a:t> DM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53190" y="1828800"/>
            <a:ext cx="8489822" cy="4114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PATOFISIOLOGI NEUROPATI DIABETIKA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err="1" smtClean="0">
                <a:cs typeface="Arial" charset="0"/>
              </a:rPr>
              <a:t>Pada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penyakit</a:t>
            </a:r>
            <a:r>
              <a:rPr lang="en-US" sz="2800" dirty="0" smtClean="0">
                <a:cs typeface="Arial" charset="0"/>
              </a:rPr>
              <a:t> Diabetes </a:t>
            </a:r>
            <a:r>
              <a:rPr lang="en-US" sz="2800" dirty="0" err="1" smtClean="0">
                <a:cs typeface="Arial" charset="0"/>
              </a:rPr>
              <a:t>Melitus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terjadi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gangguan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pada</a:t>
            </a:r>
            <a:r>
              <a:rPr lang="en-US" sz="2800" dirty="0" smtClean="0">
                <a:cs typeface="Arial" charset="0"/>
              </a:rPr>
              <a:t> organ “</a:t>
            </a:r>
            <a:r>
              <a:rPr lang="en-US" sz="2800" dirty="0" err="1" smtClean="0">
                <a:cs typeface="Arial" charset="0"/>
              </a:rPr>
              <a:t>pankreas</a:t>
            </a:r>
            <a:r>
              <a:rPr lang="en-US" sz="2800" dirty="0" smtClean="0">
                <a:cs typeface="Arial" charset="0"/>
              </a:rPr>
              <a:t>” yang </a:t>
            </a:r>
            <a:r>
              <a:rPr lang="en-US" sz="2800" dirty="0" err="1" smtClean="0">
                <a:cs typeface="Arial" charset="0"/>
              </a:rPr>
              <a:t>berdampak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pada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penurunan</a:t>
            </a:r>
            <a:r>
              <a:rPr lang="en-US" sz="2800" dirty="0" smtClean="0">
                <a:cs typeface="Arial" charset="0"/>
              </a:rPr>
              <a:t> insulin </a:t>
            </a:r>
            <a:r>
              <a:rPr lang="en-US" sz="2800" dirty="0" smtClean="0">
                <a:cs typeface="Arial" charset="0"/>
                <a:sym typeface="Wingdings" pitchFamily="2" charset="2"/>
              </a:rPr>
              <a:t></a:t>
            </a:r>
            <a:r>
              <a:rPr lang="en-US" sz="2800" dirty="0" smtClean="0"/>
              <a:t> </a:t>
            </a:r>
            <a:r>
              <a:rPr lang="en-US" sz="2800" dirty="0" err="1" smtClean="0"/>
              <a:t>menyebabkan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poliol</a:t>
            </a:r>
            <a:r>
              <a:rPr lang="en-US" sz="2800" dirty="0" smtClean="0"/>
              <a:t> (</a:t>
            </a:r>
            <a:r>
              <a:rPr lang="en-US" sz="2800" dirty="0" err="1" smtClean="0"/>
              <a:t>glukosa-sorbitol-fruktosa</a:t>
            </a:r>
            <a:r>
              <a:rPr lang="en-US" sz="2800" dirty="0" smtClean="0"/>
              <a:t>). </a:t>
            </a:r>
            <a:r>
              <a:rPr lang="en-US" sz="2800" dirty="0" err="1" smtClean="0"/>
              <a:t>Peningkatan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jalur</a:t>
            </a:r>
            <a:r>
              <a:rPr lang="en-US" sz="2800" dirty="0" smtClean="0"/>
              <a:t> </a:t>
            </a:r>
            <a:r>
              <a:rPr lang="en-US" sz="2800" dirty="0" err="1" smtClean="0"/>
              <a:t>poliol</a:t>
            </a:r>
            <a:r>
              <a:rPr lang="en-US" sz="2800" dirty="0" smtClean="0"/>
              <a:t>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dirty="0" err="1" smtClean="0"/>
              <a:t>aktivasi</a:t>
            </a:r>
            <a:r>
              <a:rPr lang="en-US" sz="2800" dirty="0" smtClean="0"/>
              <a:t> </a:t>
            </a:r>
            <a:r>
              <a:rPr lang="en-US" sz="2800" dirty="0" err="1" smtClean="0"/>
              <a:t>enzim</a:t>
            </a:r>
            <a:r>
              <a:rPr lang="en-US" sz="2800" dirty="0" smtClean="0"/>
              <a:t> </a:t>
            </a:r>
            <a:r>
              <a:rPr lang="en-US" sz="2800" dirty="0" err="1" smtClean="0"/>
              <a:t>aldose-reduktase</a:t>
            </a:r>
            <a:r>
              <a:rPr lang="en-US" sz="2800" dirty="0" smtClean="0"/>
              <a:t>. </a:t>
            </a:r>
            <a:r>
              <a:rPr lang="en-US" sz="2800" dirty="0" err="1" smtClean="0"/>
              <a:t>Enzim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merubah</a:t>
            </a:r>
            <a:r>
              <a:rPr lang="en-US" sz="2800" dirty="0" smtClean="0"/>
              <a:t> </a:t>
            </a:r>
            <a:r>
              <a:rPr lang="en-US" sz="2800" dirty="0" err="1" smtClean="0"/>
              <a:t>glukosa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sorbitol</a:t>
            </a:r>
            <a:r>
              <a:rPr lang="en-US" sz="2800" dirty="0" smtClean="0"/>
              <a:t>, </a:t>
            </a:r>
            <a:r>
              <a:rPr lang="en-US" sz="2800" dirty="0" err="1" smtClean="0"/>
              <a:t>kemudian</a:t>
            </a:r>
            <a:r>
              <a:rPr lang="en-US" sz="2800" dirty="0" smtClean="0"/>
              <a:t> </a:t>
            </a:r>
            <a:r>
              <a:rPr lang="en-US" sz="2800" dirty="0" err="1" smtClean="0"/>
              <a:t>sorbitol</a:t>
            </a:r>
            <a:r>
              <a:rPr lang="en-US" sz="2800" dirty="0" smtClean="0"/>
              <a:t> </a:t>
            </a:r>
            <a:r>
              <a:rPr lang="en-US" sz="2800" dirty="0" err="1" smtClean="0"/>
              <a:t>dimetabolisme</a:t>
            </a:r>
            <a:r>
              <a:rPr lang="en-US" sz="2800" dirty="0" smtClean="0"/>
              <a:t> </a:t>
            </a:r>
            <a:r>
              <a:rPr lang="en-US" sz="2800" dirty="0" err="1" smtClean="0"/>
              <a:t>lagi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fruktosa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sorbitol</a:t>
            </a:r>
            <a:r>
              <a:rPr lang="en-US" sz="2800" dirty="0" smtClean="0"/>
              <a:t> </a:t>
            </a:r>
            <a:r>
              <a:rPr lang="en-US" sz="2800" dirty="0" err="1" smtClean="0"/>
              <a:t>dehidrogenase</a:t>
            </a:r>
            <a:r>
              <a:rPr lang="en-US" sz="2800" dirty="0" smtClean="0"/>
              <a:t>. </a:t>
            </a:r>
            <a:r>
              <a:rPr lang="en-US" sz="2800" dirty="0" err="1" smtClean="0"/>
              <a:t>Salah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kemungkinan</a:t>
            </a:r>
            <a:r>
              <a:rPr lang="en-US" sz="2800" dirty="0" smtClean="0"/>
              <a:t> </a:t>
            </a:r>
            <a:r>
              <a:rPr lang="en-US" sz="2800" dirty="0" err="1" smtClean="0"/>
              <a:t>dampak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penimbunan</a:t>
            </a:r>
            <a:r>
              <a:rPr lang="en-US" sz="2800" dirty="0" smtClean="0"/>
              <a:t> </a:t>
            </a:r>
            <a:r>
              <a:rPr lang="en-US" sz="2800" dirty="0" err="1" smtClean="0"/>
              <a:t>sorbitol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fruktosa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terjadinya</a:t>
            </a:r>
            <a:r>
              <a:rPr lang="en-US" sz="2800" dirty="0" smtClean="0"/>
              <a:t> </a:t>
            </a:r>
            <a:r>
              <a:rPr lang="en-US" sz="2800" dirty="0" err="1" smtClean="0"/>
              <a:t>hipertonik</a:t>
            </a:r>
            <a:r>
              <a:rPr lang="en-US" sz="2800" dirty="0" smtClean="0"/>
              <a:t> </a:t>
            </a:r>
            <a:r>
              <a:rPr lang="en-US" sz="2800" dirty="0" err="1" smtClean="0"/>
              <a:t>intrasel</a:t>
            </a:r>
            <a:r>
              <a:rPr lang="en-US" sz="2800" dirty="0" smtClean="0"/>
              <a:t> </a:t>
            </a:r>
            <a:r>
              <a:rPr lang="en-US" sz="2800" dirty="0" err="1" smtClean="0"/>
              <a:t>saraf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mengakibatkan</a:t>
            </a:r>
            <a:r>
              <a:rPr lang="en-US" sz="2800" dirty="0" smtClean="0"/>
              <a:t> edema </a:t>
            </a:r>
            <a:r>
              <a:rPr lang="en-US" sz="2800" dirty="0" err="1" smtClean="0"/>
              <a:t>saraf</a:t>
            </a:r>
            <a:r>
              <a:rPr lang="en-US" sz="2800" dirty="0" smtClean="0"/>
              <a:t>.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PATOFISIOLOGI (</a:t>
            </a:r>
            <a:r>
              <a:rPr lang="en-US" sz="3200" dirty="0" err="1" smtClean="0">
                <a:latin typeface="Arial" charset="0"/>
                <a:cs typeface="Arial" charset="0"/>
              </a:rPr>
              <a:t>Lanjutan</a:t>
            </a:r>
            <a:r>
              <a:rPr lang="en-US" sz="3200" dirty="0" smtClean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sintesis</a:t>
            </a:r>
            <a:r>
              <a:rPr lang="en-US" sz="2400" dirty="0" smtClean="0"/>
              <a:t> </a:t>
            </a:r>
            <a:r>
              <a:rPr lang="en-US" sz="2400" dirty="0" err="1" smtClean="0"/>
              <a:t>sorbitol</a:t>
            </a:r>
            <a:r>
              <a:rPr lang="en-US" sz="2400" dirty="0" smtClean="0"/>
              <a:t> </a:t>
            </a:r>
            <a:r>
              <a:rPr lang="en-US" sz="2400" dirty="0" err="1" smtClean="0"/>
              <a:t>mengakibatkan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terhambatnya</a:t>
            </a:r>
            <a:r>
              <a:rPr lang="en-US" sz="2400" dirty="0" smtClean="0"/>
              <a:t> </a:t>
            </a:r>
            <a:r>
              <a:rPr lang="en-US" sz="2400" dirty="0" err="1" smtClean="0"/>
              <a:t>mioinositol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saraf</a:t>
            </a:r>
            <a:r>
              <a:rPr lang="en-US" sz="2400" dirty="0" smtClean="0"/>
              <a:t>. </a:t>
            </a:r>
            <a:r>
              <a:rPr lang="en-US" sz="2400" dirty="0" err="1" smtClean="0"/>
              <a:t>Mioinositol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membran</a:t>
            </a:r>
            <a:r>
              <a:rPr lang="en-US" sz="2400" dirty="0" smtClean="0"/>
              <a:t> </a:t>
            </a:r>
            <a:r>
              <a:rPr lang="en-US" sz="2400" dirty="0" err="1" smtClean="0"/>
              <a:t>fosfolipid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vitamin B. </a:t>
            </a:r>
            <a:r>
              <a:rPr lang="en-US" sz="2400" dirty="0" err="1" smtClean="0"/>
              <a:t>Mioinositol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transmisi</a:t>
            </a:r>
            <a:r>
              <a:rPr lang="en-US" sz="2400" dirty="0" smtClean="0"/>
              <a:t> </a:t>
            </a:r>
            <a:r>
              <a:rPr lang="en-US" sz="2400" dirty="0" err="1" smtClean="0"/>
              <a:t>impuls</a:t>
            </a:r>
            <a:r>
              <a:rPr lang="en-US" sz="2400" dirty="0" smtClean="0"/>
              <a:t>, transport </a:t>
            </a:r>
            <a:r>
              <a:rPr lang="en-US" sz="2400" dirty="0" err="1" smtClean="0"/>
              <a:t>elektrolit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sekresi</a:t>
            </a:r>
            <a:r>
              <a:rPr lang="en-US" sz="2400" dirty="0" smtClean="0"/>
              <a:t> </a:t>
            </a:r>
            <a:r>
              <a:rPr lang="en-US" sz="2400" dirty="0" err="1" smtClean="0"/>
              <a:t>peptida</a:t>
            </a:r>
            <a:r>
              <a:rPr lang="en-US" sz="2400" dirty="0" smtClean="0"/>
              <a:t>. </a:t>
            </a:r>
            <a:r>
              <a:rPr lang="en-US" sz="2400" dirty="0" err="1" smtClean="0"/>
              <a:t>Penurunan</a:t>
            </a:r>
            <a:r>
              <a:rPr lang="en-US" sz="2400" dirty="0" smtClean="0"/>
              <a:t> </a:t>
            </a:r>
            <a:r>
              <a:rPr lang="en-US" sz="2400" dirty="0" err="1" smtClean="0"/>
              <a:t>mioinositol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17 </a:t>
            </a:r>
            <a:r>
              <a:rPr lang="en-US" sz="2400" dirty="0" err="1" smtClean="0"/>
              <a:t>penimbunan</a:t>
            </a:r>
            <a:r>
              <a:rPr lang="en-US" sz="2400" dirty="0" smtClean="0"/>
              <a:t> </a:t>
            </a:r>
            <a:r>
              <a:rPr lang="en-US" sz="2400" dirty="0" err="1" smtClean="0"/>
              <a:t>sorbitol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menimbulkan</a:t>
            </a:r>
            <a:r>
              <a:rPr lang="en-US" sz="2400" dirty="0" smtClean="0"/>
              <a:t>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 smtClean="0"/>
              <a:t>osmotik</a:t>
            </a:r>
            <a:r>
              <a:rPr lang="en-US" sz="2400" dirty="0" smtClean="0"/>
              <a:t>. </a:t>
            </a:r>
            <a:r>
              <a:rPr lang="en-US" sz="2400" dirty="0" err="1" smtClean="0"/>
              <a:t>Stres</a:t>
            </a:r>
            <a:r>
              <a:rPr lang="en-US" sz="2400" dirty="0" smtClean="0"/>
              <a:t> </a:t>
            </a:r>
            <a:r>
              <a:rPr lang="en-US" sz="2400" dirty="0" err="1" smtClean="0"/>
              <a:t>osmotik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merusak</a:t>
            </a:r>
            <a:r>
              <a:rPr lang="en-US" sz="2400" dirty="0" smtClean="0"/>
              <a:t> </a:t>
            </a:r>
            <a:r>
              <a:rPr lang="en-US" sz="2400" dirty="0" err="1" smtClean="0"/>
              <a:t>mitokondria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memicu</a:t>
            </a:r>
            <a:r>
              <a:rPr lang="en-US" sz="2400" dirty="0" smtClean="0"/>
              <a:t> </a:t>
            </a:r>
            <a:r>
              <a:rPr lang="en-US" sz="2400" dirty="0" err="1" smtClean="0"/>
              <a:t>stimulasi</a:t>
            </a:r>
            <a:r>
              <a:rPr lang="en-US" sz="2400" dirty="0" smtClean="0"/>
              <a:t> PK-C. </a:t>
            </a:r>
            <a:r>
              <a:rPr lang="en-US" sz="2400" dirty="0" err="1" smtClean="0"/>
              <a:t>Aktivasi</a:t>
            </a:r>
            <a:r>
              <a:rPr lang="en-US" sz="2400" dirty="0" smtClean="0"/>
              <a:t> PK-C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</a:t>
            </a:r>
            <a:r>
              <a:rPr lang="en-US" sz="2400" dirty="0" smtClean="0"/>
              <a:t> </a:t>
            </a:r>
            <a:r>
              <a:rPr lang="en-US" sz="2400" dirty="0" err="1" smtClean="0"/>
              <a:t>fungsi</a:t>
            </a:r>
            <a:r>
              <a:rPr lang="en-US" sz="2400" dirty="0" smtClean="0"/>
              <a:t> NA-K-ATP-</a:t>
            </a:r>
            <a:r>
              <a:rPr lang="en-US" sz="2400" dirty="0" err="1" smtClean="0"/>
              <a:t>ase</a:t>
            </a:r>
            <a:r>
              <a:rPr lang="en-US" sz="2400" dirty="0" smtClean="0"/>
              <a:t>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Natrium</a:t>
            </a:r>
            <a:r>
              <a:rPr lang="en-US" sz="2400" dirty="0" smtClean="0"/>
              <a:t> </a:t>
            </a:r>
            <a:r>
              <a:rPr lang="en-US" sz="2400" dirty="0" err="1" smtClean="0"/>
              <a:t>intraselular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</a:t>
            </a:r>
            <a:r>
              <a:rPr lang="en-US" sz="2400" dirty="0" smtClean="0"/>
              <a:t>. </a:t>
            </a:r>
            <a:r>
              <a:rPr lang="en-US" sz="2400" dirty="0" err="1" smtClean="0"/>
              <a:t>Akibatnya</a:t>
            </a:r>
            <a:r>
              <a:rPr lang="en-US" sz="2400" dirty="0" smtClean="0"/>
              <a:t>, </a:t>
            </a:r>
            <a:r>
              <a:rPr lang="en-US" sz="2400" dirty="0" err="1" smtClean="0"/>
              <a:t>mioinositol</a:t>
            </a:r>
            <a:r>
              <a:rPr lang="en-US" sz="2400" dirty="0" smtClean="0"/>
              <a:t> </a:t>
            </a:r>
            <a:r>
              <a:rPr lang="en-US" sz="2400" dirty="0" err="1" smtClean="0"/>
              <a:t>terhambat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mengganggu</a:t>
            </a:r>
            <a:r>
              <a:rPr lang="en-US" sz="2400" dirty="0" smtClean="0"/>
              <a:t> </a:t>
            </a:r>
            <a:r>
              <a:rPr lang="en-US" sz="2400" dirty="0" err="1" smtClean="0"/>
              <a:t>transduksi</a:t>
            </a:r>
            <a:r>
              <a:rPr lang="en-US" sz="2400" dirty="0" smtClean="0"/>
              <a:t> </a:t>
            </a:r>
            <a:r>
              <a:rPr lang="en-US" sz="2400" dirty="0" err="1" smtClean="0"/>
              <a:t>sinyal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saraf</a:t>
            </a:r>
            <a:r>
              <a:rPr lang="en-US" sz="2400" dirty="0" smtClean="0"/>
              <a:t> (</a:t>
            </a:r>
            <a:r>
              <a:rPr lang="en-US" sz="2400" dirty="0" err="1" smtClean="0"/>
              <a:t>Subekti</a:t>
            </a:r>
            <a:r>
              <a:rPr lang="en-US" sz="2400" dirty="0" smtClean="0"/>
              <a:t>, 2009).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PATOFISIOLOGI MULTIPLE SKLEROSIS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 err="1" smtClean="0">
                <a:latin typeface="Arial" charset="0"/>
                <a:cs typeface="Arial" charset="0"/>
              </a:rPr>
              <a:t>Respon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Autoimun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terhadap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</a:rPr>
              <a:t>infeksi</a:t>
            </a:r>
            <a:r>
              <a:rPr lang="en-US" sz="2400" dirty="0" smtClean="0">
                <a:latin typeface="Arial" charset="0"/>
                <a:cs typeface="Arial" charset="0"/>
              </a:rPr>
              <a:t> virus </a:t>
            </a:r>
            <a:r>
              <a:rPr lang="en-US" sz="2400" dirty="0" err="1" smtClean="0">
                <a:latin typeface="Arial" charset="0"/>
                <a:cs typeface="Arial" charset="0"/>
              </a:rPr>
              <a:t>sebelumnya</a:t>
            </a:r>
            <a:r>
              <a:rPr lang="en-US" sz="2400" dirty="0" smtClean="0">
                <a:latin typeface="Arial" charset="0"/>
                <a:cs typeface="Arial" charset="0"/>
              </a:rPr>
              <a:t> 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Peradangan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dapat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menghancurkan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mielin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yang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menyebabkan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disfungsi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akson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Selubung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mielin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dari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white matter spinal cord,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otak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saraf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optik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hancur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plak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Kehilangan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suhu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memperlambat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mendistorsi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konduksi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saraf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sehingga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tidak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ada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transmisi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impuls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 Neuron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medulla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spinalis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,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batang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otak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, cerebrum, cerebellum,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saraf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optik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ikut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terganggu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terpengaruh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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pembentukan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plak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berulang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terus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terjadi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pada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jaringan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parut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glia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&amp; </a:t>
            </a:r>
            <a:r>
              <a:rPr lang="en-US" sz="2400" dirty="0" err="1" smtClean="0">
                <a:latin typeface="Arial" charset="0"/>
                <a:cs typeface="Arial" charset="0"/>
                <a:sym typeface="Wingdings" pitchFamily="2" charset="2"/>
              </a:rPr>
              <a:t>degenerasi</a:t>
            </a:r>
            <a:r>
              <a:rPr lang="en-US" sz="2400" dirty="0" smtClean="0">
                <a:latin typeface="Arial" charset="0"/>
                <a:cs typeface="Arial" charset="0"/>
                <a:sym typeface="Wingdings" pitchFamily="2" charset="2"/>
              </a:rPr>
              <a:t> axon</a:t>
            </a:r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ICF - NEUROPATI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4038600" y="1600200"/>
            <a:ext cx="1676400" cy="76200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NEUROPATI</a:t>
            </a:r>
            <a:endParaRPr lang="en-US" sz="20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838200" y="2895600"/>
            <a:ext cx="2133600" cy="1600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Impairment</a:t>
            </a:r>
          </a:p>
          <a:p>
            <a:pPr algn="ctr"/>
            <a:r>
              <a:rPr lang="en-US" dirty="0" smtClean="0"/>
              <a:t>Body Structure:</a:t>
            </a:r>
          </a:p>
          <a:p>
            <a:pPr algn="ctr"/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 smtClean="0"/>
          </a:p>
          <a:p>
            <a:pPr algn="ctr"/>
            <a:r>
              <a:rPr lang="en-US" dirty="0" smtClean="0"/>
              <a:t>Body Function:</a:t>
            </a:r>
          </a:p>
          <a:p>
            <a:pPr algn="ctr"/>
            <a:r>
              <a:rPr lang="en-US" dirty="0" err="1" smtClean="0"/>
              <a:t>Gg</a:t>
            </a:r>
            <a:r>
              <a:rPr lang="en-US" dirty="0" smtClean="0"/>
              <a:t>. </a:t>
            </a:r>
            <a:r>
              <a:rPr lang="en-US" dirty="0" err="1" smtClean="0"/>
              <a:t>Keseimbangan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581400" y="3048000"/>
            <a:ext cx="2743200" cy="1143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Aktivity</a:t>
            </a:r>
            <a:r>
              <a:rPr lang="en-US" dirty="0" smtClean="0"/>
              <a:t> Limitation</a:t>
            </a:r>
          </a:p>
          <a:p>
            <a:pPr algn="ctr"/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 algn="ctr"/>
            <a:r>
              <a:rPr lang="en-US" dirty="0" err="1" smtClean="0"/>
              <a:t>Gg</a:t>
            </a:r>
            <a:r>
              <a:rPr lang="en-US" dirty="0" smtClean="0"/>
              <a:t>. </a:t>
            </a:r>
            <a:r>
              <a:rPr lang="en-US" dirty="0" err="1" smtClean="0"/>
              <a:t>Propriosepsi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858000" y="2895600"/>
            <a:ext cx="1676400" cy="1447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Participation</a:t>
            </a:r>
          </a:p>
          <a:p>
            <a:pPr algn="ctr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 </a:t>
            </a:r>
            <a:r>
              <a:rPr lang="en-US" dirty="0" err="1" smtClean="0"/>
              <a:t>bekerja</a:t>
            </a:r>
            <a:endParaRPr lang="en-US" dirty="0" smtClean="0"/>
          </a:p>
          <a:p>
            <a:pPr algn="ctr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olahraga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1295400" y="5410200"/>
            <a:ext cx="29718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algn="ctr"/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Keluarga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334000" y="5410200"/>
            <a:ext cx="2819400" cy="1066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Faktor</a:t>
            </a:r>
            <a:r>
              <a:rPr lang="en-US" dirty="0" smtClean="0"/>
              <a:t> Internal</a:t>
            </a:r>
          </a:p>
          <a:p>
            <a:pPr algn="ctr"/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Kelamin</a:t>
            </a:r>
            <a:endParaRPr lang="en-US" dirty="0" smtClean="0"/>
          </a:p>
          <a:p>
            <a:pPr algn="ctr"/>
            <a:r>
              <a:rPr lang="en-US" dirty="0" err="1" smtClean="0"/>
              <a:t>Usia</a:t>
            </a:r>
            <a:endParaRPr lang="en-US" dirty="0" smtClean="0"/>
          </a:p>
        </p:txBody>
      </p:sp>
      <p:sp>
        <p:nvSpPr>
          <p:cNvPr id="29" name="Left-Right Arrow 28"/>
          <p:cNvSpPr/>
          <p:nvPr/>
        </p:nvSpPr>
        <p:spPr>
          <a:xfrm>
            <a:off x="3048000" y="35052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Up-Down Arrow 29"/>
          <p:cNvSpPr/>
          <p:nvPr/>
        </p:nvSpPr>
        <p:spPr>
          <a:xfrm>
            <a:off x="4724400" y="2362200"/>
            <a:ext cx="228600" cy="6858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-Right Arrow 31"/>
          <p:cNvSpPr/>
          <p:nvPr/>
        </p:nvSpPr>
        <p:spPr>
          <a:xfrm>
            <a:off x="6400800" y="3505200"/>
            <a:ext cx="457200" cy="152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1981200" y="2590800"/>
            <a:ext cx="5562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1790700" y="2781300"/>
            <a:ext cx="38179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7353300" y="2781300"/>
            <a:ext cx="38179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752600" y="4800600"/>
            <a:ext cx="56388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6590903" y="5143897"/>
            <a:ext cx="38179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>
            <a:off x="2247900" y="5143500"/>
            <a:ext cx="381794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438400" y="4953000"/>
            <a:ext cx="43434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V="1">
            <a:off x="7163197" y="4571603"/>
            <a:ext cx="457200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6200000" flipV="1">
            <a:off x="1524397" y="4571603"/>
            <a:ext cx="457200" cy="79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4648994" y="4571206"/>
            <a:ext cx="762000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REFERENSI</a:t>
            </a:r>
          </a:p>
        </p:txBody>
      </p:sp>
      <p:sp>
        <p:nvSpPr>
          <p:cNvPr id="1638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Budiman</a:t>
            </a:r>
            <a:r>
              <a:rPr lang="en-US" sz="2200" dirty="0" smtClean="0">
                <a:latin typeface="Arial" charset="0"/>
                <a:cs typeface="Arial" charset="0"/>
              </a:rPr>
              <a:t>, Y.R. </a:t>
            </a:r>
            <a:r>
              <a:rPr lang="en-US" sz="2200" dirty="0" err="1" smtClean="0">
                <a:latin typeface="Arial" charset="0"/>
                <a:cs typeface="Arial" charset="0"/>
              </a:rPr>
              <a:t>Pedoman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Standar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Pelayanan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Medik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Standar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Prosedur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Operasional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Neurologi</a:t>
            </a:r>
            <a:r>
              <a:rPr lang="en-US" sz="2200" dirty="0" smtClean="0">
                <a:latin typeface="Arial" charset="0"/>
                <a:cs typeface="Arial" charset="0"/>
              </a:rPr>
              <a:t> : Bandung. 2013 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TERIMA KASIH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&amp;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SELAMAT BELAJAR</a:t>
            </a:r>
            <a:endParaRPr lang="en-US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altLang="en-US" sz="2400" dirty="0" err="1" smtClean="0"/>
              <a:t>Mahasiswa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mampu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memahami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Patofisiologi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Fisioterapi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Neuromuskuler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Psikiatri</a:t>
            </a:r>
            <a:endParaRPr lang="en-US" altLang="en-US" sz="2400" dirty="0" smtClean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altLang="en-US" sz="2400" dirty="0" err="1" smtClean="0"/>
              <a:t>Mahasiswa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mampu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melakukan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Pemeriksaan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Fisioterapi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Neuromuskuler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Psikiatri</a:t>
            </a:r>
            <a:endParaRPr lang="en-US" altLang="en-US" sz="2400" dirty="0" smtClean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altLang="en-US" sz="2400" dirty="0" err="1" smtClean="0"/>
              <a:t>Mahasiswa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mampu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membuat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Diagnosa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Fungsional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Fisioterapi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Neuromuskuler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Psikiatri</a:t>
            </a:r>
            <a:endParaRPr lang="en-US" altLang="en-US" sz="2400" dirty="0" smtClean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altLang="en-US" sz="2400" dirty="0" err="1" smtClean="0"/>
              <a:t>Mahasiswa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mampu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memahami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menyusun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rencana</a:t>
            </a:r>
            <a:r>
              <a:rPr lang="en-US" altLang="en-US" sz="2400" dirty="0" smtClean="0"/>
              <a:t> program </a:t>
            </a:r>
            <a:r>
              <a:rPr lang="en-US" altLang="en-US" sz="2400" dirty="0" err="1" smtClean="0"/>
              <a:t>Fisioterapi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Neuromuskuler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Psikiatri</a:t>
            </a:r>
            <a:endParaRPr lang="en-US" altLang="en-US" sz="2400" dirty="0" smtClean="0"/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altLang="en-US" sz="2400" dirty="0" err="1" smtClean="0"/>
              <a:t>Mahasiswa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mampu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memahami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melakukan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Proses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Fisioterapi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Neuromuskuler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dan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Psikiatri</a:t>
            </a:r>
            <a:endParaRPr lang="en-US" altLang="en-US" sz="2400" dirty="0" smtClean="0"/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NEUROPATI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DEFINISI</a:t>
            </a:r>
          </a:p>
          <a:p>
            <a:pPr>
              <a:buNone/>
            </a:pPr>
            <a:r>
              <a:rPr lang="en-US" sz="2200" dirty="0" err="1" smtClean="0">
                <a:latin typeface="Arial" charset="0"/>
                <a:cs typeface="Arial" charset="0"/>
              </a:rPr>
              <a:t>Neuropati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adalah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proses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patologi</a:t>
            </a:r>
            <a:r>
              <a:rPr lang="en-US" sz="2200" dirty="0" smtClean="0">
                <a:latin typeface="Arial" charset="0"/>
                <a:cs typeface="Arial" charset="0"/>
              </a:rPr>
              <a:t> yang </a:t>
            </a:r>
            <a:r>
              <a:rPr lang="en-US" sz="2200" dirty="0" err="1" smtClean="0">
                <a:latin typeface="Arial" charset="0"/>
                <a:cs typeface="Arial" charset="0"/>
              </a:rPr>
              <a:t>mengenai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susunan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perifer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berupa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proses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demielinisasi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degenerasi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aksonal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atau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kedua-duanya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Susunan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perifer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mencakup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otak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spinal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akar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serta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cabang-cabangnya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bagian2 </a:t>
            </a:r>
            <a:r>
              <a:rPr lang="en-US" sz="2200" dirty="0" err="1" smtClean="0">
                <a:latin typeface="Arial" charset="0"/>
                <a:cs typeface="Arial" charset="0"/>
              </a:rPr>
              <a:t>tepi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susunan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saraf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otonom</a:t>
            </a:r>
            <a:r>
              <a:rPr lang="en-US" sz="2200" dirty="0" smtClean="0">
                <a:latin typeface="Arial" charset="0"/>
                <a:cs typeface="Arial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 smtClean="0">
                <a:latin typeface="Arial" charset="0"/>
                <a:cs typeface="Arial" charset="0"/>
              </a:rPr>
              <a:t>ETIOLOGI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Metabolik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lphaLcParenR"/>
            </a:pPr>
            <a:r>
              <a:rPr lang="en-US" sz="2200" dirty="0" err="1" smtClean="0">
                <a:latin typeface="Arial" charset="0"/>
                <a:cs typeface="Arial" charset="0"/>
              </a:rPr>
              <a:t>Neuropati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diabetik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Polineuropati</a:t>
            </a:r>
            <a:r>
              <a:rPr lang="en-US" sz="2200" dirty="0" smtClean="0">
                <a:latin typeface="Arial" charset="0"/>
                <a:cs typeface="Arial" charset="0"/>
              </a:rPr>
              <a:t> (</a:t>
            </a:r>
            <a:r>
              <a:rPr lang="en-US" sz="2200" dirty="0" err="1" smtClean="0">
                <a:latin typeface="Arial" charset="0"/>
                <a:cs typeface="Arial" charset="0"/>
              </a:rPr>
              <a:t>komplikasi</a:t>
            </a:r>
            <a:r>
              <a:rPr lang="en-US" sz="2200" dirty="0" smtClean="0">
                <a:latin typeface="Arial" charset="0"/>
                <a:cs typeface="Arial" charset="0"/>
              </a:rPr>
              <a:t> DM)</a:t>
            </a: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Motorik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tungkai</a:t>
            </a:r>
            <a:r>
              <a:rPr lang="en-US" sz="2200" dirty="0" smtClean="0">
                <a:latin typeface="Arial" charset="0"/>
                <a:cs typeface="Arial" charset="0"/>
              </a:rPr>
              <a:t> &gt;</a:t>
            </a:r>
            <a:r>
              <a:rPr lang="en-US" sz="2200" dirty="0" err="1" smtClean="0">
                <a:latin typeface="Arial" charset="0"/>
                <a:cs typeface="Arial" charset="0"/>
              </a:rPr>
              <a:t>sering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tangan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lphaLcParenR" startAt="2"/>
            </a:pPr>
            <a:r>
              <a:rPr lang="en-US" sz="2200" dirty="0" err="1" smtClean="0">
                <a:latin typeface="Arial" charset="0"/>
                <a:cs typeface="Arial" charset="0"/>
              </a:rPr>
              <a:t>Otonom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neuropati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keringat</a:t>
            </a:r>
            <a:r>
              <a:rPr lang="en-US" sz="2200" dirty="0" smtClean="0">
                <a:latin typeface="Arial" charset="0"/>
                <a:cs typeface="Arial" charset="0"/>
              </a:rPr>
              <a:t>(-), </a:t>
            </a:r>
            <a:r>
              <a:rPr lang="en-US" sz="2200" dirty="0" err="1" smtClean="0">
                <a:latin typeface="Arial" charset="0"/>
                <a:cs typeface="Arial" charset="0"/>
              </a:rPr>
              <a:t>inkontinensia</a:t>
            </a:r>
            <a:r>
              <a:rPr lang="en-US" sz="2200" dirty="0" smtClean="0">
                <a:latin typeface="Arial" charset="0"/>
                <a:cs typeface="Arial" charset="0"/>
              </a:rPr>
              <a:t> &amp;</a:t>
            </a:r>
            <a:r>
              <a:rPr lang="en-US" sz="2200" dirty="0" err="1" smtClean="0">
                <a:latin typeface="Arial" charset="0"/>
                <a:cs typeface="Arial" charset="0"/>
              </a:rPr>
              <a:t>retensi</a:t>
            </a:r>
            <a:r>
              <a:rPr lang="en-US" sz="2200" dirty="0" smtClean="0">
                <a:latin typeface="Arial" charset="0"/>
                <a:cs typeface="Arial" charset="0"/>
              </a:rPr>
              <a:t> urine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ETIOLOGI NEUROPATI</a:t>
            </a: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457200" indent="-457200">
              <a:buAutoNum type="alphaLcParenR" startAt="3"/>
            </a:pPr>
            <a:r>
              <a:rPr lang="en-US" sz="2200" dirty="0" err="1" smtClean="0">
                <a:latin typeface="Arial" charset="0"/>
                <a:cs typeface="Arial" charset="0"/>
              </a:rPr>
              <a:t>Mononeuropati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mengenai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nervi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kranialis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terutama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pergerakan</a:t>
            </a:r>
            <a:r>
              <a:rPr lang="en-US" sz="2200" dirty="0" smtClean="0">
                <a:latin typeface="Arial" charset="0"/>
                <a:cs typeface="Arial" charset="0"/>
              </a:rPr>
              <a:t> bola </a:t>
            </a:r>
            <a:r>
              <a:rPr lang="en-US" sz="2200" dirty="0" err="1" smtClean="0">
                <a:latin typeface="Arial" charset="0"/>
                <a:cs typeface="Arial" charset="0"/>
              </a:rPr>
              <a:t>mata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nyeri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lphaLcParenR" startAt="4"/>
            </a:pPr>
            <a:r>
              <a:rPr lang="en-US" sz="2200" dirty="0" err="1" smtClean="0">
                <a:latin typeface="Arial" charset="0"/>
                <a:cs typeface="Arial" charset="0"/>
              </a:rPr>
              <a:t>Polineuropati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uremikum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pasien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gagal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ginjal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kronis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Sensorimotor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simetris</a:t>
            </a:r>
            <a:r>
              <a:rPr lang="en-US" sz="2200" dirty="0" smtClean="0">
                <a:latin typeface="Arial" charset="0"/>
                <a:cs typeface="Arial" charset="0"/>
              </a:rPr>
              <a:t> pd </a:t>
            </a:r>
            <a:r>
              <a:rPr lang="en-US" sz="2200" dirty="0" err="1" smtClean="0">
                <a:latin typeface="Arial" charset="0"/>
                <a:cs typeface="Arial" charset="0"/>
              </a:rPr>
              <a:t>tungkai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tangan</a:t>
            </a:r>
            <a:r>
              <a:rPr lang="en-US" sz="2200" dirty="0" smtClean="0">
                <a:latin typeface="Arial" charset="0"/>
                <a:cs typeface="Arial" charset="0"/>
              </a:rPr>
              <a:t>, restless leg syndrome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err="1" smtClean="0">
                <a:latin typeface="Arial" charset="0"/>
                <a:cs typeface="Arial" charset="0"/>
              </a:rPr>
              <a:t>Nutrisional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polinuropati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defisiensi</a:t>
            </a:r>
            <a:r>
              <a:rPr lang="en-US" sz="2200" dirty="0" smtClean="0">
                <a:latin typeface="Arial" charset="0"/>
                <a:cs typeface="Arial" charset="0"/>
              </a:rPr>
              <a:t> &amp;</a:t>
            </a:r>
            <a:r>
              <a:rPr lang="en-US" sz="2200" dirty="0" err="1" smtClean="0">
                <a:latin typeface="Arial" charset="0"/>
                <a:cs typeface="Arial" charset="0"/>
              </a:rPr>
              <a:t>polineuropati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alkoholik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Sensorimotor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200" dirty="0" err="1" smtClean="0">
                <a:latin typeface="Arial" charset="0"/>
                <a:cs typeface="Arial" charset="0"/>
              </a:rPr>
              <a:t>Toksik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Arsenik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Merkuri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Sensori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berupa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nyeri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200" dirty="0" smtClean="0">
                <a:latin typeface="Arial" charset="0"/>
                <a:cs typeface="Arial" charset="0"/>
              </a:rPr>
              <a:t>Drug Induced : </a:t>
            </a:r>
            <a:r>
              <a:rPr lang="en-US" sz="2200" dirty="0" err="1" smtClean="0">
                <a:latin typeface="Arial" charset="0"/>
                <a:cs typeface="Arial" charset="0"/>
              </a:rPr>
              <a:t>Obat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. </a:t>
            </a:r>
            <a:r>
              <a:rPr lang="en-US" sz="2200" dirty="0" err="1" smtClean="0">
                <a:latin typeface="Arial" charset="0"/>
                <a:cs typeface="Arial" charset="0"/>
              </a:rPr>
              <a:t>Sensori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Motorik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Proprioceptif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200" dirty="0" err="1" smtClean="0">
                <a:latin typeface="Arial" charset="0"/>
                <a:cs typeface="Arial" charset="0"/>
              </a:rPr>
              <a:t>Keganasan</a:t>
            </a:r>
            <a:r>
              <a:rPr lang="en-US" sz="2200" dirty="0" smtClean="0">
                <a:latin typeface="Arial" charset="0"/>
                <a:cs typeface="Arial" charset="0"/>
              </a:rPr>
              <a:t>/</a:t>
            </a:r>
            <a:r>
              <a:rPr lang="en-US" sz="2200" dirty="0" err="1" smtClean="0">
                <a:latin typeface="Arial" charset="0"/>
                <a:cs typeface="Arial" charset="0"/>
              </a:rPr>
              <a:t>paraneoplastic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polyneuropathy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tanda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Gg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sensorimotor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KRITERIA DIAGNOSIS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200" b="1" dirty="0" err="1" smtClean="0">
                <a:latin typeface="Arial" charset="0"/>
                <a:cs typeface="Arial" charset="0"/>
              </a:rPr>
              <a:t>Klinis</a:t>
            </a:r>
            <a:endParaRPr lang="en-US" sz="2200" b="1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Gangguan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Sensorik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Parestesia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nyeri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terbakar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penurunan</a:t>
            </a:r>
            <a:r>
              <a:rPr lang="en-US" sz="2200" dirty="0" smtClean="0">
                <a:latin typeface="Arial" charset="0"/>
                <a:cs typeface="Arial" charset="0"/>
              </a:rPr>
              <a:t> rasa </a:t>
            </a:r>
            <a:r>
              <a:rPr lang="en-US" sz="2200" dirty="0" err="1" smtClean="0">
                <a:latin typeface="Arial" charset="0"/>
                <a:cs typeface="Arial" charset="0"/>
              </a:rPr>
              <a:t>raba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vibrasi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posisi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Gangguan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Motorik</a:t>
            </a:r>
            <a:r>
              <a:rPr lang="en-US" sz="2200" dirty="0" smtClean="0">
                <a:latin typeface="Arial" charset="0"/>
                <a:cs typeface="Arial" charset="0"/>
              </a:rPr>
              <a:t> : </a:t>
            </a: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otot-otot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Reflek</a:t>
            </a:r>
            <a:r>
              <a:rPr lang="en-US" sz="2200" dirty="0" smtClean="0">
                <a:latin typeface="Arial" charset="0"/>
                <a:cs typeface="Arial" charset="0"/>
              </a:rPr>
              <a:t> tendon </a:t>
            </a:r>
            <a:r>
              <a:rPr lang="en-US" sz="2200" dirty="0" err="1" smtClean="0">
                <a:latin typeface="Arial" charset="0"/>
                <a:cs typeface="Arial" charset="0"/>
              </a:rPr>
              <a:t>menurun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Fasikulasi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n-US" sz="2200" b="1" dirty="0" smtClean="0">
                <a:latin typeface="Arial" charset="0"/>
                <a:cs typeface="Arial" charset="0"/>
              </a:rPr>
              <a:t>Diagnosis Banding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err="1" smtClean="0">
                <a:latin typeface="Arial" charset="0"/>
                <a:cs typeface="Arial" charset="0"/>
              </a:rPr>
              <a:t>Miopati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Motor Neuron Disease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>
                <a:latin typeface="Arial" charset="0"/>
                <a:cs typeface="Arial" charset="0"/>
              </a:rPr>
              <a:t>Multiple </a:t>
            </a:r>
            <a:r>
              <a:rPr lang="en-US" sz="2200" dirty="0" err="1" smtClean="0">
                <a:latin typeface="Arial" charset="0"/>
                <a:cs typeface="Arial" charset="0"/>
              </a:rPr>
              <a:t>sklerosis</a:t>
            </a: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latin typeface="Arial" charset="0"/>
                <a:cs typeface="Arial" charset="0"/>
              </a:rPr>
              <a:t>MIOPATI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atin typeface="Arial" charset="0"/>
                <a:cs typeface="Arial" charset="0"/>
              </a:rPr>
              <a:t>DEFINISI </a:t>
            </a:r>
          </a:p>
          <a:p>
            <a:pPr>
              <a:buNone/>
            </a:pPr>
            <a:r>
              <a:rPr lang="en-US" sz="2800" dirty="0" err="1" smtClean="0">
                <a:latin typeface="Arial" charset="0"/>
                <a:cs typeface="Arial" charset="0"/>
              </a:rPr>
              <a:t>Suatu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kejadian</a:t>
            </a:r>
            <a:r>
              <a:rPr lang="en-US" sz="2800" dirty="0" smtClean="0">
                <a:latin typeface="Arial" charset="0"/>
                <a:cs typeface="Arial" charset="0"/>
              </a:rPr>
              <a:t> yang </a:t>
            </a:r>
            <a:r>
              <a:rPr lang="en-US" sz="2800" dirty="0" err="1" smtClean="0">
                <a:latin typeface="Arial" charset="0"/>
                <a:cs typeface="Arial" charset="0"/>
              </a:rPr>
              <a:t>ditandai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oleh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abnormalnya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fungsi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otot</a:t>
            </a:r>
            <a:r>
              <a:rPr lang="en-US" sz="2800" dirty="0" smtClean="0">
                <a:latin typeface="Arial" charset="0"/>
                <a:cs typeface="Arial" charset="0"/>
              </a:rPr>
              <a:t> (</a:t>
            </a:r>
            <a:r>
              <a:rPr lang="en-US" sz="2800" dirty="0" err="1" smtClean="0">
                <a:latin typeface="Arial" charset="0"/>
                <a:cs typeface="Arial" charset="0"/>
              </a:rPr>
              <a:t>merupakan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patologik</a:t>
            </a:r>
            <a:r>
              <a:rPr lang="en-US" sz="2800" dirty="0" smtClean="0">
                <a:latin typeface="Arial" charset="0"/>
                <a:cs typeface="Arial" charset="0"/>
              </a:rPr>
              <a:t> primer) </a:t>
            </a:r>
            <a:r>
              <a:rPr lang="en-US" sz="2800" dirty="0" err="1" smtClean="0">
                <a:latin typeface="Arial" charset="0"/>
                <a:cs typeface="Arial" charset="0"/>
              </a:rPr>
              <a:t>tanpa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adanya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denervasi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pada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pemeriksaan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klinik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histologik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atau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neurofisiologi</a:t>
            </a:r>
            <a:endParaRPr lang="en-US" sz="2800" dirty="0" smtClean="0">
              <a:latin typeface="Arial" charset="0"/>
              <a:cs typeface="Arial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err="1" smtClean="0">
                <a:latin typeface="Arial" charset="0"/>
                <a:cs typeface="Arial" charset="0"/>
              </a:rPr>
              <a:t>Kriteria</a:t>
            </a:r>
            <a:r>
              <a:rPr lang="en-US" sz="2800" b="1" dirty="0" smtClean="0">
                <a:latin typeface="Arial" charset="0"/>
                <a:cs typeface="Arial" charset="0"/>
              </a:rPr>
              <a:t> Diagnosis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 charset="0"/>
                <a:cs typeface="Arial" charset="0"/>
              </a:rPr>
              <a:t>Kelemahan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otot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Kelelahan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atrofi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Arial" charset="0"/>
                <a:cs typeface="Arial" charset="0"/>
              </a:rPr>
              <a:t>Fasikulasi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otot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Kram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otot</a:t>
            </a:r>
            <a:r>
              <a:rPr lang="en-US" sz="2800" dirty="0" smtClean="0">
                <a:latin typeface="Arial" charset="0"/>
                <a:cs typeface="Arial" charset="0"/>
              </a:rPr>
              <a:t>, </a:t>
            </a:r>
            <a:r>
              <a:rPr lang="en-US" sz="2800" dirty="0" err="1" smtClean="0">
                <a:latin typeface="Arial" charset="0"/>
                <a:cs typeface="Arial" charset="0"/>
              </a:rPr>
              <a:t>Nyeri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dan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pegal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pada</a:t>
            </a:r>
            <a:r>
              <a:rPr lang="en-US" sz="2800" dirty="0" smtClean="0">
                <a:latin typeface="Arial" charset="0"/>
                <a:cs typeface="Arial" charset="0"/>
              </a:rPr>
              <a:t> </a:t>
            </a:r>
            <a:r>
              <a:rPr lang="en-US" sz="2800" dirty="0" err="1" smtClean="0">
                <a:latin typeface="Arial" charset="0"/>
                <a:cs typeface="Arial" charset="0"/>
              </a:rPr>
              <a:t>otot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Macam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dari</a:t>
            </a:r>
            <a:r>
              <a:rPr lang="en-US" sz="3200" b="1" dirty="0" smtClean="0">
                <a:latin typeface="Arial" charset="0"/>
                <a:cs typeface="Arial" charset="0"/>
              </a:rPr>
              <a:t> MIOPATI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200" b="1" dirty="0" err="1" smtClean="0">
                <a:latin typeface="Arial" charset="0"/>
                <a:cs typeface="Arial" charset="0"/>
              </a:rPr>
              <a:t>Distrofia</a:t>
            </a:r>
            <a:r>
              <a:rPr lang="en-US" sz="2200" b="1" dirty="0" smtClean="0">
                <a:latin typeface="Arial" charset="0"/>
                <a:cs typeface="Arial" charset="0"/>
              </a:rPr>
              <a:t> Muscular </a:t>
            </a:r>
            <a:r>
              <a:rPr lang="en-US" sz="2200" b="1" dirty="0" err="1" smtClean="0">
                <a:latin typeface="Arial" charset="0"/>
                <a:cs typeface="Arial" charset="0"/>
              </a:rPr>
              <a:t>Tipe</a:t>
            </a:r>
            <a:r>
              <a:rPr lang="en-US" sz="2200" b="1" dirty="0" smtClean="0">
                <a:latin typeface="Arial" charset="0"/>
                <a:cs typeface="Arial" charset="0"/>
              </a:rPr>
              <a:t> “DUCHENE”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Hampir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selalu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laki-laki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karena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diturunkan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x-linked </a:t>
            </a:r>
            <a:r>
              <a:rPr lang="en-US" sz="2200" dirty="0" err="1" smtClean="0">
                <a:latin typeface="Arial" charset="0"/>
                <a:cs typeface="Arial" charset="0"/>
              </a:rPr>
              <a:t>resesif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Timbulnya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gejala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usia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sekitar</a:t>
            </a:r>
            <a:r>
              <a:rPr lang="en-US" sz="2200" dirty="0" smtClean="0">
                <a:latin typeface="Arial" charset="0"/>
                <a:cs typeface="Arial" charset="0"/>
              </a:rPr>
              <a:t> 2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anak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sering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jatuh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waktu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berjalan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usia</a:t>
            </a:r>
            <a:r>
              <a:rPr lang="en-US" sz="2200" dirty="0" smtClean="0">
                <a:latin typeface="Arial" charset="0"/>
                <a:cs typeface="Arial" charset="0"/>
              </a:rPr>
              <a:t> 5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tidak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pandai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berlari</a:t>
            </a:r>
            <a:r>
              <a:rPr lang="en-US" sz="2200" dirty="0" smtClean="0">
                <a:latin typeface="Arial" charset="0"/>
                <a:cs typeface="Arial" charset="0"/>
              </a:rPr>
              <a:t> (Gower sign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Wadding gait)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terutama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bagian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proksimal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dahulu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timbul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pinggang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otot-otot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bahu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pseudohypertrofi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gastroknemius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atrofi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kontraktur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deformitas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skelet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terjadi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cepat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sehingga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umumnya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penderita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memerlukan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kursi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roda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usia</a:t>
            </a:r>
            <a:r>
              <a:rPr lang="en-US" sz="2200" dirty="0" smtClean="0">
                <a:latin typeface="Arial" charset="0"/>
                <a:cs typeface="Arial" charset="0"/>
              </a:rPr>
              <a:t> 12-13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Progesivitas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cepat</a:t>
            </a:r>
            <a:r>
              <a:rPr lang="en-US" sz="2200" dirty="0" err="1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en-US" sz="2200" dirty="0" err="1" smtClean="0">
                <a:latin typeface="Arial" charset="0"/>
                <a:cs typeface="Arial" charset="0"/>
              </a:rPr>
              <a:t>biasanya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meninggal</a:t>
            </a:r>
            <a:r>
              <a:rPr lang="en-US" sz="2200" dirty="0" smtClean="0">
                <a:latin typeface="Arial" charset="0"/>
                <a:cs typeface="Arial" charset="0"/>
              </a:rPr>
              <a:t> 15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onset</a:t>
            </a:r>
            <a:r>
              <a:rPr lang="en-US" sz="2200" baseline="30000" dirty="0" smtClean="0">
                <a:latin typeface="Arial" charset="0"/>
                <a:cs typeface="Arial" charset="0"/>
              </a:rPr>
              <a:t> </a:t>
            </a: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Macam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dari</a:t>
            </a:r>
            <a:r>
              <a:rPr lang="en-US" sz="3200" b="1" dirty="0" smtClean="0">
                <a:latin typeface="Arial" charset="0"/>
                <a:cs typeface="Arial" charset="0"/>
              </a:rPr>
              <a:t> MIOPATI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AutoNum type="alphaUcPeriod" startAt="2"/>
            </a:pPr>
            <a:r>
              <a:rPr lang="en-US" sz="2200" b="1" dirty="0" smtClean="0">
                <a:latin typeface="Arial" charset="0"/>
                <a:cs typeface="Arial" charset="0"/>
              </a:rPr>
              <a:t>DISTROFI MUSCULAR TIPE “BECKER”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Diturunkan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x-linked </a:t>
            </a:r>
            <a:r>
              <a:rPr lang="en-US" sz="2200" dirty="0" err="1" smtClean="0">
                <a:latin typeface="Arial" charset="0"/>
                <a:cs typeface="Arial" charset="0"/>
              </a:rPr>
              <a:t>resesif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pola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mirip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tipe</a:t>
            </a:r>
            <a:r>
              <a:rPr lang="en-US" sz="2200" dirty="0" smtClean="0">
                <a:latin typeface="Arial" charset="0"/>
                <a:cs typeface="Arial" charset="0"/>
              </a:rPr>
              <a:t> “DUCHENE” </a:t>
            </a:r>
            <a:r>
              <a:rPr lang="en-US" sz="2200" dirty="0" err="1" smtClean="0">
                <a:latin typeface="Arial" charset="0"/>
                <a:cs typeface="Arial" charset="0"/>
              </a:rPr>
              <a:t>hanya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ringan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smtClean="0">
                <a:latin typeface="Arial" charset="0"/>
                <a:cs typeface="Arial" charset="0"/>
              </a:rPr>
              <a:t>Onset </a:t>
            </a:r>
            <a:r>
              <a:rPr lang="en-US" sz="2200" dirty="0" err="1" smtClean="0">
                <a:latin typeface="Arial" charset="0"/>
                <a:cs typeface="Arial" charset="0"/>
              </a:rPr>
              <a:t>umur</a:t>
            </a:r>
            <a:r>
              <a:rPr lang="en-US" sz="2200" dirty="0" smtClean="0">
                <a:latin typeface="Arial" charset="0"/>
                <a:cs typeface="Arial" charset="0"/>
              </a:rPr>
              <a:t> 5-25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Progresivitas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lambat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penderita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dapat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hidup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lebih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dari</a:t>
            </a:r>
            <a:r>
              <a:rPr lang="en-US" sz="2200" dirty="0" smtClean="0">
                <a:latin typeface="Arial" charset="0"/>
                <a:cs typeface="Arial" charset="0"/>
              </a:rPr>
              <a:t> 40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lphaUcPeriod" startAt="3"/>
            </a:pPr>
            <a:r>
              <a:rPr lang="en-US" sz="2200" b="1" dirty="0" smtClean="0">
                <a:latin typeface="Arial" charset="0"/>
                <a:cs typeface="Arial" charset="0"/>
              </a:rPr>
              <a:t>DISTROFI MUSCULAR TIPE “LIMB GIRGLE”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Diturunkan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autosomal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resesif</a:t>
            </a:r>
            <a:r>
              <a:rPr lang="en-US" sz="2200" dirty="0" smtClean="0">
                <a:latin typeface="Arial" charset="0"/>
                <a:cs typeface="Arial" charset="0"/>
              </a:rPr>
              <a:t>/</a:t>
            </a:r>
            <a:r>
              <a:rPr lang="en-US" sz="2200" dirty="0" err="1" smtClean="0">
                <a:latin typeface="Arial" charset="0"/>
                <a:cs typeface="Arial" charset="0"/>
              </a:rPr>
              <a:t>dominan</a:t>
            </a:r>
            <a:r>
              <a:rPr lang="en-US" sz="2200" dirty="0" smtClean="0">
                <a:latin typeface="Arial" charset="0"/>
                <a:cs typeface="Arial" charset="0"/>
              </a:rPr>
              <a:t>/</a:t>
            </a:r>
            <a:r>
              <a:rPr lang="en-US" sz="2200" dirty="0" err="1" smtClean="0">
                <a:latin typeface="Arial" charset="0"/>
                <a:cs typeface="Arial" charset="0"/>
              </a:rPr>
              <a:t>sporadik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smtClean="0">
                <a:latin typeface="Arial" charset="0"/>
                <a:cs typeface="Arial" charset="0"/>
              </a:rPr>
              <a:t>Onset </a:t>
            </a:r>
            <a:r>
              <a:rPr lang="en-US" sz="2200" dirty="0" err="1" smtClean="0">
                <a:latin typeface="Arial" charset="0"/>
                <a:cs typeface="Arial" charset="0"/>
              </a:rPr>
              <a:t>umur</a:t>
            </a:r>
            <a:r>
              <a:rPr lang="en-US" sz="2200" dirty="0" smtClean="0">
                <a:latin typeface="Arial" charset="0"/>
                <a:cs typeface="Arial" charset="0"/>
              </a:rPr>
              <a:t> 10-30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r>
              <a:rPr lang="en-US" sz="2200" b="1" dirty="0" smtClean="0">
                <a:latin typeface="Arial" charset="0"/>
                <a:cs typeface="Arial" charset="0"/>
              </a:rPr>
              <a:t> 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Progresifitas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penyakit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lambat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memerlukan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kursi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roda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setelah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usia</a:t>
            </a:r>
            <a:r>
              <a:rPr lang="en-US" sz="2200" dirty="0" smtClean="0">
                <a:latin typeface="Arial" charset="0"/>
                <a:cs typeface="Arial" charset="0"/>
              </a:rPr>
              <a:t> 40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latin typeface="Arial" charset="0"/>
                <a:cs typeface="Arial" charset="0"/>
              </a:rPr>
              <a:t>Macam</a:t>
            </a:r>
            <a:r>
              <a:rPr lang="en-US" sz="3200" b="1" dirty="0" smtClean="0">
                <a:latin typeface="Arial" charset="0"/>
                <a:cs typeface="Arial" charset="0"/>
              </a:rPr>
              <a:t> </a:t>
            </a:r>
            <a:r>
              <a:rPr lang="en-US" sz="3200" b="1" dirty="0" err="1" smtClean="0">
                <a:latin typeface="Arial" charset="0"/>
                <a:cs typeface="Arial" charset="0"/>
              </a:rPr>
              <a:t>dari</a:t>
            </a:r>
            <a:r>
              <a:rPr lang="en-US" sz="3200" b="1" dirty="0" smtClean="0">
                <a:latin typeface="Arial" charset="0"/>
                <a:cs typeface="Arial" charset="0"/>
              </a:rPr>
              <a:t> MIOPATI</a:t>
            </a: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AutoNum type="alphaUcPeriod" startAt="4"/>
            </a:pPr>
            <a:r>
              <a:rPr lang="en-US" sz="2200" b="1" dirty="0" smtClean="0">
                <a:latin typeface="Arial" charset="0"/>
                <a:cs typeface="Arial" charset="0"/>
              </a:rPr>
              <a:t>DISTROFI MUSCULAR FASIOSKAPULOHUMERAL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Ditemukan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autosomal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dominan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smtClean="0">
                <a:latin typeface="Arial" charset="0"/>
                <a:cs typeface="Arial" charset="0"/>
              </a:rPr>
              <a:t>Onset 10-20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Distribusi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kelemahan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awalnya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wajah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gelang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bahu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kemudian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pinggang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tungkai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bawah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Progresifitasnya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lambat</a:t>
            </a:r>
            <a:r>
              <a:rPr lang="en-US" sz="2200" dirty="0" smtClean="0">
                <a:latin typeface="Arial" charset="0"/>
                <a:cs typeface="Arial" charset="0"/>
              </a:rPr>
              <a:t>, </a:t>
            </a:r>
            <a:r>
              <a:rPr lang="en-US" sz="2200" dirty="0" err="1" smtClean="0">
                <a:latin typeface="Arial" charset="0"/>
                <a:cs typeface="Arial" charset="0"/>
              </a:rPr>
              <a:t>mengalami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disabilitas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ringan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AutoNum type="alphaUcPeriod" startAt="5"/>
            </a:pPr>
            <a:r>
              <a:rPr lang="en-US" sz="2200" b="1" dirty="0" smtClean="0">
                <a:latin typeface="Arial" charset="0"/>
                <a:cs typeface="Arial" charset="0"/>
              </a:rPr>
              <a:t>MIOTONIA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Diturunkan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secara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autosomal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dominan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Kontraksi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berkepanjangan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mengikuti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kontraksi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volunter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smtClean="0">
                <a:latin typeface="Arial" charset="0"/>
                <a:cs typeface="Arial" charset="0"/>
              </a:rPr>
              <a:t>Onset </a:t>
            </a:r>
            <a:r>
              <a:rPr lang="en-US" sz="2200" dirty="0" err="1" smtClean="0">
                <a:latin typeface="Arial" charset="0"/>
                <a:cs typeface="Arial" charset="0"/>
              </a:rPr>
              <a:t>umur</a:t>
            </a:r>
            <a:r>
              <a:rPr lang="en-US" sz="2200" dirty="0" smtClean="0">
                <a:latin typeface="Arial" charset="0"/>
                <a:cs typeface="Arial" charset="0"/>
              </a:rPr>
              <a:t> 20-40 </a:t>
            </a:r>
            <a:r>
              <a:rPr lang="en-US" sz="2200" dirty="0" err="1" smtClean="0">
                <a:latin typeface="Arial" charset="0"/>
                <a:cs typeface="Arial" charset="0"/>
              </a:rPr>
              <a:t>tahun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2200" dirty="0" err="1" smtClean="0">
                <a:latin typeface="Arial" charset="0"/>
                <a:cs typeface="Arial" charset="0"/>
              </a:rPr>
              <a:t>Distrubusi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pada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otot-otot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wajah</a:t>
            </a:r>
            <a:r>
              <a:rPr lang="en-US" sz="2200" dirty="0" smtClean="0">
                <a:latin typeface="Arial" charset="0"/>
                <a:cs typeface="Arial" charset="0"/>
              </a:rPr>
              <a:t> &amp; </a:t>
            </a:r>
            <a:r>
              <a:rPr lang="en-US" sz="2200" dirty="0" err="1" smtClean="0">
                <a:latin typeface="Arial" charset="0"/>
                <a:cs typeface="Arial" charset="0"/>
              </a:rPr>
              <a:t>sternokleidomastoideus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otot-otot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ekstremitas</a:t>
            </a:r>
            <a:r>
              <a:rPr lang="en-US" sz="2200" dirty="0" smtClean="0">
                <a:latin typeface="Arial" charset="0"/>
                <a:cs typeface="Arial" charset="0"/>
              </a:rPr>
              <a:t> distal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1016</Words>
  <Application>Microsoft Office PowerPoint</Application>
  <PresentationFormat>On-screen Show (4:3)</PresentationFormat>
  <Paragraphs>147</Paragraphs>
  <Slides>19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KEMAMPUAN AKHIR YANG DIHARAPKAN</vt:lpstr>
      <vt:lpstr>NEUROPATI</vt:lpstr>
      <vt:lpstr>ETIOLOGI NEUROPATI</vt:lpstr>
      <vt:lpstr>KRITERIA DIAGNOSIS</vt:lpstr>
      <vt:lpstr>MIOPATI</vt:lpstr>
      <vt:lpstr>Macam dari MIOPATI</vt:lpstr>
      <vt:lpstr>Macam dari MIOPATI</vt:lpstr>
      <vt:lpstr>Macam dari MIOPATI</vt:lpstr>
      <vt:lpstr>Macam dari MIOPATI</vt:lpstr>
      <vt:lpstr>Macam dari MIOPATI</vt:lpstr>
      <vt:lpstr>MIELOPATI</vt:lpstr>
      <vt:lpstr>Patofisiologi Neuropati DM</vt:lpstr>
      <vt:lpstr>PATOFISIOLOGI NEUROPATI DIABETIKA</vt:lpstr>
      <vt:lpstr>PATOFISIOLOGI (Lanjutan)</vt:lpstr>
      <vt:lpstr>PATOFISIOLOGI MULTIPLE SKLEROSIS</vt:lpstr>
      <vt:lpstr>ICF - NEUROPATI</vt:lpstr>
      <vt:lpstr>REFERENSI</vt:lpstr>
      <vt:lpstr>TERIMA KASIH  &amp;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X450C</cp:lastModifiedBy>
  <cp:revision>218</cp:revision>
  <dcterms:created xsi:type="dcterms:W3CDTF">2010-08-24T06:47:44Z</dcterms:created>
  <dcterms:modified xsi:type="dcterms:W3CDTF">2018-01-22T11:09:47Z</dcterms:modified>
</cp:coreProperties>
</file>