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271" r:id="rId3"/>
    <p:sldId id="256" r:id="rId4"/>
    <p:sldId id="257" r:id="rId5"/>
    <p:sldId id="258" r:id="rId6"/>
    <p:sldId id="260" r:id="rId7"/>
    <p:sldId id="272" r:id="rId8"/>
    <p:sldId id="266" r:id="rId9"/>
    <p:sldId id="261" r:id="rId10"/>
    <p:sldId id="267" r:id="rId11"/>
    <p:sldId id="268" r:id="rId12"/>
    <p:sldId id="269" r:id="rId13"/>
    <p:sldId id="270" r:id="rId14"/>
    <p:sldId id="278" r:id="rId15"/>
    <p:sldId id="280" r:id="rId16"/>
    <p:sldId id="281" r:id="rId17"/>
    <p:sldId id="279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3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52386-4071-4EDE-810B-0ED68B7FF3C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1D22E-BB2D-42D2-B9BA-9F3394F8D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2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KULIAH 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er\Local Settings\Temporary Internet Files\Content.IE5\O9EXSRSJ\MP9004224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04705"/>
            <a:ext cx="4495800" cy="29292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43400" y="5334000"/>
            <a:ext cx="35425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When your  </a:t>
            </a:r>
            <a:r>
              <a:rPr lang="en-US" sz="2800" dirty="0" smtClean="0"/>
              <a:t>paradigm shift</a:t>
            </a:r>
            <a:r>
              <a:rPr lang="en-US" dirty="0" smtClean="0"/>
              <a:t>, </a:t>
            </a:r>
          </a:p>
          <a:p>
            <a:pPr algn="r"/>
            <a:r>
              <a:rPr lang="en-US" dirty="0" smtClean="0"/>
              <a:t>Everything goes back to zero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9906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en-US" sz="2000" b="1" dirty="0" err="1" smtClean="0"/>
              <a:t>Paradigma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objek</a:t>
            </a:r>
            <a:endParaRPr lang="en-US" sz="2000" i="1" dirty="0" smtClean="0"/>
          </a:p>
          <a:p>
            <a:pPr algn="r">
              <a:buNone/>
            </a:pPr>
            <a:r>
              <a:rPr lang="en-US" sz="2000" dirty="0" smtClean="0"/>
              <a:t>[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46782"/>
            <a:ext cx="53537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]  </a:t>
            </a:r>
            <a:r>
              <a:rPr lang="en-US" sz="1600" dirty="0" err="1" smtClean="0"/>
              <a:t>kita</a:t>
            </a:r>
            <a:r>
              <a:rPr lang="en-US" sz="1600" dirty="0" smtClean="0"/>
              <a:t> 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yang </a:t>
            </a:r>
            <a:r>
              <a:rPr lang="en-US" sz="1600" i="1" dirty="0" err="1" smtClean="0"/>
              <a:t>kita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kerjakan</a:t>
            </a:r>
            <a:r>
              <a:rPr lang="en-US" sz="1600" i="1" dirty="0" smtClean="0"/>
              <a:t> </a:t>
            </a:r>
            <a:r>
              <a:rPr lang="en-US" sz="1600" dirty="0" err="1" smtClean="0"/>
              <a:t>berulang</a:t>
            </a:r>
            <a:r>
              <a:rPr lang="en-US" sz="1600" dirty="0" smtClean="0"/>
              <a:t>-</a:t>
            </a:r>
            <a:r>
              <a:rPr lang="en-US" sz="1600" dirty="0" err="1" smtClean="0"/>
              <a:t>ulang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</a:t>
            </a:r>
            <a:r>
              <a:rPr lang="en-US" sz="1600" dirty="0" err="1" smtClean="0"/>
              <a:t>keunggulan</a:t>
            </a:r>
            <a:r>
              <a:rPr lang="en-US" sz="1600" dirty="0" smtClean="0"/>
              <a:t> </a:t>
            </a:r>
            <a:r>
              <a:rPr lang="en-US" sz="1600" dirty="0" err="1" smtClean="0"/>
              <a:t>bukanlah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bakat</a:t>
            </a:r>
            <a:r>
              <a:rPr lang="en-US" sz="1600" dirty="0" smtClean="0"/>
              <a:t>/</a:t>
            </a:r>
            <a:r>
              <a:rPr lang="en-US" sz="1600" dirty="0" err="1" smtClean="0"/>
              <a:t>anugerah</a:t>
            </a:r>
            <a:r>
              <a:rPr lang="en-US" sz="1600" dirty="0" smtClean="0"/>
              <a:t>, </a:t>
            </a:r>
          </a:p>
          <a:p>
            <a:r>
              <a:rPr lang="en-US" sz="1600" dirty="0" err="1"/>
              <a:t>m</a:t>
            </a:r>
            <a:r>
              <a:rPr lang="en-US" sz="1600" dirty="0" err="1" smtClean="0"/>
              <a:t>elainkan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ditumbuhkan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KEBIASAAN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</a:t>
            </a:r>
            <a:r>
              <a:rPr lang="en-US" sz="1600" i="1" dirty="0" err="1" smtClean="0"/>
              <a:t>Aristoteles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611940"/>
            <a:ext cx="5424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kebiasan</a:t>
            </a:r>
            <a:r>
              <a:rPr lang="en-US" sz="1600" dirty="0" smtClean="0"/>
              <a:t> yang </a:t>
            </a:r>
            <a:r>
              <a:rPr lang="en-US" sz="1600" i="1" dirty="0" err="1" smtClean="0"/>
              <a:t>terus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menerus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diulangi</a:t>
            </a:r>
            <a:r>
              <a:rPr lang="en-US" sz="1600" i="1" dirty="0" smtClean="0"/>
              <a:t> </a:t>
            </a:r>
            <a:r>
              <a:rPr lang="en-US" sz="1600" dirty="0" err="1" smtClean="0"/>
              <a:t>sehingga</a:t>
            </a:r>
            <a:endParaRPr lang="en-US" sz="1600" dirty="0" smtClean="0"/>
          </a:p>
          <a:p>
            <a:r>
              <a:rPr lang="en-US" sz="1600" dirty="0" err="1"/>
              <a:t>m</a:t>
            </a:r>
            <a:r>
              <a:rPr lang="en-US" sz="1600" dirty="0" err="1" smtClean="0"/>
              <a:t>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disadari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akhirnya</a:t>
            </a:r>
            <a:r>
              <a:rPr lang="en-US" sz="1600" dirty="0" smtClean="0"/>
              <a:t>, </a:t>
            </a:r>
            <a:r>
              <a:rPr lang="en-US" sz="1600" dirty="0" err="1"/>
              <a:t>k</a:t>
            </a:r>
            <a:r>
              <a:rPr lang="en-US" sz="1600" dirty="0" err="1" smtClean="0"/>
              <a:t>arakter</a:t>
            </a:r>
            <a:r>
              <a:rPr lang="en-US" sz="1600" dirty="0" smtClean="0"/>
              <a:t> 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efektivitas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…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ketidak</a:t>
            </a:r>
            <a:r>
              <a:rPr lang="en-US" sz="1600" dirty="0" smtClean="0"/>
              <a:t> </a:t>
            </a:r>
            <a:r>
              <a:rPr lang="en-US" sz="1600" dirty="0" err="1" smtClean="0"/>
              <a:t>efektivan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!</a:t>
            </a:r>
          </a:p>
          <a:p>
            <a:r>
              <a:rPr lang="en-US" sz="1600" i="1" dirty="0"/>
              <a:t> </a:t>
            </a:r>
            <a:r>
              <a:rPr lang="en-US" sz="1600" i="1" dirty="0" smtClean="0"/>
              <a:t>                                                                                Stephen R. Covey</a:t>
            </a:r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4100" name="Picture 4" descr="C:\Documents and Settings\User\Local Settings\Temporary Internet Files\Content.IE5\EBUZC1WR\MC9003536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914400"/>
            <a:ext cx="1298234" cy="21110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66800" y="1953161"/>
            <a:ext cx="38945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Taburlah</a:t>
            </a:r>
            <a:r>
              <a:rPr lang="en-US" sz="1600" dirty="0" smtClean="0"/>
              <a:t> </a:t>
            </a:r>
            <a:r>
              <a:rPr lang="en-US" sz="1600" dirty="0" err="1" smtClean="0"/>
              <a:t>gagasan</a:t>
            </a:r>
            <a:r>
              <a:rPr lang="en-US" sz="1600" dirty="0" smtClean="0"/>
              <a:t>, </a:t>
            </a:r>
            <a:r>
              <a:rPr lang="en-US" sz="1600" dirty="0" err="1" smtClean="0"/>
              <a:t>tuailah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Taburlah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, </a:t>
            </a:r>
            <a:r>
              <a:rPr lang="en-US" sz="1600" dirty="0" err="1" smtClean="0"/>
              <a:t>tuailah</a:t>
            </a:r>
            <a:r>
              <a:rPr lang="en-US" sz="1600" dirty="0" smtClean="0"/>
              <a:t> </a:t>
            </a:r>
            <a:r>
              <a:rPr lang="en-US" sz="1600" dirty="0" err="1" smtClean="0"/>
              <a:t>kebiasaan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Taburlah</a:t>
            </a:r>
            <a:r>
              <a:rPr lang="en-US" sz="1600" dirty="0" smtClean="0"/>
              <a:t> </a:t>
            </a:r>
            <a:r>
              <a:rPr lang="en-US" sz="1600" dirty="0" err="1" smtClean="0"/>
              <a:t>kebiasaan</a:t>
            </a:r>
            <a:r>
              <a:rPr lang="en-US" sz="1600" dirty="0" smtClean="0"/>
              <a:t>, </a:t>
            </a:r>
            <a:r>
              <a:rPr lang="en-US" sz="1600" dirty="0" err="1" smtClean="0"/>
              <a:t>tuailah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Taburlah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, </a:t>
            </a:r>
            <a:r>
              <a:rPr lang="en-US" sz="1600" dirty="0" err="1" smtClean="0"/>
              <a:t>tuailah</a:t>
            </a:r>
            <a:r>
              <a:rPr lang="en-US" sz="1600" dirty="0" smtClean="0"/>
              <a:t> </a:t>
            </a:r>
            <a:r>
              <a:rPr lang="en-US" sz="1600" dirty="0" err="1" smtClean="0"/>
              <a:t>nasib</a:t>
            </a:r>
            <a:r>
              <a:rPr lang="en-US" sz="1600" dirty="0" smtClean="0"/>
              <a:t>!</a:t>
            </a:r>
          </a:p>
          <a:p>
            <a:r>
              <a:rPr lang="en-US" sz="1600" dirty="0" smtClean="0"/>
              <a:t>                                                     </a:t>
            </a:r>
            <a:r>
              <a:rPr lang="en-US" sz="1600" i="1" dirty="0" err="1"/>
              <a:t>P</a:t>
            </a:r>
            <a:r>
              <a:rPr lang="en-US" sz="1600" i="1" dirty="0" err="1" smtClean="0"/>
              <a:t>epatah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Koeno</a:t>
            </a:r>
            <a:endParaRPr lang="en-US" sz="1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528834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Kebiasaan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kabel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Kita </a:t>
            </a:r>
            <a:r>
              <a:rPr lang="en-US" sz="1600" dirty="0" err="1" smtClean="0"/>
              <a:t>menenun</a:t>
            </a:r>
            <a:r>
              <a:rPr lang="en-US" sz="1600" dirty="0" smtClean="0"/>
              <a:t> </a:t>
            </a:r>
            <a:r>
              <a:rPr lang="en-US" sz="1600" dirty="0" err="1" smtClean="0"/>
              <a:t>seuntai</a:t>
            </a:r>
            <a:r>
              <a:rPr lang="en-US" sz="1600" dirty="0" smtClean="0"/>
              <a:t> </a:t>
            </a:r>
            <a:r>
              <a:rPr lang="en-US" sz="1600" dirty="0" err="1" smtClean="0"/>
              <a:t>demi</a:t>
            </a:r>
            <a:r>
              <a:rPr lang="en-US" sz="1600" dirty="0" smtClean="0"/>
              <a:t> </a:t>
            </a:r>
            <a:r>
              <a:rPr lang="en-US" sz="1600" dirty="0" err="1" smtClean="0"/>
              <a:t>seuntai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kebiasaan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 pun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diputuskan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.</a:t>
            </a:r>
          </a:p>
          <a:p>
            <a:r>
              <a:rPr lang="en-US" sz="1600" i="1" dirty="0" smtClean="0"/>
              <a:t>                                                                      Horace Mann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264932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64932"/>
            <a:ext cx="122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4382869"/>
            <a:ext cx="234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ETHOS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264932"/>
            <a:ext cx="93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Perilaku</a:t>
            </a:r>
            <a:endParaRPr lang="en-US" dirty="0"/>
          </a:p>
        </p:txBody>
      </p:sp>
      <p:pic>
        <p:nvPicPr>
          <p:cNvPr id="43" name="Picture 2" descr="C:\Documents and Settings\User\Local Settings\Temporary Internet Files\Content.IE5\EP21MDE7\MC90043261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112532"/>
            <a:ext cx="304800" cy="761772"/>
          </a:xfrm>
          <a:prstGeom prst="rect">
            <a:avLst/>
          </a:prstGeom>
          <a:noFill/>
        </p:spPr>
      </p:pic>
      <p:pic>
        <p:nvPicPr>
          <p:cNvPr id="14" name="Picture 2" descr="C:\Documents and Settings\User\Local Settings\Temporary Internet Files\Content.IE5\EP21MDE7\MC90043261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12760"/>
            <a:ext cx="304800" cy="761772"/>
          </a:xfrm>
          <a:prstGeom prst="rect">
            <a:avLst/>
          </a:prstGeom>
          <a:noFill/>
        </p:spPr>
      </p:pic>
      <p:pic>
        <p:nvPicPr>
          <p:cNvPr id="15" name="Picture 2" descr="C:\Documents and Settings\User\Local Settings\Temporary Internet Files\Content.IE5\EP21MDE7\MC90043261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12532"/>
            <a:ext cx="304800" cy="76177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953000" y="3276600"/>
            <a:ext cx="118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Picture 2" descr="C:\Documents and Settings\User\Local Settings\Temporary Internet Files\Content.IE5\EP21MDE7\MC90043261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112532"/>
            <a:ext cx="304800" cy="76177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629400" y="3276600"/>
            <a:ext cx="97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Karakter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990600"/>
            <a:ext cx="20710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Karakter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manusia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dilihat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nya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Arah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Sumber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Dasar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Faktor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Dinamika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Motivasi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AutoNum type="alphaLcPeriod"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1. </a:t>
            </a:r>
            <a:r>
              <a:rPr lang="en-US" sz="2400" smtClean="0"/>
              <a:t>MENJADI KOMUNIKATOR YANG </a:t>
            </a:r>
            <a:r>
              <a:rPr lang="en-US" sz="2400" dirty="0" smtClean="0"/>
              <a:t>PROAKTIF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343400"/>
            <a:ext cx="4915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	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86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916668"/>
            <a:ext cx="2203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Intrapribadi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Komunikator</a:t>
            </a:r>
            <a:r>
              <a:rPr lang="en-US" sz="3600" dirty="0" smtClean="0"/>
              <a:t> </a:t>
            </a:r>
            <a:r>
              <a:rPr lang="en-US" sz="3600" dirty="0" err="1" smtClean="0"/>
              <a:t>Reaktif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3352800" y="1981200"/>
            <a:ext cx="2057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209800"/>
            <a:ext cx="114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6055" y="2221468"/>
            <a:ext cx="105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7443" y="4133671"/>
            <a:ext cx="3833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Determinisme</a:t>
            </a:r>
            <a:endParaRPr lang="en-US" dirty="0" smtClean="0"/>
          </a:p>
          <a:p>
            <a:r>
              <a:rPr lang="en-US" dirty="0" smtClean="0"/>
              <a:t>	a. </a:t>
            </a:r>
            <a:r>
              <a:rPr lang="en-US" dirty="0" err="1" smtClean="0"/>
              <a:t>Determinisme</a:t>
            </a:r>
            <a:r>
              <a:rPr lang="en-US" dirty="0" smtClean="0"/>
              <a:t> </a:t>
            </a:r>
            <a:r>
              <a:rPr lang="en-US" dirty="0" err="1" smtClean="0"/>
              <a:t>genetis</a:t>
            </a:r>
            <a:endParaRPr lang="en-US" dirty="0" smtClean="0"/>
          </a:p>
          <a:p>
            <a:r>
              <a:rPr lang="en-US" dirty="0" smtClean="0"/>
              <a:t>	b. </a:t>
            </a:r>
            <a:r>
              <a:rPr lang="en-US" dirty="0" err="1" smtClean="0"/>
              <a:t>Determinisme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endParaRPr lang="en-US" dirty="0" smtClean="0"/>
          </a:p>
          <a:p>
            <a:r>
              <a:rPr lang="en-US" dirty="0" smtClean="0"/>
              <a:t>	c. </a:t>
            </a:r>
            <a:r>
              <a:rPr lang="en-US" dirty="0" err="1" smtClean="0"/>
              <a:t>Determinisme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3006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Komunikator</a:t>
            </a:r>
            <a:r>
              <a:rPr lang="en-US" sz="3600" dirty="0" smtClean="0"/>
              <a:t> </a:t>
            </a:r>
            <a:r>
              <a:rPr lang="en-US" sz="3600" dirty="0" err="1" smtClean="0"/>
              <a:t>Proaktif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3352800" y="2477869"/>
            <a:ext cx="2057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706469"/>
            <a:ext cx="114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56055" y="2718137"/>
            <a:ext cx="105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078069"/>
            <a:ext cx="5833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Kita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responsibility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2477869"/>
            <a:ext cx="685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2630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</a:t>
            </a:r>
          </a:p>
          <a:p>
            <a:r>
              <a:rPr lang="en-US" dirty="0" smtClean="0"/>
              <a:t>WILL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992469"/>
            <a:ext cx="5942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Tapi</a:t>
            </a:r>
            <a:r>
              <a:rPr lang="en-US" dirty="0" smtClean="0"/>
              <a:t>,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b="1" dirty="0" err="1" smtClean="0"/>
              <a:t>pilihan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983069"/>
            <a:ext cx="5600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budak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mintai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pertanggungjawabannya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682823"/>
            <a:ext cx="301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Proaktif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" y="9906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Mendengarkan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657600"/>
            <a:ext cx="4038600" cy="25908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reaktif</a:t>
            </a:r>
            <a:endParaRPr lang="en-US" sz="1800" dirty="0" smtClean="0"/>
          </a:p>
          <a:p>
            <a:pPr lvl="1"/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lakukan</a:t>
            </a:r>
            <a:endParaRPr lang="en-US" sz="1600" dirty="0" smtClean="0"/>
          </a:p>
          <a:p>
            <a:pPr lvl="1"/>
            <a:r>
              <a:rPr lang="en-US" sz="1600" dirty="0" err="1" smtClean="0"/>
              <a:t>Memang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begitulah</a:t>
            </a:r>
            <a:r>
              <a:rPr lang="en-US" sz="1600" dirty="0" smtClean="0"/>
              <a:t> </a:t>
            </a:r>
            <a:r>
              <a:rPr lang="en-US" sz="1600" dirty="0" err="1" smtClean="0"/>
              <a:t>sifat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endParaRPr lang="en-US" sz="1600" dirty="0" smtClean="0"/>
          </a:p>
          <a:p>
            <a:pPr lvl="1"/>
            <a:r>
              <a:rPr lang="en-US" sz="1600" dirty="0" err="1" smtClean="0"/>
              <a:t>Sepertinya</a:t>
            </a:r>
            <a:r>
              <a:rPr lang="en-US" sz="1600" dirty="0" smtClean="0"/>
              <a:t> </a:t>
            </a:r>
            <a:r>
              <a:rPr lang="en-US" sz="1600" dirty="0" err="1" smtClean="0"/>
              <a:t>pimpinan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mengizinkannya</a:t>
            </a:r>
            <a:endParaRPr lang="en-US" sz="1600" dirty="0" smtClean="0"/>
          </a:p>
          <a:p>
            <a:pPr lvl="1"/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terpaksa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endParaRPr lang="en-US" sz="1600" dirty="0" smtClean="0"/>
          </a:p>
          <a:p>
            <a:pPr lvl="1"/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bisa</a:t>
            </a:r>
            <a:endParaRPr lang="en-US" sz="1600" dirty="0" smtClean="0"/>
          </a:p>
          <a:p>
            <a:pPr lvl="1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267200" cy="25908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Bahasa</a:t>
            </a:r>
            <a:endParaRPr lang="en-US" sz="1800" dirty="0" smtClean="0"/>
          </a:p>
          <a:p>
            <a:pPr lvl="1"/>
            <a:r>
              <a:rPr lang="en-US" sz="1600" dirty="0" smtClean="0"/>
              <a:t>Mari 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miliki</a:t>
            </a:r>
            <a:endParaRPr lang="en-US" sz="1600" dirty="0" smtClean="0"/>
          </a:p>
          <a:p>
            <a:pPr lvl="1"/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mengendalikan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endParaRPr lang="en-US" sz="1600" dirty="0" smtClean="0"/>
          </a:p>
          <a:p>
            <a:pPr lvl="1"/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usahakan</a:t>
            </a:r>
            <a:r>
              <a:rPr lang="en-US" sz="1600" dirty="0" smtClean="0"/>
              <a:t> agar </a:t>
            </a:r>
            <a:r>
              <a:rPr lang="en-US" sz="1600" dirty="0" err="1" smtClean="0"/>
              <a:t>pimpinan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mengizinkannya</a:t>
            </a:r>
            <a:endParaRPr lang="en-US" sz="1600" dirty="0" smtClean="0"/>
          </a:p>
          <a:p>
            <a:pPr lvl="1"/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pilih</a:t>
            </a:r>
            <a:endParaRPr lang="en-US" sz="1600" dirty="0" smtClean="0"/>
          </a:p>
          <a:p>
            <a:pPr lvl="1"/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219200"/>
            <a:ext cx="5273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inisiatif</a:t>
            </a:r>
            <a:r>
              <a:rPr lang="en-US" sz="2400" dirty="0" smtClean="0"/>
              <a:t>: </a:t>
            </a:r>
          </a:p>
          <a:p>
            <a:pPr algn="ctr"/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82823"/>
            <a:ext cx="301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Proaktif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9906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Mengukur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proaktivitas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2400" dirty="0" err="1" smtClean="0"/>
              <a:t>Lingkaran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Keperdulian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1676400" y="25146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 </a:t>
            </a:r>
            <a:r>
              <a:rPr lang="en-US" dirty="0" err="1" smtClean="0"/>
              <a:t>manakah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3733800"/>
            <a:ext cx="2209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4724400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Keperdulian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429000"/>
            <a:ext cx="191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diperdulikan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54223"/>
            <a:ext cx="301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Proaktif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7620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62000" y="4648200"/>
            <a:ext cx="1066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4953000"/>
            <a:ext cx="1062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Lingkaran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Keperdulian</a:t>
            </a: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95980"/>
            <a:ext cx="5066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Keperdulian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kendalikan</a:t>
            </a:r>
            <a:r>
              <a:rPr lang="en-US" b="1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686580"/>
            <a:ext cx="19050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2372380"/>
            <a:ext cx="8382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3098" y="2600980"/>
            <a:ext cx="1028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Lingkaran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err="1" smtClean="0"/>
              <a:t>Pengaruh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838980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Keperdulian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76600" y="2753380"/>
            <a:ext cx="19050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05200" y="3058180"/>
            <a:ext cx="1447800" cy="1828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3667780"/>
            <a:ext cx="816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Lingkaran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Pengaruh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2677180"/>
            <a:ext cx="1804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Lingkaran</a:t>
            </a:r>
            <a:r>
              <a:rPr lang="en-US" sz="1400" dirty="0" smtClean="0"/>
              <a:t> </a:t>
            </a:r>
            <a:r>
              <a:rPr lang="en-US" sz="1400" dirty="0" err="1" smtClean="0"/>
              <a:t>Keperdulian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5344180"/>
            <a:ext cx="2947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Fokus</a:t>
            </a:r>
            <a:r>
              <a:rPr lang="en-US" sz="1400" dirty="0" smtClean="0"/>
              <a:t> </a:t>
            </a:r>
            <a:r>
              <a:rPr lang="en-US" sz="1400" dirty="0" err="1" smtClean="0"/>
              <a:t>Proaktif</a:t>
            </a:r>
            <a:r>
              <a:rPr lang="en-US" sz="1400" dirty="0" smtClean="0"/>
              <a:t>: </a:t>
            </a:r>
          </a:p>
          <a:p>
            <a:pPr algn="ctr"/>
            <a:r>
              <a:rPr lang="en-US" sz="1400" dirty="0" err="1" smtClean="0"/>
              <a:t>Energi</a:t>
            </a:r>
            <a:r>
              <a:rPr lang="en-US" sz="1400" dirty="0" smtClean="0"/>
              <a:t> </a:t>
            </a:r>
            <a:r>
              <a:rPr lang="en-US" sz="1400" dirty="0" err="1" smtClean="0"/>
              <a:t>positif</a:t>
            </a:r>
            <a:r>
              <a:rPr lang="en-US" sz="1400" dirty="0" smtClean="0"/>
              <a:t> </a:t>
            </a:r>
            <a:r>
              <a:rPr lang="en-US" sz="1400" dirty="0" err="1" smtClean="0"/>
              <a:t>memperbesar</a:t>
            </a:r>
            <a:r>
              <a:rPr lang="en-US" sz="1400" dirty="0" smtClean="0"/>
              <a:t> </a:t>
            </a:r>
            <a:r>
              <a:rPr lang="en-US" sz="1400" dirty="0" err="1" smtClean="0"/>
              <a:t>pengaruh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>
            <a:off x="4724400" y="38201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3581400" y="38201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4191000" y="45059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6200000">
            <a:off x="4114800" y="30581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400800" y="3743980"/>
            <a:ext cx="1905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4277380"/>
            <a:ext cx="1143000" cy="121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55510" y="4658380"/>
            <a:ext cx="816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Lingkaran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Pengaruh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820180"/>
            <a:ext cx="1804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Lingkaran</a:t>
            </a:r>
            <a:r>
              <a:rPr lang="en-US" sz="1400" dirty="0" smtClean="0"/>
              <a:t> </a:t>
            </a:r>
            <a:r>
              <a:rPr lang="en-US" sz="1400" dirty="0" err="1" smtClean="0"/>
              <a:t>Keperdulian</a:t>
            </a:r>
            <a:endParaRPr lang="en-US" sz="1400" dirty="0"/>
          </a:p>
        </p:txBody>
      </p:sp>
      <p:sp>
        <p:nvSpPr>
          <p:cNvPr id="23" name="Right Arrow 22"/>
          <p:cNvSpPr/>
          <p:nvPr/>
        </p:nvSpPr>
        <p:spPr>
          <a:xfrm>
            <a:off x="6858000" y="47345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0800000">
            <a:off x="7696200" y="47345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5400000">
            <a:off x="7239000" y="44297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6200000">
            <a:off x="7239000" y="5039380"/>
            <a:ext cx="152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6258580"/>
            <a:ext cx="2893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Fokus</a:t>
            </a:r>
            <a:r>
              <a:rPr lang="en-US" sz="1400" dirty="0" smtClean="0"/>
              <a:t> </a:t>
            </a:r>
            <a:r>
              <a:rPr lang="en-US" sz="1400" dirty="0" err="1" smtClean="0"/>
              <a:t>Reaktif</a:t>
            </a:r>
            <a:r>
              <a:rPr lang="en-US" sz="1400" dirty="0" smtClean="0"/>
              <a:t>: </a:t>
            </a:r>
          </a:p>
          <a:p>
            <a:pPr algn="ctr"/>
            <a:r>
              <a:rPr lang="en-US" sz="1400" dirty="0" err="1" smtClean="0"/>
              <a:t>Energi</a:t>
            </a:r>
            <a:r>
              <a:rPr lang="en-US" sz="1400" dirty="0" smtClean="0"/>
              <a:t> </a:t>
            </a:r>
            <a:r>
              <a:rPr lang="en-US" sz="1400" dirty="0" err="1" smtClean="0"/>
              <a:t>negatif</a:t>
            </a:r>
            <a:r>
              <a:rPr lang="en-US" sz="1400" dirty="0" smtClean="0"/>
              <a:t> </a:t>
            </a:r>
            <a:r>
              <a:rPr lang="en-US" sz="1400" dirty="0" err="1" smtClean="0"/>
              <a:t>memperkecil</a:t>
            </a:r>
            <a:r>
              <a:rPr lang="en-US" sz="1400" dirty="0" smtClean="0"/>
              <a:t> </a:t>
            </a:r>
            <a:r>
              <a:rPr lang="en-US" sz="1400" dirty="0" err="1" smtClean="0"/>
              <a:t>pengaruh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301823"/>
            <a:ext cx="301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Proaktif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81000" y="6096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Saran </a:t>
            </a:r>
            <a:r>
              <a:rPr lang="en-US" sz="3600" b="1" dirty="0" err="1" smtClean="0"/>
              <a:t>Aplikasi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dengarkan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reaktif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Seandainya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”, “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”, “</a:t>
            </a:r>
            <a:r>
              <a:rPr lang="en-US" dirty="0" err="1" smtClean="0"/>
              <a:t>Rasanya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…”?</a:t>
            </a:r>
          </a:p>
          <a:p>
            <a:r>
              <a:rPr lang="en-US" dirty="0" err="1" smtClean="0"/>
              <a:t>Introspeksilah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reaktif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meresponnya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r>
              <a:rPr lang="en-US" dirty="0" smtClean="0"/>
              <a:t>? </a:t>
            </a:r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Ingatkan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“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kendalikan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memecahkannya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aplikasikanlah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87623"/>
            <a:ext cx="301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Proaktif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954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Who</a:t>
            </a:r>
          </a:p>
          <a:p>
            <a:r>
              <a:rPr lang="en-US" dirty="0" smtClean="0"/>
              <a:t>Says what </a:t>
            </a:r>
          </a:p>
          <a:p>
            <a:r>
              <a:rPr lang="en-US" dirty="0" smtClean="0"/>
              <a:t>In with cannels</a:t>
            </a:r>
          </a:p>
          <a:p>
            <a:r>
              <a:rPr lang="en-US" dirty="0" smtClean="0"/>
              <a:t>To whom</a:t>
            </a:r>
          </a:p>
          <a:p>
            <a:r>
              <a:rPr lang="en-US" dirty="0" smtClean="0"/>
              <a:t>With what effect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2514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95600" y="3657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4800600" y="2514600"/>
            <a:ext cx="609600" cy="1143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667000"/>
            <a:ext cx="29855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Karakter</a:t>
            </a:r>
            <a:r>
              <a:rPr lang="en-US" dirty="0" smtClean="0"/>
              <a:t> 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endParaRPr lang="en-US" dirty="0" smtClean="0"/>
          </a:p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KARAKTERISTIK </a:t>
            </a:r>
            <a:br>
              <a:rPr lang="en-US" dirty="0" smtClean="0"/>
            </a:br>
            <a:r>
              <a:rPr lang="en-US" dirty="0" smtClean="0"/>
              <a:t>KOMUNIKATOR YANG EFEKTIF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Aristoteles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733800"/>
            <a:ext cx="160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ETHOS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934831"/>
            <a:ext cx="13259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LOGOS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PATHOS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2895600" y="3620631"/>
            <a:ext cx="2743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71790" y="2934831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SETING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9438"/>
            <a:ext cx="79248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ETHOS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Integritas</a:t>
            </a:r>
            <a:endParaRPr lang="en-US" sz="2400" b="1" dirty="0" smtClean="0"/>
          </a:p>
          <a:p>
            <a:pPr lvl="1"/>
            <a:r>
              <a:rPr lang="en-US" sz="2000" dirty="0" err="1" smtClean="0"/>
              <a:t>Capabilitas</a:t>
            </a:r>
            <a:endParaRPr lang="en-US" sz="2000" dirty="0" smtClean="0"/>
          </a:p>
          <a:p>
            <a:pPr lvl="1"/>
            <a:r>
              <a:rPr lang="en-US" sz="2000" dirty="0" err="1" smtClean="0"/>
              <a:t>Kredibilitas</a:t>
            </a:r>
            <a:endParaRPr lang="en-US" sz="2000" dirty="0" smtClean="0"/>
          </a:p>
          <a:p>
            <a:pPr lvl="1"/>
            <a:r>
              <a:rPr lang="en-US" sz="2000" dirty="0" err="1" smtClean="0"/>
              <a:t>Kejujuran</a:t>
            </a:r>
            <a:endParaRPr lang="en-US" sz="20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124200" y="2133600"/>
            <a:ext cx="1066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209800"/>
            <a:ext cx="1626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KARAKTER </a:t>
            </a:r>
          </a:p>
          <a:p>
            <a:r>
              <a:rPr lang="en-US" dirty="0" smtClean="0"/>
              <a:t>KOMUNIKATOR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886200"/>
            <a:ext cx="63946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3600" b="1" dirty="0" smtClean="0"/>
              <a:t>KARAKTER </a:t>
            </a:r>
            <a:r>
              <a:rPr lang="en-US" sz="2400" dirty="0" err="1" smtClean="0"/>
              <a:t>kita</a:t>
            </a:r>
            <a:r>
              <a:rPr lang="en-US" sz="2400" dirty="0" smtClean="0"/>
              <a:t> (</a:t>
            </a:r>
            <a:r>
              <a:rPr lang="en-US" sz="2400" dirty="0" err="1" smtClean="0"/>
              <a:t>komunikator</a:t>
            </a:r>
            <a:r>
              <a:rPr lang="en-US" sz="2400" dirty="0" smtClean="0"/>
              <a:t>)  CACAT</a:t>
            </a:r>
          </a:p>
          <a:p>
            <a:pPr algn="r"/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5334000"/>
            <a:ext cx="571739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Betapa</a:t>
            </a:r>
            <a:r>
              <a:rPr lang="en-US" dirty="0" smtClean="0"/>
              <a:t> pun </a:t>
            </a:r>
            <a:r>
              <a:rPr lang="en-US" sz="2800" dirty="0" smtClean="0"/>
              <a:t>TEKNIK PENYAMPAIAN PESAN </a:t>
            </a:r>
            <a:endParaRPr lang="en-US" dirty="0" smtClean="0"/>
          </a:p>
          <a:p>
            <a:pPr algn="r"/>
            <a:r>
              <a:rPr lang="en-US" dirty="0" smtClean="0"/>
              <a:t>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/</a:t>
            </a:r>
            <a:r>
              <a:rPr lang="en-US" dirty="0" err="1" smtClean="0"/>
              <a:t>kuasai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4230" y="5334000"/>
            <a:ext cx="4289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</a:p>
          <a:p>
            <a:pPr algn="r"/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3200" dirty="0" smtClean="0"/>
              <a:t>PARADIGMA </a:t>
            </a:r>
            <a:r>
              <a:rPr lang="en-US" sz="2800" dirty="0" err="1" smtClean="0"/>
              <a:t>nya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0480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[Cara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pandang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seseorang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berpikir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bersikap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berperilaku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616803"/>
            <a:ext cx="6579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We are </a:t>
            </a:r>
            <a:r>
              <a:rPr lang="en-US" sz="4800" dirty="0"/>
              <a:t>w</a:t>
            </a:r>
            <a:r>
              <a:rPr lang="en-US" sz="4800" dirty="0" smtClean="0"/>
              <a:t>hat we thought!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718460" y="2217003"/>
            <a:ext cx="6130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“</a:t>
            </a:r>
            <a:r>
              <a:rPr lang="en-US" sz="2400" dirty="0" err="1" smtClean="0"/>
              <a:t>pikir</a:t>
            </a:r>
            <a:r>
              <a:rPr lang="en-US" sz="2400" dirty="0" smtClean="0"/>
              <a:t>”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 </a:t>
            </a:r>
            <a:r>
              <a:rPr lang="en-US" sz="2400" dirty="0" err="1" smtClean="0"/>
              <a:t>kepada</a:t>
            </a:r>
            <a:endParaRPr lang="en-US" sz="2400" dirty="0" smtClean="0"/>
          </a:p>
          <a:p>
            <a:r>
              <a:rPr lang="en-US" sz="2400" dirty="0" err="1"/>
              <a:t>p</a:t>
            </a:r>
            <a:r>
              <a:rPr lang="en-US" sz="2400" dirty="0" err="1" smtClean="0"/>
              <a:t>aradigma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16002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32237"/>
            <a:ext cx="8229600" cy="944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PARADIGMA ???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er\Local Settings\Temporary Internet Files\Content.IE5\EFU1IDU3\MP90043952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8763000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Paradigma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/>
          <a:lstStyle/>
          <a:p>
            <a:r>
              <a:rPr lang="en-US" sz="1800" dirty="0" smtClean="0"/>
              <a:t>Positivist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97162"/>
            <a:ext cx="4040188" cy="1646238"/>
          </a:xfrm>
        </p:spPr>
        <p:txBody>
          <a:bodyPr/>
          <a:lstStyle/>
          <a:p>
            <a:r>
              <a:rPr lang="en-US" sz="1800" dirty="0" err="1" smtClean="0"/>
              <a:t>Objektif</a:t>
            </a:r>
            <a:endParaRPr lang="en-US" sz="1800" dirty="0" smtClean="0"/>
          </a:p>
          <a:p>
            <a:r>
              <a:rPr lang="en-US" sz="1800" dirty="0" err="1" smtClean="0"/>
              <a:t>Metodis</a:t>
            </a:r>
            <a:r>
              <a:rPr lang="en-US" sz="1800" dirty="0" smtClean="0"/>
              <a:t>:  </a:t>
            </a:r>
            <a:r>
              <a:rPr lang="en-US" sz="1800" dirty="0" err="1" smtClean="0"/>
              <a:t>kuantitif</a:t>
            </a:r>
            <a:endParaRPr lang="en-US" sz="1800" dirty="0" smtClean="0"/>
          </a:p>
          <a:p>
            <a:r>
              <a:rPr lang="en-US" sz="1800" dirty="0" err="1" smtClean="0"/>
              <a:t>Sistematis</a:t>
            </a:r>
            <a:r>
              <a:rPr lang="en-US" sz="1800" dirty="0" smtClean="0"/>
              <a:t> </a:t>
            </a:r>
            <a:r>
              <a:rPr lang="en-US" sz="1800" dirty="0" err="1" smtClean="0"/>
              <a:t>mekanistis</a:t>
            </a:r>
            <a:endParaRPr lang="en-US" sz="1800" dirty="0" smtClean="0"/>
          </a:p>
          <a:p>
            <a:r>
              <a:rPr lang="en-US" sz="1800" dirty="0" smtClean="0"/>
              <a:t>Universal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0"/>
            <a:ext cx="4041775" cy="639762"/>
          </a:xfrm>
        </p:spPr>
        <p:txBody>
          <a:bodyPr/>
          <a:lstStyle/>
          <a:p>
            <a:r>
              <a:rPr lang="en-US" sz="1800" dirty="0" err="1" smtClean="0"/>
              <a:t>Interpretif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97162"/>
            <a:ext cx="4041775" cy="1798638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Intersubjektif</a:t>
            </a:r>
            <a:endParaRPr lang="en-US" sz="1800" dirty="0" smtClean="0"/>
          </a:p>
          <a:p>
            <a:r>
              <a:rPr lang="en-US" sz="1800" dirty="0" err="1" smtClean="0"/>
              <a:t>Metodis</a:t>
            </a:r>
            <a:r>
              <a:rPr lang="en-US" sz="1800" dirty="0" smtClean="0"/>
              <a:t>: </a:t>
            </a:r>
            <a:r>
              <a:rPr lang="en-US" sz="1800" dirty="0" err="1" smtClean="0"/>
              <a:t>kualitatif</a:t>
            </a:r>
            <a:endParaRPr lang="en-US" sz="1800" dirty="0" smtClean="0"/>
          </a:p>
          <a:p>
            <a:r>
              <a:rPr lang="en-US" sz="1800" dirty="0" err="1" smtClean="0"/>
              <a:t>Sistematis</a:t>
            </a:r>
            <a:r>
              <a:rPr lang="en-US" sz="1800" dirty="0" smtClean="0"/>
              <a:t> </a:t>
            </a:r>
            <a:r>
              <a:rPr lang="en-US" sz="1800" dirty="0" err="1" smtClean="0"/>
              <a:t>humanistis</a:t>
            </a:r>
            <a:endParaRPr lang="en-US" sz="1800" dirty="0" smtClean="0"/>
          </a:p>
          <a:p>
            <a:r>
              <a:rPr lang="en-US" sz="1800" dirty="0" err="1" smtClean="0"/>
              <a:t>Ideografik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84237"/>
            <a:ext cx="6400800" cy="1143000"/>
          </a:xfrm>
        </p:spPr>
        <p:txBody>
          <a:bodyPr/>
          <a:lstStyle/>
          <a:p>
            <a:pPr algn="r"/>
            <a:r>
              <a:rPr lang="en-US" dirty="0" smtClean="0"/>
              <a:t>How </a:t>
            </a:r>
            <a:r>
              <a:rPr lang="en-US" sz="5400" b="1" dirty="0" smtClean="0"/>
              <a:t>old</a:t>
            </a:r>
            <a:r>
              <a:rPr lang="en-US" dirty="0" smtClean="0"/>
              <a:t> is she?</a:t>
            </a:r>
            <a:endParaRPr lang="en-US" dirty="0"/>
          </a:p>
        </p:txBody>
      </p:sp>
      <p:pic>
        <p:nvPicPr>
          <p:cNvPr id="4" name="Content Placeholder 3" descr="Paradig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1874837"/>
            <a:ext cx="44533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632</Words>
  <Application>Microsoft Office PowerPoint</Application>
  <PresentationFormat>On-screen Show (4:3)</PresentationFormat>
  <Paragraphs>172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Unsur Komunikasi</vt:lpstr>
      <vt:lpstr>KARAKTERISTIK  KOMUNIKATOR YANG EFEKTIF</vt:lpstr>
      <vt:lpstr>Teori Komunikasi Aristoteles</vt:lpstr>
      <vt:lpstr>ETHOS</vt:lpstr>
      <vt:lpstr>PowerPoint Presentation</vt:lpstr>
      <vt:lpstr>PowerPoint Presentation</vt:lpstr>
      <vt:lpstr>Paradigma Ilmu Komunikasi</vt:lpstr>
      <vt:lpstr>How old is she?</vt:lpstr>
      <vt:lpstr>PowerPoint Presentation</vt:lpstr>
      <vt:lpstr>PowerPoint Presentation</vt:lpstr>
      <vt:lpstr>PowerPoint Presentation</vt:lpstr>
      <vt:lpstr>1. MENJADI KOMUNIKATOR YANG PROAKTIF</vt:lpstr>
      <vt:lpstr>Komunikator Reaktif</vt:lpstr>
      <vt:lpstr>Komunikator Proaktif</vt:lpstr>
      <vt:lpstr>Mendengarkan bahasa kita</vt:lpstr>
      <vt:lpstr>Mengukur tingkat proaktivitas:  Lingkaran Keperdulian vs Lingkaran Pengaruh </vt:lpstr>
      <vt:lpstr>PowerPoint Presentation</vt:lpstr>
      <vt:lpstr>Saran Aplikasi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KOMUNIKATOR EFEKTIF</dc:title>
  <dc:creator>User</dc:creator>
  <cp:lastModifiedBy>May</cp:lastModifiedBy>
  <cp:revision>275</cp:revision>
  <dcterms:created xsi:type="dcterms:W3CDTF">2012-04-02T09:11:28Z</dcterms:created>
  <dcterms:modified xsi:type="dcterms:W3CDTF">2015-02-28T03:32:43Z</dcterms:modified>
</cp:coreProperties>
</file>