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1" r:id="rId2"/>
    <p:sldId id="333" r:id="rId3"/>
    <p:sldId id="332" r:id="rId4"/>
    <p:sldId id="330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2" r:id="rId13"/>
    <p:sldId id="344" r:id="rId14"/>
    <p:sldId id="346" r:id="rId15"/>
    <p:sldId id="347" r:id="rId16"/>
    <p:sldId id="348" r:id="rId17"/>
    <p:sldId id="349" r:id="rId18"/>
    <p:sldId id="351" r:id="rId19"/>
    <p:sldId id="355" r:id="rId20"/>
    <p:sldId id="356" r:id="rId21"/>
    <p:sldId id="357" r:id="rId22"/>
    <p:sldId id="358" r:id="rId23"/>
    <p:sldId id="350" r:id="rId24"/>
    <p:sldId id="35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82" d="100"/>
          <a:sy n="82" d="100"/>
        </p:scale>
        <p:origin x="-15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2386-4071-4EDE-810B-0ED68B7FF3CC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1D22E-BB2D-42D2-B9BA-9F3394F8D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4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F909A-2CAD-45B0-B744-63901A49B66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D98-2D00-4C53-88B5-D182282B9EB0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6DA4-A906-4C3B-A75B-48C995BA3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D98-2D00-4C53-88B5-D182282B9EB0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6DA4-A906-4C3B-A75B-48C995BA3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D98-2D00-4C53-88B5-D182282B9EB0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6DA4-A906-4C3B-A75B-48C995BA3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D98-2D00-4C53-88B5-D182282B9EB0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6DA4-A906-4C3B-A75B-48C995BA3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D98-2D00-4C53-88B5-D182282B9EB0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6DA4-A906-4C3B-A75B-48C995BA3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D98-2D00-4C53-88B5-D182282B9EB0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6DA4-A906-4C3B-A75B-48C995BA3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D98-2D00-4C53-88B5-D182282B9EB0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6DA4-A906-4C3B-A75B-48C995BA3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D98-2D00-4C53-88B5-D182282B9EB0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6DA4-A906-4C3B-A75B-48C995BA3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D98-2D00-4C53-88B5-D182282B9EB0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6DA4-A906-4C3B-A75B-48C995BA3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D98-2D00-4C53-88B5-D182282B9EB0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6DA4-A906-4C3B-A75B-48C995BA3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D98-2D00-4C53-88B5-D182282B9EB0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6DA4-A906-4C3B-A75B-48C995BA3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AD98-2D00-4C53-88B5-D182282B9EB0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B6DA4-A906-4C3B-A75B-48C995BA3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da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5857876" cy="3905251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KULIAH 14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100_9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0" y="5867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ristina" pitchFamily="66" charset="0"/>
              </a:rPr>
              <a:t>Kita </a:t>
            </a:r>
            <a:r>
              <a:rPr lang="en-US" sz="2400" dirty="0" err="1" smtClean="0">
                <a:solidFill>
                  <a:schemeClr val="bg1"/>
                </a:solidFill>
                <a:latin typeface="Pristina" pitchFamily="66" charset="0"/>
              </a:rPr>
              <a:t>cenderung</a:t>
            </a:r>
            <a:r>
              <a:rPr lang="en-US" sz="2400" dirty="0" smtClean="0">
                <a:solidFill>
                  <a:schemeClr val="bg1"/>
                </a:solidFill>
                <a:latin typeface="Pristina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Pristina" pitchFamily="66" charset="0"/>
              </a:rPr>
              <a:t>mendengar</a:t>
            </a:r>
            <a:r>
              <a:rPr lang="en-US" sz="2400" dirty="0" smtClean="0">
                <a:solidFill>
                  <a:schemeClr val="bg1"/>
                </a:solidFill>
                <a:latin typeface="Pristina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Pristina" pitchFamily="66" charset="0"/>
              </a:rPr>
              <a:t>apa</a:t>
            </a:r>
            <a:r>
              <a:rPr lang="en-US" sz="2400" dirty="0" smtClean="0">
                <a:solidFill>
                  <a:schemeClr val="bg1"/>
                </a:solidFill>
                <a:latin typeface="Pristina" pitchFamily="66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Pristina" pitchFamily="66" charset="0"/>
              </a:rPr>
              <a:t>ingin</a:t>
            </a:r>
            <a:r>
              <a:rPr lang="en-US" sz="2400" dirty="0" smtClean="0">
                <a:solidFill>
                  <a:schemeClr val="bg1"/>
                </a:solidFill>
                <a:latin typeface="Pristina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Pristina" pitchFamily="66" charset="0"/>
              </a:rPr>
              <a:t>kita</a:t>
            </a:r>
            <a:r>
              <a:rPr lang="en-US" sz="2400" dirty="0" smtClean="0">
                <a:solidFill>
                  <a:schemeClr val="bg1"/>
                </a:solidFill>
                <a:latin typeface="Pristina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Pristina" pitchFamily="66" charset="0"/>
              </a:rPr>
              <a:t>dengar</a:t>
            </a:r>
            <a:endParaRPr lang="en-US" sz="2400" dirty="0">
              <a:solidFill>
                <a:schemeClr val="bg1"/>
              </a:solidFill>
              <a:latin typeface="Pristin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mendenga-dan-menyim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5029201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2023408"/>
            <a:ext cx="3352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Edwardian Script ITC" pitchFamily="66" charset="0"/>
              </a:rPr>
              <a:t>T </a:t>
            </a:r>
            <a:r>
              <a:rPr lang="en-US" sz="2000" dirty="0" smtClean="0">
                <a:latin typeface="Edwardian Script ITC" pitchFamily="66" charset="0"/>
              </a:rPr>
              <a:t> </a:t>
            </a:r>
            <a:r>
              <a:rPr lang="en-US" sz="2000" dirty="0" err="1" smtClean="0"/>
              <a:t>uhan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lidah</a:t>
            </a:r>
            <a:r>
              <a:rPr lang="en-US" sz="2000" dirty="0" smtClean="0"/>
              <a:t>,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telinga</a:t>
            </a:r>
            <a:r>
              <a:rPr lang="en-US" sz="2000" dirty="0" smtClean="0"/>
              <a:t>!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sz="2000" dirty="0" err="1" smtClean="0"/>
              <a:t>Sehingga</a:t>
            </a:r>
            <a:r>
              <a:rPr lang="en-US" sz="2000" dirty="0" smtClean="0"/>
              <a:t>,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mendengarkan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lain </a:t>
            </a:r>
            <a:r>
              <a:rPr lang="en-US" sz="2000" dirty="0" err="1" smtClean="0"/>
              <a:t>dua</a:t>
            </a:r>
            <a:r>
              <a:rPr lang="en-US" sz="2000" dirty="0" smtClean="0"/>
              <a:t> kali </a:t>
            </a:r>
            <a:r>
              <a:rPr lang="en-US" sz="2000" dirty="0" err="1" smtClean="0"/>
              <a:t>lipat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berbicara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44452" y="725269"/>
            <a:ext cx="4589548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 err="1" smtClean="0"/>
              <a:t>Berhentilah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bicara</a:t>
            </a:r>
            <a:r>
              <a:rPr lang="en-US" sz="3600" b="1" dirty="0" smtClean="0"/>
              <a:t>!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724400"/>
            <a:ext cx="328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LISTEN means SILENT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562600" y="4648200"/>
            <a:ext cx="3276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725269"/>
            <a:ext cx="381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Desktop\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04800"/>
            <a:ext cx="2857500" cy="39909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0"/>
            <a:ext cx="2971800" cy="533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33400"/>
            <a:ext cx="2971800" cy="228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3276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Mendengar</a:t>
            </a:r>
            <a:r>
              <a:rPr lang="en-US" sz="2400" dirty="0" smtClean="0">
                <a:solidFill>
                  <a:schemeClr val="bg1"/>
                </a:solidFill>
              </a:rPr>
              <a:t>	: 45%</a:t>
            </a:r>
          </a:p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Berbicara</a:t>
            </a:r>
            <a:r>
              <a:rPr lang="en-US" sz="2400" dirty="0" smtClean="0">
                <a:solidFill>
                  <a:schemeClr val="bg1"/>
                </a:solidFill>
              </a:rPr>
              <a:t>	: 30%</a:t>
            </a:r>
          </a:p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Membaca</a:t>
            </a:r>
            <a:r>
              <a:rPr lang="en-US" sz="2400" dirty="0" smtClean="0">
                <a:solidFill>
                  <a:schemeClr val="bg1"/>
                </a:solidFill>
              </a:rPr>
              <a:t>	: 16%</a:t>
            </a:r>
          </a:p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Menulis</a:t>
            </a:r>
            <a:r>
              <a:rPr lang="en-US" sz="2400" dirty="0" smtClean="0">
                <a:solidFill>
                  <a:schemeClr val="bg1"/>
                </a:solidFill>
              </a:rPr>
              <a:t>	: 9%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-36731"/>
            <a:ext cx="1558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Statistik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2438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 smtClean="0"/>
              <a:t>Mendengar</a:t>
            </a:r>
            <a:r>
              <a:rPr lang="en-US" sz="20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 </a:t>
            </a:r>
            <a:r>
              <a:rPr lang="en-US" sz="2400" dirty="0" err="1" smtClean="0"/>
              <a:t>selektif</a:t>
            </a:r>
            <a:endParaRPr lang="en-US" sz="2000" dirty="0" smtClean="0"/>
          </a:p>
          <a:p>
            <a:r>
              <a:rPr lang="en-US" sz="2000" dirty="0" err="1" smtClean="0"/>
              <a:t>Mendengar</a:t>
            </a:r>
            <a:r>
              <a:rPr lang="en-US" sz="20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</a:t>
            </a:r>
            <a:r>
              <a:rPr lang="en-US" sz="2400" dirty="0" err="1" smtClean="0"/>
              <a:t>berpikir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		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katakan</a:t>
            </a:r>
            <a:endParaRPr lang="en-US" sz="2000" dirty="0" smtClean="0"/>
          </a:p>
          <a:p>
            <a:r>
              <a:rPr lang="en-US" sz="2000" dirty="0" err="1" smtClean="0"/>
              <a:t>Mendengar</a:t>
            </a:r>
            <a:r>
              <a:rPr lang="en-US" sz="20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</a:t>
            </a:r>
            <a:r>
              <a:rPr lang="en-US" sz="2400" dirty="0" err="1" smtClean="0"/>
              <a:t>prasangka</a:t>
            </a:r>
            <a:endParaRPr lang="en-US" sz="2000" dirty="0" smtClean="0"/>
          </a:p>
          <a:p>
            <a:r>
              <a:rPr lang="en-US" sz="2000" dirty="0" err="1" smtClean="0"/>
              <a:t>Mndengar</a:t>
            </a:r>
            <a:r>
              <a:rPr lang="en-US" sz="20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			</a:t>
            </a:r>
            <a:r>
              <a:rPr lang="en-US" sz="2400" dirty="0" err="1" smtClean="0"/>
              <a:t>menyimpulkan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63618" y="5232737"/>
            <a:ext cx="5170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 good listener is not only popular everywhere, </a:t>
            </a:r>
          </a:p>
          <a:p>
            <a:pPr algn="ctr"/>
            <a:r>
              <a:rPr lang="en-US" sz="2000" dirty="0" smtClean="0"/>
              <a:t>but after a while </a:t>
            </a:r>
          </a:p>
          <a:p>
            <a:pPr algn="ctr"/>
            <a:r>
              <a:rPr lang="en-US" sz="2000" dirty="0" smtClean="0"/>
              <a:t>        he knows </a:t>
            </a:r>
            <a:r>
              <a:rPr lang="en-US" sz="2000" dirty="0" err="1" smtClean="0"/>
              <a:t>sometihing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166702" y="1973252"/>
            <a:ext cx="10134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Edwardian Script ITC" pitchFamily="66" charset="0"/>
              </a:rPr>
              <a:t>M</a:t>
            </a:r>
            <a:endParaRPr lang="en-US" sz="6600" b="1" dirty="0">
              <a:latin typeface="Edwardian Script ITC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1102" y="2430452"/>
            <a:ext cx="1371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endengar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1524000"/>
            <a:ext cx="73770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latin typeface="Bradley Hand ITC" pitchFamily="66" charset="0"/>
              </a:rPr>
              <a:t>?</a:t>
            </a:r>
            <a:endParaRPr lang="en-US" sz="115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261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56216" y="886123"/>
            <a:ext cx="183127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/>
              <a:t>HEARING</a:t>
            </a:r>
          </a:p>
          <a:p>
            <a:pPr algn="r"/>
            <a:endParaRPr lang="en-US" sz="3200" b="1" dirty="0" smtClean="0"/>
          </a:p>
          <a:p>
            <a:pPr algn="r"/>
            <a:r>
              <a:rPr lang="en-US" sz="2400" b="1" dirty="0" smtClean="0"/>
              <a:t>Nature Skill</a:t>
            </a:r>
          </a:p>
          <a:p>
            <a:pPr algn="r"/>
            <a:endParaRPr lang="en-US" sz="2400" b="1" dirty="0" smtClean="0"/>
          </a:p>
          <a:p>
            <a:pPr algn="r"/>
            <a:r>
              <a:rPr lang="en-US" sz="2400" b="1" dirty="0" smtClean="0"/>
              <a:t>Physiological</a:t>
            </a:r>
          </a:p>
          <a:p>
            <a:pPr algn="r"/>
            <a:endParaRPr lang="en-US" sz="2400" b="1" dirty="0" smtClean="0"/>
          </a:p>
          <a:p>
            <a:pPr algn="r"/>
            <a:r>
              <a:rPr lang="en-US" sz="2400" b="1" dirty="0" smtClean="0"/>
              <a:t>Passive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66216" y="886123"/>
            <a:ext cx="197278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LISTENING</a:t>
            </a:r>
          </a:p>
          <a:p>
            <a:endParaRPr lang="en-US" sz="3200" b="1" dirty="0" smtClean="0"/>
          </a:p>
          <a:p>
            <a:r>
              <a:rPr lang="en-US" sz="2400" b="1" dirty="0" smtClean="0"/>
              <a:t>Learned Skill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Psychological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active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96587" y="734735"/>
            <a:ext cx="912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V</a:t>
            </a:r>
          </a:p>
          <a:p>
            <a:r>
              <a:rPr lang="en-US" sz="9600" b="1" dirty="0" smtClean="0"/>
              <a:t>S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898648"/>
            <a:ext cx="25156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We listen better</a:t>
            </a:r>
          </a:p>
          <a:p>
            <a:pPr algn="r"/>
            <a:r>
              <a:rPr lang="en-US" sz="2800" dirty="0" smtClean="0"/>
              <a:t>	</a:t>
            </a:r>
            <a:r>
              <a:rPr lang="en-US" i="1" dirty="0" smtClean="0"/>
              <a:t>Ford</a:t>
            </a:r>
            <a:endParaRPr lang="en-US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953000"/>
            <a:ext cx="2031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We hear you</a:t>
            </a:r>
          </a:p>
          <a:p>
            <a:pPr algn="r"/>
            <a:r>
              <a:rPr lang="en-US" i="1" dirty="0" smtClean="0"/>
              <a:t>3M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1" y="4800600"/>
            <a:ext cx="289162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Always listening, </a:t>
            </a:r>
          </a:p>
          <a:p>
            <a:pPr algn="r"/>
            <a:r>
              <a:rPr lang="en-US" sz="2400" dirty="0" smtClean="0"/>
              <a:t>always understanding</a:t>
            </a:r>
          </a:p>
          <a:p>
            <a:pPr algn="r"/>
            <a:r>
              <a:rPr lang="en-US" i="1" dirty="0" smtClean="0"/>
              <a:t>Prudential</a:t>
            </a:r>
            <a:endParaRPr lang="en-US" i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4800" y="4648200"/>
            <a:ext cx="8153400" cy="762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Desktop\ear-re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1030337"/>
            <a:ext cx="763221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 smtClean="0">
                <a:solidFill>
                  <a:schemeClr val="bg1">
                    <a:lumMod val="75000"/>
                  </a:schemeClr>
                </a:solidFill>
              </a:rPr>
              <a:t>e a r s</a:t>
            </a:r>
            <a:endParaRPr lang="en-US" sz="23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345" y="838200"/>
            <a:ext cx="80663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E</a:t>
            </a:r>
            <a:br>
              <a:rPr lang="en-US" sz="8000" b="1" dirty="0" smtClean="0"/>
            </a:br>
            <a:r>
              <a:rPr lang="en-US" sz="8000" b="1" dirty="0" smtClean="0"/>
              <a:t>A</a:t>
            </a:r>
            <a:br>
              <a:rPr lang="en-US" sz="8000" b="1" dirty="0" smtClean="0"/>
            </a:br>
            <a:r>
              <a:rPr lang="en-US" sz="8000" b="1" dirty="0" smtClean="0"/>
              <a:t>R</a:t>
            </a:r>
            <a:br>
              <a:rPr lang="en-US" sz="8000" b="1" dirty="0" smtClean="0"/>
            </a:br>
            <a:r>
              <a:rPr lang="en-US" sz="8000" b="1" dirty="0" smtClean="0"/>
              <a:t>S</a:t>
            </a:r>
            <a:endParaRPr lang="en-US" sz="8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1345" y="1396425"/>
            <a:ext cx="1455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mpathy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93336" y="2590800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bility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1345" y="3758625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espond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1345" y="4953000"/>
            <a:ext cx="927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ilent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0"/>
            <a:ext cx="533400" cy="6477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flipH="1" flipV="1">
            <a:off x="381000" y="6019800"/>
            <a:ext cx="1219200" cy="83820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92763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 </a:t>
            </a:r>
            <a:r>
              <a:rPr lang="en-US" sz="1200" b="1" dirty="0" err="1" smtClean="0"/>
              <a:t>odal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utama</a:t>
            </a:r>
            <a:endParaRPr lang="en-US" sz="1200" b="1" dirty="0" smtClean="0"/>
          </a:p>
          <a:p>
            <a:pPr lvl="1"/>
            <a:r>
              <a:rPr lang="en-US" sz="1200" dirty="0" err="1" smtClean="0"/>
              <a:t>Mendengarkan</a:t>
            </a:r>
            <a:r>
              <a:rPr lang="en-US" sz="1200" dirty="0" smtClean="0"/>
              <a:t>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 smtClean="0"/>
              <a:t>bagian</a:t>
            </a:r>
            <a:r>
              <a:rPr lang="en-US" sz="1200" dirty="0" smtClean="0"/>
              <a:t> </a:t>
            </a:r>
            <a:r>
              <a:rPr lang="en-US" sz="1200" dirty="0" err="1" smtClean="0"/>
              <a:t>terpenting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komunikasi</a:t>
            </a:r>
            <a:r>
              <a:rPr lang="en-US" sz="1200" dirty="0" smtClean="0"/>
              <a:t>.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mendengar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 </a:t>
            </a:r>
            <a:r>
              <a:rPr lang="en-US" sz="1200" dirty="0" err="1" smtClean="0"/>
              <a:t>mendapatkan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r>
              <a:rPr lang="en-US" sz="1200" dirty="0" smtClean="0"/>
              <a:t> yang </a:t>
            </a:r>
            <a:r>
              <a:rPr lang="en-US" sz="1200" dirty="0" err="1" smtClean="0"/>
              <a:t>penting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berharga</a:t>
            </a:r>
            <a:endParaRPr lang="en-US" sz="1200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E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/>
              <a:t>mpati</a:t>
            </a:r>
            <a:endParaRPr lang="en-US" sz="1200" b="1" dirty="0" smtClean="0"/>
          </a:p>
          <a:p>
            <a:pPr lvl="1"/>
            <a:r>
              <a:rPr lang="en-US" sz="1200" dirty="0" err="1" smtClean="0"/>
              <a:t>Pendengar</a:t>
            </a:r>
            <a:r>
              <a:rPr lang="en-US" sz="1200" dirty="0" smtClean="0"/>
              <a:t> yang </a:t>
            </a:r>
            <a:r>
              <a:rPr lang="en-US" sz="1200" dirty="0" err="1" smtClean="0"/>
              <a:t>baik</a:t>
            </a:r>
            <a:r>
              <a:rPr lang="en-US" sz="1200" dirty="0" smtClean="0"/>
              <a:t> </a:t>
            </a:r>
            <a:r>
              <a:rPr lang="en-US" sz="1200" dirty="0" err="1" smtClean="0"/>
              <a:t>ialah</a:t>
            </a:r>
            <a:r>
              <a:rPr lang="en-US" sz="1200" dirty="0" smtClean="0"/>
              <a:t> </a:t>
            </a:r>
            <a:r>
              <a:rPr lang="en-US" sz="1200" dirty="0" err="1" smtClean="0"/>
              <a:t>mereka</a:t>
            </a:r>
            <a:r>
              <a:rPr lang="en-US" sz="1200" dirty="0" smtClean="0"/>
              <a:t> yang </a:t>
            </a:r>
            <a:r>
              <a:rPr lang="en-US" sz="1200" dirty="0" err="1" smtClean="0"/>
              <a:t>belajar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melihat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sudut</a:t>
            </a:r>
            <a:r>
              <a:rPr lang="en-US" sz="1200" dirty="0" smtClean="0"/>
              <a:t> </a:t>
            </a:r>
            <a:r>
              <a:rPr lang="en-US" sz="1200" dirty="0" err="1" smtClean="0"/>
              <a:t>pandang</a:t>
            </a:r>
            <a:r>
              <a:rPr lang="en-US" sz="1200" dirty="0" smtClean="0"/>
              <a:t> </a:t>
            </a:r>
            <a:r>
              <a:rPr lang="en-US" sz="1200" dirty="0" err="1" smtClean="0"/>
              <a:t>lawan</a:t>
            </a:r>
            <a:r>
              <a:rPr lang="en-US" sz="1200" dirty="0" smtClean="0"/>
              <a:t> </a:t>
            </a:r>
            <a:r>
              <a:rPr lang="en-US" sz="1200" dirty="0" err="1" smtClean="0"/>
              <a:t>bicaranya</a:t>
            </a:r>
            <a:endParaRPr lang="en-US" sz="1200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N </a:t>
            </a:r>
            <a:r>
              <a:rPr lang="en-US" sz="1200" b="1" dirty="0" err="1" smtClean="0"/>
              <a:t>yatakan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perhatian</a:t>
            </a:r>
            <a:r>
              <a:rPr lang="en-US" sz="1200" b="1" dirty="0" smtClean="0"/>
              <a:t> yang </a:t>
            </a:r>
            <a:r>
              <a:rPr lang="en-US" sz="1200" b="1" dirty="0" err="1" smtClean="0"/>
              <a:t>tulus</a:t>
            </a:r>
            <a:endParaRPr lang="en-US" sz="1200" b="1" dirty="0" smtClean="0"/>
          </a:p>
          <a:p>
            <a:pPr lvl="1"/>
            <a:r>
              <a:rPr lang="en-US" sz="1200" dirty="0" err="1" smtClean="0"/>
              <a:t>Perhatian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tulus</a:t>
            </a:r>
            <a:r>
              <a:rPr lang="en-US" sz="1200" dirty="0" smtClean="0"/>
              <a:t>,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dibuat-buat</a:t>
            </a:r>
            <a:r>
              <a:rPr lang="en-US" sz="1200" dirty="0" smtClean="0"/>
              <a:t> </a:t>
            </a:r>
            <a:r>
              <a:rPr lang="en-US" sz="1200" dirty="0" err="1" smtClean="0"/>
              <a:t>menghilangkan</a:t>
            </a:r>
            <a:r>
              <a:rPr lang="en-US" sz="1200" dirty="0" smtClean="0"/>
              <a:t> </a:t>
            </a:r>
            <a:r>
              <a:rPr lang="en-US" sz="1200" dirty="0" err="1" smtClean="0"/>
              <a:t>prasangka</a:t>
            </a:r>
            <a:r>
              <a:rPr lang="en-US" sz="1200" dirty="0" smtClean="0"/>
              <a:t> </a:t>
            </a:r>
            <a:r>
              <a:rPr lang="en-US" sz="1200" dirty="0" err="1" smtClean="0"/>
              <a:t>buruk</a:t>
            </a:r>
            <a:r>
              <a:rPr lang="en-US" sz="1200" dirty="0" smtClean="0"/>
              <a:t>, </a:t>
            </a:r>
            <a:r>
              <a:rPr lang="en-US" sz="1200" dirty="0" err="1" smtClean="0"/>
              <a:t>menumbuhkan</a:t>
            </a:r>
            <a:r>
              <a:rPr lang="en-US" sz="1200" dirty="0" smtClean="0"/>
              <a:t> </a:t>
            </a:r>
            <a:r>
              <a:rPr lang="en-US" sz="1200" dirty="0" err="1" smtClean="0"/>
              <a:t>kepercayaan</a:t>
            </a:r>
            <a:endParaRPr lang="en-US" sz="1200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D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/>
              <a:t>engarkan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dengan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seksama</a:t>
            </a:r>
            <a:endParaRPr lang="en-US" sz="1200" b="1" dirty="0" smtClean="0"/>
          </a:p>
          <a:p>
            <a:pPr lvl="1"/>
            <a:r>
              <a:rPr lang="en-US" sz="1200" dirty="0" err="1" smtClean="0"/>
              <a:t>Membuat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 </a:t>
            </a:r>
            <a:r>
              <a:rPr lang="en-US" sz="1200" dirty="0" err="1" smtClean="0"/>
              <a:t>fokus</a:t>
            </a:r>
            <a:r>
              <a:rPr lang="en-US" sz="1200" dirty="0" smtClean="0"/>
              <a:t>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apa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dibicarakan</a:t>
            </a:r>
            <a:r>
              <a:rPr lang="en-US" sz="1200" dirty="0" smtClean="0"/>
              <a:t>, </a:t>
            </a:r>
            <a:r>
              <a:rPr lang="en-US" sz="1200" dirty="0" err="1" smtClean="0"/>
              <a:t>membuat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cepat</a:t>
            </a:r>
            <a:r>
              <a:rPr lang="en-US" sz="1200" dirty="0" smtClean="0"/>
              <a:t> </a:t>
            </a:r>
            <a:r>
              <a:rPr lang="en-US" sz="1200" dirty="0" err="1" smtClean="0"/>
              <a:t>mengambil</a:t>
            </a:r>
            <a:r>
              <a:rPr lang="en-US" sz="1200" dirty="0" smtClean="0"/>
              <a:t> </a:t>
            </a:r>
            <a:r>
              <a:rPr lang="en-US" sz="1200" dirty="0" err="1" smtClean="0"/>
              <a:t>kesimpulan</a:t>
            </a:r>
            <a:endParaRPr lang="en-US" sz="1200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E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/>
              <a:t>nergi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besar</a:t>
            </a:r>
            <a:endParaRPr lang="en-US" sz="1200" b="1" dirty="0" smtClean="0"/>
          </a:p>
          <a:p>
            <a:pPr lvl="1"/>
            <a:r>
              <a:rPr lang="en-US" sz="1200" dirty="0" err="1" smtClean="0"/>
              <a:t>Siapa</a:t>
            </a:r>
            <a:r>
              <a:rPr lang="en-US" sz="1200" dirty="0" smtClean="0"/>
              <a:t> </a:t>
            </a:r>
            <a:r>
              <a:rPr lang="en-US" sz="1200" dirty="0" err="1" smtClean="0"/>
              <a:t>bilang</a:t>
            </a:r>
            <a:r>
              <a:rPr lang="en-US" sz="1200" dirty="0" smtClean="0"/>
              <a:t> </a:t>
            </a:r>
            <a:r>
              <a:rPr lang="en-US" sz="1200" dirty="0" err="1" smtClean="0"/>
              <a:t>mendengar</a:t>
            </a:r>
            <a:r>
              <a:rPr lang="en-US" sz="1200" dirty="0" smtClean="0"/>
              <a:t> </a:t>
            </a:r>
            <a:r>
              <a:rPr lang="en-US" sz="1200" dirty="0" err="1" smtClean="0"/>
              <a:t>itu</a:t>
            </a:r>
            <a:r>
              <a:rPr lang="en-US" sz="1200" dirty="0" smtClean="0"/>
              <a:t> </a:t>
            </a:r>
            <a:r>
              <a:rPr lang="en-US" sz="1200" dirty="0" err="1" smtClean="0"/>
              <a:t>enak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santai</a:t>
            </a:r>
            <a:r>
              <a:rPr lang="en-US" sz="1200" dirty="0" smtClean="0"/>
              <a:t>? </a:t>
            </a:r>
            <a:r>
              <a:rPr lang="en-US" sz="1200" dirty="0" err="1" smtClean="0"/>
              <a:t>Mendengar</a:t>
            </a:r>
            <a:r>
              <a:rPr lang="en-US" sz="1200" dirty="0" smtClean="0"/>
              <a:t> yang </a:t>
            </a:r>
            <a:r>
              <a:rPr lang="en-US" sz="1200" dirty="0" err="1" smtClean="0"/>
              <a:t>betul-betul</a:t>
            </a:r>
            <a:r>
              <a:rPr lang="en-US" sz="1200" dirty="0" smtClean="0"/>
              <a:t> </a:t>
            </a:r>
            <a:r>
              <a:rPr lang="en-US" sz="1200" dirty="0" err="1" smtClean="0"/>
              <a:t>mendengar</a:t>
            </a:r>
            <a:r>
              <a:rPr lang="en-US" sz="1200" dirty="0" smtClean="0"/>
              <a:t> </a:t>
            </a:r>
            <a:r>
              <a:rPr lang="en-US" sz="1200" dirty="0" err="1" smtClean="0"/>
              <a:t>membutuhkan</a:t>
            </a:r>
            <a:r>
              <a:rPr lang="en-US" sz="1200" dirty="0" smtClean="0"/>
              <a:t> </a:t>
            </a:r>
            <a:r>
              <a:rPr lang="en-US" sz="1200" dirty="0" err="1" smtClean="0"/>
              <a:t>energi</a:t>
            </a:r>
            <a:r>
              <a:rPr lang="en-US" sz="1200" dirty="0" smtClean="0"/>
              <a:t> </a:t>
            </a:r>
            <a:r>
              <a:rPr lang="en-US" sz="1200" dirty="0" err="1" smtClean="0"/>
              <a:t>besar</a:t>
            </a:r>
            <a:endParaRPr lang="en-US" sz="1200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N </a:t>
            </a:r>
            <a:r>
              <a:rPr lang="en-US" sz="1200" b="1" dirty="0" err="1" smtClean="0"/>
              <a:t>etral</a:t>
            </a:r>
            <a:endParaRPr lang="en-US" sz="1200" b="1" dirty="0" smtClean="0"/>
          </a:p>
          <a:p>
            <a:pPr lvl="1"/>
            <a:r>
              <a:rPr lang="en-US" sz="1200" dirty="0" err="1" smtClean="0"/>
              <a:t>Artinya</a:t>
            </a:r>
            <a:r>
              <a:rPr lang="en-US" sz="1200" dirty="0" smtClean="0"/>
              <a:t>, </a:t>
            </a:r>
            <a:r>
              <a:rPr lang="en-US" sz="1200" dirty="0" err="1" smtClean="0"/>
              <a:t>dengarkanlah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objektif</a:t>
            </a:r>
            <a:r>
              <a:rPr lang="en-US" sz="1200" dirty="0" smtClean="0"/>
              <a:t>, </a:t>
            </a:r>
            <a:r>
              <a:rPr lang="en-US" sz="1200" dirty="0" err="1" smtClean="0"/>
              <a:t>tanpa</a:t>
            </a:r>
            <a:r>
              <a:rPr lang="en-US" sz="1200" dirty="0" smtClean="0"/>
              <a:t> </a:t>
            </a:r>
            <a:r>
              <a:rPr lang="en-US" sz="1200" dirty="0" err="1" smtClean="0"/>
              <a:t>prasangka</a:t>
            </a:r>
            <a:r>
              <a:rPr lang="en-US" sz="1200" dirty="0" smtClean="0"/>
              <a:t>, </a:t>
            </a:r>
            <a:r>
              <a:rPr lang="en-US" sz="1200" dirty="0" err="1" smtClean="0"/>
              <a:t>tanpa</a:t>
            </a:r>
            <a:r>
              <a:rPr lang="en-US" sz="1200" dirty="0" smtClean="0"/>
              <a:t> </a:t>
            </a:r>
            <a:r>
              <a:rPr lang="en-US" sz="1200" dirty="0" err="1" smtClean="0"/>
              <a:t>terlalu</a:t>
            </a:r>
            <a:r>
              <a:rPr lang="en-US" sz="1200" dirty="0" smtClean="0"/>
              <a:t> </a:t>
            </a:r>
            <a:r>
              <a:rPr lang="en-US" sz="1200" dirty="0" err="1" smtClean="0"/>
              <a:t>cepat</a:t>
            </a:r>
            <a:r>
              <a:rPr lang="en-US" sz="1200" dirty="0" smtClean="0"/>
              <a:t> </a:t>
            </a:r>
            <a:r>
              <a:rPr lang="en-US" sz="1200" dirty="0" err="1" smtClean="0"/>
              <a:t>menyimpulkan</a:t>
            </a:r>
            <a:endParaRPr lang="en-US" sz="1200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G </a:t>
            </a:r>
            <a:r>
              <a:rPr lang="en-US" sz="1200" b="1" dirty="0" smtClean="0">
                <a:solidFill>
                  <a:srgbClr val="FF0000"/>
                </a:solidFill>
              </a:rPr>
              <a:t>  </a:t>
            </a:r>
            <a:r>
              <a:rPr lang="en-US" sz="1200" b="1" dirty="0" err="1" smtClean="0"/>
              <a:t>unakanlah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kasihmu</a:t>
            </a:r>
            <a:r>
              <a:rPr lang="en-US" sz="1200" b="1" dirty="0" smtClean="0"/>
              <a:t>: </a:t>
            </a:r>
            <a:r>
              <a:rPr lang="en-US" sz="1200" b="1" dirty="0" err="1" smtClean="0"/>
              <a:t>bersabarlah</a:t>
            </a:r>
            <a:r>
              <a:rPr lang="en-US" sz="1200" b="1" dirty="0" smtClean="0"/>
              <a:t>!</a:t>
            </a:r>
          </a:p>
          <a:p>
            <a:pPr lvl="1"/>
            <a:r>
              <a:rPr lang="en-US" sz="1200" dirty="0" err="1" smtClean="0"/>
              <a:t>Kalau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 </a:t>
            </a:r>
            <a:r>
              <a:rPr lang="en-US" sz="1200" dirty="0" err="1" smtClean="0"/>
              <a:t>mempunyai</a:t>
            </a:r>
            <a:r>
              <a:rPr lang="en-US" sz="1200" dirty="0" smtClean="0"/>
              <a:t> </a:t>
            </a:r>
            <a:r>
              <a:rPr lang="en-US" sz="1200" dirty="0" err="1" smtClean="0"/>
              <a:t>kasih</a:t>
            </a:r>
            <a:r>
              <a:rPr lang="en-US" sz="1200" dirty="0" smtClean="0"/>
              <a:t> </a:t>
            </a:r>
            <a:r>
              <a:rPr lang="en-US" sz="1200" dirty="0" err="1" smtClean="0"/>
              <a:t>kepada</a:t>
            </a:r>
            <a:r>
              <a:rPr lang="en-US" sz="1200" dirty="0" smtClean="0"/>
              <a:t> </a:t>
            </a:r>
            <a:r>
              <a:rPr lang="en-US" sz="1200" dirty="0" err="1" smtClean="0"/>
              <a:t>seseorang</a:t>
            </a:r>
            <a:r>
              <a:rPr lang="en-US" sz="1200" dirty="0" smtClean="0"/>
              <a:t>, </a:t>
            </a:r>
            <a:r>
              <a:rPr lang="en-US" sz="1200" dirty="0" err="1" smtClean="0"/>
              <a:t>maka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sabar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mau</a:t>
            </a:r>
            <a:r>
              <a:rPr lang="en-US" sz="1200" dirty="0" smtClean="0"/>
              <a:t> </a:t>
            </a:r>
            <a:r>
              <a:rPr lang="en-US" sz="1200" dirty="0" err="1" smtClean="0"/>
              <a:t>meluangkan</a:t>
            </a:r>
            <a:r>
              <a:rPr lang="en-US" sz="1200" dirty="0" smtClean="0"/>
              <a:t> </a:t>
            </a:r>
            <a:r>
              <a:rPr lang="en-US" sz="1200" dirty="0" err="1" smtClean="0"/>
              <a:t>waktu</a:t>
            </a:r>
            <a:r>
              <a:rPr lang="en-US" sz="1200" dirty="0" smtClean="0"/>
              <a:t> </a:t>
            </a:r>
            <a:r>
              <a:rPr lang="en-US" sz="1200" dirty="0" err="1" smtClean="0"/>
              <a:t>untuknya</a:t>
            </a:r>
            <a:endParaRPr lang="en-US" sz="1200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/>
              <a:t>jukan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pertanyaan</a:t>
            </a:r>
            <a:endParaRPr lang="en-US" sz="1200" b="1" dirty="0" smtClean="0"/>
          </a:p>
          <a:p>
            <a:pPr lvl="1"/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bertanya</a:t>
            </a:r>
            <a:r>
              <a:rPr lang="en-US" sz="1200" dirty="0" smtClean="0"/>
              <a:t>, </a:t>
            </a:r>
            <a:r>
              <a:rPr lang="en-US" sz="1200" dirty="0" err="1" smtClean="0"/>
              <a:t>menunjukkan</a:t>
            </a:r>
            <a:r>
              <a:rPr lang="en-US" sz="1200" dirty="0" smtClean="0"/>
              <a:t> </a:t>
            </a:r>
            <a:r>
              <a:rPr lang="en-US" sz="1200" dirty="0" err="1" smtClean="0"/>
              <a:t>perhatiajn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endParaRPr lang="en-US" sz="1200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R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/>
              <a:t>aih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hati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dengan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kelemah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lembutan</a:t>
            </a:r>
            <a:endParaRPr lang="en-US" sz="1200" b="1" dirty="0" smtClean="0"/>
          </a:p>
          <a:p>
            <a:pPr lvl="1"/>
            <a:r>
              <a:rPr lang="en-US" sz="1200" dirty="0" err="1" smtClean="0"/>
              <a:t>Ini</a:t>
            </a:r>
            <a:r>
              <a:rPr lang="en-US" sz="1200" dirty="0" smtClean="0"/>
              <a:t> </a:t>
            </a:r>
            <a:r>
              <a:rPr lang="en-US" sz="1200" dirty="0" err="1" smtClean="0"/>
              <a:t>membuat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langsung</a:t>
            </a:r>
            <a:r>
              <a:rPr lang="en-US" sz="1200" dirty="0" smtClean="0"/>
              <a:t> </a:t>
            </a:r>
            <a:r>
              <a:rPr lang="en-US" sz="1200" dirty="0" err="1" smtClean="0"/>
              <a:t>berargumentasi</a:t>
            </a:r>
            <a:r>
              <a:rPr lang="en-US" sz="1200" dirty="0" smtClean="0"/>
              <a:t>, </a:t>
            </a:r>
            <a:r>
              <a:rPr lang="en-US" sz="1200" dirty="0" err="1" smtClean="0"/>
              <a:t>sehingga</a:t>
            </a:r>
            <a:r>
              <a:rPr lang="en-US" sz="1200" dirty="0" smtClean="0"/>
              <a:t> </a:t>
            </a:r>
            <a:r>
              <a:rPr lang="en-US" sz="1200" dirty="0" err="1" smtClean="0"/>
              <a:t>lawan</a:t>
            </a:r>
            <a:r>
              <a:rPr lang="en-US" sz="1200" dirty="0" smtClean="0"/>
              <a:t> </a:t>
            </a:r>
            <a:r>
              <a:rPr lang="en-US" sz="1200" dirty="0" err="1" smtClean="0"/>
              <a:t>bicara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berbalik</a:t>
            </a:r>
            <a:r>
              <a:rPr lang="en-US" sz="1200" dirty="0" smtClean="0"/>
              <a:t> </a:t>
            </a:r>
            <a:r>
              <a:rPr lang="en-US" sz="1200" dirty="0" err="1" smtClean="0"/>
              <a:t>jadi</a:t>
            </a:r>
            <a:r>
              <a:rPr lang="en-US" sz="1200" dirty="0" smtClean="0"/>
              <a:t> </a:t>
            </a:r>
            <a:r>
              <a:rPr lang="en-US" sz="1200" dirty="0" err="1" smtClean="0"/>
              <a:t>membentengi</a:t>
            </a:r>
            <a:r>
              <a:rPr lang="en-US" sz="1200" dirty="0" smtClean="0"/>
              <a:t> </a:t>
            </a:r>
            <a:r>
              <a:rPr lang="en-US" sz="1200" dirty="0" err="1" smtClean="0"/>
              <a:t>diri</a:t>
            </a:r>
            <a:endParaRPr lang="en-US" sz="1200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K </a:t>
            </a:r>
            <a:r>
              <a:rPr lang="en-US" sz="1200" b="1" dirty="0" err="1" smtClean="0"/>
              <a:t>endalikan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emosi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diri</a:t>
            </a:r>
            <a:endParaRPr lang="en-US" sz="1200" b="1" dirty="0" smtClean="0"/>
          </a:p>
          <a:p>
            <a:pPr lvl="1"/>
            <a:r>
              <a:rPr lang="en-US" sz="1200" dirty="0" err="1" smtClean="0"/>
              <a:t>Seseorrang</a:t>
            </a:r>
            <a:r>
              <a:rPr lang="en-US" sz="1200" dirty="0" smtClean="0"/>
              <a:t> yang </a:t>
            </a:r>
            <a:r>
              <a:rPr lang="en-US" sz="1200" dirty="0" err="1" smtClean="0"/>
              <a:t>sedang</a:t>
            </a:r>
            <a:r>
              <a:rPr lang="en-US" sz="1200" dirty="0" smtClean="0"/>
              <a:t> </a:t>
            </a:r>
            <a:r>
              <a:rPr lang="en-US" sz="1200" dirty="0" err="1" smtClean="0"/>
              <a:t>marah</a:t>
            </a:r>
            <a:r>
              <a:rPr lang="en-US" sz="1200" dirty="0" smtClean="0"/>
              <a:t> </a:t>
            </a:r>
            <a:r>
              <a:rPr lang="en-US" sz="1200" dirty="0" err="1" smtClean="0"/>
              <a:t>cenderung</a:t>
            </a:r>
            <a:r>
              <a:rPr lang="en-US" sz="1200" dirty="0" smtClean="0"/>
              <a:t> </a:t>
            </a:r>
            <a:r>
              <a:rPr lang="en-US" sz="1200" dirty="0" err="1" smtClean="0"/>
              <a:t>salah</a:t>
            </a:r>
            <a:r>
              <a:rPr lang="en-US" sz="1200" dirty="0" smtClean="0"/>
              <a:t> </a:t>
            </a:r>
            <a:r>
              <a:rPr lang="en-US" sz="1200" dirty="0" err="1" smtClean="0"/>
              <a:t>menangkap</a:t>
            </a:r>
            <a:r>
              <a:rPr lang="en-US" sz="1200" dirty="0" smtClean="0"/>
              <a:t> </a:t>
            </a:r>
            <a:r>
              <a:rPr lang="en-US" sz="1200" dirty="0" err="1" smtClean="0"/>
              <a:t>kata-kata</a:t>
            </a:r>
            <a:r>
              <a:rPr lang="en-US" sz="1200" dirty="0" smtClean="0"/>
              <a:t>, </a:t>
            </a:r>
            <a:r>
              <a:rPr lang="en-US" sz="1200" dirty="0" err="1" smtClean="0"/>
              <a:t>sehingga</a:t>
            </a:r>
            <a:r>
              <a:rPr lang="en-US" sz="1200" dirty="0" smtClean="0"/>
              <a:t> </a:t>
            </a:r>
            <a:r>
              <a:rPr lang="en-US" sz="1200" dirty="0" err="1" smtClean="0"/>
              <a:t>justeru</a:t>
            </a:r>
            <a:r>
              <a:rPr lang="en-US" sz="1200" dirty="0" smtClean="0"/>
              <a:t> </a:t>
            </a:r>
            <a:r>
              <a:rPr lang="en-US" sz="1200" dirty="0" err="1" smtClean="0"/>
              <a:t>kehilangan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r>
              <a:rPr lang="en-US" sz="1200" dirty="0" smtClean="0"/>
              <a:t> </a:t>
            </a:r>
            <a:r>
              <a:rPr lang="en-US" sz="1200" dirty="0" err="1" smtClean="0"/>
              <a:t>penting</a:t>
            </a:r>
            <a:endParaRPr lang="en-US" sz="1200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/>
              <a:t>rahkan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pandangan</a:t>
            </a:r>
            <a:endParaRPr lang="en-US" sz="1200" b="1" dirty="0" smtClean="0"/>
          </a:p>
          <a:p>
            <a:pPr lvl="1"/>
            <a:r>
              <a:rPr lang="en-US" sz="1200" dirty="0" err="1" smtClean="0"/>
              <a:t>Tunjukkan</a:t>
            </a:r>
            <a:r>
              <a:rPr lang="en-US" sz="1200" dirty="0" smtClean="0"/>
              <a:t> </a:t>
            </a:r>
            <a:r>
              <a:rPr lang="en-US" sz="1200" dirty="0" err="1" smtClean="0"/>
              <a:t>perhatian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menatap</a:t>
            </a:r>
            <a:r>
              <a:rPr lang="en-US" sz="1200" dirty="0" smtClean="0"/>
              <a:t> </a:t>
            </a:r>
            <a:r>
              <a:rPr lang="en-US" sz="1200" dirty="0" err="1" smtClean="0"/>
              <a:t>matanya</a:t>
            </a:r>
            <a:r>
              <a:rPr lang="en-US" sz="1200" dirty="0" smtClean="0"/>
              <a:t>, </a:t>
            </a:r>
            <a:r>
              <a:rPr lang="en-US" sz="1200" dirty="0" err="1" smtClean="0"/>
              <a:t>menunjukkan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 </a:t>
            </a:r>
            <a:r>
              <a:rPr lang="en-US" sz="1200" dirty="0" err="1" smtClean="0"/>
              <a:t>serius</a:t>
            </a:r>
            <a:r>
              <a:rPr lang="en-US" sz="1200" dirty="0" smtClean="0"/>
              <a:t> </a:t>
            </a:r>
            <a:r>
              <a:rPr lang="en-US" sz="1200" dirty="0" err="1" smtClean="0"/>
              <a:t>mendengarkannya</a:t>
            </a:r>
            <a:endParaRPr lang="en-US" sz="1200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/>
              <a:t>yatakan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pujian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dengan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tulus</a:t>
            </a:r>
            <a:endParaRPr lang="en-US" sz="1200" b="1" dirty="0" smtClean="0"/>
          </a:p>
          <a:p>
            <a:pPr lvl="1"/>
            <a:r>
              <a:rPr lang="en-US" sz="1200" dirty="0" smtClean="0"/>
              <a:t>Dan </a:t>
            </a:r>
            <a:r>
              <a:rPr lang="en-US" sz="1200" dirty="0" err="1" smtClean="0"/>
              <a:t>jangan</a:t>
            </a:r>
            <a:r>
              <a:rPr lang="en-US" sz="1200" dirty="0" smtClean="0"/>
              <a:t> </a:t>
            </a:r>
            <a:r>
              <a:rPr lang="en-US" sz="1200" dirty="0" err="1" smtClean="0"/>
              <a:t>lupa</a:t>
            </a:r>
            <a:r>
              <a:rPr lang="en-US" sz="1200" dirty="0" smtClean="0"/>
              <a:t> </a:t>
            </a:r>
            <a:r>
              <a:rPr lang="en-US" sz="1200" dirty="0" err="1" smtClean="0"/>
              <a:t>ucapkan</a:t>
            </a:r>
            <a:r>
              <a:rPr lang="en-US" sz="1200" dirty="0" smtClean="0"/>
              <a:t> </a:t>
            </a:r>
            <a:r>
              <a:rPr lang="en-US" sz="1200" dirty="0" err="1" smtClean="0"/>
              <a:t>terimakasih</a:t>
            </a:r>
            <a:r>
              <a:rPr lang="en-US" sz="1200" dirty="0" smtClean="0"/>
              <a:t> </a:t>
            </a:r>
            <a:r>
              <a:rPr lang="en-US" sz="1200" dirty="0" err="1" smtClean="0"/>
              <a:t>karena</a:t>
            </a:r>
            <a:r>
              <a:rPr lang="en-US" sz="1200" dirty="0" smtClean="0"/>
              <a:t> </a:t>
            </a:r>
            <a:r>
              <a:rPr lang="en-US" sz="1200" dirty="0" err="1" smtClean="0"/>
              <a:t>dia</a:t>
            </a:r>
            <a:r>
              <a:rPr lang="en-US" sz="1200" dirty="0" smtClean="0"/>
              <a:t> </a:t>
            </a:r>
            <a:r>
              <a:rPr lang="en-US" sz="1200" dirty="0" err="1" smtClean="0"/>
              <a:t>mau</a:t>
            </a:r>
            <a:r>
              <a:rPr lang="en-US" sz="1200" dirty="0" smtClean="0"/>
              <a:t> </a:t>
            </a:r>
            <a:r>
              <a:rPr lang="en-US" sz="1200" dirty="0" err="1" smtClean="0"/>
              <a:t>berbagi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anda</a:t>
            </a:r>
            <a:r>
              <a:rPr lang="en-US" sz="1200" dirty="0" smtClean="0"/>
              <a:t>!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33400" y="0"/>
            <a:ext cx="1524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81000" y="0"/>
            <a:ext cx="457200" cy="66294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04800" y="0"/>
            <a:ext cx="304800" cy="63246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0"/>
            <a:ext cx="1022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ce Script MT" pitchFamily="66" charset="0"/>
              </a:rPr>
              <a:t>T </a:t>
            </a:r>
            <a:r>
              <a:rPr lang="en-US" sz="3200" dirty="0" err="1" smtClean="0"/>
              <a:t>ips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Desktop\cata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5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248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7300" b="1" dirty="0" err="1" smtClean="0">
                <a:latin typeface="French Script MT" pitchFamily="66" charset="0"/>
              </a:rPr>
              <a:t>C</a:t>
            </a:r>
            <a:r>
              <a:rPr lang="en-US" dirty="0" err="1" smtClean="0"/>
              <a:t>atatlah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dengar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941255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Bradley Hand ITC" pitchFamily="66" charset="0"/>
            </a:endParaRPr>
          </a:p>
          <a:p>
            <a:r>
              <a:rPr lang="en-US" sz="2000" dirty="0" err="1" smtClean="0">
                <a:latin typeface="Bradley Hand ITC" pitchFamily="66" charset="0"/>
              </a:rPr>
              <a:t>Manusia</a:t>
            </a:r>
            <a:r>
              <a:rPr lang="en-US" sz="2000" dirty="0" smtClean="0">
                <a:latin typeface="Bradley Hand ITC" pitchFamily="66" charset="0"/>
              </a:rPr>
              <a:t> </a:t>
            </a:r>
            <a:r>
              <a:rPr lang="en-US" sz="2000" dirty="0" err="1" smtClean="0">
                <a:latin typeface="Bradley Hand ITC" pitchFamily="66" charset="0"/>
              </a:rPr>
              <a:t>mendapat</a:t>
            </a:r>
            <a:r>
              <a:rPr lang="en-US" sz="2000" dirty="0" smtClean="0">
                <a:latin typeface="Bradley Hand ITC" pitchFamily="66" charset="0"/>
              </a:rPr>
              <a:t> </a:t>
            </a:r>
          </a:p>
          <a:p>
            <a:r>
              <a:rPr lang="en-US" sz="2000" dirty="0" err="1" smtClean="0">
                <a:latin typeface="Bradley Hand ITC" pitchFamily="66" charset="0"/>
              </a:rPr>
              <a:t>tambahan</a:t>
            </a:r>
            <a:r>
              <a:rPr lang="en-US" sz="2000" dirty="0" smtClean="0">
                <a:latin typeface="Bradley Hand ITC" pitchFamily="66" charset="0"/>
              </a:rPr>
              <a:t> </a:t>
            </a:r>
          </a:p>
          <a:p>
            <a:r>
              <a:rPr lang="en-US" sz="2000" dirty="0" err="1" smtClean="0">
                <a:latin typeface="Bradley Hand ITC" pitchFamily="66" charset="0"/>
              </a:rPr>
              <a:t>pengetahuan</a:t>
            </a:r>
            <a:r>
              <a:rPr lang="en-US" sz="2000" dirty="0" smtClean="0">
                <a:latin typeface="Bradley Hand ITC" pitchFamily="66" charset="0"/>
              </a:rPr>
              <a:t>:</a:t>
            </a:r>
          </a:p>
          <a:p>
            <a:r>
              <a:rPr lang="en-US" sz="2000" dirty="0" smtClean="0">
                <a:latin typeface="Bradley Hand ITC" pitchFamily="66" charset="0"/>
              </a:rPr>
              <a:t>15% </a:t>
            </a:r>
            <a:r>
              <a:rPr lang="en-US" sz="2000" dirty="0" err="1" smtClean="0">
                <a:latin typeface="Bradley Hand ITC" pitchFamily="66" charset="0"/>
              </a:rPr>
              <a:t>bertanya</a:t>
            </a:r>
            <a:endParaRPr lang="en-US" sz="2000" dirty="0" smtClean="0">
              <a:latin typeface="Bradley Hand ITC" pitchFamily="66" charset="0"/>
            </a:endParaRPr>
          </a:p>
          <a:p>
            <a:r>
              <a:rPr lang="en-US" sz="2000" dirty="0" smtClean="0">
                <a:latin typeface="Bradley Hand ITC" pitchFamily="66" charset="0"/>
              </a:rPr>
              <a:t>20% </a:t>
            </a:r>
            <a:r>
              <a:rPr lang="en-US" sz="2000" dirty="0" err="1" smtClean="0">
                <a:latin typeface="Bradley Hand ITC" pitchFamily="66" charset="0"/>
              </a:rPr>
              <a:t>mencatat</a:t>
            </a:r>
            <a:r>
              <a:rPr lang="en-US" sz="2000" dirty="0" smtClean="0">
                <a:latin typeface="Bradley Hand ITC" pitchFamily="66" charset="0"/>
              </a:rPr>
              <a:t> </a:t>
            </a:r>
            <a:r>
              <a:rPr lang="en-US" sz="2000" dirty="0" err="1" smtClean="0">
                <a:latin typeface="Bradley Hand ITC" pitchFamily="66" charset="0"/>
              </a:rPr>
              <a:t>ide</a:t>
            </a:r>
            <a:r>
              <a:rPr lang="en-US" sz="2000" dirty="0" smtClean="0">
                <a:latin typeface="Bradley Hand ITC" pitchFamily="66" charset="0"/>
              </a:rPr>
              <a:t> </a:t>
            </a:r>
            <a:r>
              <a:rPr lang="en-US" sz="2000" dirty="0" err="1" smtClean="0">
                <a:latin typeface="Bradley Hand ITC" pitchFamily="66" charset="0"/>
              </a:rPr>
              <a:t>inti</a:t>
            </a:r>
            <a:endParaRPr lang="en-US" sz="2000" dirty="0" smtClean="0">
              <a:latin typeface="Bradley Hand ITC" pitchFamily="66" charset="0"/>
            </a:endParaRPr>
          </a:p>
          <a:p>
            <a:r>
              <a:rPr lang="en-US" sz="2000" dirty="0" smtClean="0">
                <a:latin typeface="Bradley Hand ITC" pitchFamily="66" charset="0"/>
              </a:rPr>
              <a:t>35% </a:t>
            </a:r>
            <a:r>
              <a:rPr lang="en-US" sz="2000" dirty="0" err="1" smtClean="0">
                <a:latin typeface="Bradley Hand ITC" pitchFamily="66" charset="0"/>
              </a:rPr>
              <a:t>membuat</a:t>
            </a:r>
            <a:r>
              <a:rPr lang="en-US" sz="2000" dirty="0" smtClean="0">
                <a:latin typeface="Bradley Hand ITC" pitchFamily="66" charset="0"/>
              </a:rPr>
              <a:t> </a:t>
            </a:r>
            <a:r>
              <a:rPr lang="en-US" sz="2000" dirty="0" err="1" smtClean="0">
                <a:latin typeface="Bradley Hand ITC" pitchFamily="66" charset="0"/>
              </a:rPr>
              <a:t>laporan</a:t>
            </a:r>
            <a:endParaRPr lang="en-US" sz="2000" dirty="0" smtClean="0">
              <a:latin typeface="Bradley Hand ITC" pitchFamily="66" charset="0"/>
            </a:endParaRPr>
          </a:p>
          <a:p>
            <a:endParaRPr lang="en-US" sz="2000" dirty="0" smtClean="0"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4196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itchFamily="66" charset="0"/>
              </a:rPr>
              <a:t>83-87% yang </a:t>
            </a:r>
            <a:r>
              <a:rPr lang="en-US" sz="2400" dirty="0" err="1" smtClean="0">
                <a:latin typeface="Bradley Hand ITC" pitchFamily="66" charset="0"/>
              </a:rPr>
              <a:t>datang</a:t>
            </a:r>
            <a:r>
              <a:rPr lang="en-US" sz="2400" dirty="0" smtClean="0">
                <a:latin typeface="Bradley Hand ITC" pitchFamily="66" charset="0"/>
              </a:rPr>
              <a:t> </a:t>
            </a:r>
            <a:r>
              <a:rPr lang="en-US" sz="2400" dirty="0" err="1" smtClean="0">
                <a:latin typeface="Bradley Hand ITC" pitchFamily="66" charset="0"/>
              </a:rPr>
              <a:t>ke</a:t>
            </a:r>
            <a:r>
              <a:rPr lang="en-US" sz="2400" dirty="0" smtClean="0">
                <a:latin typeface="Bradley Hand ITC" pitchFamily="66" charset="0"/>
              </a:rPr>
              <a:t> </a:t>
            </a:r>
            <a:r>
              <a:rPr lang="en-US" sz="2400" dirty="0" err="1" smtClean="0">
                <a:latin typeface="Bradley Hand ITC" pitchFamily="66" charset="0"/>
              </a:rPr>
              <a:t>otak</a:t>
            </a:r>
            <a:r>
              <a:rPr lang="en-US" sz="2400" dirty="0" smtClean="0">
                <a:latin typeface="Bradley Hand ITC" pitchFamily="66" charset="0"/>
              </a:rPr>
              <a:t> </a:t>
            </a:r>
            <a:r>
              <a:rPr lang="en-US" sz="2400" dirty="0" err="1" smtClean="0">
                <a:latin typeface="Bradley Hand ITC" pitchFamily="66" charset="0"/>
              </a:rPr>
              <a:t>kita</a:t>
            </a:r>
            <a:r>
              <a:rPr lang="en-US" sz="2400" dirty="0" smtClean="0">
                <a:latin typeface="Bradley Hand ITC" pitchFamily="66" charset="0"/>
              </a:rPr>
              <a:t> </a:t>
            </a:r>
            <a:r>
              <a:rPr lang="en-US" sz="2400" dirty="0" err="1" smtClean="0">
                <a:latin typeface="Bradley Hand ITC" pitchFamily="66" charset="0"/>
              </a:rPr>
              <a:t>datang</a:t>
            </a:r>
            <a:r>
              <a:rPr lang="en-US" sz="2400" dirty="0" smtClean="0">
                <a:latin typeface="Bradley Hand ITC" pitchFamily="66" charset="0"/>
              </a:rPr>
              <a:t> </a:t>
            </a:r>
            <a:r>
              <a:rPr lang="en-US" sz="2400" dirty="0" err="1" smtClean="0">
                <a:latin typeface="Bradley Hand ITC" pitchFamily="66" charset="0"/>
              </a:rPr>
              <a:t>dari</a:t>
            </a:r>
            <a:r>
              <a:rPr lang="en-US" sz="2400" dirty="0" smtClean="0">
                <a:latin typeface="Bradley Hand ITC" pitchFamily="66" charset="0"/>
              </a:rPr>
              <a:t> </a:t>
            </a:r>
            <a:r>
              <a:rPr lang="en-US" sz="2400" dirty="0" err="1" smtClean="0">
                <a:latin typeface="Bradley Hand ITC" pitchFamily="66" charset="0"/>
              </a:rPr>
              <a:t>mata</a:t>
            </a:r>
            <a:r>
              <a:rPr lang="en-US" sz="2400" dirty="0" smtClean="0">
                <a:latin typeface="Bradley Hand ITC" pitchFamily="66" charset="0"/>
              </a:rPr>
              <a:t>, </a:t>
            </a:r>
            <a:r>
              <a:rPr lang="en-US" sz="2400" dirty="0" err="1" smtClean="0">
                <a:latin typeface="Bradley Hand ITC" pitchFamily="66" charset="0"/>
              </a:rPr>
              <a:t>dan</a:t>
            </a:r>
            <a:r>
              <a:rPr lang="en-US" sz="2400" dirty="0" smtClean="0">
                <a:latin typeface="Bradley Hand ITC" pitchFamily="66" charset="0"/>
              </a:rPr>
              <a:t> </a:t>
            </a:r>
          </a:p>
          <a:p>
            <a:r>
              <a:rPr lang="en-US" sz="2400" dirty="0" smtClean="0">
                <a:latin typeface="Bradley Hand ITC" pitchFamily="66" charset="0"/>
              </a:rPr>
              <a:t>11% </a:t>
            </a:r>
            <a:r>
              <a:rPr lang="en-US" sz="2400" dirty="0" err="1" smtClean="0">
                <a:latin typeface="Bradley Hand ITC" pitchFamily="66" charset="0"/>
              </a:rPr>
              <a:t>dari</a:t>
            </a:r>
            <a:r>
              <a:rPr lang="en-US" sz="2400" dirty="0" smtClean="0">
                <a:latin typeface="Bradley Hand ITC" pitchFamily="66" charset="0"/>
              </a:rPr>
              <a:t> </a:t>
            </a:r>
            <a:r>
              <a:rPr lang="en-US" sz="2400" dirty="0" err="1" smtClean="0">
                <a:latin typeface="Bradley Hand ITC" pitchFamily="66" charset="0"/>
              </a:rPr>
              <a:t>telinga</a:t>
            </a:r>
            <a:endParaRPr lang="en-US" sz="2400" dirty="0" smtClean="0">
              <a:latin typeface="Bradley Hand ITC" pitchFamily="66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Desktop\tut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0" y="2895600"/>
            <a:ext cx="4318000" cy="23637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8200" y="4953000"/>
            <a:ext cx="449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2743200"/>
            <a:ext cx="914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95600"/>
            <a:ext cx="396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mendengar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Desktop\tar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6295405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48200"/>
            <a:ext cx="4648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C00000"/>
                </a:solidFill>
              </a:rPr>
              <a:t>Mendengarkan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9381" y="1752600"/>
            <a:ext cx="16220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Berpusat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</a:p>
          <a:p>
            <a:r>
              <a:rPr lang="en-US" sz="3200" b="1" dirty="0" smtClean="0"/>
              <a:t>PRINSIP</a:t>
            </a:r>
            <a:endParaRPr lang="en-US" sz="3200" b="1" dirty="0"/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3124200" y="2057400"/>
            <a:ext cx="3657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100" y="3390900"/>
            <a:ext cx="419100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5562600" y="3429000"/>
            <a:ext cx="4191000" cy="16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34200" y="2057400"/>
            <a:ext cx="20574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343400" y="838200"/>
            <a:ext cx="23622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1"/>
          </p:cNvCxnSpPr>
          <p:nvPr/>
        </p:nvCxnSpPr>
        <p:spPr>
          <a:xfrm rot="10800000">
            <a:off x="5867411" y="304801"/>
            <a:ext cx="921971" cy="18786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6200" y="3581400"/>
            <a:ext cx="12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Keluarga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5105400"/>
            <a:ext cx="1294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Teman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2800" y="1828800"/>
            <a:ext cx="886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Materi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724400" y="304800"/>
            <a:ext cx="110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Pekerjaan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153400" y="4038600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Hobi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343823" y="5467290"/>
            <a:ext cx="2694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kunci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utama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komunikasi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48200" y="4953000"/>
            <a:ext cx="449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2743200"/>
            <a:ext cx="914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3505200"/>
            <a:ext cx="396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/>
          </a:p>
        </p:txBody>
      </p:sp>
      <p:pic>
        <p:nvPicPr>
          <p:cNvPr id="7170" name="Picture 2" descr="C:\Documents and Settings\User\Desktop\open-woman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4000"/>
            <a:ext cx="3962400" cy="3581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29200" y="4648200"/>
            <a:ext cx="4114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00" y="609600"/>
            <a:ext cx="4419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554" name="AutoShape 2"/>
          <p:cNvSpPr>
            <a:spLocks noChangeArrowheads="1"/>
          </p:cNvSpPr>
          <p:nvPr/>
        </p:nvSpPr>
        <p:spPr bwMode="auto">
          <a:xfrm>
            <a:off x="7391400" y="2514600"/>
            <a:ext cx="1752600" cy="3810000"/>
          </a:xfrm>
          <a:prstGeom prst="upArrow">
            <a:avLst>
              <a:gd name="adj1" fmla="val 50000"/>
              <a:gd name="adj2" fmla="val 54348"/>
            </a:avLst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304800" y="2514600"/>
            <a:ext cx="6019800" cy="3733800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562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Tataran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Komunikasi</a:t>
            </a:r>
            <a:endParaRPr lang="en-AU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2667000" y="3276600"/>
            <a:ext cx="6096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902075" y="2701925"/>
            <a:ext cx="1907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Komunikasi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Massa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495800" y="3443288"/>
            <a:ext cx="2272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>
                    <a:lumMod val="25000"/>
                  </a:schemeClr>
                </a:solidFill>
              </a:rPr>
              <a:t>Komunikasi Organisasi</a:t>
            </a:r>
            <a:endParaRPr lang="en-A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133600" y="39624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105400" y="4162425"/>
            <a:ext cx="2248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>
                    <a:lumMod val="25000"/>
                  </a:schemeClr>
                </a:solidFill>
              </a:rPr>
              <a:t>Komunikasi Kelompok</a:t>
            </a:r>
            <a:endParaRPr lang="en-A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1508125" y="4784725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632450" y="4953000"/>
            <a:ext cx="2489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>
                    <a:lumMod val="25000"/>
                  </a:schemeClr>
                </a:solidFill>
              </a:rPr>
              <a:t>Komunikasi Antarpribadi</a:t>
            </a:r>
            <a:endParaRPr lang="en-A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914400" y="54864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6270625" y="5607050"/>
            <a:ext cx="2412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>
                    <a:lumMod val="25000"/>
                  </a:schemeClr>
                </a:solidFill>
              </a:rPr>
              <a:t>Komunikasi Intrapribadi</a:t>
            </a:r>
            <a:endParaRPr lang="en-A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609600"/>
            <a:ext cx="381000" cy="762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pesan</a:t>
            </a:r>
            <a:r>
              <a:rPr lang="en-US" sz="3200" dirty="0" smtClean="0"/>
              <a:t> </a:t>
            </a:r>
            <a:r>
              <a:rPr lang="en-US" sz="3600" b="1" dirty="0" smtClean="0"/>
              <a:t>NONVERBAL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Kinesik</a:t>
            </a:r>
            <a:r>
              <a:rPr lang="en-US" dirty="0" smtClean="0"/>
              <a:t> </a:t>
            </a:r>
            <a:r>
              <a:rPr lang="en-US" sz="2000" i="1" dirty="0" err="1" smtClean="0"/>
              <a:t>gerakan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tubuh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bermakna</a:t>
            </a:r>
            <a:endParaRPr lang="en-US" i="1" dirty="0" smtClean="0"/>
          </a:p>
          <a:p>
            <a:pPr lvl="1"/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Fasial</a:t>
            </a:r>
            <a:r>
              <a:rPr lang="en-US" dirty="0" smtClean="0"/>
              <a:t> </a:t>
            </a:r>
            <a:r>
              <a:rPr lang="en-US" sz="2000" i="1" dirty="0" err="1" smtClean="0"/>
              <a:t>raut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wajah</a:t>
            </a:r>
            <a:r>
              <a:rPr lang="en-US" sz="2000" i="1" dirty="0" smtClean="0"/>
              <a:t>:  </a:t>
            </a:r>
            <a:r>
              <a:rPr lang="en-US" sz="2000" i="1" dirty="0" err="1" smtClean="0"/>
              <a:t>senang-taksenang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minat-tak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berminat</a:t>
            </a:r>
            <a:endParaRPr lang="en-US" i="1" dirty="0" smtClean="0"/>
          </a:p>
          <a:p>
            <a:pPr lvl="2"/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keterlibatan</a:t>
            </a:r>
            <a:endParaRPr lang="en-US" dirty="0" smtClean="0"/>
          </a:p>
          <a:p>
            <a:pPr lvl="2"/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pPr lvl="1"/>
            <a:r>
              <a:rPr lang="en-US" dirty="0" err="1" smtClean="0"/>
              <a:t>Pesan</a:t>
            </a:r>
            <a:r>
              <a:rPr lang="en-US" dirty="0" smtClean="0"/>
              <a:t> Gestural </a:t>
            </a:r>
            <a:r>
              <a:rPr lang="en-US" sz="2000" i="1" dirty="0" err="1" smtClean="0"/>
              <a:t>gerakan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anggota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badan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mata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tangan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guna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memberi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tekanan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pembicaraan</a:t>
            </a:r>
            <a:endParaRPr lang="en-US" i="1" dirty="0" smtClean="0"/>
          </a:p>
          <a:p>
            <a:pPr lvl="1"/>
            <a:r>
              <a:rPr lang="en-US" dirty="0" err="1" smtClean="0"/>
              <a:t>Pesan</a:t>
            </a:r>
            <a:r>
              <a:rPr lang="en-US" dirty="0" smtClean="0"/>
              <a:t> Postural </a:t>
            </a:r>
            <a:r>
              <a:rPr lang="en-US" sz="2000" i="1" dirty="0" err="1" smtClean="0"/>
              <a:t>keseluruhan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anggota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badan</a:t>
            </a:r>
            <a:endParaRPr lang="en-US" sz="2000" i="1" dirty="0" smtClean="0"/>
          </a:p>
          <a:p>
            <a:pPr lvl="2"/>
            <a:r>
              <a:rPr lang="en-US" dirty="0" err="1" smtClean="0"/>
              <a:t>Imediacy</a:t>
            </a:r>
            <a:r>
              <a:rPr lang="en-US" dirty="0" smtClean="0"/>
              <a:t> </a:t>
            </a:r>
            <a:r>
              <a:rPr lang="en-US" sz="2000" i="1" dirty="0" err="1" smtClean="0"/>
              <a:t>postur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condong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arah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menjauhi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pembicara</a:t>
            </a:r>
            <a:endParaRPr lang="en-US" sz="2000" i="1" dirty="0" smtClean="0"/>
          </a:p>
          <a:p>
            <a:pPr lvl="2"/>
            <a:r>
              <a:rPr lang="en-US" dirty="0" smtClean="0"/>
              <a:t>Power </a:t>
            </a:r>
            <a:r>
              <a:rPr lang="en-US" sz="2000" i="1" dirty="0" err="1" smtClean="0"/>
              <a:t>menunjukkan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kekuasaan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posisi</a:t>
            </a:r>
            <a:endParaRPr lang="en-US" i="1" dirty="0" smtClean="0"/>
          </a:p>
          <a:p>
            <a:pPr lvl="2"/>
            <a:r>
              <a:rPr lang="en-US" dirty="0" smtClean="0"/>
              <a:t>Responsiveness </a:t>
            </a:r>
            <a:r>
              <a:rPr lang="en-US" sz="2000" i="1" dirty="0" err="1" smtClean="0"/>
              <a:t>reaksi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terhadap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pembicara</a:t>
            </a:r>
            <a:endParaRPr lang="en-US" i="1" dirty="0" smtClean="0"/>
          </a:p>
          <a:p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Proksemik</a:t>
            </a:r>
            <a:r>
              <a:rPr lang="en-US" dirty="0" smtClean="0"/>
              <a:t> </a:t>
            </a:r>
            <a:r>
              <a:rPr lang="en-US" sz="2000" i="1" dirty="0" err="1" smtClean="0"/>
              <a:t>pengaturan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jarak</a:t>
            </a:r>
            <a:endParaRPr lang="en-US" i="1" dirty="0" smtClean="0"/>
          </a:p>
          <a:p>
            <a:pPr lvl="1"/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intim</a:t>
            </a:r>
            <a:endParaRPr lang="en-US" dirty="0" smtClean="0"/>
          </a:p>
          <a:p>
            <a:pPr lvl="1"/>
            <a:r>
              <a:rPr lang="en-US" dirty="0" err="1" smtClean="0"/>
              <a:t>Jarak</a:t>
            </a:r>
            <a:r>
              <a:rPr lang="en-US" dirty="0" smtClean="0"/>
              <a:t> personal</a:t>
            </a:r>
          </a:p>
          <a:p>
            <a:pPr lvl="1"/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 lvl="1"/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artifaktual</a:t>
            </a:r>
            <a:r>
              <a:rPr lang="en-US" dirty="0" smtClean="0"/>
              <a:t> </a:t>
            </a:r>
            <a:r>
              <a:rPr lang="en-US" sz="2000" i="1" dirty="0" err="1" smtClean="0"/>
              <a:t>penampilan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tubuh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pakaian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kosmetik</a:t>
            </a:r>
            <a:endParaRPr lang="en-US" i="1" dirty="0" smtClean="0"/>
          </a:p>
          <a:p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paralinguistik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intonasi</a:t>
            </a:r>
            <a:endParaRPr lang="en-US" i="1" dirty="0" smtClean="0"/>
          </a:p>
          <a:p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sentuhan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00400" y="0"/>
            <a:ext cx="26670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22098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Fasial</a:t>
            </a:r>
            <a:endParaRPr lang="en-US" sz="2400" dirty="0"/>
          </a:p>
        </p:txBody>
      </p:sp>
      <p:pic>
        <p:nvPicPr>
          <p:cNvPr id="9218" name="Picture 2" descr="C:\Documents and Setting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954" y="1646238"/>
            <a:ext cx="1534646" cy="187483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685800"/>
            <a:ext cx="274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Pesan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Gestural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 descr="C:\Documents and Settings\User\Desktop\nonverbal-communication-278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828801"/>
            <a:ext cx="1845719" cy="1493837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95800" y="685800"/>
            <a:ext cx="274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Pesan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Postural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67640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Immediacy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55774" y="3124200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0"/>
            <a:ext cx="241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PESAN KINESIK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9223" name="Picture 7" descr="C:\Documents and Settings\User\Desktop\150198presid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200400"/>
            <a:ext cx="2070561" cy="134461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0" y="4800600"/>
            <a:ext cx="165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Responsiveness</a:t>
            </a:r>
            <a:endParaRPr lang="en-US" dirty="0"/>
          </a:p>
        </p:txBody>
      </p:sp>
      <p:pic>
        <p:nvPicPr>
          <p:cNvPr id="9227" name="Picture 11" descr="C:\Documents and Settings\User\Desktop\5568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9850" y="4724400"/>
            <a:ext cx="2038350" cy="1868488"/>
          </a:xfrm>
          <a:prstGeom prst="rect">
            <a:avLst/>
          </a:prstGeom>
          <a:noFill/>
        </p:spPr>
      </p:pic>
      <p:pic>
        <p:nvPicPr>
          <p:cNvPr id="9228" name="Picture 12" descr="C:\Documents and Settings\User\Desktop\social-distan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676400"/>
            <a:ext cx="1828800" cy="1340363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382000" y="1600200"/>
            <a:ext cx="12191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48400" y="1524000"/>
            <a:ext cx="3048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00800" y="6096000"/>
            <a:ext cx="2209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Desktop\proxemics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447800"/>
            <a:ext cx="5969732" cy="4635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0"/>
            <a:ext cx="32004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0"/>
            <a:ext cx="302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PESAN PROKSEMIK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838" y="685800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Judee</a:t>
            </a:r>
            <a:r>
              <a:rPr lang="en-US" b="1" dirty="0" smtClean="0"/>
              <a:t> </a:t>
            </a:r>
            <a:r>
              <a:rPr lang="en-US" b="1" dirty="0" err="1" smtClean="0"/>
              <a:t>Burgon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971800" y="685800"/>
            <a:ext cx="3200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579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Apa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alasan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kita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berbicara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4800" y="2514600"/>
            <a:ext cx="6019800" cy="3733800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667000" y="3276600"/>
            <a:ext cx="6096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02075" y="2701925"/>
            <a:ext cx="3007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Terbuka: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ada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lagi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rahasia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95800" y="3443288"/>
            <a:ext cx="1238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Pribadi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kita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133600" y="39624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05400" y="4162425"/>
            <a:ext cx="2198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Sikap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Pandangan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kita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508125" y="4784725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32450" y="4953000"/>
            <a:ext cx="1070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Hoby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kita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14400" y="54864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270625" y="5607050"/>
            <a:ext cx="1119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Basa-basi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0"/>
            <a:ext cx="45720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60198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id-ID" sz="5400" b="1" dirty="0" smtClean="0"/>
              <a:t>JOHARI WINDOW</a:t>
            </a:r>
            <a:r>
              <a:rPr lang="en-US" sz="5400" b="1" dirty="0" smtClean="0"/>
              <a:t>S</a:t>
            </a:r>
            <a:br>
              <a:rPr lang="en-US" sz="5400" b="1" dirty="0" smtClean="0"/>
            </a:br>
            <a:endParaRPr lang="id-ID" sz="5400" b="1" dirty="0" smtClean="0"/>
          </a:p>
        </p:txBody>
      </p:sp>
      <p:pic>
        <p:nvPicPr>
          <p:cNvPr id="8195" name="Content Placeholder 3" descr="http://sman3bantul.sch.id/userfiles/kuadra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2700" y="1649412"/>
            <a:ext cx="7632700" cy="4979988"/>
          </a:xfrm>
        </p:spPr>
      </p:pic>
      <p:sp>
        <p:nvSpPr>
          <p:cNvPr id="7" name="TextBox 6"/>
          <p:cNvSpPr txBox="1"/>
          <p:nvPr/>
        </p:nvSpPr>
        <p:spPr>
          <a:xfrm>
            <a:off x="152400" y="926068"/>
            <a:ext cx="333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Joseph Luft &amp; Harrington Ingham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Desktop\leaders_over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14400"/>
            <a:ext cx="3914775" cy="4048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19812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 </a:t>
            </a:r>
            <a:r>
              <a:rPr lang="en-US" dirty="0" err="1" smtClean="0"/>
              <a:t>pendengar</a:t>
            </a:r>
            <a:r>
              <a:rPr lang="en-US" dirty="0" smtClean="0"/>
              <a:t>/</a:t>
            </a:r>
            <a:r>
              <a:rPr lang="en-US" dirty="0" err="1" smtClean="0"/>
              <a:t>pembaca</a:t>
            </a:r>
            <a:r>
              <a:rPr lang="en-US" dirty="0" smtClean="0"/>
              <a:t>/</a:t>
            </a:r>
            <a:r>
              <a:rPr lang="en-US" dirty="0" err="1" smtClean="0"/>
              <a:t>pemirsa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endParaRPr lang="en-US" dirty="0" smtClean="0"/>
          </a:p>
          <a:p>
            <a:r>
              <a:rPr lang="en-US" dirty="0" smtClean="0"/>
              <a:t>	yang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	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	</a:t>
            </a:r>
            <a:r>
              <a:rPr lang="en-US" dirty="0" err="1" smtClean="0"/>
              <a:t>massa</a:t>
            </a:r>
            <a:r>
              <a:rPr lang="en-US" dirty="0" smtClean="0"/>
              <a:t>/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495800"/>
            <a:ext cx="7928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siaran</a:t>
            </a:r>
            <a:r>
              <a:rPr lang="en-US" dirty="0" smtClean="0"/>
              <a:t>, </a:t>
            </a:r>
            <a:r>
              <a:rPr lang="en-US" dirty="0" err="1" smtClean="0"/>
              <a:t>ceramah</a:t>
            </a:r>
            <a:r>
              <a:rPr lang="en-US" dirty="0" smtClean="0"/>
              <a:t>,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artikel</a:t>
            </a:r>
            <a:r>
              <a:rPr lang="en-US" dirty="0" smtClean="0"/>
              <a:t>, </a:t>
            </a:r>
            <a:r>
              <a:rPr lang="en-US" dirty="0" err="1" smtClean="0"/>
              <a:t>pidato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i="1" dirty="0" err="1" smtClean="0"/>
              <a:t>mengadakan</a:t>
            </a:r>
            <a:r>
              <a:rPr lang="en-US" i="1" dirty="0" smtClean="0"/>
              <a:t> </a:t>
            </a:r>
            <a:r>
              <a:rPr lang="en-US" i="1" dirty="0" err="1" smtClean="0"/>
              <a:t>hubungan</a:t>
            </a:r>
            <a:r>
              <a:rPr lang="en-US" i="1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pribadi-pribadi</a:t>
            </a:r>
            <a:r>
              <a:rPr lang="en-US" dirty="0" smtClean="0"/>
              <a:t> yang </a:t>
            </a:r>
            <a:r>
              <a:rPr lang="en-US" dirty="0" err="1" smtClean="0"/>
              <a:t>mendengar</a:t>
            </a:r>
            <a:r>
              <a:rPr lang="en-US" dirty="0" smtClean="0"/>
              <a:t>/</a:t>
            </a:r>
            <a:r>
              <a:rPr lang="en-US" dirty="0" err="1" smtClean="0"/>
              <a:t>membaca</a:t>
            </a:r>
            <a:r>
              <a:rPr lang="en-US" dirty="0" smtClean="0"/>
              <a:t>/</a:t>
            </a:r>
            <a:r>
              <a:rPr lang="en-US" dirty="0" err="1" smtClean="0"/>
              <a:t>menyaksikannya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508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komunikasi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massa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kelompok</a:t>
            </a:r>
            <a:r>
              <a:rPr lang="en-US" sz="2400" b="1" dirty="0" smtClean="0"/>
              <a:t> 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Desktop\leadershi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-40107"/>
            <a:ext cx="4572000" cy="6898107"/>
          </a:xfrm>
          <a:prstGeom prst="rect">
            <a:avLst/>
          </a:prstGeom>
          <a:noFill/>
        </p:spPr>
      </p:pic>
      <p:pic>
        <p:nvPicPr>
          <p:cNvPr id="8" name="Picture 2" descr="C:\Documents and Settings\User\Desktop\leadershi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-40107"/>
            <a:ext cx="4572000" cy="6898107"/>
          </a:xfrm>
          <a:prstGeom prst="rect">
            <a:avLst/>
          </a:prstGeom>
          <a:noFill/>
        </p:spPr>
      </p:pic>
      <p:pic>
        <p:nvPicPr>
          <p:cNvPr id="7" name="Picture 2" descr="C:\Documents and Settings\User\Desktop\leadershi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4572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User\Desktop\leadershi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107"/>
            <a:ext cx="4572000" cy="689810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57600" y="457200"/>
            <a:ext cx="420820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dobe Garamond Pro" pitchFamily="18" charset="0"/>
              </a:rPr>
              <a:t>R</a:t>
            </a:r>
            <a:r>
              <a:rPr lang="en-US" sz="4000" dirty="0" smtClean="0">
                <a:solidFill>
                  <a:schemeClr val="bg1"/>
                </a:solidFill>
                <a:latin typeface="Adobe Garamond Pro" pitchFamily="18" charset="0"/>
              </a:rPr>
              <a:t>esearch</a:t>
            </a:r>
            <a:r>
              <a:rPr lang="en-US" sz="3200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has confirmed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time and time again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that it is a </a:t>
            </a:r>
            <a:r>
              <a:rPr lang="en-US" sz="4800" dirty="0" smtClean="0">
                <a:solidFill>
                  <a:schemeClr val="bg1"/>
                </a:solidFill>
                <a:latin typeface="Adobe Garamond Pro" pitchFamily="18" charset="0"/>
              </a:rPr>
              <a:t>person</a:t>
            </a:r>
            <a:r>
              <a:rPr lang="en-US" sz="3600" dirty="0" smtClean="0">
                <a:solidFill>
                  <a:schemeClr val="bg1"/>
                </a:solidFill>
                <a:latin typeface="Adobe Garamond Pro" pitchFamily="18" charset="0"/>
              </a:rPr>
              <a:t>’s</a:t>
            </a:r>
            <a:endParaRPr lang="en-US" sz="2800" dirty="0" smtClean="0">
              <a:solidFill>
                <a:schemeClr val="bg1"/>
              </a:solidFill>
              <a:latin typeface="Adobe Garamond Pro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communication skills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that gets them </a:t>
            </a:r>
            <a:r>
              <a:rPr lang="en-US" sz="4000" dirty="0" smtClean="0">
                <a:solidFill>
                  <a:schemeClr val="bg1"/>
                </a:solidFill>
                <a:latin typeface="Adobe Garamond Pro" pitchFamily="18" charset="0"/>
              </a:rPr>
              <a:t>to the top</a:t>
            </a:r>
            <a:endParaRPr lang="en-US" sz="2800" dirty="0" smtClean="0">
              <a:solidFill>
                <a:schemeClr val="bg1"/>
              </a:solidFill>
              <a:latin typeface="Adobe Garamond Pro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and keeps them there</a:t>
            </a:r>
            <a:r>
              <a:rPr lang="en-US" sz="4000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72894" y="2933700"/>
            <a:ext cx="5866606" cy="79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4343400"/>
            <a:ext cx="143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dobe Garamond Pro" pitchFamily="18" charset="0"/>
              </a:rPr>
              <a:t>Candy </a:t>
            </a:r>
            <a:r>
              <a:rPr lang="en-US" i="1" dirty="0" err="1" smtClean="0">
                <a:solidFill>
                  <a:schemeClr val="bg1"/>
                </a:solidFill>
                <a:latin typeface="Adobe Garamond Pro" pitchFamily="18" charset="0"/>
              </a:rPr>
              <a:t>Tymson</a:t>
            </a:r>
            <a:endParaRPr lang="en-US" i="1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4099" name="Picture 3" descr="C:\Documents and Settings\User\Desktop\churchi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800600"/>
            <a:ext cx="834969" cy="116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Desktop\strategic-friendsh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477000"/>
            <a:ext cx="1600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419600"/>
            <a:ext cx="50722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The genius of communication is the </a:t>
            </a:r>
            <a:r>
              <a:rPr lang="en-US" sz="2000" dirty="0" smtClean="0">
                <a:solidFill>
                  <a:schemeClr val="bg1"/>
                </a:solidFill>
                <a:latin typeface="Adobe Garamond Pro" pitchFamily="18" charset="0"/>
              </a:rPr>
              <a:t>ability</a:t>
            </a:r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 to be both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dobe Garamond Pro" pitchFamily="18" charset="0"/>
              </a:rPr>
              <a:t>totally honest and totally kind at the same time </a:t>
            </a:r>
            <a:endParaRPr lang="en-US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6019800"/>
            <a:ext cx="124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John Powel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181600"/>
            <a:ext cx="4105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bg1"/>
                </a:solidFill>
                <a:latin typeface="Adobe Garamond Pro" pitchFamily="18" charset="0"/>
              </a:rPr>
              <a:t>Komunikasi</a:t>
            </a:r>
            <a:r>
              <a:rPr lang="en-US" sz="1600" i="1" dirty="0" smtClean="0">
                <a:solidFill>
                  <a:schemeClr val="bg1"/>
                </a:solidFill>
                <a:latin typeface="Adobe Garamond Pro" pitchFamily="18" charset="0"/>
              </a:rPr>
              <a:t> yang </a:t>
            </a:r>
            <a:r>
              <a:rPr lang="en-US" sz="1600" i="1" dirty="0" err="1" smtClean="0">
                <a:solidFill>
                  <a:schemeClr val="bg1"/>
                </a:solidFill>
                <a:latin typeface="Adobe Garamond Pro" pitchFamily="18" charset="0"/>
              </a:rPr>
              <a:t>jenius</a:t>
            </a:r>
            <a:r>
              <a:rPr lang="en-US" sz="1600" i="1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dobe Garamond Pro" pitchFamily="18" charset="0"/>
              </a:rPr>
              <a:t>adalah</a:t>
            </a:r>
            <a:r>
              <a:rPr lang="en-US" sz="1600" i="1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dobe Garamond Pro" pitchFamily="18" charset="0"/>
              </a:rPr>
              <a:t>kemampuan</a:t>
            </a:r>
            <a:r>
              <a:rPr lang="en-US" sz="1600" i="1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dobe Garamond Pro" pitchFamily="18" charset="0"/>
              </a:rPr>
              <a:t>untuk</a:t>
            </a:r>
            <a:r>
              <a:rPr lang="en-US" sz="1600" i="1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</a:p>
          <a:p>
            <a:pPr algn="r"/>
            <a:r>
              <a:rPr lang="en-US" sz="1600" i="1" dirty="0" err="1" smtClean="0">
                <a:solidFill>
                  <a:schemeClr val="bg1"/>
                </a:solidFill>
                <a:latin typeface="Adobe Garamond Pro" pitchFamily="18" charset="0"/>
              </a:rPr>
              <a:t>benar-benar</a:t>
            </a:r>
            <a:r>
              <a:rPr lang="en-US" sz="1600" i="1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dobe Garamond Pro" pitchFamily="18" charset="0"/>
              </a:rPr>
              <a:t>jujur</a:t>
            </a:r>
            <a:r>
              <a:rPr lang="en-US" sz="1600" i="1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dobe Garamond Pro" pitchFamily="18" charset="0"/>
              </a:rPr>
              <a:t>dan</a:t>
            </a:r>
            <a:r>
              <a:rPr lang="en-US" sz="1600" i="1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dobe Garamond Pro" pitchFamily="18" charset="0"/>
              </a:rPr>
              <a:t>ramah</a:t>
            </a:r>
            <a:r>
              <a:rPr lang="en-US" sz="1600" i="1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dobe Garamond Pro" pitchFamily="18" charset="0"/>
              </a:rPr>
              <a:t>pada</a:t>
            </a:r>
            <a:r>
              <a:rPr lang="en-US" sz="1600" i="1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dobe Garamond Pro" pitchFamily="18" charset="0"/>
              </a:rPr>
              <a:t>saat</a:t>
            </a:r>
            <a:r>
              <a:rPr lang="en-US" sz="1600" i="1" dirty="0" smtClean="0">
                <a:solidFill>
                  <a:schemeClr val="bg1"/>
                </a:solidFill>
                <a:latin typeface="Adobe Garamond Pro" pitchFamily="18" charset="0"/>
              </a:rPr>
              <a:t>  </a:t>
            </a:r>
            <a:r>
              <a:rPr lang="en-US" sz="1600" i="1" dirty="0" err="1" smtClean="0">
                <a:solidFill>
                  <a:schemeClr val="bg1"/>
                </a:solidFill>
                <a:latin typeface="Adobe Garamond Pro" pitchFamily="18" charset="0"/>
              </a:rPr>
              <a:t>bersamaan</a:t>
            </a:r>
            <a:endParaRPr lang="en-US" sz="1600" i="1" dirty="0">
              <a:solidFill>
                <a:schemeClr val="bg1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Desktop\ea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7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749457"/>
            <a:ext cx="613238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dobe Garamond Pro" pitchFamily="18" charset="0"/>
              </a:rPr>
              <a:t>Faktor</a:t>
            </a:r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Adobe Garamond Pro" pitchFamily="18" charset="0"/>
              </a:rPr>
              <a:t>membuat</a:t>
            </a:r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dobe Garamond Pro" pitchFamily="18" charset="0"/>
              </a:rPr>
              <a:t>presiden</a:t>
            </a:r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dobe Garamond Pro" pitchFamily="18" charset="0"/>
              </a:rPr>
              <a:t>berhasil</a:t>
            </a:r>
            <a:endParaRPr lang="en-US" sz="2800" dirty="0" smtClean="0">
              <a:solidFill>
                <a:schemeClr val="bg1"/>
              </a:solidFill>
              <a:latin typeface="Adobe Garamond Pro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  <a:latin typeface="Adobe Garamond Pro" pitchFamily="18" charset="0"/>
              </a:rPr>
              <a:t>Visi</a:t>
            </a:r>
            <a:endParaRPr lang="en-US" sz="2800" dirty="0" smtClean="0">
              <a:solidFill>
                <a:schemeClr val="bg1"/>
              </a:solidFill>
              <a:latin typeface="Adobe Garamond Pro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  <a:latin typeface="Adobe Garamond Pro" pitchFamily="18" charset="0"/>
              </a:rPr>
              <a:t>Pragmatis</a:t>
            </a:r>
            <a:endParaRPr lang="en-US" sz="2800" dirty="0" smtClean="0">
              <a:solidFill>
                <a:schemeClr val="bg1"/>
              </a:solidFill>
              <a:latin typeface="Adobe Garamond Pro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  <a:latin typeface="Adobe Garamond Pro" pitchFamily="18" charset="0"/>
              </a:rPr>
              <a:t>Membangun</a:t>
            </a:r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dobe Garamond Pro" pitchFamily="18" charset="0"/>
              </a:rPr>
              <a:t>konsensus</a:t>
            </a:r>
            <a:endParaRPr lang="en-US" sz="2800" dirty="0" smtClean="0">
              <a:solidFill>
                <a:schemeClr val="bg1"/>
              </a:solidFill>
              <a:latin typeface="Adobe Garamond Pro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  <a:latin typeface="Adobe Garamond Pro" pitchFamily="18" charset="0"/>
              </a:rPr>
              <a:t>Karisma</a:t>
            </a:r>
            <a:endParaRPr lang="en-US" sz="2800" dirty="0" smtClean="0">
              <a:solidFill>
                <a:schemeClr val="bg1"/>
              </a:solidFill>
              <a:latin typeface="Adobe Garamond Pro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  <a:latin typeface="Adobe Garamond Pro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dobe Garamond Pro" pitchFamily="18" charset="0"/>
              </a:rPr>
              <a:t>dipercaya</a:t>
            </a:r>
            <a:endParaRPr lang="en-US" sz="2800" dirty="0" smtClean="0">
              <a:solidFill>
                <a:schemeClr val="bg1"/>
              </a:solidFill>
              <a:latin typeface="Adobe Garamond Pro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		   </a:t>
            </a:r>
            <a:r>
              <a:rPr lang="en-US" sz="2000" i="1" dirty="0" smtClean="0">
                <a:solidFill>
                  <a:schemeClr val="bg1"/>
                </a:solidFill>
                <a:latin typeface="Adobe Garamond Pro" pitchFamily="18" charset="0"/>
              </a:rPr>
              <a:t>Robert </a:t>
            </a:r>
            <a:r>
              <a:rPr lang="en-US" sz="2000" i="1" dirty="0" err="1" smtClean="0">
                <a:solidFill>
                  <a:schemeClr val="bg1"/>
                </a:solidFill>
                <a:latin typeface="Adobe Garamond Pro" pitchFamily="18" charset="0"/>
              </a:rPr>
              <a:t>Dallah</a:t>
            </a:r>
            <a:r>
              <a:rPr lang="en-US" sz="2000" i="1" dirty="0" smtClean="0">
                <a:solidFill>
                  <a:schemeClr val="bg1"/>
                </a:solidFill>
                <a:latin typeface="Adobe Garamond Pro" pitchFamily="18" charset="0"/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  <a:latin typeface="Adobe Garamond Pro" pitchFamily="18" charset="0"/>
              </a:rPr>
              <a:t>ahli</a:t>
            </a:r>
            <a:r>
              <a:rPr lang="en-US" sz="2000" i="1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Adobe Garamond Pro" pitchFamily="18" charset="0"/>
              </a:rPr>
              <a:t>sejarah</a:t>
            </a:r>
            <a:r>
              <a:rPr lang="en-US" sz="2000" i="1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Adobe Garamond Pro" pitchFamily="18" charset="0"/>
              </a:rPr>
              <a:t>kepresidenan</a:t>
            </a:r>
            <a:endParaRPr lang="en-US" sz="1200" i="1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1447799" y="4282857"/>
            <a:ext cx="45719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0"/>
            <a:ext cx="3200400" cy="243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7648" y="228600"/>
            <a:ext cx="28151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Vivaldi" pitchFamily="66" charset="0"/>
              </a:rPr>
              <a:t>K</a:t>
            </a:r>
            <a:r>
              <a:rPr lang="en-US" sz="3200" dirty="0" err="1" smtClean="0">
                <a:solidFill>
                  <a:schemeClr val="bg1"/>
                </a:solidFill>
                <a:latin typeface="Vivaldi" pitchFamily="66" charset="0"/>
              </a:rPr>
              <a:t>ejujuran</a:t>
            </a:r>
            <a:r>
              <a:rPr lang="en-US" sz="3200" dirty="0" smtClean="0">
                <a:solidFill>
                  <a:schemeClr val="bg1"/>
                </a:solidFill>
                <a:latin typeface="Vivaldi" pitchFamily="66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Vivaldi" pitchFamily="66" charset="0"/>
              </a:rPr>
              <a:t>merupakan</a:t>
            </a:r>
            <a:r>
              <a:rPr lang="en-US" sz="3200" dirty="0" smtClean="0">
                <a:solidFill>
                  <a:schemeClr val="bg1"/>
                </a:solidFill>
                <a:latin typeface="Vivaldi" pitchFamily="66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Vivaldi" pitchFamily="66" charset="0"/>
              </a:rPr>
              <a:t>kunci</a:t>
            </a:r>
            <a:r>
              <a:rPr lang="en-US" sz="4000" dirty="0" smtClean="0">
                <a:solidFill>
                  <a:schemeClr val="bg1"/>
                </a:solidFill>
                <a:latin typeface="Vivaldi" pitchFamily="66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Vivaldi" pitchFamily="66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Vivaldi" pitchFamily="66" charset="0"/>
              </a:rPr>
              <a:t>dalam</a:t>
            </a:r>
            <a:r>
              <a:rPr lang="en-US" sz="3200" dirty="0" smtClean="0">
                <a:solidFill>
                  <a:schemeClr val="bg1"/>
                </a:solidFill>
                <a:latin typeface="Vivaldi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Vivaldi" pitchFamily="66" charset="0"/>
              </a:rPr>
              <a:t>berkomunikasi</a:t>
            </a:r>
            <a:endParaRPr lang="en-US" sz="3600" dirty="0">
              <a:solidFill>
                <a:schemeClr val="bg1"/>
              </a:solidFill>
              <a:latin typeface="Vivald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Desktop\Demosthe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841" y="152400"/>
            <a:ext cx="1647759" cy="22166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0"/>
            <a:ext cx="3505200" cy="152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76200"/>
            <a:ext cx="3353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Vivaldi" pitchFamily="66" charset="0"/>
              </a:rPr>
              <a:t>K</a:t>
            </a:r>
            <a:r>
              <a:rPr lang="en-US" sz="2400" dirty="0" err="1" smtClean="0">
                <a:solidFill>
                  <a:schemeClr val="bg1"/>
                </a:solidFill>
                <a:latin typeface="Vivaldi" pitchFamily="66" charset="0"/>
              </a:rPr>
              <a:t>omunikasi</a:t>
            </a:r>
            <a:r>
              <a:rPr lang="en-US" sz="3600" dirty="0" smtClean="0">
                <a:solidFill>
                  <a:schemeClr val="bg1"/>
                </a:solidFill>
                <a:latin typeface="Vivaldi" pitchFamily="66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Vivaldi" pitchFamily="66" charset="0"/>
              </a:rPr>
              <a:t>bukan</a:t>
            </a:r>
            <a:r>
              <a:rPr lang="en-US" sz="3600" dirty="0" smtClean="0">
                <a:solidFill>
                  <a:schemeClr val="bg1"/>
                </a:solidFill>
                <a:latin typeface="Vivaldi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Vivaldi" pitchFamily="66" charset="0"/>
              </a:rPr>
              <a:t>bakat</a:t>
            </a:r>
            <a:endParaRPr lang="en-US" sz="2400" dirty="0" smtClean="0">
              <a:solidFill>
                <a:schemeClr val="bg1"/>
              </a:solidFill>
              <a:latin typeface="Vivaldi" pitchFamily="66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Vivaldi" pitchFamily="66" charset="0"/>
              </a:rPr>
              <a:t>Tapi</a:t>
            </a:r>
            <a:r>
              <a:rPr lang="en-US" sz="2400" dirty="0" smtClean="0">
                <a:solidFill>
                  <a:schemeClr val="bg1"/>
                </a:solidFill>
                <a:latin typeface="Vivaldi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valdi" pitchFamily="66" charset="0"/>
              </a:rPr>
              <a:t>bisa</a:t>
            </a:r>
            <a:r>
              <a:rPr lang="en-US" sz="3200" dirty="0" smtClean="0">
                <a:solidFill>
                  <a:schemeClr val="bg1"/>
                </a:solidFill>
                <a:latin typeface="Vivaldi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Vivaldi" pitchFamily="66" charset="0"/>
              </a:rPr>
              <a:t>dipelajari</a:t>
            </a:r>
            <a:endParaRPr lang="en-US" sz="3200" dirty="0">
              <a:solidFill>
                <a:schemeClr val="bg1"/>
              </a:solidFill>
              <a:latin typeface="Vivaldi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59553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Demostenes</a:t>
            </a:r>
            <a:r>
              <a:rPr lang="en-US" b="1" dirty="0" smtClean="0"/>
              <a:t>, </a:t>
            </a:r>
            <a:r>
              <a:rPr lang="en-US" sz="1400" dirty="0" err="1" smtClean="0"/>
              <a:t>hidup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zaman</a:t>
            </a:r>
            <a:r>
              <a:rPr lang="en-US" sz="1400" dirty="0" smtClean="0"/>
              <a:t> </a:t>
            </a:r>
            <a:r>
              <a:rPr lang="en-US" sz="1400" dirty="0" err="1" smtClean="0"/>
              <a:t>Yunani</a:t>
            </a:r>
            <a:r>
              <a:rPr lang="en-US" sz="1400" dirty="0" smtClean="0"/>
              <a:t>, </a:t>
            </a:r>
            <a:r>
              <a:rPr lang="en-US" sz="1400" dirty="0" err="1" smtClean="0"/>
              <a:t>ketika</a:t>
            </a:r>
            <a:r>
              <a:rPr lang="en-US" sz="1400" dirty="0" smtClean="0"/>
              <a:t> </a:t>
            </a:r>
            <a:r>
              <a:rPr lang="en-US" sz="1400" dirty="0" err="1" smtClean="0"/>
              <a:t>segala</a:t>
            </a:r>
            <a:r>
              <a:rPr lang="en-US" sz="1400" dirty="0" smtClean="0"/>
              <a:t> </a:t>
            </a:r>
            <a:r>
              <a:rPr lang="en-US" sz="1400" dirty="0" err="1" smtClean="0"/>
              <a:t>permasalahan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diselesaikan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pembicaraan</a:t>
            </a:r>
            <a:r>
              <a:rPr lang="en-US" sz="1400" dirty="0" smtClean="0"/>
              <a:t>,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 </a:t>
            </a:r>
            <a:r>
              <a:rPr lang="en-US" sz="1400" dirty="0" err="1" smtClean="0"/>
              <a:t>seorang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gagap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muda</a:t>
            </a:r>
            <a:r>
              <a:rPr lang="en-US" sz="1400" dirty="0" smtClean="0"/>
              <a:t>,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datang</a:t>
            </a:r>
            <a:r>
              <a:rPr lang="en-US" sz="1400" dirty="0" smtClean="0"/>
              <a:t> 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b="1" dirty="0" err="1" smtClean="0"/>
              <a:t>Majelis</a:t>
            </a:r>
            <a:r>
              <a:rPr lang="en-US" sz="1400" b="1" dirty="0" smtClean="0"/>
              <a:t> Athena </a:t>
            </a:r>
            <a:r>
              <a:rPr lang="en-US" sz="1400" dirty="0" smtClean="0"/>
              <a:t>– </a:t>
            </a:r>
            <a:r>
              <a:rPr lang="en-US" sz="1400" dirty="0" err="1" smtClean="0"/>
              <a:t>badan</a:t>
            </a:r>
            <a:r>
              <a:rPr lang="en-US" sz="1400" dirty="0" smtClean="0"/>
              <a:t> </a:t>
            </a:r>
            <a:r>
              <a:rPr lang="en-US" sz="1400" dirty="0" err="1" smtClean="0"/>
              <a:t>legislatif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terdiri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6000 senator – </a:t>
            </a:r>
            <a:r>
              <a:rPr lang="en-US" sz="1400" dirty="0" err="1" smtClean="0"/>
              <a:t>guna</a:t>
            </a:r>
            <a:r>
              <a:rPr lang="en-US" sz="1400" dirty="0" smtClean="0"/>
              <a:t> </a:t>
            </a:r>
            <a:r>
              <a:rPr lang="en-US" sz="1400" dirty="0" err="1" smtClean="0"/>
              <a:t>menyampaikan</a:t>
            </a:r>
            <a:r>
              <a:rPr lang="en-US" sz="1400" dirty="0" smtClean="0"/>
              <a:t> </a:t>
            </a:r>
            <a:r>
              <a:rPr lang="en-US" sz="1400" dirty="0" err="1" smtClean="0"/>
              <a:t>hal</a:t>
            </a:r>
            <a:r>
              <a:rPr lang="en-US" sz="1400" dirty="0" smtClean="0"/>
              <a:t> </a:t>
            </a:r>
            <a:r>
              <a:rPr lang="en-US" sz="1400" dirty="0" err="1" smtClean="0"/>
              <a:t>penting</a:t>
            </a:r>
            <a:r>
              <a:rPr lang="en-US" sz="1400" dirty="0" smtClean="0"/>
              <a:t>.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diserang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anggota</a:t>
            </a:r>
            <a:r>
              <a:rPr lang="en-US" sz="1400" dirty="0" smtClean="0"/>
              <a:t> </a:t>
            </a:r>
            <a:r>
              <a:rPr lang="en-US" sz="1400" dirty="0" err="1" smtClean="0"/>
              <a:t>badan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.  </a:t>
            </a:r>
            <a:r>
              <a:rPr lang="en-US" sz="1400" dirty="0" err="1" smtClean="0"/>
              <a:t>Gagapnya</a:t>
            </a:r>
            <a:r>
              <a:rPr lang="en-US" sz="1400" dirty="0" smtClean="0"/>
              <a:t> </a:t>
            </a:r>
            <a:r>
              <a:rPr lang="en-US" sz="1400" dirty="0" err="1" smtClean="0"/>
              <a:t>semakin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, </a:t>
            </a:r>
            <a:r>
              <a:rPr lang="en-US" sz="1400" dirty="0" err="1" smtClean="0"/>
              <a:t>pikirannya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runtut</a:t>
            </a:r>
            <a:r>
              <a:rPr lang="en-US" sz="1400" dirty="0" smtClean="0"/>
              <a:t>, </a:t>
            </a:r>
            <a:r>
              <a:rPr lang="en-US" sz="1400" dirty="0" err="1" smtClean="0"/>
              <a:t>makin</a:t>
            </a:r>
            <a:r>
              <a:rPr lang="en-US" sz="1400" dirty="0" smtClean="0"/>
              <a:t> lama </a:t>
            </a:r>
            <a:r>
              <a:rPr lang="en-US" sz="1400" dirty="0" err="1" smtClean="0"/>
              <a:t>bicara</a:t>
            </a:r>
            <a:r>
              <a:rPr lang="en-US" sz="1400" dirty="0" smtClean="0"/>
              <a:t> </a:t>
            </a:r>
            <a:r>
              <a:rPr lang="en-US" sz="1400" dirty="0" err="1" smtClean="0"/>
              <a:t>makin</a:t>
            </a:r>
            <a:r>
              <a:rPr lang="en-US" sz="1400" dirty="0" smtClean="0"/>
              <a:t> </a:t>
            </a:r>
            <a:r>
              <a:rPr lang="en-US" sz="1400" dirty="0" err="1" smtClean="0"/>
              <a:t>buruk</a:t>
            </a:r>
            <a:r>
              <a:rPr lang="en-US" sz="1400" dirty="0" smtClean="0"/>
              <a:t> </a:t>
            </a:r>
            <a:r>
              <a:rPr lang="en-US" sz="1400" dirty="0" err="1" smtClean="0"/>
              <a:t>hasilnya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bersumpah</a:t>
            </a:r>
            <a:r>
              <a:rPr lang="en-US" sz="1400" dirty="0" smtClean="0"/>
              <a:t> </a:t>
            </a:r>
            <a:r>
              <a:rPr lang="en-US" sz="1400" dirty="0" err="1" smtClean="0"/>
              <a:t>hal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</a:t>
            </a:r>
            <a:r>
              <a:rPr lang="en-US" sz="1400" dirty="0" err="1" smtClean="0"/>
              <a:t>lagi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hidupnya</a:t>
            </a:r>
            <a:r>
              <a:rPr lang="en-US" sz="1400" dirty="0" smtClean="0"/>
              <a:t>!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mempelajari</a:t>
            </a:r>
            <a:r>
              <a:rPr lang="en-US" sz="1400" dirty="0" smtClean="0"/>
              <a:t> </a:t>
            </a:r>
            <a:r>
              <a:rPr lang="en-US" sz="1400" dirty="0" err="1" smtClean="0"/>
              <a:t>bagaimana</a:t>
            </a:r>
            <a:r>
              <a:rPr lang="en-US" sz="1400" dirty="0" smtClean="0"/>
              <a:t> </a:t>
            </a:r>
            <a:r>
              <a:rPr lang="en-US" sz="1400" dirty="0" err="1" smtClean="0"/>
              <a:t>menulis</a:t>
            </a:r>
            <a:r>
              <a:rPr lang="en-US" sz="1400" dirty="0" smtClean="0"/>
              <a:t> </a:t>
            </a:r>
            <a:r>
              <a:rPr lang="en-US" sz="1400" dirty="0" err="1" smtClean="0"/>
              <a:t>pidato</a:t>
            </a:r>
            <a:r>
              <a:rPr lang="en-US" sz="1400" dirty="0" smtClean="0"/>
              <a:t>. Lama </a:t>
            </a:r>
            <a:r>
              <a:rPr lang="en-US" sz="1400" dirty="0" err="1" smtClean="0"/>
              <a:t>kelamaan</a:t>
            </a:r>
            <a:r>
              <a:rPr lang="en-US" sz="1400" dirty="0" smtClean="0"/>
              <a:t>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ahli</a:t>
            </a:r>
            <a:r>
              <a:rPr lang="en-US" sz="1400" dirty="0" smtClean="0"/>
              <a:t> </a:t>
            </a:r>
            <a:r>
              <a:rPr lang="en-US" sz="1400" dirty="0" err="1" smtClean="0"/>
              <a:t>menulis</a:t>
            </a:r>
            <a:r>
              <a:rPr lang="en-US" sz="1400" dirty="0" smtClean="0"/>
              <a:t> </a:t>
            </a:r>
            <a:r>
              <a:rPr lang="en-US" sz="1400" dirty="0" err="1" smtClean="0"/>
              <a:t>pidato</a:t>
            </a:r>
            <a:r>
              <a:rPr lang="en-US" sz="1400" dirty="0" smtClean="0"/>
              <a:t>. </a:t>
            </a:r>
          </a:p>
          <a:p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pergi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b="1" dirty="0" err="1" smtClean="0"/>
              <a:t>pantai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laut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Aegea</a:t>
            </a:r>
            <a:r>
              <a:rPr lang="en-US" sz="1400" b="1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memperkuat</a:t>
            </a:r>
            <a:r>
              <a:rPr lang="en-US" sz="1400" dirty="0" smtClean="0"/>
              <a:t> </a:t>
            </a:r>
            <a:r>
              <a:rPr lang="en-US" sz="1400" dirty="0" err="1" smtClean="0"/>
              <a:t>suaranya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menjerit</a:t>
            </a:r>
            <a:r>
              <a:rPr lang="en-US" sz="1400" dirty="0" smtClean="0"/>
              <a:t> </a:t>
            </a:r>
            <a:r>
              <a:rPr lang="en-US" sz="1400" dirty="0" err="1" smtClean="0"/>
              <a:t>menentang</a:t>
            </a:r>
            <a:r>
              <a:rPr lang="en-US" sz="1400" dirty="0" smtClean="0"/>
              <a:t> </a:t>
            </a:r>
            <a:r>
              <a:rPr lang="en-US" sz="1400" dirty="0" err="1" smtClean="0"/>
              <a:t>kebisingan</a:t>
            </a:r>
            <a:r>
              <a:rPr lang="en-US" sz="1400" dirty="0" smtClean="0"/>
              <a:t> </a:t>
            </a:r>
            <a:r>
              <a:rPr lang="en-US" sz="1400" dirty="0" err="1" smtClean="0"/>
              <a:t>laut</a:t>
            </a:r>
            <a:r>
              <a:rPr lang="en-US" sz="1400" dirty="0" smtClean="0"/>
              <a:t>. 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memperbaiki</a:t>
            </a:r>
            <a:r>
              <a:rPr lang="en-US" sz="1400" dirty="0" smtClean="0"/>
              <a:t> </a:t>
            </a:r>
            <a:r>
              <a:rPr lang="en-US" sz="1400" dirty="0" err="1" smtClean="0"/>
              <a:t>artikulasi</a:t>
            </a:r>
            <a:r>
              <a:rPr lang="en-US" sz="1400" dirty="0" smtClean="0"/>
              <a:t>,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melatih</a:t>
            </a:r>
            <a:r>
              <a:rPr lang="en-US" sz="1400" dirty="0" smtClean="0"/>
              <a:t> </a:t>
            </a:r>
            <a:r>
              <a:rPr lang="en-US" sz="1400" dirty="0" err="1" smtClean="0"/>
              <a:t>diri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berbicara</a:t>
            </a:r>
            <a:r>
              <a:rPr lang="en-US" sz="1400" dirty="0" smtClean="0"/>
              <a:t> </a:t>
            </a:r>
            <a:r>
              <a:rPr lang="en-US" sz="1400" dirty="0" err="1" smtClean="0"/>
              <a:t>sambil</a:t>
            </a:r>
            <a:r>
              <a:rPr lang="en-US" sz="1400" dirty="0" smtClean="0"/>
              <a:t> </a:t>
            </a:r>
            <a:r>
              <a:rPr lang="en-US" sz="1400" dirty="0" err="1" smtClean="0"/>
              <a:t>mengulum</a:t>
            </a:r>
            <a:r>
              <a:rPr lang="en-US" sz="1400" dirty="0" smtClean="0"/>
              <a:t> </a:t>
            </a:r>
            <a:r>
              <a:rPr lang="en-US" sz="1400" dirty="0" err="1" smtClean="0"/>
              <a:t>kerikil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mulutnya</a:t>
            </a:r>
            <a:r>
              <a:rPr lang="en-US" sz="1400" dirty="0" smtClean="0"/>
              <a:t>.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mengatasi</a:t>
            </a:r>
            <a:r>
              <a:rPr lang="en-US" sz="1400" dirty="0" smtClean="0"/>
              <a:t> rasa </a:t>
            </a:r>
            <a:r>
              <a:rPr lang="en-US" sz="1400" dirty="0" err="1" smtClean="0"/>
              <a:t>takut</a:t>
            </a:r>
            <a:r>
              <a:rPr lang="en-US" sz="1400" dirty="0" smtClean="0"/>
              <a:t>,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berbicara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pedang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menggantung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atas</a:t>
            </a:r>
            <a:r>
              <a:rPr lang="en-US" sz="1400" dirty="0" smtClean="0"/>
              <a:t> </a:t>
            </a:r>
            <a:r>
              <a:rPr lang="en-US" sz="1400" dirty="0" err="1" smtClean="0"/>
              <a:t>kepalanya</a:t>
            </a:r>
            <a:r>
              <a:rPr lang="en-US" sz="1400" dirty="0" smtClean="0"/>
              <a:t>.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mempelajari</a:t>
            </a:r>
            <a:r>
              <a:rPr lang="en-US" sz="1400" dirty="0" smtClean="0"/>
              <a:t> </a:t>
            </a:r>
            <a:r>
              <a:rPr lang="en-US" sz="1400" dirty="0" err="1" smtClean="0"/>
              <a:t>teknik</a:t>
            </a:r>
            <a:r>
              <a:rPr lang="en-US" sz="1400" dirty="0" smtClean="0"/>
              <a:t> </a:t>
            </a:r>
            <a:r>
              <a:rPr lang="en-US" sz="1400" dirty="0" err="1" smtClean="0"/>
              <a:t>retorika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ahli</a:t>
            </a:r>
            <a:r>
              <a:rPr lang="en-US" sz="1400" dirty="0" smtClean="0"/>
              <a:t> </a:t>
            </a:r>
            <a:r>
              <a:rPr lang="en-US" sz="1400" dirty="0" err="1" smtClean="0"/>
              <a:t>pidato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Beberapa</a:t>
            </a:r>
            <a:r>
              <a:rPr lang="en-US" sz="1400" dirty="0" smtClean="0"/>
              <a:t> </a:t>
            </a:r>
            <a:r>
              <a:rPr lang="en-US" sz="1400" dirty="0" err="1" smtClean="0"/>
              <a:t>tahun</a:t>
            </a:r>
            <a:r>
              <a:rPr lang="en-US" sz="1400" dirty="0" smtClean="0"/>
              <a:t> </a:t>
            </a:r>
            <a:r>
              <a:rPr lang="en-US" sz="1400" dirty="0" err="1" smtClean="0"/>
              <a:t>kemudian</a:t>
            </a:r>
            <a:r>
              <a:rPr lang="en-US" sz="1400" dirty="0" smtClean="0"/>
              <a:t>,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maju</a:t>
            </a:r>
            <a:r>
              <a:rPr lang="en-US" sz="1400" dirty="0" smtClean="0"/>
              <a:t> </a:t>
            </a:r>
            <a:r>
              <a:rPr lang="en-US" sz="1400" dirty="0" err="1" smtClean="0"/>
              <a:t>lagi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Majelis</a:t>
            </a:r>
            <a:r>
              <a:rPr lang="en-US" sz="1400" dirty="0" smtClean="0"/>
              <a:t> </a:t>
            </a:r>
            <a:r>
              <a:rPr lang="en-US" sz="1400" dirty="0" err="1" smtClean="0"/>
              <a:t>Legistatif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menyampaikan</a:t>
            </a:r>
            <a:r>
              <a:rPr lang="en-US" sz="1400" dirty="0" smtClean="0"/>
              <a:t> </a:t>
            </a:r>
            <a:r>
              <a:rPr lang="en-US" sz="1400" dirty="0" err="1" smtClean="0"/>
              <a:t>ancaman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b="1" dirty="0" smtClean="0"/>
              <a:t>Raja </a:t>
            </a:r>
            <a:r>
              <a:rPr lang="en-US" sz="1400" b="1" dirty="0" err="1" smtClean="0"/>
              <a:t>Makedonia</a:t>
            </a:r>
            <a:r>
              <a:rPr lang="en-US" sz="1400" dirty="0" smtClean="0"/>
              <a:t>, Philip II.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</a:t>
            </a:r>
            <a:r>
              <a:rPr lang="en-US" sz="1400" dirty="0" smtClean="0"/>
              <a:t> </a:t>
            </a:r>
            <a:r>
              <a:rPr lang="en-US" sz="1400" dirty="0" err="1" smtClean="0"/>
              <a:t>inspirasi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pendengarnya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indah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ide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menghadapi</a:t>
            </a:r>
            <a:r>
              <a:rPr lang="en-US" sz="1400" dirty="0" smtClean="0"/>
              <a:t> </a:t>
            </a:r>
            <a:r>
              <a:rPr lang="en-US" sz="1400" dirty="0" err="1" smtClean="0"/>
              <a:t>orang</a:t>
            </a:r>
            <a:r>
              <a:rPr lang="en-US" sz="1400" dirty="0" smtClean="0"/>
              <a:t> </a:t>
            </a:r>
            <a:r>
              <a:rPr lang="en-US" sz="1400" dirty="0" err="1" smtClean="0"/>
              <a:t>Makedonia</a:t>
            </a:r>
            <a:r>
              <a:rPr lang="en-US" sz="1400" dirty="0" smtClean="0"/>
              <a:t>. </a:t>
            </a:r>
          </a:p>
          <a:p>
            <a:endParaRPr lang="en-US" sz="1400" dirty="0" smtClean="0"/>
          </a:p>
          <a:p>
            <a:r>
              <a:rPr lang="en-US" sz="1400" dirty="0" smtClean="0"/>
              <a:t>Di </a:t>
            </a:r>
            <a:r>
              <a:rPr lang="en-US" sz="1400" dirty="0" err="1" smtClean="0"/>
              <a:t>akhir</a:t>
            </a:r>
            <a:r>
              <a:rPr lang="en-US" sz="1400" dirty="0" smtClean="0"/>
              <a:t> </a:t>
            </a:r>
            <a:r>
              <a:rPr lang="en-US" sz="1400" dirty="0" err="1" smtClean="0"/>
              <a:t>pidato</a:t>
            </a:r>
            <a:r>
              <a:rPr lang="en-US" sz="1400" dirty="0" smtClean="0"/>
              <a:t>,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mendapat</a:t>
            </a:r>
            <a:r>
              <a:rPr lang="en-US" sz="1400" dirty="0" smtClean="0"/>
              <a:t> </a:t>
            </a:r>
            <a:r>
              <a:rPr lang="en-US" sz="1400" dirty="0" err="1" smtClean="0"/>
              <a:t>sambutan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dukungan</a:t>
            </a:r>
            <a:r>
              <a:rPr lang="en-US" sz="1400" dirty="0" smtClean="0"/>
              <a:t> </a:t>
            </a:r>
            <a:r>
              <a:rPr lang="en-US" sz="1400" dirty="0" err="1" smtClean="0"/>
              <a:t>penuh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Senator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tekad</a:t>
            </a:r>
            <a:r>
              <a:rPr lang="en-US" sz="1400" dirty="0" smtClean="0"/>
              <a:t> </a:t>
            </a:r>
            <a:r>
              <a:rPr lang="en-US" sz="1400" dirty="0" err="1" smtClean="0"/>
              <a:t>bersama</a:t>
            </a:r>
            <a:r>
              <a:rPr lang="en-US" sz="1400" dirty="0" smtClean="0"/>
              <a:t>, “Mari </a:t>
            </a:r>
            <a:r>
              <a:rPr lang="en-US" sz="1400" dirty="0" err="1" smtClean="0"/>
              <a:t>kita</a:t>
            </a:r>
            <a:r>
              <a:rPr lang="en-US" sz="1400" dirty="0" smtClean="0"/>
              <a:t> </a:t>
            </a:r>
            <a:r>
              <a:rPr lang="en-US" sz="1400" dirty="0" err="1" smtClean="0"/>
              <a:t>berperang</a:t>
            </a:r>
            <a:r>
              <a:rPr lang="en-US" sz="1400" dirty="0" smtClean="0"/>
              <a:t> </a:t>
            </a:r>
            <a:r>
              <a:rPr lang="en-US" sz="1400" dirty="0" err="1" smtClean="0"/>
              <a:t>melawan</a:t>
            </a:r>
            <a:r>
              <a:rPr lang="en-US" sz="1400" dirty="0" smtClean="0"/>
              <a:t> Philip!”  </a:t>
            </a:r>
            <a:r>
              <a:rPr lang="en-US" sz="1400" dirty="0" err="1" smtClean="0"/>
              <a:t>Peperangan</a:t>
            </a:r>
            <a:r>
              <a:rPr lang="en-US" sz="1400" dirty="0" smtClean="0"/>
              <a:t> </a:t>
            </a:r>
            <a:r>
              <a:rPr lang="en-US" sz="1400" dirty="0" err="1" smtClean="0"/>
              <a:t>diakhiri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kemenangan</a:t>
            </a:r>
            <a:r>
              <a:rPr lang="en-US" sz="1400" dirty="0" smtClean="0"/>
              <a:t> </a:t>
            </a:r>
            <a:r>
              <a:rPr lang="en-US" sz="1400" dirty="0" err="1" smtClean="0"/>
              <a:t>Yunani</a:t>
            </a:r>
            <a:r>
              <a:rPr lang="en-US" sz="1400" dirty="0" smtClean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seorang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putus</a:t>
            </a:r>
            <a:r>
              <a:rPr lang="en-US" sz="1400" dirty="0" smtClean="0"/>
              <a:t> </a:t>
            </a:r>
            <a:r>
              <a:rPr lang="en-US" sz="1400" dirty="0" err="1" smtClean="0"/>
              <a:t>asa</a:t>
            </a:r>
            <a:r>
              <a:rPr lang="en-US" sz="1400" dirty="0" smtClean="0"/>
              <a:t> </a:t>
            </a:r>
            <a:r>
              <a:rPr lang="en-US" sz="1400" dirty="0" err="1" smtClean="0"/>
              <a:t>walau</a:t>
            </a:r>
            <a:r>
              <a:rPr lang="en-US" sz="1400" dirty="0" smtClean="0"/>
              <a:t> </a:t>
            </a:r>
            <a:r>
              <a:rPr lang="en-US" sz="1400" dirty="0" err="1" smtClean="0"/>
              <a:t>pernah</a:t>
            </a:r>
            <a:r>
              <a:rPr lang="en-US" sz="1400" dirty="0" smtClean="0"/>
              <a:t> </a:t>
            </a:r>
            <a:r>
              <a:rPr lang="en-US" sz="1400" dirty="0" err="1" smtClean="0"/>
              <a:t>gagal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81000" y="0"/>
            <a:ext cx="381000" cy="15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1143000" y="1371600"/>
            <a:ext cx="7010400" cy="381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2819400"/>
            <a:ext cx="12192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4953000" cy="76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5562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Vivaldi" pitchFamily="66" charset="0"/>
              </a:rPr>
              <a:t>C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ommunication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Vivaldi" pitchFamily="66" charset="0"/>
              </a:rPr>
              <a:t>P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rocess</a:t>
            </a:r>
            <a:endParaRPr lang="en-AU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381000" cy="762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2895600"/>
            <a:ext cx="1266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Communicator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2819400"/>
            <a:ext cx="8382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2895600"/>
            <a:ext cx="829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Message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819400"/>
            <a:ext cx="7620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2895600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Channel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5943600" y="2819400"/>
            <a:ext cx="11430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43600" y="2895600"/>
            <a:ext cx="1186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Communican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7391400" y="2590800"/>
            <a:ext cx="11430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43800" y="2590800"/>
            <a:ext cx="894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Perceived</a:t>
            </a:r>
          </a:p>
          <a:p>
            <a:pPr algn="ctr"/>
            <a:r>
              <a:rPr lang="en-US" sz="1400" dirty="0" smtClean="0"/>
              <a:t>Content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7391400" y="3200400"/>
            <a:ext cx="11430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57866" y="3200400"/>
            <a:ext cx="64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Actual</a:t>
            </a:r>
          </a:p>
          <a:p>
            <a:pPr algn="ctr"/>
            <a:r>
              <a:rPr lang="en-US" sz="1400" dirty="0" smtClean="0"/>
              <a:t>Effect</a:t>
            </a:r>
            <a:endParaRPr lang="en-US" sz="1400" dirty="0"/>
          </a:p>
        </p:txBody>
      </p:sp>
      <p:sp>
        <p:nvSpPr>
          <p:cNvPr id="20" name="Curved Up Arrow 19"/>
          <p:cNvSpPr/>
          <p:nvPr/>
        </p:nvSpPr>
        <p:spPr>
          <a:xfrm flipH="1">
            <a:off x="6934200" y="3886200"/>
            <a:ext cx="685800" cy="381000"/>
          </a:xfrm>
          <a:prstGeom prst="curved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flipH="1">
            <a:off x="6934200" y="2057400"/>
            <a:ext cx="685800" cy="381000"/>
          </a:xfrm>
          <a:prstGeom prst="curved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2590800"/>
            <a:ext cx="11430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00" y="2590800"/>
            <a:ext cx="844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Intended</a:t>
            </a:r>
          </a:p>
          <a:p>
            <a:pPr algn="ctr"/>
            <a:r>
              <a:rPr lang="en-US" sz="1400" dirty="0" smtClean="0"/>
              <a:t>Content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685800" y="3200400"/>
            <a:ext cx="11430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8200" y="3200400"/>
            <a:ext cx="844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Intended</a:t>
            </a:r>
          </a:p>
          <a:p>
            <a:pPr algn="ctr"/>
            <a:r>
              <a:rPr lang="en-US" sz="1400" dirty="0" smtClean="0"/>
              <a:t>Effect</a:t>
            </a:r>
            <a:endParaRPr lang="en-US" sz="1400" dirty="0"/>
          </a:p>
        </p:txBody>
      </p:sp>
      <p:sp>
        <p:nvSpPr>
          <p:cNvPr id="28" name="Curved Down Arrow 27"/>
          <p:cNvSpPr/>
          <p:nvPr/>
        </p:nvSpPr>
        <p:spPr>
          <a:xfrm>
            <a:off x="1447800" y="2057400"/>
            <a:ext cx="685800" cy="381000"/>
          </a:xfrm>
          <a:prstGeom prst="curved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>
            <a:off x="1524000" y="3886200"/>
            <a:ext cx="685800" cy="381000"/>
          </a:xfrm>
          <a:prstGeom prst="curved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276600" y="2895600"/>
            <a:ext cx="228600" cy="381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495800" y="2895600"/>
            <a:ext cx="228600" cy="381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638800" y="2895600"/>
            <a:ext cx="228600" cy="381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14800" y="1752600"/>
            <a:ext cx="7620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203962" y="1828800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Noise</a:t>
            </a:r>
            <a:endParaRPr lang="en-US" sz="1400" dirty="0"/>
          </a:p>
        </p:txBody>
      </p:sp>
      <p:sp>
        <p:nvSpPr>
          <p:cNvPr id="35" name="Curved Up Arrow 34"/>
          <p:cNvSpPr/>
          <p:nvPr/>
        </p:nvSpPr>
        <p:spPr>
          <a:xfrm flipH="1">
            <a:off x="2743200" y="3657600"/>
            <a:ext cx="3505200" cy="1066800"/>
          </a:xfrm>
          <a:prstGeom prst="curved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6863" y="4191000"/>
            <a:ext cx="876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Feedback</a:t>
            </a:r>
            <a:endParaRPr 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2971800" y="2133600"/>
            <a:ext cx="990600" cy="4572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029200" y="2057400"/>
            <a:ext cx="990600" cy="4572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114800" y="2514600"/>
            <a:ext cx="304800" cy="1524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4610100" y="2476500"/>
            <a:ext cx="304800" cy="2286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487148" y="5691426"/>
            <a:ext cx="19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Semantic Problems</a:t>
            </a:r>
          </a:p>
          <a:p>
            <a:pPr algn="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Perceptual distortion</a:t>
            </a:r>
          </a:p>
          <a:p>
            <a:pPr algn="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Physical distractions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09458" y="5691426"/>
            <a:ext cx="27857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Status Effect</a:t>
            </a:r>
          </a:p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Poor choice of communication </a:t>
            </a:r>
          </a:p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	channels/symbols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89243" y="539829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Noise &amp; Barrier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Desktop\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-6170"/>
            <a:ext cx="6781800" cy="686417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23622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6509" y="1057870"/>
            <a:ext cx="532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MENDENGARKAN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541" y="1676400"/>
            <a:ext cx="5379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Syarat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Pertama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Komunikasi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Efektif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850</Words>
  <Application>Microsoft Office PowerPoint</Application>
  <PresentationFormat>On-screen Show (4:3)</PresentationFormat>
  <Paragraphs>208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Tataran Komunikasi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Catatlah apa yang kita  dengar</vt:lpstr>
      <vt:lpstr>Jangan takut  mendengar</vt:lpstr>
      <vt:lpstr>Mendengarkan: </vt:lpstr>
      <vt:lpstr>Jangan takut  membuka diri</vt:lpstr>
      <vt:lpstr>pesan NONVERBAL</vt:lpstr>
      <vt:lpstr>Pesan Fasial</vt:lpstr>
      <vt:lpstr>PowerPoint Presentation</vt:lpstr>
      <vt:lpstr>Apa alasan kita  berbicara?</vt:lpstr>
      <vt:lpstr>JOHARI WINDOWS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KOMUNIKATOR EFEKTIF</dc:title>
  <dc:creator>User</dc:creator>
  <cp:lastModifiedBy>May</cp:lastModifiedBy>
  <cp:revision>275</cp:revision>
  <dcterms:created xsi:type="dcterms:W3CDTF">2012-04-02T09:11:28Z</dcterms:created>
  <dcterms:modified xsi:type="dcterms:W3CDTF">2015-02-28T03:35:31Z</dcterms:modified>
</cp:coreProperties>
</file>