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2" d="100"/>
          <a:sy n="82" d="100"/>
        </p:scale>
        <p:origin x="-156" y="-1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EDFC0D-09F3-4837-8562-5073A4D10FEF}" type="datetimeFigureOut">
              <a:rPr lang="en-US" smtClean="0"/>
              <a:t>2/28/2015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6E3E24-609D-48D4-AD78-1968881DCF18}" type="slidenum">
              <a:rPr lang="en-US" smtClean="0"/>
              <a:t>‹#›</a:t>
            </a:fld>
            <a:endParaRPr lang="en-US"/>
          </a:p>
        </p:txBody>
      </p:sp>
    </p:spTree>
    <p:extLst>
      <p:ext uri="{BB962C8B-B14F-4D97-AF65-F5344CB8AC3E}">
        <p14:creationId xmlns:p14="http://schemas.microsoft.com/office/powerpoint/2010/main" val="19961138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E2B01EAC-71CE-40C8-806D-5C118B92D8B7}" type="slidenum">
              <a:rPr lang="en-US" smtClean="0"/>
              <a:pPr/>
              <a:t>1</a:t>
            </a:fld>
            <a:endParaRPr lang="en-US" smtClean="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A644CBC3-0908-4822-A783-BE2CDA0F2752}" type="slidenum">
              <a:rPr lang="en-US" smtClean="0"/>
              <a:pPr/>
              <a:t>2</a:t>
            </a:fld>
            <a:endParaRPr lang="en-US" smtClean="0"/>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9EDB8735-DCE6-48BB-9998-92E0D824DA97}" type="slidenum">
              <a:rPr lang="en-US" smtClean="0"/>
              <a:pPr/>
              <a:t>3</a:t>
            </a:fld>
            <a:endParaRPr lang="en-US" smtClean="0"/>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5B7EE15D-BADB-4349-B9A7-0D5661DB6A64}" type="slidenum">
              <a:rPr lang="en-US" smtClean="0"/>
              <a:pPr/>
              <a:t>4</a:t>
            </a:fld>
            <a:endParaRPr lang="en-US" smtClean="0"/>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62F5C3E1-6CF6-4AE2-A08A-8A28A1C72B17}" type="slidenum">
              <a:rPr lang="en-US" smtClean="0"/>
              <a:pPr/>
              <a:t>5</a:t>
            </a:fld>
            <a:endParaRPr lang="en-US" smtClean="0"/>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A7C97C94-D55D-4C82-A10E-2BA63B7D5697}" type="slidenum">
              <a:rPr lang="en-US" smtClean="0"/>
              <a:pPr/>
              <a:t>6</a:t>
            </a:fld>
            <a:endParaRPr lang="en-US" smtClean="0"/>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CCE7D291-12ED-4CEA-8598-48EDD89B61D6}" type="slidenum">
              <a:rPr lang="en-US" smtClean="0"/>
              <a:pPr/>
              <a:t>7</a:t>
            </a:fld>
            <a:endParaRPr lang="en-US" smtClean="0"/>
          </a:p>
        </p:txBody>
      </p:sp>
      <p:sp>
        <p:nvSpPr>
          <p:cNvPr id="93187" name="Rectangle 1026"/>
          <p:cNvSpPr>
            <a:spLocks noGrp="1" noRot="1" noChangeAspect="1" noChangeArrowheads="1" noTextEdit="1"/>
          </p:cNvSpPr>
          <p:nvPr>
            <p:ph type="sldImg"/>
          </p:nvPr>
        </p:nvSpPr>
        <p:spPr>
          <a:ln/>
        </p:spPr>
      </p:sp>
      <p:sp>
        <p:nvSpPr>
          <p:cNvPr id="93188" name="Rectangle 1027"/>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D6B61D20-7903-410B-B0AC-002044971262}" type="slidenum">
              <a:rPr lang="en-US" smtClean="0"/>
              <a:pPr/>
              <a:t>8</a:t>
            </a:fld>
            <a:endParaRPr lang="en-US" smtClean="0"/>
          </a:p>
        </p:txBody>
      </p:sp>
      <p:sp>
        <p:nvSpPr>
          <p:cNvPr id="94211" name="Rectangle 1026"/>
          <p:cNvSpPr>
            <a:spLocks noGrp="1" noRot="1" noChangeAspect="1" noChangeArrowheads="1" noTextEdit="1"/>
          </p:cNvSpPr>
          <p:nvPr>
            <p:ph type="sldImg"/>
          </p:nvPr>
        </p:nvSpPr>
        <p:spPr>
          <a:ln/>
        </p:spPr>
      </p:sp>
      <p:sp>
        <p:nvSpPr>
          <p:cNvPr id="94212" name="Rectangle 1027"/>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p>
            <a:fld id="{D6EEE101-21F4-4705-9377-8133EFB1E731}" type="slidenum">
              <a:rPr lang="en-US" smtClean="0"/>
              <a:pPr/>
              <a:t>9</a:t>
            </a:fld>
            <a:endParaRPr lang="en-US" smtClean="0"/>
          </a:p>
        </p:txBody>
      </p:sp>
      <p:sp>
        <p:nvSpPr>
          <p:cNvPr id="95235" name="Rectangle 1026"/>
          <p:cNvSpPr>
            <a:spLocks noGrp="1" noRot="1" noChangeAspect="1" noChangeArrowheads="1" noTextEdit="1"/>
          </p:cNvSpPr>
          <p:nvPr>
            <p:ph type="sldImg"/>
          </p:nvPr>
        </p:nvSpPr>
        <p:spPr>
          <a:ln/>
        </p:spPr>
      </p:sp>
      <p:sp>
        <p:nvSpPr>
          <p:cNvPr id="95236" name="Rectangle 1027"/>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9E8FFC5-C37F-43B6-AE2F-D0F2293D66BA}" type="datetimeFigureOut">
              <a:rPr lang="en-US" smtClean="0"/>
              <a:t>2/28/2015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3D4720-776C-4735-8B36-C2FC2EF7267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E8FFC5-C37F-43B6-AE2F-D0F2293D66BA}" type="datetimeFigureOut">
              <a:rPr lang="en-US" smtClean="0"/>
              <a:t>2/28/2015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3D4720-776C-4735-8B36-C2FC2EF7267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E8FFC5-C37F-43B6-AE2F-D0F2293D66BA}" type="datetimeFigureOut">
              <a:rPr lang="en-US" smtClean="0"/>
              <a:t>2/28/2015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3D4720-776C-4735-8B36-C2FC2EF7267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E8FFC5-C37F-43B6-AE2F-D0F2293D66BA}" type="datetimeFigureOut">
              <a:rPr lang="en-US" smtClean="0"/>
              <a:t>2/28/2015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3D4720-776C-4735-8B36-C2FC2EF7267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E8FFC5-C37F-43B6-AE2F-D0F2293D66BA}" type="datetimeFigureOut">
              <a:rPr lang="en-US" smtClean="0"/>
              <a:t>2/28/2015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3D4720-776C-4735-8B36-C2FC2EF7267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9E8FFC5-C37F-43B6-AE2F-D0F2293D66BA}" type="datetimeFigureOut">
              <a:rPr lang="en-US" smtClean="0"/>
              <a:t>2/28/2015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3D4720-776C-4735-8B36-C2FC2EF7267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9E8FFC5-C37F-43B6-AE2F-D0F2293D66BA}" type="datetimeFigureOut">
              <a:rPr lang="en-US" smtClean="0"/>
              <a:t>2/28/2015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3D4720-776C-4735-8B36-C2FC2EF7267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E8FFC5-C37F-43B6-AE2F-D0F2293D66BA}" type="datetimeFigureOut">
              <a:rPr lang="en-US" smtClean="0"/>
              <a:t>2/28/2015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3D4720-776C-4735-8B36-C2FC2EF7267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E8FFC5-C37F-43B6-AE2F-D0F2293D66BA}" type="datetimeFigureOut">
              <a:rPr lang="en-US" smtClean="0"/>
              <a:t>2/28/2015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3D4720-776C-4735-8B36-C2FC2EF7267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E8FFC5-C37F-43B6-AE2F-D0F2293D66BA}" type="datetimeFigureOut">
              <a:rPr lang="en-US" smtClean="0"/>
              <a:t>2/28/2015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3D4720-776C-4735-8B36-C2FC2EF7267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E8FFC5-C37F-43B6-AE2F-D0F2293D66BA}" type="datetimeFigureOut">
              <a:rPr lang="en-US" smtClean="0"/>
              <a:t>2/28/2015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3D4720-776C-4735-8B36-C2FC2EF7267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E8FFC5-C37F-43B6-AE2F-D0F2293D66BA}" type="datetimeFigureOut">
              <a:rPr lang="en-US" smtClean="0"/>
              <a:t>2/28/2015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3D4720-776C-4735-8B36-C2FC2EF7267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762000"/>
            <a:ext cx="8229600" cy="1143000"/>
          </a:xfrm>
        </p:spPr>
        <p:txBody>
          <a:bodyPr/>
          <a:lstStyle/>
          <a:p>
            <a:pPr eaLnBrk="1" hangingPunct="1"/>
            <a:r>
              <a:rPr lang="en-US" smtClean="0"/>
              <a:t>3 Paradigma Dasar Komunikasi</a:t>
            </a:r>
            <a:endParaRPr lang="en-AU" smtClean="0"/>
          </a:p>
        </p:txBody>
      </p:sp>
      <p:sp>
        <p:nvSpPr>
          <p:cNvPr id="7171" name="Text Box 3"/>
          <p:cNvSpPr txBox="1">
            <a:spLocks noChangeArrowheads="1"/>
          </p:cNvSpPr>
          <p:nvPr/>
        </p:nvSpPr>
        <p:spPr bwMode="auto">
          <a:xfrm>
            <a:off x="1263650" y="3716338"/>
            <a:ext cx="6584950" cy="2227262"/>
          </a:xfrm>
          <a:prstGeom prst="rect">
            <a:avLst/>
          </a:prstGeom>
          <a:noFill/>
          <a:ln w="9525">
            <a:noFill/>
            <a:miter lim="800000"/>
            <a:headEnd/>
            <a:tailEnd/>
          </a:ln>
        </p:spPr>
        <p:txBody>
          <a:bodyPr wrap="none">
            <a:spAutoFit/>
          </a:bodyPr>
          <a:lstStyle/>
          <a:p>
            <a:r>
              <a:rPr lang="en-US" sz="2800"/>
              <a:t>P-1		harus 		harus</a:t>
            </a:r>
          </a:p>
          <a:p>
            <a:endParaRPr lang="en-US" sz="2800"/>
          </a:p>
          <a:p>
            <a:r>
              <a:rPr lang="en-US" sz="2800"/>
              <a:t>P-2		tdk harus		harus</a:t>
            </a:r>
          </a:p>
          <a:p>
            <a:endParaRPr lang="en-US" sz="2800"/>
          </a:p>
          <a:p>
            <a:r>
              <a:rPr lang="en-US" sz="2800"/>
              <a:t>P-3		harus			tdk harus 	</a:t>
            </a:r>
            <a:endParaRPr lang="en-AU" sz="2800"/>
          </a:p>
        </p:txBody>
      </p:sp>
      <p:sp>
        <p:nvSpPr>
          <p:cNvPr id="7172" name="Text Box 4"/>
          <p:cNvSpPr txBox="1">
            <a:spLocks noChangeArrowheads="1"/>
          </p:cNvSpPr>
          <p:nvPr/>
        </p:nvSpPr>
        <p:spPr bwMode="auto">
          <a:xfrm>
            <a:off x="3219450" y="2590800"/>
            <a:ext cx="4316413" cy="457200"/>
          </a:xfrm>
          <a:prstGeom prst="rect">
            <a:avLst/>
          </a:prstGeom>
          <a:noFill/>
          <a:ln w="9525">
            <a:noFill/>
            <a:miter lim="800000"/>
            <a:headEnd/>
            <a:tailEnd/>
          </a:ln>
        </p:spPr>
        <p:txBody>
          <a:bodyPr wrap="none">
            <a:spAutoFit/>
          </a:bodyPr>
          <a:lstStyle/>
          <a:p>
            <a:r>
              <a:rPr lang="en-US" sz="2400"/>
              <a:t>   Sengaja	                Terima</a:t>
            </a:r>
            <a:endParaRPr lang="en-AU" sz="2400"/>
          </a:p>
        </p:txBody>
      </p:sp>
      <p:sp>
        <p:nvSpPr>
          <p:cNvPr id="7173" name="Rectangle 5"/>
          <p:cNvSpPr>
            <a:spLocks noChangeArrowheads="1"/>
          </p:cNvSpPr>
          <p:nvPr/>
        </p:nvSpPr>
        <p:spPr bwMode="auto">
          <a:xfrm>
            <a:off x="2971800" y="2209800"/>
            <a:ext cx="2514600" cy="4038600"/>
          </a:xfrm>
          <a:prstGeom prst="rect">
            <a:avLst/>
          </a:prstGeom>
          <a:noFill/>
          <a:ln w="9525">
            <a:solidFill>
              <a:schemeClr val="tx1"/>
            </a:solidFill>
            <a:miter lim="800000"/>
            <a:headEnd/>
            <a:tailEnd/>
          </a:ln>
        </p:spPr>
        <p:txBody>
          <a:bodyPr wrap="none" anchor="ctr"/>
          <a:lstStyle/>
          <a:p>
            <a:endParaRPr lang="en-US"/>
          </a:p>
        </p:txBody>
      </p:sp>
      <p:sp>
        <p:nvSpPr>
          <p:cNvPr id="7174" name="Rectangle 6"/>
          <p:cNvSpPr>
            <a:spLocks noChangeArrowheads="1"/>
          </p:cNvSpPr>
          <p:nvPr/>
        </p:nvSpPr>
        <p:spPr bwMode="auto">
          <a:xfrm>
            <a:off x="5486400" y="2209800"/>
            <a:ext cx="2514600" cy="4038600"/>
          </a:xfrm>
          <a:prstGeom prst="rect">
            <a:avLst/>
          </a:prstGeom>
          <a:noFill/>
          <a:ln w="9525">
            <a:solidFill>
              <a:schemeClr val="tx1"/>
            </a:solidFill>
            <a:miter lim="800000"/>
            <a:headEnd/>
            <a:tailEnd/>
          </a:ln>
        </p:spPr>
        <p:txBody>
          <a:bodyPr wrap="none" anchor="ctr"/>
          <a:lstStyle/>
          <a:p>
            <a:endParaRPr lang="en-US"/>
          </a:p>
        </p:txBody>
      </p:sp>
      <p:sp>
        <p:nvSpPr>
          <p:cNvPr id="7175" name="Rectangle 7"/>
          <p:cNvSpPr>
            <a:spLocks noChangeArrowheads="1"/>
          </p:cNvSpPr>
          <p:nvPr/>
        </p:nvSpPr>
        <p:spPr bwMode="auto">
          <a:xfrm>
            <a:off x="838200" y="3429000"/>
            <a:ext cx="7162800" cy="2819400"/>
          </a:xfrm>
          <a:prstGeom prst="rect">
            <a:avLst/>
          </a:prstGeom>
          <a:noFill/>
          <a:ln w="9525">
            <a:solidFill>
              <a:schemeClr val="tx1"/>
            </a:solidFill>
            <a:miter lim="800000"/>
            <a:headEnd/>
            <a:tailEnd/>
          </a:ln>
        </p:spPr>
        <p:txBody>
          <a:bodyPr wrap="none" anchor="ctr"/>
          <a:lstStyle/>
          <a:p>
            <a:endParaRPr lang="en-US"/>
          </a:p>
        </p:txBody>
      </p:sp>
      <p:sp>
        <p:nvSpPr>
          <p:cNvPr id="7176" name="Line 8"/>
          <p:cNvSpPr>
            <a:spLocks noChangeShapeType="1"/>
          </p:cNvSpPr>
          <p:nvPr/>
        </p:nvSpPr>
        <p:spPr bwMode="auto">
          <a:xfrm>
            <a:off x="838200" y="4419600"/>
            <a:ext cx="7162800" cy="0"/>
          </a:xfrm>
          <a:prstGeom prst="line">
            <a:avLst/>
          </a:prstGeom>
          <a:noFill/>
          <a:ln w="9525">
            <a:solidFill>
              <a:schemeClr val="tx1"/>
            </a:solidFill>
            <a:round/>
            <a:headEnd/>
            <a:tailEnd/>
          </a:ln>
        </p:spPr>
        <p:txBody>
          <a:bodyPr/>
          <a:lstStyle/>
          <a:p>
            <a:endParaRPr lang="en-US"/>
          </a:p>
        </p:txBody>
      </p:sp>
      <p:sp>
        <p:nvSpPr>
          <p:cNvPr id="7177" name="Line 9"/>
          <p:cNvSpPr>
            <a:spLocks noChangeShapeType="1"/>
          </p:cNvSpPr>
          <p:nvPr/>
        </p:nvSpPr>
        <p:spPr bwMode="auto">
          <a:xfrm>
            <a:off x="838200" y="5334000"/>
            <a:ext cx="7162800" cy="0"/>
          </a:xfrm>
          <a:prstGeom prst="line">
            <a:avLst/>
          </a:prstGeom>
          <a:noFill/>
          <a:ln w="9525">
            <a:solidFill>
              <a:schemeClr val="tx1"/>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2"/>
          <p:cNvSpPr>
            <a:spLocks noGrp="1" noChangeArrowheads="1"/>
          </p:cNvSpPr>
          <p:nvPr>
            <p:ph type="body" idx="1"/>
          </p:nvPr>
        </p:nvSpPr>
        <p:spPr>
          <a:xfrm>
            <a:off x="685800" y="1828800"/>
            <a:ext cx="8229600" cy="4953000"/>
          </a:xfrm>
        </p:spPr>
        <p:txBody>
          <a:bodyPr/>
          <a:lstStyle/>
          <a:p>
            <a:pPr eaLnBrk="1" hangingPunct="1">
              <a:lnSpc>
                <a:spcPct val="80000"/>
              </a:lnSpc>
            </a:pPr>
            <a:r>
              <a:rPr lang="en-US" sz="2400" smtClean="0"/>
              <a:t>Anda menguap secara </a:t>
            </a:r>
            <a:r>
              <a:rPr lang="en-US" sz="2400" i="1" smtClean="0"/>
              <a:t>tidak sengaja</a:t>
            </a:r>
            <a:r>
              <a:rPr lang="en-US" sz="2400" smtClean="0"/>
              <a:t> dan tidak seorang pun melihat itu.</a:t>
            </a:r>
          </a:p>
          <a:p>
            <a:pPr eaLnBrk="1" hangingPunct="1">
              <a:lnSpc>
                <a:spcPct val="80000"/>
              </a:lnSpc>
            </a:pPr>
            <a:r>
              <a:rPr lang="en-US" sz="2400" smtClean="0"/>
              <a:t>Anda menguap secara </a:t>
            </a:r>
            <a:r>
              <a:rPr lang="en-US" sz="2400" i="1" smtClean="0"/>
              <a:t>tidak sengaja</a:t>
            </a:r>
            <a:r>
              <a:rPr lang="en-US" sz="2400" smtClean="0"/>
              <a:t>. Teman Anda berkata, “Sebaiknya diskusi kita cukupkan sampai di sini.”</a:t>
            </a:r>
          </a:p>
          <a:p>
            <a:pPr eaLnBrk="1" hangingPunct="1">
              <a:lnSpc>
                <a:spcPct val="80000"/>
              </a:lnSpc>
            </a:pPr>
            <a:r>
              <a:rPr lang="en-US" sz="2400" smtClean="0"/>
              <a:t>Anda menguap </a:t>
            </a:r>
            <a:r>
              <a:rPr lang="en-US" sz="2400" i="1" smtClean="0"/>
              <a:t>dengan sengaja</a:t>
            </a:r>
            <a:r>
              <a:rPr lang="en-US" sz="2400" smtClean="0"/>
              <a:t>, namun teman Anda tidak melihat hal itu.</a:t>
            </a:r>
          </a:p>
          <a:p>
            <a:pPr eaLnBrk="1" hangingPunct="1">
              <a:lnSpc>
                <a:spcPct val="80000"/>
              </a:lnSpc>
            </a:pPr>
            <a:r>
              <a:rPr lang="en-US" sz="2400" smtClean="0"/>
              <a:t>Anda menguap </a:t>
            </a:r>
            <a:r>
              <a:rPr lang="en-US" sz="2400" i="1" smtClean="0"/>
              <a:t>dengan sengaja</a:t>
            </a:r>
            <a:r>
              <a:rPr lang="en-US" sz="2400" smtClean="0"/>
              <a:t>, teman Anda melihat dan berkata, “Sebaiknya diskusi kita cukupkan sampai di sini.”</a:t>
            </a:r>
          </a:p>
          <a:p>
            <a:pPr eaLnBrk="1" hangingPunct="1">
              <a:lnSpc>
                <a:spcPct val="80000"/>
              </a:lnSpc>
            </a:pPr>
            <a:r>
              <a:rPr lang="en-US" sz="2400" smtClean="0"/>
              <a:t>Anda menguap </a:t>
            </a:r>
            <a:r>
              <a:rPr lang="en-US" sz="2400" i="1" smtClean="0"/>
              <a:t>dengan sengaja,</a:t>
            </a:r>
            <a:r>
              <a:rPr lang="en-US" sz="2400" smtClean="0"/>
              <a:t> teman Anda pura-pura tidak melihat dan terus melanjutkan diskusi.   </a:t>
            </a:r>
          </a:p>
        </p:txBody>
      </p:sp>
      <p:sp>
        <p:nvSpPr>
          <p:cNvPr id="8195" name="Text Box 3"/>
          <p:cNvSpPr txBox="1">
            <a:spLocks noChangeArrowheads="1"/>
          </p:cNvSpPr>
          <p:nvPr/>
        </p:nvSpPr>
        <p:spPr bwMode="auto">
          <a:xfrm>
            <a:off x="4921250" y="6415088"/>
            <a:ext cx="4162425" cy="366712"/>
          </a:xfrm>
          <a:prstGeom prst="rect">
            <a:avLst/>
          </a:prstGeom>
          <a:noFill/>
          <a:ln w="9525">
            <a:noFill/>
            <a:miter lim="800000"/>
            <a:headEnd/>
            <a:tailEnd/>
          </a:ln>
        </p:spPr>
        <p:txBody>
          <a:bodyPr wrap="none">
            <a:spAutoFit/>
          </a:bodyPr>
          <a:lstStyle/>
          <a:p>
            <a:r>
              <a:rPr lang="en-US"/>
              <a:t>(Adaptasi bebas dari Littlejhon, 2002:8)</a:t>
            </a:r>
            <a:endParaRPr lang="en-AU"/>
          </a:p>
        </p:txBody>
      </p:sp>
      <p:sp>
        <p:nvSpPr>
          <p:cNvPr id="8196" name="Rectangle 4"/>
          <p:cNvSpPr>
            <a:spLocks noGrp="1" noChangeArrowheads="1"/>
          </p:cNvSpPr>
          <p:nvPr>
            <p:ph type="title"/>
          </p:nvPr>
        </p:nvSpPr>
        <p:spPr>
          <a:xfrm>
            <a:off x="685800" y="0"/>
            <a:ext cx="8229600" cy="1143000"/>
          </a:xfrm>
          <a:noFill/>
        </p:spPr>
        <p:txBody>
          <a:bodyPr/>
          <a:lstStyle/>
          <a:p>
            <a:pPr algn="l" eaLnBrk="1" hangingPunct="1"/>
            <a:r>
              <a:rPr lang="en-US" smtClean="0"/>
              <a:t>Komunikasi?</a:t>
            </a:r>
          </a:p>
        </p:txBody>
      </p:sp>
      <p:sp>
        <p:nvSpPr>
          <p:cNvPr id="8197" name="Text Box 5"/>
          <p:cNvSpPr txBox="1">
            <a:spLocks noChangeArrowheads="1"/>
          </p:cNvSpPr>
          <p:nvPr/>
        </p:nvSpPr>
        <p:spPr bwMode="auto">
          <a:xfrm>
            <a:off x="685800" y="882650"/>
            <a:ext cx="5178425" cy="641350"/>
          </a:xfrm>
          <a:prstGeom prst="rect">
            <a:avLst/>
          </a:prstGeom>
          <a:noFill/>
          <a:ln w="9525">
            <a:noFill/>
            <a:miter lim="800000"/>
            <a:headEnd/>
            <a:tailEnd/>
          </a:ln>
        </p:spPr>
        <p:txBody>
          <a:bodyPr wrap="none">
            <a:spAutoFit/>
          </a:bodyPr>
          <a:lstStyle/>
          <a:p>
            <a:r>
              <a:rPr lang="en-US"/>
              <a:t>Bagaimana sikap Tiga Paradigma</a:t>
            </a:r>
          </a:p>
          <a:p>
            <a:r>
              <a:rPr lang="en-US"/>
              <a:t>dalam menyikapi gejala komunikasi di bawah ini?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63170">
                                            <p:txEl>
                                              <p:pRg st="0" end="0"/>
                                            </p:txEl>
                                          </p:spTgt>
                                        </p:tgtEl>
                                        <p:attrNameLst>
                                          <p:attrName>style.visibility</p:attrName>
                                        </p:attrNameLst>
                                      </p:cBhvr>
                                      <p:to>
                                        <p:strVal val="visible"/>
                                      </p:to>
                                    </p:set>
                                    <p:animEffect transition="in" filter="dissolve">
                                      <p:cBhvr>
                                        <p:cTn id="7" dur="500"/>
                                        <p:tgtEl>
                                          <p:spTgt spid="26317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63170">
                                            <p:txEl>
                                              <p:pRg st="1" end="1"/>
                                            </p:txEl>
                                          </p:spTgt>
                                        </p:tgtEl>
                                        <p:attrNameLst>
                                          <p:attrName>style.visibility</p:attrName>
                                        </p:attrNameLst>
                                      </p:cBhvr>
                                      <p:to>
                                        <p:strVal val="visible"/>
                                      </p:to>
                                    </p:set>
                                    <p:animEffect transition="in" filter="dissolve">
                                      <p:cBhvr>
                                        <p:cTn id="12" dur="500"/>
                                        <p:tgtEl>
                                          <p:spTgt spid="26317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63170">
                                            <p:txEl>
                                              <p:pRg st="2" end="2"/>
                                            </p:txEl>
                                          </p:spTgt>
                                        </p:tgtEl>
                                        <p:attrNameLst>
                                          <p:attrName>style.visibility</p:attrName>
                                        </p:attrNameLst>
                                      </p:cBhvr>
                                      <p:to>
                                        <p:strVal val="visible"/>
                                      </p:to>
                                    </p:set>
                                    <p:animEffect transition="in" filter="dissolve">
                                      <p:cBhvr>
                                        <p:cTn id="17" dur="500"/>
                                        <p:tgtEl>
                                          <p:spTgt spid="26317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63170">
                                            <p:txEl>
                                              <p:pRg st="3" end="3"/>
                                            </p:txEl>
                                          </p:spTgt>
                                        </p:tgtEl>
                                        <p:attrNameLst>
                                          <p:attrName>style.visibility</p:attrName>
                                        </p:attrNameLst>
                                      </p:cBhvr>
                                      <p:to>
                                        <p:strVal val="visible"/>
                                      </p:to>
                                    </p:set>
                                    <p:animEffect transition="in" filter="dissolve">
                                      <p:cBhvr>
                                        <p:cTn id="22" dur="500"/>
                                        <p:tgtEl>
                                          <p:spTgt spid="26317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63170">
                                            <p:txEl>
                                              <p:pRg st="4" end="4"/>
                                            </p:txEl>
                                          </p:spTgt>
                                        </p:tgtEl>
                                        <p:attrNameLst>
                                          <p:attrName>style.visibility</p:attrName>
                                        </p:attrNameLst>
                                      </p:cBhvr>
                                      <p:to>
                                        <p:strVal val="visible"/>
                                      </p:to>
                                    </p:set>
                                    <p:animEffect transition="in" filter="dissolve">
                                      <p:cBhvr>
                                        <p:cTn id="27" dur="500"/>
                                        <p:tgtEl>
                                          <p:spTgt spid="26317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3170"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Rectangle 2"/>
          <p:cNvSpPr>
            <a:spLocks noChangeArrowheads="1"/>
          </p:cNvSpPr>
          <p:nvPr/>
        </p:nvSpPr>
        <p:spPr bwMode="auto">
          <a:xfrm>
            <a:off x="1143000" y="1874838"/>
            <a:ext cx="7772400" cy="4678362"/>
          </a:xfrm>
          <a:prstGeom prst="rect">
            <a:avLst/>
          </a:prstGeom>
          <a:noFill/>
          <a:ln w="9525">
            <a:noFill/>
            <a:miter lim="800000"/>
            <a:headEnd/>
            <a:tailEnd/>
          </a:ln>
        </p:spPr>
        <p:txBody>
          <a:bodyPr/>
          <a:lstStyle/>
          <a:p>
            <a:pPr marL="342900" indent="-342900">
              <a:spcBef>
                <a:spcPct val="20000"/>
              </a:spcBef>
              <a:buFontTx/>
              <a:buChar char="•"/>
            </a:pPr>
            <a:r>
              <a:rPr lang="en-US" sz="2800"/>
              <a:t>Anda melambaikan tangan kepada teman, namun teman Anda tidak melihat.</a:t>
            </a:r>
          </a:p>
          <a:p>
            <a:pPr marL="342900" indent="-342900">
              <a:spcBef>
                <a:spcPct val="20000"/>
              </a:spcBef>
              <a:buFontTx/>
              <a:buChar char="•"/>
            </a:pPr>
            <a:r>
              <a:rPr lang="en-US" sz="2800"/>
              <a:t>Anda melambaikan tangan kepada teman. Tidak ada balasan dari teman. Baru keesokan harinya kawan Anda berkata, “Maaf kemarin saya tidak membalas lambaian tanganmu karena…”</a:t>
            </a:r>
          </a:p>
          <a:p>
            <a:pPr marL="342900" indent="-342900">
              <a:spcBef>
                <a:spcPct val="20000"/>
              </a:spcBef>
              <a:buFontTx/>
              <a:buChar char="•"/>
            </a:pPr>
            <a:r>
              <a:rPr lang="en-US" sz="2800"/>
              <a:t>Anda melambaikan tangan dan teman membalas lambaian tangan Anda.</a:t>
            </a:r>
            <a:endParaRPr lang="en-AU" sz="2800"/>
          </a:p>
        </p:txBody>
      </p:sp>
      <p:sp>
        <p:nvSpPr>
          <p:cNvPr id="9219" name="Rectangle 3"/>
          <p:cNvSpPr>
            <a:spLocks noGrp="1" noChangeArrowheads="1"/>
          </p:cNvSpPr>
          <p:nvPr>
            <p:ph type="title"/>
          </p:nvPr>
        </p:nvSpPr>
        <p:spPr>
          <a:xfrm>
            <a:off x="609600" y="61913"/>
            <a:ext cx="8229600" cy="1143000"/>
          </a:xfrm>
          <a:noFill/>
        </p:spPr>
        <p:txBody>
          <a:bodyPr/>
          <a:lstStyle/>
          <a:p>
            <a:pPr algn="l" eaLnBrk="1" hangingPunct="1"/>
            <a:r>
              <a:rPr lang="en-US" smtClean="0"/>
              <a:t>Komunikasi?</a:t>
            </a:r>
          </a:p>
        </p:txBody>
      </p:sp>
      <p:sp>
        <p:nvSpPr>
          <p:cNvPr id="9220" name="Text Box 4"/>
          <p:cNvSpPr txBox="1">
            <a:spLocks noChangeArrowheads="1"/>
          </p:cNvSpPr>
          <p:nvPr/>
        </p:nvSpPr>
        <p:spPr bwMode="auto">
          <a:xfrm>
            <a:off x="657225" y="958850"/>
            <a:ext cx="5178425" cy="641350"/>
          </a:xfrm>
          <a:prstGeom prst="rect">
            <a:avLst/>
          </a:prstGeom>
          <a:noFill/>
          <a:ln w="9525">
            <a:noFill/>
            <a:miter lim="800000"/>
            <a:headEnd/>
            <a:tailEnd/>
          </a:ln>
        </p:spPr>
        <p:txBody>
          <a:bodyPr wrap="none">
            <a:spAutoFit/>
          </a:bodyPr>
          <a:lstStyle/>
          <a:p>
            <a:r>
              <a:rPr lang="en-US"/>
              <a:t>Bagaimana sikap Tiga Paradigma</a:t>
            </a:r>
          </a:p>
          <a:p>
            <a:r>
              <a:rPr lang="en-US"/>
              <a:t>dalam menyikapi gejala komunikasi di bawah ini?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64194">
                                            <p:txEl>
                                              <p:pRg st="0" end="0"/>
                                            </p:txEl>
                                          </p:spTgt>
                                        </p:tgtEl>
                                        <p:attrNameLst>
                                          <p:attrName>style.visibility</p:attrName>
                                        </p:attrNameLst>
                                      </p:cBhvr>
                                      <p:to>
                                        <p:strVal val="visible"/>
                                      </p:to>
                                    </p:set>
                                    <p:animEffect transition="in" filter="dissolve">
                                      <p:cBhvr>
                                        <p:cTn id="7" dur="500"/>
                                        <p:tgtEl>
                                          <p:spTgt spid="26419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64194">
                                            <p:txEl>
                                              <p:pRg st="1" end="1"/>
                                            </p:txEl>
                                          </p:spTgt>
                                        </p:tgtEl>
                                        <p:attrNameLst>
                                          <p:attrName>style.visibility</p:attrName>
                                        </p:attrNameLst>
                                      </p:cBhvr>
                                      <p:to>
                                        <p:strVal val="visible"/>
                                      </p:to>
                                    </p:set>
                                    <p:animEffect transition="in" filter="dissolve">
                                      <p:cBhvr>
                                        <p:cTn id="12" dur="500"/>
                                        <p:tgtEl>
                                          <p:spTgt spid="26419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64194">
                                            <p:txEl>
                                              <p:pRg st="2" end="2"/>
                                            </p:txEl>
                                          </p:spTgt>
                                        </p:tgtEl>
                                        <p:attrNameLst>
                                          <p:attrName>style.visibility</p:attrName>
                                        </p:attrNameLst>
                                      </p:cBhvr>
                                      <p:to>
                                        <p:strVal val="visible"/>
                                      </p:to>
                                    </p:set>
                                    <p:animEffect transition="in" filter="dissolve">
                                      <p:cBhvr>
                                        <p:cTn id="17" dur="500"/>
                                        <p:tgtEl>
                                          <p:spTgt spid="26419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Rectangle 2"/>
          <p:cNvSpPr>
            <a:spLocks noChangeArrowheads="1"/>
          </p:cNvSpPr>
          <p:nvPr/>
        </p:nvSpPr>
        <p:spPr bwMode="auto">
          <a:xfrm>
            <a:off x="914400" y="2074863"/>
            <a:ext cx="8229600" cy="4525962"/>
          </a:xfrm>
          <a:prstGeom prst="rect">
            <a:avLst/>
          </a:prstGeom>
          <a:noFill/>
          <a:ln w="9525">
            <a:noFill/>
            <a:miter lim="800000"/>
            <a:headEnd/>
            <a:tailEnd/>
          </a:ln>
        </p:spPr>
        <p:txBody>
          <a:bodyPr/>
          <a:lstStyle/>
          <a:p>
            <a:pPr marL="342900" indent="-342900">
              <a:spcBef>
                <a:spcPct val="20000"/>
              </a:spcBef>
              <a:buFontTx/>
              <a:buChar char="•"/>
            </a:pPr>
            <a:r>
              <a:rPr lang="en-US" sz="3200"/>
              <a:t>Anda mengirim surat kepada seorang kawan, namun surat hilang dalam perjalanan.</a:t>
            </a:r>
          </a:p>
          <a:p>
            <a:pPr marL="342900" indent="-342900">
              <a:spcBef>
                <a:spcPct val="20000"/>
              </a:spcBef>
              <a:buFontTx/>
              <a:buChar char="•"/>
            </a:pPr>
            <a:r>
              <a:rPr lang="en-US" sz="3200"/>
              <a:t>Anda menyampaikan pidato kepada sekelompok orang yang senang mendengar apa yang Anda katakan.</a:t>
            </a:r>
            <a:endParaRPr lang="en-AU" sz="3200"/>
          </a:p>
        </p:txBody>
      </p:sp>
      <p:sp>
        <p:nvSpPr>
          <p:cNvPr id="10243" name="Rectangle 3"/>
          <p:cNvSpPr>
            <a:spLocks noGrp="1" noChangeArrowheads="1"/>
          </p:cNvSpPr>
          <p:nvPr>
            <p:ph type="title"/>
          </p:nvPr>
        </p:nvSpPr>
        <p:spPr>
          <a:xfrm>
            <a:off x="609600" y="84138"/>
            <a:ext cx="8229600" cy="1143000"/>
          </a:xfrm>
          <a:noFill/>
        </p:spPr>
        <p:txBody>
          <a:bodyPr/>
          <a:lstStyle/>
          <a:p>
            <a:pPr algn="l" eaLnBrk="1" hangingPunct="1"/>
            <a:r>
              <a:rPr lang="en-US" smtClean="0"/>
              <a:t>Komunikasi?</a:t>
            </a:r>
          </a:p>
        </p:txBody>
      </p:sp>
      <p:sp>
        <p:nvSpPr>
          <p:cNvPr id="10244" name="Text Box 4"/>
          <p:cNvSpPr txBox="1">
            <a:spLocks noChangeArrowheads="1"/>
          </p:cNvSpPr>
          <p:nvPr/>
        </p:nvSpPr>
        <p:spPr bwMode="auto">
          <a:xfrm>
            <a:off x="609600" y="958850"/>
            <a:ext cx="5178425" cy="641350"/>
          </a:xfrm>
          <a:prstGeom prst="rect">
            <a:avLst/>
          </a:prstGeom>
          <a:noFill/>
          <a:ln w="9525">
            <a:noFill/>
            <a:miter lim="800000"/>
            <a:headEnd/>
            <a:tailEnd/>
          </a:ln>
        </p:spPr>
        <p:txBody>
          <a:bodyPr wrap="none">
            <a:spAutoFit/>
          </a:bodyPr>
          <a:lstStyle/>
          <a:p>
            <a:r>
              <a:rPr lang="en-US"/>
              <a:t>Bagaimana sikap Tiga Paradigma</a:t>
            </a:r>
          </a:p>
          <a:p>
            <a:r>
              <a:rPr lang="en-US"/>
              <a:t>dalam menyikapi gejala komunikasi di bawah ini?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65218">
                                            <p:txEl>
                                              <p:pRg st="0" end="0"/>
                                            </p:txEl>
                                          </p:spTgt>
                                        </p:tgtEl>
                                        <p:attrNameLst>
                                          <p:attrName>style.visibility</p:attrName>
                                        </p:attrNameLst>
                                      </p:cBhvr>
                                      <p:to>
                                        <p:strVal val="visible"/>
                                      </p:to>
                                    </p:set>
                                    <p:animEffect transition="in" filter="dissolve">
                                      <p:cBhvr>
                                        <p:cTn id="7" dur="500"/>
                                        <p:tgtEl>
                                          <p:spTgt spid="26521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65218">
                                            <p:txEl>
                                              <p:pRg st="1" end="1"/>
                                            </p:txEl>
                                          </p:spTgt>
                                        </p:tgtEl>
                                        <p:attrNameLst>
                                          <p:attrName>style.visibility</p:attrName>
                                        </p:attrNameLst>
                                      </p:cBhvr>
                                      <p:to>
                                        <p:strVal val="visible"/>
                                      </p:to>
                                    </p:set>
                                    <p:animEffect transition="in" filter="dissolve">
                                      <p:cBhvr>
                                        <p:cTn id="12" dur="500"/>
                                        <p:tgtEl>
                                          <p:spTgt spid="26521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lgn="l" eaLnBrk="1" hangingPunct="1"/>
            <a:r>
              <a:rPr lang="en-US" smtClean="0"/>
              <a:t>Komunikasikah ini?</a:t>
            </a:r>
            <a:endParaRPr lang="en-AU" smtClean="0"/>
          </a:p>
        </p:txBody>
      </p:sp>
      <p:sp>
        <p:nvSpPr>
          <p:cNvPr id="11267" name="Rectangle 3"/>
          <p:cNvSpPr>
            <a:spLocks noGrp="1" noChangeArrowheads="1"/>
          </p:cNvSpPr>
          <p:nvPr>
            <p:ph type="body" idx="1"/>
          </p:nvPr>
        </p:nvSpPr>
        <p:spPr>
          <a:xfrm>
            <a:off x="457200" y="1600200"/>
            <a:ext cx="8229600" cy="2514600"/>
          </a:xfrm>
        </p:spPr>
        <p:txBody>
          <a:bodyPr/>
          <a:lstStyle/>
          <a:p>
            <a:pPr eaLnBrk="1" hangingPunct="1">
              <a:lnSpc>
                <a:spcPct val="90000"/>
              </a:lnSpc>
            </a:pPr>
            <a:r>
              <a:rPr lang="en-US" sz="2800" i="1" smtClean="0"/>
              <a:t>Anda menguap?</a:t>
            </a:r>
          </a:p>
          <a:p>
            <a:pPr eaLnBrk="1" hangingPunct="1">
              <a:lnSpc>
                <a:spcPct val="90000"/>
              </a:lnSpc>
            </a:pPr>
            <a:r>
              <a:rPr lang="en-US" sz="2800" i="1" smtClean="0"/>
              <a:t>Anda mengedip?</a:t>
            </a:r>
          </a:p>
          <a:p>
            <a:pPr eaLnBrk="1" hangingPunct="1">
              <a:lnSpc>
                <a:spcPct val="90000"/>
              </a:lnSpc>
            </a:pPr>
            <a:r>
              <a:rPr lang="en-US" sz="2800" i="1" smtClean="0"/>
              <a:t>Anda bernyanyi sendiri di kamar mandi?</a:t>
            </a:r>
          </a:p>
          <a:p>
            <a:pPr eaLnBrk="1" hangingPunct="1">
              <a:lnSpc>
                <a:spcPct val="90000"/>
              </a:lnSpc>
            </a:pPr>
            <a:r>
              <a:rPr lang="en-US" sz="2800" i="1" smtClean="0"/>
              <a:t>Anda berjilbab?</a:t>
            </a:r>
          </a:p>
          <a:p>
            <a:pPr eaLnBrk="1" hangingPunct="1">
              <a:lnSpc>
                <a:spcPct val="90000"/>
              </a:lnSpc>
            </a:pPr>
            <a:r>
              <a:rPr lang="en-US" sz="2800" i="1" smtClean="0"/>
              <a:t>Anda berpakaian sexy?</a:t>
            </a:r>
            <a:endParaRPr lang="en-AU" sz="2800" i="1" smtClean="0"/>
          </a:p>
        </p:txBody>
      </p:sp>
      <p:sp>
        <p:nvSpPr>
          <p:cNvPr id="11268" name="Text Box 4"/>
          <p:cNvSpPr txBox="1">
            <a:spLocks noChangeArrowheads="1"/>
          </p:cNvSpPr>
          <p:nvPr/>
        </p:nvSpPr>
        <p:spPr bwMode="auto">
          <a:xfrm>
            <a:off x="4251325" y="4572000"/>
            <a:ext cx="3995738" cy="1739900"/>
          </a:xfrm>
          <a:prstGeom prst="rect">
            <a:avLst/>
          </a:prstGeom>
          <a:noFill/>
          <a:ln w="9525">
            <a:noFill/>
            <a:miter lim="800000"/>
            <a:headEnd/>
            <a:tailEnd/>
          </a:ln>
        </p:spPr>
        <p:txBody>
          <a:bodyPr wrap="none">
            <a:spAutoFit/>
          </a:bodyPr>
          <a:lstStyle/>
          <a:p>
            <a:r>
              <a:rPr lang="en-US" sz="3600"/>
              <a:t>Sedang </a:t>
            </a:r>
          </a:p>
          <a:p>
            <a:r>
              <a:rPr lang="en-US" sz="3600"/>
              <a:t>berkomunikasikah </a:t>
            </a:r>
          </a:p>
          <a:p>
            <a:r>
              <a:rPr lang="en-US" sz="3600"/>
              <a:t>Anda?</a:t>
            </a:r>
            <a:endParaRPr lang="en-AU" sz="36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Obyek Kajian</a:t>
            </a:r>
            <a:endParaRPr lang="en-AU" smtClean="0"/>
          </a:p>
        </p:txBody>
      </p:sp>
      <p:sp>
        <p:nvSpPr>
          <p:cNvPr id="12291" name="Rectangle 3"/>
          <p:cNvSpPr>
            <a:spLocks noGrp="1" noChangeArrowheads="1"/>
          </p:cNvSpPr>
          <p:nvPr>
            <p:ph type="body" idx="1"/>
          </p:nvPr>
        </p:nvSpPr>
        <p:spPr/>
        <p:txBody>
          <a:bodyPr/>
          <a:lstStyle/>
          <a:p>
            <a:pPr eaLnBrk="1" hangingPunct="1"/>
            <a:r>
              <a:rPr lang="en-US" sz="2800" smtClean="0"/>
              <a:t>Usaha penyampaian pesan antarmanusia</a:t>
            </a:r>
          </a:p>
          <a:p>
            <a:pPr lvl="1" eaLnBrk="1" hangingPunct="1">
              <a:buFontTx/>
              <a:buNone/>
            </a:pPr>
            <a:endParaRPr lang="en-US" sz="1800" i="1" smtClean="0"/>
          </a:p>
          <a:p>
            <a:pPr lvl="1" eaLnBrk="1" hangingPunct="1"/>
            <a:r>
              <a:rPr lang="en-US" sz="2400" b="1" smtClean="0"/>
              <a:t>Usaha</a:t>
            </a:r>
          </a:p>
          <a:p>
            <a:pPr lvl="2" eaLnBrk="1" hangingPunct="1"/>
            <a:r>
              <a:rPr lang="en-US" sz="2000" smtClean="0"/>
              <a:t>Menunjukkan kesengajaan. Artinya, ada motif komunikasi yang melatarinya.  </a:t>
            </a:r>
          </a:p>
          <a:p>
            <a:pPr lvl="1" eaLnBrk="1" hangingPunct="1"/>
            <a:r>
              <a:rPr lang="en-US" sz="2400" b="1" smtClean="0"/>
              <a:t>Penyampaian Pesan</a:t>
            </a:r>
          </a:p>
          <a:p>
            <a:pPr lvl="2" eaLnBrk="1" hangingPunct="1"/>
            <a:r>
              <a:rPr lang="en-US" sz="2000" smtClean="0"/>
              <a:t>Menunjukkan adanya pesan yang sudah disampaikan. Artinya, ada tindak komunikasi sebagai upaya perwujudan motif komunikasi.</a:t>
            </a:r>
          </a:p>
          <a:p>
            <a:pPr lvl="1" eaLnBrk="1" hangingPunct="1"/>
            <a:r>
              <a:rPr lang="en-US" sz="2400" b="1" smtClean="0"/>
              <a:t>Antarmanusia</a:t>
            </a:r>
          </a:p>
          <a:p>
            <a:pPr lvl="2" eaLnBrk="1" hangingPunct="1"/>
            <a:r>
              <a:rPr lang="en-US" sz="2000" smtClean="0"/>
              <a:t>Menunjukkan bahwa pesan yang disampaikan harus dari manusia dan ditujukan untuk manusia. </a:t>
            </a:r>
            <a:endParaRPr lang="en-AU" sz="20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fontScale="90000"/>
          </a:bodyPr>
          <a:lstStyle/>
          <a:p>
            <a:pPr eaLnBrk="1" hangingPunct="1"/>
            <a:r>
              <a:rPr lang="en-US" sz="4000" smtClean="0"/>
              <a:t>Komunikasi Intrapribadi dan Antarpribadi</a:t>
            </a:r>
            <a:endParaRPr lang="en-AU" sz="4000" smtClean="0"/>
          </a:p>
        </p:txBody>
      </p:sp>
      <p:sp>
        <p:nvSpPr>
          <p:cNvPr id="13315" name="Rectangle 3"/>
          <p:cNvSpPr>
            <a:spLocks noGrp="1" noChangeArrowheads="1"/>
          </p:cNvSpPr>
          <p:nvPr>
            <p:ph type="body" idx="1"/>
          </p:nvPr>
        </p:nvSpPr>
        <p:spPr/>
        <p:txBody>
          <a:bodyPr/>
          <a:lstStyle/>
          <a:p>
            <a:pPr eaLnBrk="1" hangingPunct="1">
              <a:lnSpc>
                <a:spcPct val="80000"/>
              </a:lnSpc>
            </a:pPr>
            <a:r>
              <a:rPr lang="en-US" sz="2400" smtClean="0"/>
              <a:t>Komunikasi intrapribadi merupakan dasar komunikasi antarpribadi. Komunikasi intrapribadi berlanjut dengan komunikasi antarpribadi ketika manusia melakukan tindak komunikasi.  Dengan melakukan tindak komunikasi, manusia  menyampaikan pesan kepada manusia lain.</a:t>
            </a:r>
          </a:p>
          <a:p>
            <a:pPr eaLnBrk="1" hangingPunct="1">
              <a:lnSpc>
                <a:spcPct val="80000"/>
              </a:lnSpc>
            </a:pPr>
            <a:r>
              <a:rPr lang="en-US" sz="2400" smtClean="0"/>
              <a:t>Artinya, tanpa tindak komunikasi ia baru melakukan komunikasi intrapribadi, karena pesan belum disampaikan. Untuk itu, paradigma 1,2,3 sama sepakat: belum ada komunikasi yang menjadi objek kajiannya. </a:t>
            </a:r>
          </a:p>
          <a:p>
            <a:pPr eaLnBrk="1" hangingPunct="1">
              <a:lnSpc>
                <a:spcPct val="80000"/>
              </a:lnSpc>
            </a:pPr>
            <a:r>
              <a:rPr lang="en-US" sz="2400" smtClean="0"/>
              <a:t>Jadi, komunikasi intrapribadi baru dikaji jika ia berlanjut dengan komunikasi antarpribadi. Tanpa tindak komunikasi, berarti proses komunikasi berhenti di dalam diri komunikator:  tidak ada pesan yan disampaikan ke komunikannya.  Sehingga, dalam situasi  ini, tidak ada objek kajian ilmu komunikasi.</a:t>
            </a:r>
          </a:p>
          <a:p>
            <a:pPr eaLnBrk="1" hangingPunct="1">
              <a:lnSpc>
                <a:spcPct val="80000"/>
              </a:lnSpc>
            </a:pPr>
            <a:endParaRPr lang="en-AU" sz="240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115888"/>
            <a:ext cx="8229600" cy="633412"/>
          </a:xfrm>
        </p:spPr>
        <p:txBody>
          <a:bodyPr/>
          <a:lstStyle/>
          <a:p>
            <a:pPr eaLnBrk="1" hangingPunct="1"/>
            <a:r>
              <a:rPr lang="en-US" sz="3200" smtClean="0"/>
              <a:t>Paradigma, Dalil, dan Asumsi Dasar</a:t>
            </a:r>
            <a:endParaRPr lang="en-AU" sz="3200" smtClean="0"/>
          </a:p>
        </p:txBody>
      </p:sp>
      <p:sp>
        <p:nvSpPr>
          <p:cNvPr id="14339" name="Rectangle 3"/>
          <p:cNvSpPr>
            <a:spLocks noGrp="1" noChangeArrowheads="1"/>
          </p:cNvSpPr>
          <p:nvPr>
            <p:ph type="body" idx="1"/>
          </p:nvPr>
        </p:nvSpPr>
        <p:spPr>
          <a:xfrm>
            <a:off x="457200" y="765175"/>
            <a:ext cx="8229600" cy="4525963"/>
          </a:xfrm>
        </p:spPr>
        <p:txBody>
          <a:bodyPr>
            <a:normAutofit fontScale="92500" lnSpcReduction="10000"/>
          </a:bodyPr>
          <a:lstStyle/>
          <a:p>
            <a:pPr eaLnBrk="1" hangingPunct="1">
              <a:lnSpc>
                <a:spcPct val="80000"/>
              </a:lnSpc>
            </a:pPr>
            <a:r>
              <a:rPr lang="en-US" sz="2000" smtClean="0"/>
              <a:t>Setiap manusia unik dalam kegiatan batinnya, dalam mempersepsi dan mengevaluasi dunia, dalam bereaksi terhadap dunia. Dan, karenanya,  tindakan individu manusia dalam berkomunikasi adalah unik perindividu.</a:t>
            </a:r>
          </a:p>
          <a:p>
            <a:pPr eaLnBrk="1" hangingPunct="1">
              <a:lnSpc>
                <a:spcPct val="80000"/>
              </a:lnSpc>
            </a:pPr>
            <a:r>
              <a:rPr lang="en-US" sz="2000" smtClean="0"/>
              <a:t>Ilmu komunikasi jika meniru fisika –menggunakan metode ilmiah yang ekslusif objektif, bekerja dalam kerangka stimulus respons yang mekanistis –  tidak akan mampu memberikan sumbangan yang berarti pada pemahaman tindakan manusia dalam berkomunikasi.</a:t>
            </a:r>
          </a:p>
          <a:p>
            <a:pPr eaLnBrk="1" hangingPunct="1">
              <a:lnSpc>
                <a:spcPct val="80000"/>
              </a:lnSpc>
            </a:pPr>
            <a:r>
              <a:rPr lang="en-US" sz="2000" smtClean="0"/>
              <a:t>Teori Komunikasi Intra &amp; Antarpribadi berusaha melengkapi  bukan mengganti orientasi-orientasi yang sudah ada. Teori ini menganut paradigma dasar bahwa pesan disampaikan dengan sengaja, namun derajat kesengajaan sulit ditentukan. Dan, untuk itu, motif komunikasi merupakan indikator dari kesengajaan suatu tindakan manusia dalam berkomunikasi.</a:t>
            </a:r>
          </a:p>
          <a:p>
            <a:pPr eaLnBrk="1" hangingPunct="1">
              <a:lnSpc>
                <a:spcPct val="80000"/>
              </a:lnSpc>
            </a:pPr>
            <a:r>
              <a:rPr lang="en-US" sz="2000" smtClean="0"/>
              <a:t>Teori Komunikasi Intra &amp; Antarpribadi utamanya menggunakan pendekatan ideografik, yakni tidak menangani generalitas-generalitas tindakan yang dapat diterapkan pada segenap manusia tapi berurusan dengan masalah-masalah pribadi individu, walau tetap melandaskan diri pada konsep-konsep dasar yang universal.</a:t>
            </a:r>
          </a:p>
          <a:p>
            <a:pPr eaLnBrk="1" hangingPunct="1">
              <a:lnSpc>
                <a:spcPct val="80000"/>
              </a:lnSpc>
            </a:pPr>
            <a:r>
              <a:rPr lang="en-US" sz="2000" smtClean="0"/>
              <a:t>Metode utamanya adalah fenomenologis yang digunakan untuk mengeksplorasi kesadaran dan pengalaman-pengalaman subjektif manusia dalam berkomunikasi. </a:t>
            </a:r>
            <a:endParaRPr lang="en-AU" sz="20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274638"/>
            <a:ext cx="8229600" cy="561975"/>
          </a:xfrm>
        </p:spPr>
        <p:txBody>
          <a:bodyPr/>
          <a:lstStyle/>
          <a:p>
            <a:pPr eaLnBrk="1" hangingPunct="1"/>
            <a:r>
              <a:rPr lang="en-US" sz="2800" smtClean="0"/>
              <a:t>Teori Komunikasi Intra &amp; Antarpribadi</a:t>
            </a:r>
            <a:endParaRPr lang="en-AU" sz="2800" smtClean="0"/>
          </a:p>
        </p:txBody>
      </p:sp>
      <p:sp>
        <p:nvSpPr>
          <p:cNvPr id="15363" name="Rectangle 3"/>
          <p:cNvSpPr>
            <a:spLocks noGrp="1" noChangeArrowheads="1"/>
          </p:cNvSpPr>
          <p:nvPr>
            <p:ph type="body" idx="1"/>
          </p:nvPr>
        </p:nvSpPr>
        <p:spPr>
          <a:xfrm>
            <a:off x="457200" y="979488"/>
            <a:ext cx="8229600" cy="5689600"/>
          </a:xfrm>
        </p:spPr>
        <p:txBody>
          <a:bodyPr/>
          <a:lstStyle/>
          <a:p>
            <a:pPr eaLnBrk="1" hangingPunct="1">
              <a:lnSpc>
                <a:spcPct val="80000"/>
              </a:lnSpc>
            </a:pPr>
            <a:r>
              <a:rPr lang="en-US" sz="2000" smtClean="0"/>
              <a:t>Karakteristik</a:t>
            </a:r>
          </a:p>
          <a:p>
            <a:pPr lvl="1" eaLnBrk="1" hangingPunct="1">
              <a:lnSpc>
                <a:spcPct val="80000"/>
              </a:lnSpc>
            </a:pPr>
            <a:r>
              <a:rPr lang="en-US" sz="1800" smtClean="0"/>
              <a:t>Memusatkan perhatian pada individu dan berfokus pada motif komunikasi sebagai fenomenon primer dalam mempelajari dan memahami suatu gejala komunikasi.</a:t>
            </a:r>
          </a:p>
          <a:p>
            <a:pPr lvl="1" eaLnBrk="1" hangingPunct="1">
              <a:lnSpc>
                <a:spcPct val="80000"/>
              </a:lnSpc>
            </a:pPr>
            <a:r>
              <a:rPr lang="en-US" sz="1800" smtClean="0"/>
              <a:t>Menekankan pada kualitas  yang khas individu seperti falsafah hidupnya, konsepsi kebahagiaan yang dianutnya, motif komunikasi yang melatarinya, dan pesan yang disampaikan melalui tindak komunikasinya yang humanistik, tidak mekanistik.</a:t>
            </a:r>
          </a:p>
          <a:p>
            <a:pPr lvl="1" eaLnBrk="1" hangingPunct="1">
              <a:lnSpc>
                <a:spcPct val="80000"/>
              </a:lnSpc>
            </a:pPr>
            <a:r>
              <a:rPr lang="en-US" sz="1800" smtClean="0"/>
              <a:t>Memfokuskan diri pada kebermaknaan tanda sebagai simbol komunikasi yang dilatari motif dalam melihat gejala sosial yang dikaji dan dalam menetapkan prosedur-prosedur penelitian yang akan digunakan dengan menentang penekanan yang terlalu berlebihan pada objektivitas yang mengorbankan signifikansi.</a:t>
            </a:r>
          </a:p>
          <a:p>
            <a:pPr lvl="1" eaLnBrk="1" hangingPunct="1">
              <a:lnSpc>
                <a:spcPct val="80000"/>
              </a:lnSpc>
            </a:pPr>
            <a:r>
              <a:rPr lang="en-US" sz="1800" smtClean="0"/>
              <a:t>Memberikan perhatian penuh dan meletakkan nilai yang tinggi pada kemuliaan dan martabat manusia serta tertarik pada perkembangan potensi yang inheren pada setiap individu. Memandang individu sebagaimana dia menemukan dirinya sendiri serta dalam hubungannya dengan individu-individu lain dan dengan kelompok-kelompok sosialnya.</a:t>
            </a:r>
          </a:p>
          <a:p>
            <a:pPr lvl="1" eaLnBrk="1" hangingPunct="1">
              <a:lnSpc>
                <a:spcPct val="80000"/>
              </a:lnSpc>
            </a:pPr>
            <a:r>
              <a:rPr lang="en-US" sz="1800" smtClean="0"/>
              <a:t>Teori Komunikasi Intra dan Antarpribadi  bukan aliran melainkan sudut pandang yang memusatkan  kajian ilmu komunikasi yang menekankan peran aktif komunikator sebagai pelaku komunikasi yang mengupayakan  komunikasi efektif dan persuasif.</a:t>
            </a:r>
            <a:endParaRPr lang="en-AU" sz="1800" smtClean="0"/>
          </a:p>
          <a:p>
            <a:pPr lvl="1" eaLnBrk="1" hangingPunct="1">
              <a:lnSpc>
                <a:spcPct val="80000"/>
              </a:lnSpc>
            </a:pPr>
            <a:endParaRPr lang="en-AU" sz="180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759</Words>
  <Application>Microsoft Office PowerPoint</Application>
  <PresentationFormat>On-screen Show (4:3)</PresentationFormat>
  <Paragraphs>71</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3 Paradigma Dasar Komunikasi</vt:lpstr>
      <vt:lpstr>Komunikasi?</vt:lpstr>
      <vt:lpstr>Komunikasi?</vt:lpstr>
      <vt:lpstr>Komunikasi?</vt:lpstr>
      <vt:lpstr>Komunikasikah ini?</vt:lpstr>
      <vt:lpstr>Obyek Kajian</vt:lpstr>
      <vt:lpstr>Komunikasi Intrapribadi dan Antarpribadi</vt:lpstr>
      <vt:lpstr>Paradigma, Dalil, dan Asumsi Dasar</vt:lpstr>
      <vt:lpstr>Teori Komunikasi Intra &amp; Antarpribadi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 Paradigma Dasar Komunikasi</dc:title>
  <dc:creator>User</dc:creator>
  <cp:lastModifiedBy>May</cp:lastModifiedBy>
  <cp:revision>2</cp:revision>
  <dcterms:created xsi:type="dcterms:W3CDTF">2012-03-01T12:15:23Z</dcterms:created>
  <dcterms:modified xsi:type="dcterms:W3CDTF">2015-02-28T03:27:44Z</dcterms:modified>
</cp:coreProperties>
</file>