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2" d="100"/>
          <a:sy n="82" d="100"/>
        </p:scale>
        <p:origin x="-156" y="-1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B0390F-A07F-4669-BA5D-F2AADA7D7D21}" type="datetimeFigureOut">
              <a:rPr lang="en-US" smtClean="0"/>
              <a:t>2/28/2015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163931-A11A-4704-8009-65B1E34D7FA6}" type="slidenum">
              <a:rPr lang="en-US" smtClean="0"/>
              <a:t>‹#›</a:t>
            </a:fld>
            <a:endParaRPr lang="en-US"/>
          </a:p>
        </p:txBody>
      </p:sp>
    </p:spTree>
    <p:extLst>
      <p:ext uri="{BB962C8B-B14F-4D97-AF65-F5344CB8AC3E}">
        <p14:creationId xmlns:p14="http://schemas.microsoft.com/office/powerpoint/2010/main" val="2519279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598C826-D5B8-44AC-9EA0-F817439CEFAD}" type="slidenum">
              <a:rPr lang="en-US" smtClean="0"/>
              <a:pPr/>
              <a:t>1</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B65E9FC9-8022-4680-BD89-366EE4E248D8}" type="slidenum">
              <a:rPr lang="en-US" smtClean="0"/>
              <a:pPr/>
              <a:t>10</a:t>
            </a:fld>
            <a:endParaRPr lang="en-US" smtClean="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D31F0FB3-CEA2-46BD-A6FE-B5731DB76A27}" type="slidenum">
              <a:rPr lang="en-US" smtClean="0"/>
              <a:pPr/>
              <a:t>11</a:t>
            </a:fld>
            <a:endParaRPr lang="en-US" smtClean="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082F4B12-A8B3-453A-8E44-D941116DB114}" type="slidenum">
              <a:rPr lang="en-US" smtClean="0"/>
              <a:pPr/>
              <a:t>12</a:t>
            </a:fld>
            <a:endParaRPr lang="en-US"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6D73C4FD-D3D3-4D79-AA20-3E9532D34F34}" type="slidenum">
              <a:rPr lang="en-US" smtClean="0"/>
              <a:pPr/>
              <a:t>13</a:t>
            </a:fld>
            <a:endParaRPr lang="en-US"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ABB4D1A8-DF7F-42C4-9E9D-4487F6E72B46}" type="slidenum">
              <a:rPr lang="en-US" smtClean="0"/>
              <a:pPr/>
              <a:t>14</a:t>
            </a:fld>
            <a:endParaRPr lang="en-US" smtClean="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B108982A-4857-4175-8497-C2805C10DE3F}" type="slidenum">
              <a:rPr lang="en-US" smtClean="0"/>
              <a:pPr/>
              <a:t>2</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5C139248-A41A-4ECC-B96C-1DBF8D6738BB}" type="slidenum">
              <a:rPr lang="en-US" smtClean="0"/>
              <a:pPr/>
              <a:t>3</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F95E8AA6-8D90-4099-AFEC-4B827F757154}" type="slidenum">
              <a:rPr lang="en-US" smtClean="0"/>
              <a:pPr/>
              <a:t>4</a:t>
            </a:fld>
            <a:endParaRPr 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81C8A009-4231-4DB5-842D-CF77A2ECDC73}" type="slidenum">
              <a:rPr lang="en-US" smtClean="0"/>
              <a:pPr/>
              <a:t>5</a:t>
            </a:fld>
            <a:endParaRPr 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074253AA-35A1-4DCE-94E6-F2ED38E17EF5}" type="slidenum">
              <a:rPr lang="en-US" smtClean="0"/>
              <a:pPr/>
              <a:t>6</a:t>
            </a:fld>
            <a:endParaRPr lang="en-US"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D3319CA9-3D9A-4D7A-9713-B555B378AE13}" type="slidenum">
              <a:rPr lang="en-US" smtClean="0"/>
              <a:pPr/>
              <a:t>7</a:t>
            </a:fld>
            <a:endParaRPr lang="en-US"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C71DA2A5-8721-4768-87AF-CA56BF355405}" type="slidenum">
              <a:rPr lang="en-US" smtClean="0"/>
              <a:pPr/>
              <a:t>8</a:t>
            </a:fld>
            <a:endParaRPr lang="en-US"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72735086-4B22-45F7-AD79-C4C769E3BE51}" type="slidenum">
              <a:rPr lang="en-US" smtClean="0"/>
              <a:pPr/>
              <a:t>9</a:t>
            </a:fld>
            <a:endParaRPr lang="en-US" smtClean="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230F74-2E8A-44AA-AEE3-1BB69A8A865A}"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74F23-BE8B-4218-B6D7-EB9A2B82DE3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230F74-2E8A-44AA-AEE3-1BB69A8A865A}"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74F23-BE8B-4218-B6D7-EB9A2B82DE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230F74-2E8A-44AA-AEE3-1BB69A8A865A}"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74F23-BE8B-4218-B6D7-EB9A2B82DE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230F74-2E8A-44AA-AEE3-1BB69A8A865A}"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74F23-BE8B-4218-B6D7-EB9A2B82DE3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230F74-2E8A-44AA-AEE3-1BB69A8A865A}"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74F23-BE8B-4218-B6D7-EB9A2B82DE3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230F74-2E8A-44AA-AEE3-1BB69A8A865A}" type="datetimeFigureOut">
              <a:rPr lang="en-US" smtClean="0"/>
              <a:t>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74F23-BE8B-4218-B6D7-EB9A2B82DE3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230F74-2E8A-44AA-AEE3-1BB69A8A865A}" type="datetimeFigureOut">
              <a:rPr lang="en-US" smtClean="0"/>
              <a:t>2/28/2015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74F23-BE8B-4218-B6D7-EB9A2B82DE3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230F74-2E8A-44AA-AEE3-1BB69A8A865A}" type="datetimeFigureOut">
              <a:rPr lang="en-US" smtClean="0"/>
              <a:t>2/28/2015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74F23-BE8B-4218-B6D7-EB9A2B82DE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230F74-2E8A-44AA-AEE3-1BB69A8A865A}" type="datetimeFigureOut">
              <a:rPr lang="en-US" smtClean="0"/>
              <a:t>2/28/2015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174F23-BE8B-4218-B6D7-EB9A2B82DE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230F74-2E8A-44AA-AEE3-1BB69A8A865A}" type="datetimeFigureOut">
              <a:rPr lang="en-US" smtClean="0"/>
              <a:t>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74F23-BE8B-4218-B6D7-EB9A2B82DE3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230F74-2E8A-44AA-AEE3-1BB69A8A865A}" type="datetimeFigureOut">
              <a:rPr lang="en-US" smtClean="0"/>
              <a:t>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74F23-BE8B-4218-B6D7-EB9A2B82DE3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230F74-2E8A-44AA-AEE3-1BB69A8A865A}" type="datetimeFigureOut">
              <a:rPr lang="en-US" smtClean="0"/>
              <a:t>2/28/2015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174F23-BE8B-4218-B6D7-EB9A2B82DE3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30238" y="474663"/>
            <a:ext cx="8229600" cy="1143000"/>
          </a:xfrm>
        </p:spPr>
        <p:txBody>
          <a:bodyPr/>
          <a:lstStyle/>
          <a:p>
            <a:pPr algn="l" eaLnBrk="1" hangingPunct="1"/>
            <a:r>
              <a:rPr lang="en-US" b="1" smtClean="0"/>
              <a:t>U</a:t>
            </a:r>
            <a:r>
              <a:rPr lang="en-US" sz="3600" b="1" smtClean="0"/>
              <a:t>NSUR</a:t>
            </a:r>
            <a:r>
              <a:rPr lang="en-US" b="1" smtClean="0"/>
              <a:t> K</a:t>
            </a:r>
            <a:r>
              <a:rPr lang="en-US" sz="3600" b="1" smtClean="0"/>
              <a:t>OMUNIKASI</a:t>
            </a:r>
          </a:p>
        </p:txBody>
      </p:sp>
      <p:sp>
        <p:nvSpPr>
          <p:cNvPr id="17411" name="Rectangle 3"/>
          <p:cNvSpPr>
            <a:spLocks noGrp="1" noChangeArrowheads="1"/>
          </p:cNvSpPr>
          <p:nvPr>
            <p:ph type="body" idx="1"/>
          </p:nvPr>
        </p:nvSpPr>
        <p:spPr>
          <a:xfrm>
            <a:off x="2209800" y="2819400"/>
            <a:ext cx="4267200" cy="3657600"/>
          </a:xfrm>
        </p:spPr>
        <p:txBody>
          <a:bodyPr/>
          <a:lstStyle/>
          <a:p>
            <a:pPr eaLnBrk="1" hangingPunct="1"/>
            <a:r>
              <a:rPr lang="en-US" sz="2800" smtClean="0"/>
              <a:t>Komunikator</a:t>
            </a:r>
          </a:p>
          <a:p>
            <a:pPr eaLnBrk="1" hangingPunct="1"/>
            <a:r>
              <a:rPr lang="en-US" sz="2800" smtClean="0"/>
              <a:t>Pesan</a:t>
            </a:r>
          </a:p>
          <a:p>
            <a:pPr eaLnBrk="1" hangingPunct="1"/>
            <a:r>
              <a:rPr lang="en-US" sz="2800" smtClean="0"/>
              <a:t>Saluran</a:t>
            </a:r>
          </a:p>
          <a:p>
            <a:pPr eaLnBrk="1" hangingPunct="1"/>
            <a:r>
              <a:rPr lang="en-US" sz="2800" smtClean="0"/>
              <a:t>Komunikan</a:t>
            </a:r>
          </a:p>
          <a:p>
            <a:pPr eaLnBrk="1" hangingPunct="1"/>
            <a:r>
              <a:rPr lang="en-US" sz="2800" smtClean="0"/>
              <a:t>Efek</a:t>
            </a:r>
          </a:p>
          <a:p>
            <a:pPr eaLnBrk="1" hangingPunct="1"/>
            <a:r>
              <a:rPr lang="en-US" sz="2800" i="1" smtClean="0"/>
              <a:t>+ Umpanbalik</a:t>
            </a:r>
          </a:p>
          <a:p>
            <a:pPr eaLnBrk="1" hangingPunct="1"/>
            <a:r>
              <a:rPr lang="en-US" sz="2800" i="1" smtClean="0"/>
              <a:t>+ Gangguan</a:t>
            </a:r>
          </a:p>
          <a:p>
            <a:pPr eaLnBrk="1" hangingPunct="1">
              <a:buFontTx/>
              <a:buNone/>
            </a:pPr>
            <a:endParaRPr lang="en-US" sz="2800" i="1" smtClean="0"/>
          </a:p>
        </p:txBody>
      </p:sp>
      <p:sp>
        <p:nvSpPr>
          <p:cNvPr id="17412" name="Text Box 4"/>
          <p:cNvSpPr txBox="1">
            <a:spLocks noChangeArrowheads="1"/>
          </p:cNvSpPr>
          <p:nvPr/>
        </p:nvSpPr>
        <p:spPr bwMode="auto">
          <a:xfrm>
            <a:off x="658813" y="1368425"/>
            <a:ext cx="8229600" cy="1069975"/>
          </a:xfrm>
          <a:prstGeom prst="rect">
            <a:avLst/>
          </a:prstGeom>
          <a:noFill/>
          <a:ln w="9525">
            <a:noFill/>
            <a:miter lim="800000"/>
            <a:headEnd/>
            <a:tailEnd/>
          </a:ln>
        </p:spPr>
        <p:txBody>
          <a:bodyPr>
            <a:spAutoFit/>
          </a:bodyPr>
          <a:lstStyle/>
          <a:p>
            <a:r>
              <a:rPr lang="en-US" sz="1600" i="1"/>
              <a:t>The easiest way to describe what communication is</a:t>
            </a:r>
          </a:p>
          <a:p>
            <a:r>
              <a:rPr lang="en-US" sz="1600" i="1"/>
              <a:t>by answering the following questions:  Who, says what, in with channel, to whom, with what effect. </a:t>
            </a:r>
          </a:p>
          <a:p>
            <a:r>
              <a:rPr lang="en-US" sz="1600" i="1"/>
              <a:t>						         - Harold D. Laswell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3962400" y="1295400"/>
            <a:ext cx="5219700" cy="5505450"/>
            <a:chOff x="2400" y="2100"/>
            <a:chExt cx="8220" cy="8670"/>
          </a:xfrm>
        </p:grpSpPr>
        <p:sp>
          <p:nvSpPr>
            <p:cNvPr id="26631" name="Text Box 4"/>
            <p:cNvSpPr txBox="1">
              <a:spLocks noChangeArrowheads="1"/>
            </p:cNvSpPr>
            <p:nvPr/>
          </p:nvSpPr>
          <p:spPr bwMode="auto">
            <a:xfrm>
              <a:off x="2400" y="5189"/>
              <a:ext cx="1800" cy="720"/>
            </a:xfrm>
            <a:prstGeom prst="rect">
              <a:avLst/>
            </a:prstGeom>
            <a:noFill/>
            <a:ln w="9525">
              <a:noFill/>
              <a:miter lim="800000"/>
              <a:headEnd/>
              <a:tailEnd/>
            </a:ln>
          </p:spPr>
          <p:txBody>
            <a:bodyPr/>
            <a:lstStyle/>
            <a:p>
              <a:r>
                <a:rPr lang="en-US" sz="800"/>
                <a:t>Saluran</a:t>
              </a:r>
            </a:p>
            <a:p>
              <a:r>
                <a:rPr lang="en-US" sz="800"/>
                <a:t>Komunikasi</a:t>
              </a:r>
              <a:endParaRPr lang="en-US"/>
            </a:p>
          </p:txBody>
        </p:sp>
        <p:sp>
          <p:nvSpPr>
            <p:cNvPr id="26632" name="Text Box 5"/>
            <p:cNvSpPr txBox="1">
              <a:spLocks noChangeArrowheads="1"/>
            </p:cNvSpPr>
            <p:nvPr/>
          </p:nvSpPr>
          <p:spPr bwMode="auto">
            <a:xfrm>
              <a:off x="3600" y="2715"/>
              <a:ext cx="1800" cy="720"/>
            </a:xfrm>
            <a:prstGeom prst="rect">
              <a:avLst/>
            </a:prstGeom>
            <a:noFill/>
            <a:ln w="9525">
              <a:noFill/>
              <a:miter lim="800000"/>
              <a:headEnd/>
              <a:tailEnd/>
            </a:ln>
          </p:spPr>
          <p:txBody>
            <a:bodyPr/>
            <a:lstStyle/>
            <a:p>
              <a:r>
                <a:rPr lang="en-US" sz="800"/>
                <a:t>Langsung</a:t>
              </a:r>
            </a:p>
            <a:p>
              <a:r>
                <a:rPr lang="en-US" sz="800"/>
                <a:t>Tatapmuka</a:t>
              </a:r>
              <a:endParaRPr lang="en-US"/>
            </a:p>
          </p:txBody>
        </p:sp>
        <p:sp>
          <p:nvSpPr>
            <p:cNvPr id="26633" name="Text Box 6"/>
            <p:cNvSpPr txBox="1">
              <a:spLocks noChangeArrowheads="1"/>
            </p:cNvSpPr>
            <p:nvPr/>
          </p:nvSpPr>
          <p:spPr bwMode="auto">
            <a:xfrm>
              <a:off x="3600" y="6825"/>
              <a:ext cx="1800" cy="720"/>
            </a:xfrm>
            <a:prstGeom prst="rect">
              <a:avLst/>
            </a:prstGeom>
            <a:noFill/>
            <a:ln w="9525">
              <a:noFill/>
              <a:miter lim="800000"/>
              <a:headEnd/>
              <a:tailEnd/>
            </a:ln>
          </p:spPr>
          <p:txBody>
            <a:bodyPr/>
            <a:lstStyle/>
            <a:p>
              <a:r>
                <a:rPr lang="en-US" sz="800"/>
                <a:t>Dengan</a:t>
              </a:r>
            </a:p>
            <a:p>
              <a:r>
                <a:rPr lang="en-US" sz="800"/>
                <a:t>Media</a:t>
              </a:r>
              <a:endParaRPr lang="en-US"/>
            </a:p>
          </p:txBody>
        </p:sp>
        <p:sp>
          <p:nvSpPr>
            <p:cNvPr id="26634" name="Text Box 7"/>
            <p:cNvSpPr txBox="1">
              <a:spLocks noChangeArrowheads="1"/>
            </p:cNvSpPr>
            <p:nvPr/>
          </p:nvSpPr>
          <p:spPr bwMode="auto">
            <a:xfrm>
              <a:off x="5310" y="2700"/>
              <a:ext cx="1800" cy="720"/>
            </a:xfrm>
            <a:prstGeom prst="rect">
              <a:avLst/>
            </a:prstGeom>
            <a:noFill/>
            <a:ln w="9525">
              <a:noFill/>
              <a:miter lim="800000"/>
              <a:headEnd/>
              <a:tailEnd/>
            </a:ln>
          </p:spPr>
          <p:txBody>
            <a:bodyPr/>
            <a:lstStyle/>
            <a:p>
              <a:r>
                <a:rPr lang="en-US" sz="800"/>
                <a:t>Aktivitas</a:t>
              </a:r>
            </a:p>
            <a:p>
              <a:r>
                <a:rPr lang="en-US" sz="800"/>
                <a:t>Komunikasi</a:t>
              </a:r>
              <a:endParaRPr lang="en-US"/>
            </a:p>
          </p:txBody>
        </p:sp>
        <p:sp>
          <p:nvSpPr>
            <p:cNvPr id="26635" name="Text Box 8"/>
            <p:cNvSpPr txBox="1">
              <a:spLocks noChangeArrowheads="1"/>
            </p:cNvSpPr>
            <p:nvPr/>
          </p:nvSpPr>
          <p:spPr bwMode="auto">
            <a:xfrm>
              <a:off x="7380" y="2100"/>
              <a:ext cx="3240" cy="2085"/>
            </a:xfrm>
            <a:prstGeom prst="rect">
              <a:avLst/>
            </a:prstGeom>
            <a:noFill/>
            <a:ln w="9525">
              <a:noFill/>
              <a:miter lim="800000"/>
              <a:headEnd/>
              <a:tailEnd/>
            </a:ln>
          </p:spPr>
          <p:txBody>
            <a:bodyPr/>
            <a:lstStyle/>
            <a:p>
              <a:r>
                <a:rPr lang="en-US" sz="800"/>
                <a:t>Pertemuan Tatapmuka</a:t>
              </a:r>
            </a:p>
            <a:p>
              <a:r>
                <a:rPr lang="en-US" sz="800"/>
                <a:t>Forum </a:t>
              </a:r>
            </a:p>
            <a:p>
              <a:r>
                <a:rPr lang="en-US" sz="800"/>
                <a:t>Diskusi panel</a:t>
              </a:r>
            </a:p>
            <a:p>
              <a:r>
                <a:rPr lang="en-US" sz="800"/>
                <a:t>Rapat (dengan berbagai jenisnya)</a:t>
              </a:r>
            </a:p>
            <a:p>
              <a:r>
                <a:rPr lang="en-US" sz="800"/>
                <a:t>Ceramah</a:t>
              </a:r>
            </a:p>
            <a:p>
              <a:r>
                <a:rPr lang="en-US" sz="800"/>
                <a:t>Simposium</a:t>
              </a:r>
            </a:p>
            <a:p>
              <a:r>
                <a:rPr lang="en-US" sz="800"/>
                <a:t>Konferensi Pers</a:t>
              </a:r>
            </a:p>
            <a:p>
              <a:r>
                <a:rPr lang="en-US" sz="800"/>
                <a:t>Seminar</a:t>
              </a:r>
              <a:endParaRPr lang="en-US"/>
            </a:p>
          </p:txBody>
        </p:sp>
        <p:sp>
          <p:nvSpPr>
            <p:cNvPr id="26636" name="Text Box 9"/>
            <p:cNvSpPr txBox="1">
              <a:spLocks noChangeArrowheads="1"/>
            </p:cNvSpPr>
            <p:nvPr/>
          </p:nvSpPr>
          <p:spPr bwMode="auto">
            <a:xfrm>
              <a:off x="4380" y="5309"/>
              <a:ext cx="1800" cy="720"/>
            </a:xfrm>
            <a:prstGeom prst="rect">
              <a:avLst/>
            </a:prstGeom>
            <a:noFill/>
            <a:ln w="9525">
              <a:noFill/>
              <a:miter lim="800000"/>
              <a:headEnd/>
              <a:tailEnd/>
            </a:ln>
          </p:spPr>
          <p:txBody>
            <a:bodyPr/>
            <a:lstStyle/>
            <a:p>
              <a:r>
                <a:rPr lang="en-US" sz="800"/>
                <a:t>Media</a:t>
              </a:r>
            </a:p>
            <a:p>
              <a:r>
                <a:rPr lang="en-US" sz="800"/>
                <a:t>Massa</a:t>
              </a:r>
              <a:endParaRPr lang="en-US"/>
            </a:p>
          </p:txBody>
        </p:sp>
        <p:sp>
          <p:nvSpPr>
            <p:cNvPr id="26637" name="Text Box 10"/>
            <p:cNvSpPr txBox="1">
              <a:spLocks noChangeArrowheads="1"/>
            </p:cNvSpPr>
            <p:nvPr/>
          </p:nvSpPr>
          <p:spPr bwMode="auto">
            <a:xfrm>
              <a:off x="5295" y="4484"/>
              <a:ext cx="1800" cy="720"/>
            </a:xfrm>
            <a:prstGeom prst="rect">
              <a:avLst/>
            </a:prstGeom>
            <a:noFill/>
            <a:ln w="9525">
              <a:noFill/>
              <a:miter lim="800000"/>
              <a:headEnd/>
              <a:tailEnd/>
            </a:ln>
          </p:spPr>
          <p:txBody>
            <a:bodyPr/>
            <a:lstStyle/>
            <a:p>
              <a:r>
                <a:rPr lang="en-US" sz="800"/>
                <a:t>Periodik</a:t>
              </a:r>
              <a:endParaRPr lang="en-US"/>
            </a:p>
          </p:txBody>
        </p:sp>
        <p:grpSp>
          <p:nvGrpSpPr>
            <p:cNvPr id="3" name="Group 11"/>
            <p:cNvGrpSpPr>
              <a:grpSpLocks/>
            </p:cNvGrpSpPr>
            <p:nvPr/>
          </p:nvGrpSpPr>
          <p:grpSpPr bwMode="auto">
            <a:xfrm>
              <a:off x="6225" y="3870"/>
              <a:ext cx="2955" cy="1890"/>
              <a:chOff x="5970" y="3060"/>
              <a:chExt cx="2955" cy="1890"/>
            </a:xfrm>
          </p:grpSpPr>
          <p:sp>
            <p:nvSpPr>
              <p:cNvPr id="26683" name="Text Box 12"/>
              <p:cNvSpPr txBox="1">
                <a:spLocks noChangeArrowheads="1"/>
              </p:cNvSpPr>
              <p:nvPr/>
            </p:nvSpPr>
            <p:spPr bwMode="auto">
              <a:xfrm>
                <a:off x="6120" y="3240"/>
                <a:ext cx="1800" cy="720"/>
              </a:xfrm>
              <a:prstGeom prst="rect">
                <a:avLst/>
              </a:prstGeom>
              <a:noFill/>
              <a:ln w="9525">
                <a:noFill/>
                <a:miter lim="800000"/>
                <a:headEnd/>
                <a:tailEnd/>
              </a:ln>
            </p:spPr>
            <p:txBody>
              <a:bodyPr/>
              <a:lstStyle/>
              <a:p>
                <a:r>
                  <a:rPr lang="en-US" sz="800"/>
                  <a:t>Elektronik</a:t>
                </a:r>
                <a:endParaRPr lang="en-US"/>
              </a:p>
            </p:txBody>
          </p:sp>
          <p:sp>
            <p:nvSpPr>
              <p:cNvPr id="26684" name="Text Box 13"/>
              <p:cNvSpPr txBox="1">
                <a:spLocks noChangeArrowheads="1"/>
              </p:cNvSpPr>
              <p:nvPr/>
            </p:nvSpPr>
            <p:spPr bwMode="auto">
              <a:xfrm>
                <a:off x="6135" y="4230"/>
                <a:ext cx="1800" cy="720"/>
              </a:xfrm>
              <a:prstGeom prst="rect">
                <a:avLst/>
              </a:prstGeom>
              <a:noFill/>
              <a:ln w="9525">
                <a:noFill/>
                <a:miter lim="800000"/>
                <a:headEnd/>
                <a:tailEnd/>
              </a:ln>
            </p:spPr>
            <p:txBody>
              <a:bodyPr/>
              <a:lstStyle/>
              <a:p>
                <a:r>
                  <a:rPr lang="en-US" sz="800"/>
                  <a:t>Cetak</a:t>
                </a:r>
                <a:endParaRPr lang="en-US"/>
              </a:p>
            </p:txBody>
          </p:sp>
          <p:sp>
            <p:nvSpPr>
              <p:cNvPr id="26685" name="Text Box 14"/>
              <p:cNvSpPr txBox="1">
                <a:spLocks noChangeArrowheads="1"/>
              </p:cNvSpPr>
              <p:nvPr/>
            </p:nvSpPr>
            <p:spPr bwMode="auto">
              <a:xfrm>
                <a:off x="7110" y="3060"/>
                <a:ext cx="1800" cy="720"/>
              </a:xfrm>
              <a:prstGeom prst="rect">
                <a:avLst/>
              </a:prstGeom>
              <a:noFill/>
              <a:ln w="9525">
                <a:noFill/>
                <a:miter lim="800000"/>
                <a:headEnd/>
                <a:tailEnd/>
              </a:ln>
            </p:spPr>
            <p:txBody>
              <a:bodyPr/>
              <a:lstStyle/>
              <a:p>
                <a:r>
                  <a:rPr lang="en-US" sz="800"/>
                  <a:t>Radio</a:t>
                </a:r>
              </a:p>
              <a:p>
                <a:r>
                  <a:rPr lang="en-US" sz="800"/>
                  <a:t>TV</a:t>
                </a:r>
              </a:p>
              <a:p>
                <a:r>
                  <a:rPr lang="en-US" sz="800"/>
                  <a:t>Film</a:t>
                </a:r>
                <a:endParaRPr lang="en-US"/>
              </a:p>
            </p:txBody>
          </p:sp>
          <p:sp>
            <p:nvSpPr>
              <p:cNvPr id="26686" name="Text Box 15"/>
              <p:cNvSpPr txBox="1">
                <a:spLocks noChangeArrowheads="1"/>
              </p:cNvSpPr>
              <p:nvPr/>
            </p:nvSpPr>
            <p:spPr bwMode="auto">
              <a:xfrm>
                <a:off x="7125" y="4155"/>
                <a:ext cx="1800" cy="720"/>
              </a:xfrm>
              <a:prstGeom prst="rect">
                <a:avLst/>
              </a:prstGeom>
              <a:noFill/>
              <a:ln w="9525">
                <a:noFill/>
                <a:miter lim="800000"/>
                <a:headEnd/>
                <a:tailEnd/>
              </a:ln>
            </p:spPr>
            <p:txBody>
              <a:bodyPr/>
              <a:lstStyle/>
              <a:p>
                <a:r>
                  <a:rPr lang="en-US" sz="800"/>
                  <a:t>Suratkabar</a:t>
                </a:r>
              </a:p>
              <a:p>
                <a:r>
                  <a:rPr lang="en-US" sz="800"/>
                  <a:t>Majalah</a:t>
                </a:r>
                <a:endParaRPr lang="en-US"/>
              </a:p>
            </p:txBody>
          </p:sp>
          <p:grpSp>
            <p:nvGrpSpPr>
              <p:cNvPr id="4" name="Group 16"/>
              <p:cNvGrpSpPr>
                <a:grpSpLocks/>
              </p:cNvGrpSpPr>
              <p:nvPr/>
            </p:nvGrpSpPr>
            <p:grpSpPr bwMode="auto">
              <a:xfrm>
                <a:off x="6990" y="3150"/>
                <a:ext cx="180" cy="540"/>
                <a:chOff x="6960" y="3135"/>
                <a:chExt cx="180" cy="540"/>
              </a:xfrm>
            </p:grpSpPr>
            <p:sp>
              <p:nvSpPr>
                <p:cNvPr id="26693" name="Line 17"/>
                <p:cNvSpPr>
                  <a:spLocks noChangeShapeType="1"/>
                </p:cNvSpPr>
                <p:nvPr/>
              </p:nvSpPr>
              <p:spPr bwMode="auto">
                <a:xfrm>
                  <a:off x="7125" y="3135"/>
                  <a:ext cx="0" cy="540"/>
                </a:xfrm>
                <a:prstGeom prst="line">
                  <a:avLst/>
                </a:prstGeom>
                <a:noFill/>
                <a:ln w="9525">
                  <a:solidFill>
                    <a:srgbClr val="000000"/>
                  </a:solidFill>
                  <a:round/>
                  <a:headEnd/>
                  <a:tailEnd/>
                </a:ln>
              </p:spPr>
              <p:txBody>
                <a:bodyPr/>
                <a:lstStyle/>
                <a:p>
                  <a:endParaRPr lang="en-US"/>
                </a:p>
              </p:txBody>
            </p:sp>
            <p:sp>
              <p:nvSpPr>
                <p:cNvPr id="26694" name="Line 18"/>
                <p:cNvSpPr>
                  <a:spLocks noChangeShapeType="1"/>
                </p:cNvSpPr>
                <p:nvPr/>
              </p:nvSpPr>
              <p:spPr bwMode="auto">
                <a:xfrm>
                  <a:off x="6960" y="3410"/>
                  <a:ext cx="180" cy="0"/>
                </a:xfrm>
                <a:prstGeom prst="line">
                  <a:avLst/>
                </a:prstGeom>
                <a:noFill/>
                <a:ln w="9525">
                  <a:solidFill>
                    <a:srgbClr val="000000"/>
                  </a:solidFill>
                  <a:round/>
                  <a:headEnd/>
                  <a:tailEnd/>
                </a:ln>
              </p:spPr>
              <p:txBody>
                <a:bodyPr/>
                <a:lstStyle/>
                <a:p>
                  <a:endParaRPr lang="en-US"/>
                </a:p>
              </p:txBody>
            </p:sp>
          </p:grpSp>
          <p:grpSp>
            <p:nvGrpSpPr>
              <p:cNvPr id="5" name="Group 19"/>
              <p:cNvGrpSpPr>
                <a:grpSpLocks/>
              </p:cNvGrpSpPr>
              <p:nvPr/>
            </p:nvGrpSpPr>
            <p:grpSpPr bwMode="auto">
              <a:xfrm>
                <a:off x="6990" y="4155"/>
                <a:ext cx="180" cy="540"/>
                <a:chOff x="6960" y="3135"/>
                <a:chExt cx="180" cy="540"/>
              </a:xfrm>
            </p:grpSpPr>
            <p:sp>
              <p:nvSpPr>
                <p:cNvPr id="26691" name="Line 20"/>
                <p:cNvSpPr>
                  <a:spLocks noChangeShapeType="1"/>
                </p:cNvSpPr>
                <p:nvPr/>
              </p:nvSpPr>
              <p:spPr bwMode="auto">
                <a:xfrm>
                  <a:off x="7125" y="3135"/>
                  <a:ext cx="0" cy="540"/>
                </a:xfrm>
                <a:prstGeom prst="line">
                  <a:avLst/>
                </a:prstGeom>
                <a:noFill/>
                <a:ln w="9525">
                  <a:solidFill>
                    <a:srgbClr val="000000"/>
                  </a:solidFill>
                  <a:round/>
                  <a:headEnd/>
                  <a:tailEnd/>
                </a:ln>
              </p:spPr>
              <p:txBody>
                <a:bodyPr/>
                <a:lstStyle/>
                <a:p>
                  <a:endParaRPr lang="en-US"/>
                </a:p>
              </p:txBody>
            </p:sp>
            <p:sp>
              <p:nvSpPr>
                <p:cNvPr id="26692" name="Line 21"/>
                <p:cNvSpPr>
                  <a:spLocks noChangeShapeType="1"/>
                </p:cNvSpPr>
                <p:nvPr/>
              </p:nvSpPr>
              <p:spPr bwMode="auto">
                <a:xfrm>
                  <a:off x="6960" y="3410"/>
                  <a:ext cx="180" cy="0"/>
                </a:xfrm>
                <a:prstGeom prst="line">
                  <a:avLst/>
                </a:prstGeom>
                <a:noFill/>
                <a:ln w="9525">
                  <a:solidFill>
                    <a:srgbClr val="000000"/>
                  </a:solidFill>
                  <a:round/>
                  <a:headEnd/>
                  <a:tailEnd/>
                </a:ln>
              </p:spPr>
              <p:txBody>
                <a:bodyPr/>
                <a:lstStyle/>
                <a:p>
                  <a:endParaRPr lang="en-US"/>
                </a:p>
              </p:txBody>
            </p:sp>
          </p:grpSp>
          <p:sp>
            <p:nvSpPr>
              <p:cNvPr id="26689" name="Line 22"/>
              <p:cNvSpPr>
                <a:spLocks noChangeShapeType="1"/>
              </p:cNvSpPr>
              <p:nvPr/>
            </p:nvSpPr>
            <p:spPr bwMode="auto">
              <a:xfrm>
                <a:off x="6165" y="3375"/>
                <a:ext cx="0" cy="1080"/>
              </a:xfrm>
              <a:prstGeom prst="line">
                <a:avLst/>
              </a:prstGeom>
              <a:noFill/>
              <a:ln w="9525">
                <a:solidFill>
                  <a:srgbClr val="000000"/>
                </a:solidFill>
                <a:round/>
                <a:headEnd/>
                <a:tailEnd/>
              </a:ln>
            </p:spPr>
            <p:txBody>
              <a:bodyPr/>
              <a:lstStyle/>
              <a:p>
                <a:endParaRPr lang="en-US"/>
              </a:p>
            </p:txBody>
          </p:sp>
          <p:sp>
            <p:nvSpPr>
              <p:cNvPr id="26690" name="Line 23"/>
              <p:cNvSpPr>
                <a:spLocks noChangeShapeType="1"/>
              </p:cNvSpPr>
              <p:nvPr/>
            </p:nvSpPr>
            <p:spPr bwMode="auto">
              <a:xfrm>
                <a:off x="5970" y="3915"/>
                <a:ext cx="180" cy="0"/>
              </a:xfrm>
              <a:prstGeom prst="line">
                <a:avLst/>
              </a:prstGeom>
              <a:noFill/>
              <a:ln w="9525">
                <a:solidFill>
                  <a:srgbClr val="000000"/>
                </a:solidFill>
                <a:round/>
                <a:headEnd/>
                <a:tailEnd/>
              </a:ln>
            </p:spPr>
            <p:txBody>
              <a:bodyPr/>
              <a:lstStyle/>
              <a:p>
                <a:endParaRPr lang="en-US"/>
              </a:p>
            </p:txBody>
          </p:sp>
        </p:grpSp>
        <p:sp>
          <p:nvSpPr>
            <p:cNvPr id="26639" name="Text Box 24"/>
            <p:cNvSpPr txBox="1">
              <a:spLocks noChangeArrowheads="1"/>
            </p:cNvSpPr>
            <p:nvPr/>
          </p:nvSpPr>
          <p:spPr bwMode="auto">
            <a:xfrm>
              <a:off x="6375" y="5834"/>
              <a:ext cx="1800" cy="720"/>
            </a:xfrm>
            <a:prstGeom prst="rect">
              <a:avLst/>
            </a:prstGeom>
            <a:noFill/>
            <a:ln w="9525">
              <a:noFill/>
              <a:miter lim="800000"/>
              <a:headEnd/>
              <a:tailEnd/>
            </a:ln>
          </p:spPr>
          <p:txBody>
            <a:bodyPr/>
            <a:lstStyle/>
            <a:p>
              <a:r>
                <a:rPr lang="en-US" sz="800"/>
                <a:t>Manusia</a:t>
              </a:r>
              <a:endParaRPr lang="en-US"/>
            </a:p>
          </p:txBody>
        </p:sp>
        <p:sp>
          <p:nvSpPr>
            <p:cNvPr id="26640" name="Text Box 25"/>
            <p:cNvSpPr txBox="1">
              <a:spLocks noChangeArrowheads="1"/>
            </p:cNvSpPr>
            <p:nvPr/>
          </p:nvSpPr>
          <p:spPr bwMode="auto">
            <a:xfrm>
              <a:off x="6390" y="6825"/>
              <a:ext cx="1800" cy="720"/>
            </a:xfrm>
            <a:prstGeom prst="rect">
              <a:avLst/>
            </a:prstGeom>
            <a:noFill/>
            <a:ln w="9525">
              <a:noFill/>
              <a:miter lim="800000"/>
              <a:headEnd/>
              <a:tailEnd/>
            </a:ln>
          </p:spPr>
          <p:txBody>
            <a:bodyPr/>
            <a:lstStyle/>
            <a:p>
              <a:r>
                <a:rPr lang="en-US" sz="800"/>
                <a:t>Benda</a:t>
              </a:r>
              <a:endParaRPr lang="en-US"/>
            </a:p>
          </p:txBody>
        </p:sp>
        <p:sp>
          <p:nvSpPr>
            <p:cNvPr id="26641" name="Text Box 26"/>
            <p:cNvSpPr txBox="1">
              <a:spLocks noChangeArrowheads="1"/>
            </p:cNvSpPr>
            <p:nvPr/>
          </p:nvSpPr>
          <p:spPr bwMode="auto">
            <a:xfrm>
              <a:off x="7365" y="5759"/>
              <a:ext cx="1800" cy="720"/>
            </a:xfrm>
            <a:prstGeom prst="rect">
              <a:avLst/>
            </a:prstGeom>
            <a:noFill/>
            <a:ln w="9525">
              <a:noFill/>
              <a:miter lim="800000"/>
              <a:headEnd/>
              <a:tailEnd/>
            </a:ln>
          </p:spPr>
          <p:txBody>
            <a:bodyPr/>
            <a:lstStyle/>
            <a:p>
              <a:r>
                <a:rPr lang="en-US" sz="800"/>
                <a:t>Sales Promotion Girl</a:t>
              </a:r>
            </a:p>
            <a:p>
              <a:r>
                <a:rPr lang="en-US" sz="800"/>
                <a:t>Juru Kampanye</a:t>
              </a:r>
              <a:endParaRPr lang="en-US"/>
            </a:p>
          </p:txBody>
        </p:sp>
        <p:sp>
          <p:nvSpPr>
            <p:cNvPr id="26642" name="Text Box 27"/>
            <p:cNvSpPr txBox="1">
              <a:spLocks noChangeArrowheads="1"/>
            </p:cNvSpPr>
            <p:nvPr/>
          </p:nvSpPr>
          <p:spPr bwMode="auto">
            <a:xfrm>
              <a:off x="7380" y="6630"/>
              <a:ext cx="1800" cy="1080"/>
            </a:xfrm>
            <a:prstGeom prst="rect">
              <a:avLst/>
            </a:prstGeom>
            <a:noFill/>
            <a:ln w="9525">
              <a:noFill/>
              <a:miter lim="800000"/>
              <a:headEnd/>
              <a:tailEnd/>
            </a:ln>
          </p:spPr>
          <p:txBody>
            <a:bodyPr/>
            <a:lstStyle/>
            <a:p>
              <a:r>
                <a:rPr lang="en-US" sz="800"/>
                <a:t>Spanduk</a:t>
              </a:r>
            </a:p>
            <a:p>
              <a:r>
                <a:rPr lang="en-US" sz="800"/>
                <a:t>Umbul-umbul</a:t>
              </a:r>
            </a:p>
            <a:p>
              <a:r>
                <a:rPr lang="en-US" sz="800"/>
                <a:t>Leaflet</a:t>
              </a:r>
            </a:p>
            <a:p>
              <a:r>
                <a:rPr lang="en-US" sz="800"/>
                <a:t>Booklet</a:t>
              </a:r>
              <a:endParaRPr lang="en-US"/>
            </a:p>
          </p:txBody>
        </p:sp>
        <p:grpSp>
          <p:nvGrpSpPr>
            <p:cNvPr id="6" name="Group 28"/>
            <p:cNvGrpSpPr>
              <a:grpSpLocks/>
            </p:cNvGrpSpPr>
            <p:nvPr/>
          </p:nvGrpSpPr>
          <p:grpSpPr bwMode="auto">
            <a:xfrm>
              <a:off x="7245" y="5744"/>
              <a:ext cx="180" cy="540"/>
              <a:chOff x="6960" y="3135"/>
              <a:chExt cx="180" cy="540"/>
            </a:xfrm>
          </p:grpSpPr>
          <p:sp>
            <p:nvSpPr>
              <p:cNvPr id="26681" name="Line 29"/>
              <p:cNvSpPr>
                <a:spLocks noChangeShapeType="1"/>
              </p:cNvSpPr>
              <p:nvPr/>
            </p:nvSpPr>
            <p:spPr bwMode="auto">
              <a:xfrm>
                <a:off x="7125" y="3135"/>
                <a:ext cx="0" cy="540"/>
              </a:xfrm>
              <a:prstGeom prst="line">
                <a:avLst/>
              </a:prstGeom>
              <a:noFill/>
              <a:ln w="9525">
                <a:solidFill>
                  <a:srgbClr val="000000"/>
                </a:solidFill>
                <a:round/>
                <a:headEnd/>
                <a:tailEnd/>
              </a:ln>
            </p:spPr>
            <p:txBody>
              <a:bodyPr/>
              <a:lstStyle/>
              <a:p>
                <a:endParaRPr lang="en-US"/>
              </a:p>
            </p:txBody>
          </p:sp>
          <p:sp>
            <p:nvSpPr>
              <p:cNvPr id="26682" name="Line 30"/>
              <p:cNvSpPr>
                <a:spLocks noChangeShapeType="1"/>
              </p:cNvSpPr>
              <p:nvPr/>
            </p:nvSpPr>
            <p:spPr bwMode="auto">
              <a:xfrm>
                <a:off x="6960" y="3410"/>
                <a:ext cx="180" cy="0"/>
              </a:xfrm>
              <a:prstGeom prst="line">
                <a:avLst/>
              </a:prstGeom>
              <a:noFill/>
              <a:ln w="9525">
                <a:solidFill>
                  <a:srgbClr val="000000"/>
                </a:solidFill>
                <a:round/>
                <a:headEnd/>
                <a:tailEnd/>
              </a:ln>
            </p:spPr>
            <p:txBody>
              <a:bodyPr/>
              <a:lstStyle/>
              <a:p>
                <a:endParaRPr lang="en-US"/>
              </a:p>
            </p:txBody>
          </p:sp>
        </p:grpSp>
        <p:grpSp>
          <p:nvGrpSpPr>
            <p:cNvPr id="7" name="Group 31"/>
            <p:cNvGrpSpPr>
              <a:grpSpLocks/>
            </p:cNvGrpSpPr>
            <p:nvPr/>
          </p:nvGrpSpPr>
          <p:grpSpPr bwMode="auto">
            <a:xfrm>
              <a:off x="7245" y="6750"/>
              <a:ext cx="180" cy="540"/>
              <a:chOff x="6960" y="3135"/>
              <a:chExt cx="180" cy="540"/>
            </a:xfrm>
          </p:grpSpPr>
          <p:sp>
            <p:nvSpPr>
              <p:cNvPr id="26679" name="Line 32"/>
              <p:cNvSpPr>
                <a:spLocks noChangeShapeType="1"/>
              </p:cNvSpPr>
              <p:nvPr/>
            </p:nvSpPr>
            <p:spPr bwMode="auto">
              <a:xfrm>
                <a:off x="7125" y="3135"/>
                <a:ext cx="0" cy="540"/>
              </a:xfrm>
              <a:prstGeom prst="line">
                <a:avLst/>
              </a:prstGeom>
              <a:noFill/>
              <a:ln w="9525">
                <a:solidFill>
                  <a:srgbClr val="000000"/>
                </a:solidFill>
                <a:round/>
                <a:headEnd/>
                <a:tailEnd/>
              </a:ln>
            </p:spPr>
            <p:txBody>
              <a:bodyPr/>
              <a:lstStyle/>
              <a:p>
                <a:endParaRPr lang="en-US"/>
              </a:p>
            </p:txBody>
          </p:sp>
          <p:sp>
            <p:nvSpPr>
              <p:cNvPr id="26680" name="Line 33"/>
              <p:cNvSpPr>
                <a:spLocks noChangeShapeType="1"/>
              </p:cNvSpPr>
              <p:nvPr/>
            </p:nvSpPr>
            <p:spPr bwMode="auto">
              <a:xfrm>
                <a:off x="6960" y="3410"/>
                <a:ext cx="180" cy="0"/>
              </a:xfrm>
              <a:prstGeom prst="line">
                <a:avLst/>
              </a:prstGeom>
              <a:noFill/>
              <a:ln w="9525">
                <a:solidFill>
                  <a:srgbClr val="000000"/>
                </a:solidFill>
                <a:round/>
                <a:headEnd/>
                <a:tailEnd/>
              </a:ln>
            </p:spPr>
            <p:txBody>
              <a:bodyPr/>
              <a:lstStyle/>
              <a:p>
                <a:endParaRPr lang="en-US"/>
              </a:p>
            </p:txBody>
          </p:sp>
        </p:grpSp>
        <p:sp>
          <p:nvSpPr>
            <p:cNvPr id="26645" name="Line 34"/>
            <p:cNvSpPr>
              <a:spLocks noChangeShapeType="1"/>
            </p:cNvSpPr>
            <p:nvPr/>
          </p:nvSpPr>
          <p:spPr bwMode="auto">
            <a:xfrm>
              <a:off x="6420" y="5969"/>
              <a:ext cx="0" cy="1080"/>
            </a:xfrm>
            <a:prstGeom prst="line">
              <a:avLst/>
            </a:prstGeom>
            <a:noFill/>
            <a:ln w="9525">
              <a:solidFill>
                <a:srgbClr val="000000"/>
              </a:solidFill>
              <a:round/>
              <a:headEnd/>
              <a:tailEnd/>
            </a:ln>
          </p:spPr>
          <p:txBody>
            <a:bodyPr/>
            <a:lstStyle/>
            <a:p>
              <a:endParaRPr lang="en-US"/>
            </a:p>
          </p:txBody>
        </p:sp>
        <p:sp>
          <p:nvSpPr>
            <p:cNvPr id="26646" name="Line 35"/>
            <p:cNvSpPr>
              <a:spLocks noChangeShapeType="1"/>
            </p:cNvSpPr>
            <p:nvPr/>
          </p:nvSpPr>
          <p:spPr bwMode="auto">
            <a:xfrm>
              <a:off x="6225" y="6509"/>
              <a:ext cx="180" cy="0"/>
            </a:xfrm>
            <a:prstGeom prst="line">
              <a:avLst/>
            </a:prstGeom>
            <a:noFill/>
            <a:ln w="9525">
              <a:solidFill>
                <a:srgbClr val="000000"/>
              </a:solidFill>
              <a:round/>
              <a:headEnd/>
              <a:tailEnd/>
            </a:ln>
          </p:spPr>
          <p:txBody>
            <a:bodyPr/>
            <a:lstStyle/>
            <a:p>
              <a:endParaRPr lang="en-US"/>
            </a:p>
          </p:txBody>
        </p:sp>
        <p:sp>
          <p:nvSpPr>
            <p:cNvPr id="26647" name="Text Box 36"/>
            <p:cNvSpPr txBox="1">
              <a:spLocks noChangeArrowheads="1"/>
            </p:cNvSpPr>
            <p:nvPr/>
          </p:nvSpPr>
          <p:spPr bwMode="auto">
            <a:xfrm>
              <a:off x="5295" y="6209"/>
              <a:ext cx="1800" cy="720"/>
            </a:xfrm>
            <a:prstGeom prst="rect">
              <a:avLst/>
            </a:prstGeom>
            <a:noFill/>
            <a:ln w="9525">
              <a:noFill/>
              <a:miter lim="800000"/>
              <a:headEnd/>
              <a:tailEnd/>
            </a:ln>
          </p:spPr>
          <p:txBody>
            <a:bodyPr/>
            <a:lstStyle/>
            <a:p>
              <a:r>
                <a:rPr lang="en-US" sz="800"/>
                <a:t>Nonperiodik/</a:t>
              </a:r>
            </a:p>
            <a:p>
              <a:r>
                <a:rPr lang="en-US" sz="800"/>
                <a:t>Eventual</a:t>
              </a:r>
              <a:endParaRPr lang="en-US"/>
            </a:p>
          </p:txBody>
        </p:sp>
        <p:sp>
          <p:nvSpPr>
            <p:cNvPr id="26648" name="Line 37"/>
            <p:cNvSpPr>
              <a:spLocks noChangeShapeType="1"/>
            </p:cNvSpPr>
            <p:nvPr/>
          </p:nvSpPr>
          <p:spPr bwMode="auto">
            <a:xfrm>
              <a:off x="5340" y="4649"/>
              <a:ext cx="0" cy="1980"/>
            </a:xfrm>
            <a:prstGeom prst="line">
              <a:avLst/>
            </a:prstGeom>
            <a:noFill/>
            <a:ln w="9525">
              <a:solidFill>
                <a:srgbClr val="000000"/>
              </a:solidFill>
              <a:round/>
              <a:headEnd/>
              <a:tailEnd/>
            </a:ln>
          </p:spPr>
          <p:txBody>
            <a:bodyPr/>
            <a:lstStyle/>
            <a:p>
              <a:endParaRPr lang="en-US"/>
            </a:p>
          </p:txBody>
        </p:sp>
        <p:sp>
          <p:nvSpPr>
            <p:cNvPr id="26649" name="Line 38"/>
            <p:cNvSpPr>
              <a:spLocks noChangeShapeType="1"/>
            </p:cNvSpPr>
            <p:nvPr/>
          </p:nvSpPr>
          <p:spPr bwMode="auto">
            <a:xfrm>
              <a:off x="5160" y="5594"/>
              <a:ext cx="180" cy="0"/>
            </a:xfrm>
            <a:prstGeom prst="line">
              <a:avLst/>
            </a:prstGeom>
            <a:noFill/>
            <a:ln w="9525">
              <a:solidFill>
                <a:srgbClr val="000000"/>
              </a:solidFill>
              <a:round/>
              <a:headEnd/>
              <a:tailEnd/>
            </a:ln>
          </p:spPr>
          <p:txBody>
            <a:bodyPr/>
            <a:lstStyle/>
            <a:p>
              <a:endParaRPr lang="en-US"/>
            </a:p>
          </p:txBody>
        </p:sp>
        <p:sp>
          <p:nvSpPr>
            <p:cNvPr id="26650" name="Text Box 39"/>
            <p:cNvSpPr txBox="1">
              <a:spLocks noChangeArrowheads="1"/>
            </p:cNvSpPr>
            <p:nvPr/>
          </p:nvSpPr>
          <p:spPr bwMode="auto">
            <a:xfrm>
              <a:off x="4380" y="8535"/>
              <a:ext cx="1800" cy="720"/>
            </a:xfrm>
            <a:prstGeom prst="rect">
              <a:avLst/>
            </a:prstGeom>
            <a:noFill/>
            <a:ln w="9525">
              <a:noFill/>
              <a:miter lim="800000"/>
              <a:headEnd/>
              <a:tailEnd/>
            </a:ln>
          </p:spPr>
          <p:txBody>
            <a:bodyPr/>
            <a:lstStyle/>
            <a:p>
              <a:r>
                <a:rPr lang="en-US" sz="800"/>
                <a:t>Nonmedia</a:t>
              </a:r>
            </a:p>
            <a:p>
              <a:r>
                <a:rPr lang="en-US" sz="800"/>
                <a:t>Massa</a:t>
              </a:r>
              <a:endParaRPr lang="en-US"/>
            </a:p>
          </p:txBody>
        </p:sp>
        <p:sp>
          <p:nvSpPr>
            <p:cNvPr id="26651" name="Text Box 40"/>
            <p:cNvSpPr txBox="1">
              <a:spLocks noChangeArrowheads="1"/>
            </p:cNvSpPr>
            <p:nvPr/>
          </p:nvSpPr>
          <p:spPr bwMode="auto">
            <a:xfrm>
              <a:off x="5310" y="8115"/>
              <a:ext cx="1800" cy="720"/>
            </a:xfrm>
            <a:prstGeom prst="rect">
              <a:avLst/>
            </a:prstGeom>
            <a:noFill/>
            <a:ln w="9525">
              <a:noFill/>
              <a:miter lim="800000"/>
              <a:headEnd/>
              <a:tailEnd/>
            </a:ln>
          </p:spPr>
          <p:txBody>
            <a:bodyPr/>
            <a:lstStyle/>
            <a:p>
              <a:r>
                <a:rPr lang="en-US" sz="800"/>
                <a:t>Manusia</a:t>
              </a:r>
              <a:endParaRPr lang="en-US"/>
            </a:p>
          </p:txBody>
        </p:sp>
        <p:sp>
          <p:nvSpPr>
            <p:cNvPr id="26652" name="Text Box 41"/>
            <p:cNvSpPr txBox="1">
              <a:spLocks noChangeArrowheads="1"/>
            </p:cNvSpPr>
            <p:nvPr/>
          </p:nvSpPr>
          <p:spPr bwMode="auto">
            <a:xfrm>
              <a:off x="6390" y="9090"/>
              <a:ext cx="1800" cy="720"/>
            </a:xfrm>
            <a:prstGeom prst="rect">
              <a:avLst/>
            </a:prstGeom>
            <a:noFill/>
            <a:ln w="9525">
              <a:noFill/>
              <a:miter lim="800000"/>
              <a:headEnd/>
              <a:tailEnd/>
            </a:ln>
          </p:spPr>
          <p:txBody>
            <a:bodyPr/>
            <a:lstStyle/>
            <a:p>
              <a:r>
                <a:rPr lang="en-US" sz="800"/>
                <a:t>Elektronik</a:t>
              </a:r>
              <a:endParaRPr lang="en-US"/>
            </a:p>
          </p:txBody>
        </p:sp>
        <p:sp>
          <p:nvSpPr>
            <p:cNvPr id="26653" name="Text Box 42"/>
            <p:cNvSpPr txBox="1">
              <a:spLocks noChangeArrowheads="1"/>
            </p:cNvSpPr>
            <p:nvPr/>
          </p:nvSpPr>
          <p:spPr bwMode="auto">
            <a:xfrm>
              <a:off x="6405" y="10050"/>
              <a:ext cx="1800" cy="720"/>
            </a:xfrm>
            <a:prstGeom prst="rect">
              <a:avLst/>
            </a:prstGeom>
            <a:noFill/>
            <a:ln w="9525">
              <a:noFill/>
              <a:miter lim="800000"/>
              <a:headEnd/>
              <a:tailEnd/>
            </a:ln>
          </p:spPr>
          <p:txBody>
            <a:bodyPr/>
            <a:lstStyle/>
            <a:p>
              <a:r>
                <a:rPr lang="en-US" sz="800"/>
                <a:t>Non-</a:t>
              </a:r>
            </a:p>
            <a:p>
              <a:r>
                <a:rPr lang="en-US" sz="800"/>
                <a:t>Elektronik</a:t>
              </a:r>
              <a:endParaRPr lang="en-US"/>
            </a:p>
          </p:txBody>
        </p:sp>
        <p:sp>
          <p:nvSpPr>
            <p:cNvPr id="26654" name="Text Box 43"/>
            <p:cNvSpPr txBox="1">
              <a:spLocks noChangeArrowheads="1"/>
            </p:cNvSpPr>
            <p:nvPr/>
          </p:nvSpPr>
          <p:spPr bwMode="auto">
            <a:xfrm>
              <a:off x="7380" y="9000"/>
              <a:ext cx="1800" cy="720"/>
            </a:xfrm>
            <a:prstGeom prst="rect">
              <a:avLst/>
            </a:prstGeom>
            <a:noFill/>
            <a:ln w="9525">
              <a:noFill/>
              <a:miter lim="800000"/>
              <a:headEnd/>
              <a:tailEnd/>
            </a:ln>
          </p:spPr>
          <p:txBody>
            <a:bodyPr/>
            <a:lstStyle/>
            <a:p>
              <a:r>
                <a:rPr lang="en-US" sz="800"/>
                <a:t>Telepon</a:t>
              </a:r>
            </a:p>
            <a:p>
              <a:r>
                <a:rPr lang="en-US" sz="800"/>
                <a:t>Fax</a:t>
              </a:r>
              <a:endParaRPr lang="en-US"/>
            </a:p>
          </p:txBody>
        </p:sp>
        <p:sp>
          <p:nvSpPr>
            <p:cNvPr id="26655" name="Text Box 44"/>
            <p:cNvSpPr txBox="1">
              <a:spLocks noChangeArrowheads="1"/>
            </p:cNvSpPr>
            <p:nvPr/>
          </p:nvSpPr>
          <p:spPr bwMode="auto">
            <a:xfrm>
              <a:off x="7395" y="10095"/>
              <a:ext cx="1800" cy="540"/>
            </a:xfrm>
            <a:prstGeom prst="rect">
              <a:avLst/>
            </a:prstGeom>
            <a:noFill/>
            <a:ln w="9525">
              <a:noFill/>
              <a:miter lim="800000"/>
              <a:headEnd/>
              <a:tailEnd/>
            </a:ln>
          </p:spPr>
          <p:txBody>
            <a:bodyPr/>
            <a:lstStyle/>
            <a:p>
              <a:r>
                <a:rPr lang="en-US" sz="800"/>
                <a:t>Surat</a:t>
              </a:r>
              <a:endParaRPr lang="en-US"/>
            </a:p>
          </p:txBody>
        </p:sp>
        <p:grpSp>
          <p:nvGrpSpPr>
            <p:cNvPr id="8" name="Group 45"/>
            <p:cNvGrpSpPr>
              <a:grpSpLocks/>
            </p:cNvGrpSpPr>
            <p:nvPr/>
          </p:nvGrpSpPr>
          <p:grpSpPr bwMode="auto">
            <a:xfrm>
              <a:off x="7260" y="9000"/>
              <a:ext cx="180" cy="540"/>
              <a:chOff x="6960" y="3135"/>
              <a:chExt cx="180" cy="540"/>
            </a:xfrm>
          </p:grpSpPr>
          <p:sp>
            <p:nvSpPr>
              <p:cNvPr id="26677" name="Line 46"/>
              <p:cNvSpPr>
                <a:spLocks noChangeShapeType="1"/>
              </p:cNvSpPr>
              <p:nvPr/>
            </p:nvSpPr>
            <p:spPr bwMode="auto">
              <a:xfrm>
                <a:off x="7125" y="3135"/>
                <a:ext cx="0" cy="540"/>
              </a:xfrm>
              <a:prstGeom prst="line">
                <a:avLst/>
              </a:prstGeom>
              <a:noFill/>
              <a:ln w="9525">
                <a:solidFill>
                  <a:srgbClr val="000000"/>
                </a:solidFill>
                <a:round/>
                <a:headEnd/>
                <a:tailEnd/>
              </a:ln>
            </p:spPr>
            <p:txBody>
              <a:bodyPr/>
              <a:lstStyle/>
              <a:p>
                <a:endParaRPr lang="en-US"/>
              </a:p>
            </p:txBody>
          </p:sp>
          <p:sp>
            <p:nvSpPr>
              <p:cNvPr id="26678" name="Line 47"/>
              <p:cNvSpPr>
                <a:spLocks noChangeShapeType="1"/>
              </p:cNvSpPr>
              <p:nvPr/>
            </p:nvSpPr>
            <p:spPr bwMode="auto">
              <a:xfrm>
                <a:off x="6960" y="3410"/>
                <a:ext cx="180" cy="0"/>
              </a:xfrm>
              <a:prstGeom prst="line">
                <a:avLst/>
              </a:prstGeom>
              <a:noFill/>
              <a:ln w="9525">
                <a:solidFill>
                  <a:srgbClr val="000000"/>
                </a:solidFill>
                <a:round/>
                <a:headEnd/>
                <a:tailEnd/>
              </a:ln>
            </p:spPr>
            <p:txBody>
              <a:bodyPr/>
              <a:lstStyle/>
              <a:p>
                <a:endParaRPr lang="en-US"/>
              </a:p>
            </p:txBody>
          </p:sp>
        </p:grpSp>
        <p:grpSp>
          <p:nvGrpSpPr>
            <p:cNvPr id="9" name="Group 48"/>
            <p:cNvGrpSpPr>
              <a:grpSpLocks/>
            </p:cNvGrpSpPr>
            <p:nvPr/>
          </p:nvGrpSpPr>
          <p:grpSpPr bwMode="auto">
            <a:xfrm>
              <a:off x="7260" y="10005"/>
              <a:ext cx="180" cy="540"/>
              <a:chOff x="6960" y="3135"/>
              <a:chExt cx="180" cy="540"/>
            </a:xfrm>
          </p:grpSpPr>
          <p:sp>
            <p:nvSpPr>
              <p:cNvPr id="26675" name="Line 49"/>
              <p:cNvSpPr>
                <a:spLocks noChangeShapeType="1"/>
              </p:cNvSpPr>
              <p:nvPr/>
            </p:nvSpPr>
            <p:spPr bwMode="auto">
              <a:xfrm>
                <a:off x="7125" y="3135"/>
                <a:ext cx="0" cy="540"/>
              </a:xfrm>
              <a:prstGeom prst="line">
                <a:avLst/>
              </a:prstGeom>
              <a:noFill/>
              <a:ln w="9525">
                <a:solidFill>
                  <a:srgbClr val="000000"/>
                </a:solidFill>
                <a:round/>
                <a:headEnd/>
                <a:tailEnd/>
              </a:ln>
            </p:spPr>
            <p:txBody>
              <a:bodyPr/>
              <a:lstStyle/>
              <a:p>
                <a:endParaRPr lang="en-US"/>
              </a:p>
            </p:txBody>
          </p:sp>
          <p:sp>
            <p:nvSpPr>
              <p:cNvPr id="26676" name="Line 50"/>
              <p:cNvSpPr>
                <a:spLocks noChangeShapeType="1"/>
              </p:cNvSpPr>
              <p:nvPr/>
            </p:nvSpPr>
            <p:spPr bwMode="auto">
              <a:xfrm>
                <a:off x="6960" y="3410"/>
                <a:ext cx="180" cy="0"/>
              </a:xfrm>
              <a:prstGeom prst="line">
                <a:avLst/>
              </a:prstGeom>
              <a:noFill/>
              <a:ln w="9525">
                <a:solidFill>
                  <a:srgbClr val="000000"/>
                </a:solidFill>
                <a:round/>
                <a:headEnd/>
                <a:tailEnd/>
              </a:ln>
            </p:spPr>
            <p:txBody>
              <a:bodyPr/>
              <a:lstStyle/>
              <a:p>
                <a:endParaRPr lang="en-US"/>
              </a:p>
            </p:txBody>
          </p:sp>
        </p:grpSp>
        <p:sp>
          <p:nvSpPr>
            <p:cNvPr id="26658" name="Line 51"/>
            <p:cNvSpPr>
              <a:spLocks noChangeShapeType="1"/>
            </p:cNvSpPr>
            <p:nvPr/>
          </p:nvSpPr>
          <p:spPr bwMode="auto">
            <a:xfrm>
              <a:off x="6435" y="9225"/>
              <a:ext cx="0" cy="1080"/>
            </a:xfrm>
            <a:prstGeom prst="line">
              <a:avLst/>
            </a:prstGeom>
            <a:noFill/>
            <a:ln w="9525">
              <a:solidFill>
                <a:srgbClr val="000000"/>
              </a:solidFill>
              <a:round/>
              <a:headEnd/>
              <a:tailEnd/>
            </a:ln>
          </p:spPr>
          <p:txBody>
            <a:bodyPr/>
            <a:lstStyle/>
            <a:p>
              <a:endParaRPr lang="en-US"/>
            </a:p>
          </p:txBody>
        </p:sp>
        <p:sp>
          <p:nvSpPr>
            <p:cNvPr id="26659" name="Line 52"/>
            <p:cNvSpPr>
              <a:spLocks noChangeShapeType="1"/>
            </p:cNvSpPr>
            <p:nvPr/>
          </p:nvSpPr>
          <p:spPr bwMode="auto">
            <a:xfrm>
              <a:off x="6240" y="9765"/>
              <a:ext cx="180" cy="0"/>
            </a:xfrm>
            <a:prstGeom prst="line">
              <a:avLst/>
            </a:prstGeom>
            <a:noFill/>
            <a:ln w="9525">
              <a:solidFill>
                <a:srgbClr val="000000"/>
              </a:solidFill>
              <a:round/>
              <a:headEnd/>
              <a:tailEnd/>
            </a:ln>
          </p:spPr>
          <p:txBody>
            <a:bodyPr/>
            <a:lstStyle/>
            <a:p>
              <a:endParaRPr lang="en-US"/>
            </a:p>
          </p:txBody>
        </p:sp>
        <p:sp>
          <p:nvSpPr>
            <p:cNvPr id="26660" name="Text Box 53"/>
            <p:cNvSpPr txBox="1">
              <a:spLocks noChangeArrowheads="1"/>
            </p:cNvSpPr>
            <p:nvPr/>
          </p:nvSpPr>
          <p:spPr bwMode="auto">
            <a:xfrm>
              <a:off x="5310" y="9585"/>
              <a:ext cx="1800" cy="720"/>
            </a:xfrm>
            <a:prstGeom prst="rect">
              <a:avLst/>
            </a:prstGeom>
            <a:noFill/>
            <a:ln w="9525">
              <a:noFill/>
              <a:miter lim="800000"/>
              <a:headEnd/>
              <a:tailEnd/>
            </a:ln>
          </p:spPr>
          <p:txBody>
            <a:bodyPr/>
            <a:lstStyle/>
            <a:p>
              <a:r>
                <a:rPr lang="en-US" sz="800"/>
                <a:t>Benda</a:t>
              </a:r>
              <a:endParaRPr lang="en-US"/>
            </a:p>
          </p:txBody>
        </p:sp>
        <p:sp>
          <p:nvSpPr>
            <p:cNvPr id="26661" name="Line 54"/>
            <p:cNvSpPr>
              <a:spLocks noChangeShapeType="1"/>
            </p:cNvSpPr>
            <p:nvPr/>
          </p:nvSpPr>
          <p:spPr bwMode="auto">
            <a:xfrm>
              <a:off x="5355" y="8280"/>
              <a:ext cx="0" cy="1410"/>
            </a:xfrm>
            <a:prstGeom prst="line">
              <a:avLst/>
            </a:prstGeom>
            <a:noFill/>
            <a:ln w="9525">
              <a:solidFill>
                <a:srgbClr val="000000"/>
              </a:solidFill>
              <a:round/>
              <a:headEnd/>
              <a:tailEnd/>
            </a:ln>
          </p:spPr>
          <p:txBody>
            <a:bodyPr/>
            <a:lstStyle/>
            <a:p>
              <a:endParaRPr lang="en-US"/>
            </a:p>
          </p:txBody>
        </p:sp>
        <p:sp>
          <p:nvSpPr>
            <p:cNvPr id="26662" name="Line 55"/>
            <p:cNvSpPr>
              <a:spLocks noChangeShapeType="1"/>
            </p:cNvSpPr>
            <p:nvPr/>
          </p:nvSpPr>
          <p:spPr bwMode="auto">
            <a:xfrm>
              <a:off x="5175" y="8895"/>
              <a:ext cx="180" cy="0"/>
            </a:xfrm>
            <a:prstGeom prst="line">
              <a:avLst/>
            </a:prstGeom>
            <a:noFill/>
            <a:ln w="9525">
              <a:solidFill>
                <a:srgbClr val="000000"/>
              </a:solidFill>
              <a:round/>
              <a:headEnd/>
              <a:tailEnd/>
            </a:ln>
          </p:spPr>
          <p:txBody>
            <a:bodyPr/>
            <a:lstStyle/>
            <a:p>
              <a:endParaRPr lang="en-US"/>
            </a:p>
          </p:txBody>
        </p:sp>
        <p:sp>
          <p:nvSpPr>
            <p:cNvPr id="26663" name="Text Box 56"/>
            <p:cNvSpPr txBox="1">
              <a:spLocks noChangeArrowheads="1"/>
            </p:cNvSpPr>
            <p:nvPr/>
          </p:nvSpPr>
          <p:spPr bwMode="auto">
            <a:xfrm>
              <a:off x="7380" y="8070"/>
              <a:ext cx="1800" cy="720"/>
            </a:xfrm>
            <a:prstGeom prst="rect">
              <a:avLst/>
            </a:prstGeom>
            <a:noFill/>
            <a:ln w="9525">
              <a:noFill/>
              <a:miter lim="800000"/>
              <a:headEnd/>
              <a:tailEnd/>
            </a:ln>
          </p:spPr>
          <p:txBody>
            <a:bodyPr/>
            <a:lstStyle/>
            <a:p>
              <a:r>
                <a:rPr lang="en-US" sz="800"/>
                <a:t>Kurir/</a:t>
              </a:r>
            </a:p>
            <a:p>
              <a:r>
                <a:rPr lang="en-US" sz="800"/>
                <a:t>Messanger</a:t>
              </a:r>
              <a:endParaRPr lang="en-US"/>
            </a:p>
          </p:txBody>
        </p:sp>
        <p:sp>
          <p:nvSpPr>
            <p:cNvPr id="26664" name="Line 57"/>
            <p:cNvSpPr>
              <a:spLocks noChangeShapeType="1"/>
            </p:cNvSpPr>
            <p:nvPr/>
          </p:nvSpPr>
          <p:spPr bwMode="auto">
            <a:xfrm>
              <a:off x="6180" y="8310"/>
              <a:ext cx="1260" cy="0"/>
            </a:xfrm>
            <a:prstGeom prst="line">
              <a:avLst/>
            </a:prstGeom>
            <a:noFill/>
            <a:ln w="9525">
              <a:solidFill>
                <a:srgbClr val="000000"/>
              </a:solidFill>
              <a:round/>
              <a:headEnd/>
              <a:tailEnd/>
            </a:ln>
          </p:spPr>
          <p:txBody>
            <a:bodyPr/>
            <a:lstStyle/>
            <a:p>
              <a:endParaRPr lang="en-US"/>
            </a:p>
          </p:txBody>
        </p:sp>
        <p:sp>
          <p:nvSpPr>
            <p:cNvPr id="26665" name="Line 58"/>
            <p:cNvSpPr>
              <a:spLocks noChangeShapeType="1"/>
            </p:cNvSpPr>
            <p:nvPr/>
          </p:nvSpPr>
          <p:spPr bwMode="auto">
            <a:xfrm>
              <a:off x="4425" y="5565"/>
              <a:ext cx="0" cy="3225"/>
            </a:xfrm>
            <a:prstGeom prst="line">
              <a:avLst/>
            </a:prstGeom>
            <a:noFill/>
            <a:ln w="9525">
              <a:solidFill>
                <a:srgbClr val="000000"/>
              </a:solidFill>
              <a:round/>
              <a:headEnd/>
              <a:tailEnd/>
            </a:ln>
          </p:spPr>
          <p:txBody>
            <a:bodyPr/>
            <a:lstStyle/>
            <a:p>
              <a:endParaRPr lang="en-US"/>
            </a:p>
          </p:txBody>
        </p:sp>
        <p:sp>
          <p:nvSpPr>
            <p:cNvPr id="26666" name="Line 59"/>
            <p:cNvSpPr>
              <a:spLocks noChangeShapeType="1"/>
            </p:cNvSpPr>
            <p:nvPr/>
          </p:nvSpPr>
          <p:spPr bwMode="auto">
            <a:xfrm>
              <a:off x="4215" y="7110"/>
              <a:ext cx="180" cy="0"/>
            </a:xfrm>
            <a:prstGeom prst="line">
              <a:avLst/>
            </a:prstGeom>
            <a:noFill/>
            <a:ln w="9525">
              <a:solidFill>
                <a:srgbClr val="000000"/>
              </a:solidFill>
              <a:round/>
              <a:headEnd/>
              <a:tailEnd/>
            </a:ln>
          </p:spPr>
          <p:txBody>
            <a:bodyPr/>
            <a:lstStyle/>
            <a:p>
              <a:endParaRPr lang="en-US"/>
            </a:p>
          </p:txBody>
        </p:sp>
        <p:sp>
          <p:nvSpPr>
            <p:cNvPr id="26667" name="Line 60"/>
            <p:cNvSpPr>
              <a:spLocks noChangeShapeType="1"/>
            </p:cNvSpPr>
            <p:nvPr/>
          </p:nvSpPr>
          <p:spPr bwMode="auto">
            <a:xfrm>
              <a:off x="6510" y="2925"/>
              <a:ext cx="900" cy="0"/>
            </a:xfrm>
            <a:prstGeom prst="line">
              <a:avLst/>
            </a:prstGeom>
            <a:noFill/>
            <a:ln w="9525">
              <a:solidFill>
                <a:srgbClr val="000000"/>
              </a:solidFill>
              <a:round/>
              <a:headEnd/>
              <a:tailEnd/>
            </a:ln>
          </p:spPr>
          <p:txBody>
            <a:bodyPr/>
            <a:lstStyle/>
            <a:p>
              <a:endParaRPr lang="en-US"/>
            </a:p>
          </p:txBody>
        </p:sp>
        <p:sp>
          <p:nvSpPr>
            <p:cNvPr id="26668" name="Line 61"/>
            <p:cNvSpPr>
              <a:spLocks noChangeShapeType="1"/>
            </p:cNvSpPr>
            <p:nvPr/>
          </p:nvSpPr>
          <p:spPr bwMode="auto">
            <a:xfrm>
              <a:off x="4500" y="2955"/>
              <a:ext cx="900" cy="0"/>
            </a:xfrm>
            <a:prstGeom prst="line">
              <a:avLst/>
            </a:prstGeom>
            <a:noFill/>
            <a:ln w="9525">
              <a:solidFill>
                <a:srgbClr val="000000"/>
              </a:solidFill>
              <a:round/>
              <a:headEnd/>
              <a:tailEnd/>
            </a:ln>
          </p:spPr>
          <p:txBody>
            <a:bodyPr/>
            <a:lstStyle/>
            <a:p>
              <a:endParaRPr lang="en-US"/>
            </a:p>
          </p:txBody>
        </p:sp>
        <p:sp>
          <p:nvSpPr>
            <p:cNvPr id="26669" name="Line 62"/>
            <p:cNvSpPr>
              <a:spLocks noChangeShapeType="1"/>
            </p:cNvSpPr>
            <p:nvPr/>
          </p:nvSpPr>
          <p:spPr bwMode="auto">
            <a:xfrm>
              <a:off x="3585" y="2895"/>
              <a:ext cx="0" cy="4290"/>
            </a:xfrm>
            <a:prstGeom prst="line">
              <a:avLst/>
            </a:prstGeom>
            <a:noFill/>
            <a:ln w="9525">
              <a:solidFill>
                <a:srgbClr val="000000"/>
              </a:solidFill>
              <a:round/>
              <a:headEnd/>
              <a:tailEnd/>
            </a:ln>
          </p:spPr>
          <p:txBody>
            <a:bodyPr/>
            <a:lstStyle/>
            <a:p>
              <a:endParaRPr lang="en-US"/>
            </a:p>
          </p:txBody>
        </p:sp>
        <p:sp>
          <p:nvSpPr>
            <p:cNvPr id="26670" name="Line 63"/>
            <p:cNvSpPr>
              <a:spLocks noChangeShapeType="1"/>
            </p:cNvSpPr>
            <p:nvPr/>
          </p:nvSpPr>
          <p:spPr bwMode="auto">
            <a:xfrm>
              <a:off x="3390" y="5444"/>
              <a:ext cx="180" cy="0"/>
            </a:xfrm>
            <a:prstGeom prst="line">
              <a:avLst/>
            </a:prstGeom>
            <a:noFill/>
            <a:ln w="9525">
              <a:solidFill>
                <a:srgbClr val="000000"/>
              </a:solidFill>
              <a:round/>
              <a:headEnd/>
              <a:tailEnd/>
            </a:ln>
          </p:spPr>
          <p:txBody>
            <a:bodyPr/>
            <a:lstStyle/>
            <a:p>
              <a:endParaRPr lang="en-US"/>
            </a:p>
          </p:txBody>
        </p:sp>
        <p:sp>
          <p:nvSpPr>
            <p:cNvPr id="26671" name="Line 64"/>
            <p:cNvSpPr>
              <a:spLocks noChangeShapeType="1"/>
            </p:cNvSpPr>
            <p:nvPr/>
          </p:nvSpPr>
          <p:spPr bwMode="auto">
            <a:xfrm>
              <a:off x="7410" y="2190"/>
              <a:ext cx="0" cy="1440"/>
            </a:xfrm>
            <a:prstGeom prst="line">
              <a:avLst/>
            </a:prstGeom>
            <a:noFill/>
            <a:ln w="9525">
              <a:solidFill>
                <a:srgbClr val="000000"/>
              </a:solidFill>
              <a:round/>
              <a:headEnd/>
              <a:tailEnd/>
            </a:ln>
          </p:spPr>
          <p:txBody>
            <a:bodyPr/>
            <a:lstStyle/>
            <a:p>
              <a:endParaRPr lang="en-US"/>
            </a:p>
          </p:txBody>
        </p:sp>
        <p:grpSp>
          <p:nvGrpSpPr>
            <p:cNvPr id="10" name="Group 65"/>
            <p:cNvGrpSpPr>
              <a:grpSpLocks/>
            </p:cNvGrpSpPr>
            <p:nvPr/>
          </p:nvGrpSpPr>
          <p:grpSpPr bwMode="auto">
            <a:xfrm>
              <a:off x="7245" y="8040"/>
              <a:ext cx="180" cy="540"/>
              <a:chOff x="6960" y="3135"/>
              <a:chExt cx="180" cy="540"/>
            </a:xfrm>
          </p:grpSpPr>
          <p:sp>
            <p:nvSpPr>
              <p:cNvPr id="26673" name="Line 66"/>
              <p:cNvSpPr>
                <a:spLocks noChangeShapeType="1"/>
              </p:cNvSpPr>
              <p:nvPr/>
            </p:nvSpPr>
            <p:spPr bwMode="auto">
              <a:xfrm>
                <a:off x="7125" y="3135"/>
                <a:ext cx="0" cy="540"/>
              </a:xfrm>
              <a:prstGeom prst="line">
                <a:avLst/>
              </a:prstGeom>
              <a:noFill/>
              <a:ln w="9525">
                <a:solidFill>
                  <a:srgbClr val="000000"/>
                </a:solidFill>
                <a:round/>
                <a:headEnd/>
                <a:tailEnd/>
              </a:ln>
            </p:spPr>
            <p:txBody>
              <a:bodyPr/>
              <a:lstStyle/>
              <a:p>
                <a:endParaRPr lang="en-US"/>
              </a:p>
            </p:txBody>
          </p:sp>
          <p:sp>
            <p:nvSpPr>
              <p:cNvPr id="26674" name="Line 67"/>
              <p:cNvSpPr>
                <a:spLocks noChangeShapeType="1"/>
              </p:cNvSpPr>
              <p:nvPr/>
            </p:nvSpPr>
            <p:spPr bwMode="auto">
              <a:xfrm>
                <a:off x="6960" y="3410"/>
                <a:ext cx="180" cy="0"/>
              </a:xfrm>
              <a:prstGeom prst="line">
                <a:avLst/>
              </a:prstGeom>
              <a:noFill/>
              <a:ln w="9525">
                <a:solidFill>
                  <a:srgbClr val="000000"/>
                </a:solidFill>
                <a:round/>
                <a:headEnd/>
                <a:tailEnd/>
              </a:ln>
            </p:spPr>
            <p:txBody>
              <a:bodyPr/>
              <a:lstStyle/>
              <a:p>
                <a:endParaRPr lang="en-US"/>
              </a:p>
            </p:txBody>
          </p:sp>
        </p:grpSp>
      </p:grpSp>
      <p:sp>
        <p:nvSpPr>
          <p:cNvPr id="26627" name="Rectangle 69"/>
          <p:cNvSpPr>
            <a:spLocks noGrp="1" noChangeArrowheads="1"/>
          </p:cNvSpPr>
          <p:nvPr>
            <p:ph type="title"/>
          </p:nvPr>
        </p:nvSpPr>
        <p:spPr>
          <a:xfrm>
            <a:off x="242888" y="152400"/>
            <a:ext cx="8229600" cy="1143000"/>
          </a:xfrm>
          <a:noFill/>
        </p:spPr>
        <p:txBody>
          <a:bodyPr>
            <a:normAutofit fontScale="90000"/>
          </a:bodyPr>
          <a:lstStyle/>
          <a:p>
            <a:pPr algn="l" eaLnBrk="1" hangingPunct="1"/>
            <a:r>
              <a:rPr lang="en-US" sz="4000" b="1" smtClean="0"/>
              <a:t>S</a:t>
            </a:r>
            <a:r>
              <a:rPr lang="en-US" sz="3200" smtClean="0"/>
              <a:t>ALURAN</a:t>
            </a:r>
            <a:br>
              <a:rPr lang="en-US" sz="3200" smtClean="0"/>
            </a:br>
            <a:r>
              <a:rPr lang="en-US" sz="3200" smtClean="0"/>
              <a:t> </a:t>
            </a:r>
            <a:r>
              <a:rPr lang="en-US" sz="4000" b="1" smtClean="0"/>
              <a:t>M</a:t>
            </a:r>
            <a:r>
              <a:rPr lang="en-US" sz="3200" smtClean="0"/>
              <a:t>EDIA KOMUNIKASI</a:t>
            </a:r>
          </a:p>
        </p:txBody>
      </p:sp>
      <p:sp>
        <p:nvSpPr>
          <p:cNvPr id="26628" name="Text Box 70"/>
          <p:cNvSpPr txBox="1">
            <a:spLocks noChangeArrowheads="1"/>
          </p:cNvSpPr>
          <p:nvPr/>
        </p:nvSpPr>
        <p:spPr bwMode="auto">
          <a:xfrm>
            <a:off x="76200" y="463550"/>
            <a:ext cx="441325" cy="519113"/>
          </a:xfrm>
          <a:prstGeom prst="rect">
            <a:avLst/>
          </a:prstGeom>
          <a:noFill/>
          <a:ln w="9525">
            <a:noFill/>
            <a:miter lim="800000"/>
            <a:headEnd/>
            <a:tailEnd/>
          </a:ln>
        </p:spPr>
        <p:txBody>
          <a:bodyPr wrap="none">
            <a:spAutoFit/>
          </a:bodyPr>
          <a:lstStyle/>
          <a:p>
            <a:r>
              <a:rPr lang="en-US" sz="2800" b="1"/>
              <a:t>&amp;</a:t>
            </a:r>
          </a:p>
        </p:txBody>
      </p:sp>
      <p:sp>
        <p:nvSpPr>
          <p:cNvPr id="26629" name="Text Box 71"/>
          <p:cNvSpPr txBox="1">
            <a:spLocks noChangeArrowheads="1"/>
          </p:cNvSpPr>
          <p:nvPr/>
        </p:nvSpPr>
        <p:spPr bwMode="auto">
          <a:xfrm>
            <a:off x="2276475" y="215900"/>
            <a:ext cx="3521075" cy="517525"/>
          </a:xfrm>
          <a:prstGeom prst="rect">
            <a:avLst/>
          </a:prstGeom>
          <a:noFill/>
          <a:ln w="9525">
            <a:noFill/>
            <a:miter lim="800000"/>
            <a:headEnd/>
            <a:tailEnd/>
          </a:ln>
        </p:spPr>
        <p:txBody>
          <a:bodyPr>
            <a:spAutoFit/>
          </a:bodyPr>
          <a:lstStyle/>
          <a:p>
            <a:r>
              <a:rPr lang="en-US" sz="1400" i="1"/>
              <a:t>Jalan yang dilalui pesan komunikator untuk sampai ke komunikannya</a:t>
            </a:r>
          </a:p>
        </p:txBody>
      </p:sp>
      <p:sp>
        <p:nvSpPr>
          <p:cNvPr id="26630" name="Text Box 72"/>
          <p:cNvSpPr txBox="1">
            <a:spLocks noChangeArrowheads="1"/>
          </p:cNvSpPr>
          <p:nvPr/>
        </p:nvSpPr>
        <p:spPr bwMode="auto">
          <a:xfrm>
            <a:off x="414338" y="1187450"/>
            <a:ext cx="4438650" cy="730250"/>
          </a:xfrm>
          <a:prstGeom prst="rect">
            <a:avLst/>
          </a:prstGeom>
          <a:noFill/>
          <a:ln w="9525">
            <a:noFill/>
            <a:miter lim="800000"/>
            <a:headEnd/>
            <a:tailEnd/>
          </a:ln>
        </p:spPr>
        <p:txBody>
          <a:bodyPr>
            <a:spAutoFit/>
          </a:bodyPr>
          <a:lstStyle/>
          <a:p>
            <a:r>
              <a:rPr lang="en-US" sz="1400" i="1"/>
              <a:t>Alat perantara yang dipilih dan digunakan komunikator untuk menyampaikan pesan ke komunikannya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Komunikan</a:t>
            </a:r>
            <a:endParaRPr lang="en-AU" smtClean="0"/>
          </a:p>
        </p:txBody>
      </p:sp>
      <p:sp>
        <p:nvSpPr>
          <p:cNvPr id="27651" name="Rectangle 3"/>
          <p:cNvSpPr>
            <a:spLocks noGrp="1" noChangeArrowheads="1"/>
          </p:cNvSpPr>
          <p:nvPr>
            <p:ph type="body" idx="1"/>
          </p:nvPr>
        </p:nvSpPr>
        <p:spPr/>
        <p:txBody>
          <a:bodyPr/>
          <a:lstStyle/>
          <a:p>
            <a:pPr eaLnBrk="1" hangingPunct="1">
              <a:lnSpc>
                <a:spcPct val="80000"/>
              </a:lnSpc>
            </a:pPr>
            <a:r>
              <a:rPr lang="en-US" sz="2800" smtClean="0"/>
              <a:t>Manusia berakal budi yang menjadi sasaran perwujudan motif komunikasi komunikator.</a:t>
            </a:r>
          </a:p>
          <a:p>
            <a:pPr lvl="1" eaLnBrk="1" hangingPunct="1">
              <a:lnSpc>
                <a:spcPct val="80000"/>
              </a:lnSpc>
            </a:pPr>
            <a:r>
              <a:rPr lang="en-US" sz="2400" smtClean="0"/>
              <a:t>Komunikan harus manusia. Jika bukan manusia, ia tidak disebut komunikan.</a:t>
            </a:r>
          </a:p>
          <a:p>
            <a:pPr lvl="1" eaLnBrk="1" hangingPunct="1">
              <a:lnSpc>
                <a:spcPct val="80000"/>
              </a:lnSpc>
            </a:pPr>
            <a:r>
              <a:rPr lang="en-US" sz="2400" smtClean="0"/>
              <a:t>Komunikan harus memiliki akal budi yang sempurna. Jika akal budi tidak sempurna, ia tidak disebut komunikan yang menjadi  kajian ilmu komunikasi.</a:t>
            </a:r>
          </a:p>
          <a:p>
            <a:pPr lvl="1" eaLnBrk="1" hangingPunct="1">
              <a:lnSpc>
                <a:spcPct val="80000"/>
              </a:lnSpc>
            </a:pPr>
            <a:r>
              <a:rPr lang="en-US" sz="2400" smtClean="0"/>
              <a:t>Komunikan harus manusia kepada siapa pesan komunikator ditujukan dalam upaya perwujudan motif komunikasinya. Jika yang menerima pesan adalah orang lain, sehingga bukan kepadanyalah motif komunikasi komunikator ingin diwujudkan, maka ia bukan komunikan dari sang komunikator. </a:t>
            </a:r>
          </a:p>
          <a:p>
            <a:pPr lvl="1" eaLnBrk="1" hangingPunct="1">
              <a:lnSpc>
                <a:spcPct val="80000"/>
              </a:lnSpc>
            </a:pPr>
            <a:endParaRPr lang="en-US" sz="2400" smtClean="0"/>
          </a:p>
          <a:p>
            <a:pPr eaLnBrk="1" hangingPunct="1">
              <a:lnSpc>
                <a:spcPct val="80000"/>
              </a:lnSpc>
              <a:buFontTx/>
              <a:buNone/>
            </a:pPr>
            <a:endParaRPr lang="en-US" sz="2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Efek</a:t>
            </a:r>
            <a:endParaRPr lang="en-AU" smtClean="0"/>
          </a:p>
        </p:txBody>
      </p:sp>
      <p:sp>
        <p:nvSpPr>
          <p:cNvPr id="28675" name="Rectangle 3"/>
          <p:cNvSpPr>
            <a:spLocks noGrp="1" noChangeArrowheads="1"/>
          </p:cNvSpPr>
          <p:nvPr>
            <p:ph type="body" idx="1"/>
          </p:nvPr>
        </p:nvSpPr>
        <p:spPr/>
        <p:txBody>
          <a:bodyPr/>
          <a:lstStyle/>
          <a:p>
            <a:pPr eaLnBrk="1" hangingPunct="1"/>
            <a:r>
              <a:rPr lang="en-US" smtClean="0"/>
              <a:t>Akibat yang ditimbulkan pesan komunikator dalam diri komunikannya.</a:t>
            </a:r>
          </a:p>
          <a:p>
            <a:pPr lvl="1" eaLnBrk="1" hangingPunct="1"/>
            <a:r>
              <a:rPr lang="en-US" smtClean="0"/>
              <a:t>Kognitif</a:t>
            </a:r>
          </a:p>
          <a:p>
            <a:pPr lvl="1" eaLnBrk="1" hangingPunct="1"/>
            <a:r>
              <a:rPr lang="en-US" smtClean="0"/>
              <a:t>Afektif</a:t>
            </a:r>
          </a:p>
          <a:p>
            <a:pPr lvl="1" eaLnBrk="1" hangingPunct="1"/>
            <a:r>
              <a:rPr lang="en-US" smtClean="0"/>
              <a:t>Konatif</a:t>
            </a:r>
            <a:endParaRPr lang="en-AU"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60350"/>
            <a:ext cx="8229600" cy="1143000"/>
          </a:xfrm>
        </p:spPr>
        <p:txBody>
          <a:bodyPr/>
          <a:lstStyle/>
          <a:p>
            <a:pPr eaLnBrk="1" hangingPunct="1"/>
            <a:r>
              <a:rPr lang="en-US" smtClean="0"/>
              <a:t>Umpanbalik</a:t>
            </a:r>
            <a:endParaRPr lang="en-AU" smtClean="0"/>
          </a:p>
        </p:txBody>
      </p:sp>
      <p:sp>
        <p:nvSpPr>
          <p:cNvPr id="29699" name="Rectangle 3"/>
          <p:cNvSpPr>
            <a:spLocks noGrp="1" noChangeArrowheads="1"/>
          </p:cNvSpPr>
          <p:nvPr>
            <p:ph type="body" idx="1"/>
          </p:nvPr>
        </p:nvSpPr>
        <p:spPr>
          <a:xfrm>
            <a:off x="457200" y="1484313"/>
            <a:ext cx="8229600" cy="3341687"/>
          </a:xfrm>
        </p:spPr>
        <p:txBody>
          <a:bodyPr/>
          <a:lstStyle/>
          <a:p>
            <a:pPr eaLnBrk="1" hangingPunct="1"/>
            <a:r>
              <a:rPr lang="en-US" smtClean="0"/>
              <a:t>Jawaban komunikan yang disampaikan kepada komunikator untuk membantunya mewujudkan motif komunikasi</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23888" y="304800"/>
            <a:ext cx="8229600" cy="1143000"/>
          </a:xfrm>
        </p:spPr>
        <p:txBody>
          <a:bodyPr/>
          <a:lstStyle/>
          <a:p>
            <a:pPr algn="l" eaLnBrk="1" hangingPunct="1"/>
            <a:r>
              <a:rPr lang="en-US" b="1" smtClean="0"/>
              <a:t>E</a:t>
            </a:r>
            <a:r>
              <a:rPr lang="en-US" smtClean="0"/>
              <a:t>FEK</a:t>
            </a:r>
          </a:p>
        </p:txBody>
      </p:sp>
      <p:grpSp>
        <p:nvGrpSpPr>
          <p:cNvPr id="2" name="Group 3"/>
          <p:cNvGrpSpPr>
            <a:grpSpLocks/>
          </p:cNvGrpSpPr>
          <p:nvPr/>
        </p:nvGrpSpPr>
        <p:grpSpPr bwMode="auto">
          <a:xfrm>
            <a:off x="4419600" y="1524000"/>
            <a:ext cx="3200400" cy="1219200"/>
            <a:chOff x="3210" y="4041"/>
            <a:chExt cx="4560" cy="1605"/>
          </a:xfrm>
        </p:grpSpPr>
        <p:sp>
          <p:nvSpPr>
            <p:cNvPr id="30740" name="Text Box 4"/>
            <p:cNvSpPr txBox="1">
              <a:spLocks noChangeArrowheads="1"/>
            </p:cNvSpPr>
            <p:nvPr/>
          </p:nvSpPr>
          <p:spPr bwMode="auto">
            <a:xfrm>
              <a:off x="3210" y="4581"/>
              <a:ext cx="1980" cy="525"/>
            </a:xfrm>
            <a:prstGeom prst="rect">
              <a:avLst/>
            </a:prstGeom>
            <a:noFill/>
            <a:ln w="9525">
              <a:noFill/>
              <a:miter lim="800000"/>
              <a:headEnd/>
              <a:tailEnd/>
            </a:ln>
          </p:spPr>
          <p:txBody>
            <a:bodyPr/>
            <a:lstStyle/>
            <a:p>
              <a:r>
                <a:rPr lang="en-US" sz="1000"/>
                <a:t>Efek</a:t>
              </a:r>
              <a:endParaRPr lang="en-US"/>
            </a:p>
          </p:txBody>
        </p:sp>
        <p:sp>
          <p:nvSpPr>
            <p:cNvPr id="30741" name="Text Box 5"/>
            <p:cNvSpPr txBox="1">
              <a:spLocks noChangeArrowheads="1"/>
            </p:cNvSpPr>
            <p:nvPr/>
          </p:nvSpPr>
          <p:spPr bwMode="auto">
            <a:xfrm>
              <a:off x="3960" y="4041"/>
              <a:ext cx="1980" cy="525"/>
            </a:xfrm>
            <a:prstGeom prst="rect">
              <a:avLst/>
            </a:prstGeom>
            <a:noFill/>
            <a:ln w="9525">
              <a:noFill/>
              <a:miter lim="800000"/>
              <a:headEnd/>
              <a:tailEnd/>
            </a:ln>
          </p:spPr>
          <p:txBody>
            <a:bodyPr/>
            <a:lstStyle/>
            <a:p>
              <a:r>
                <a:rPr lang="en-US" sz="1000"/>
                <a:t>Kognitif</a:t>
              </a:r>
              <a:endParaRPr lang="en-US"/>
            </a:p>
          </p:txBody>
        </p:sp>
        <p:sp>
          <p:nvSpPr>
            <p:cNvPr id="30742" name="Text Box 6"/>
            <p:cNvSpPr txBox="1">
              <a:spLocks noChangeArrowheads="1"/>
            </p:cNvSpPr>
            <p:nvPr/>
          </p:nvSpPr>
          <p:spPr bwMode="auto">
            <a:xfrm>
              <a:off x="3960" y="4581"/>
              <a:ext cx="1980" cy="525"/>
            </a:xfrm>
            <a:prstGeom prst="rect">
              <a:avLst/>
            </a:prstGeom>
            <a:noFill/>
            <a:ln w="9525">
              <a:noFill/>
              <a:miter lim="800000"/>
              <a:headEnd/>
              <a:tailEnd/>
            </a:ln>
          </p:spPr>
          <p:txBody>
            <a:bodyPr/>
            <a:lstStyle/>
            <a:p>
              <a:r>
                <a:rPr lang="en-US" sz="1000"/>
                <a:t>Afektif</a:t>
              </a:r>
              <a:endParaRPr lang="en-US"/>
            </a:p>
          </p:txBody>
        </p:sp>
        <p:sp>
          <p:nvSpPr>
            <p:cNvPr id="30743" name="Text Box 7"/>
            <p:cNvSpPr txBox="1">
              <a:spLocks noChangeArrowheads="1"/>
            </p:cNvSpPr>
            <p:nvPr/>
          </p:nvSpPr>
          <p:spPr bwMode="auto">
            <a:xfrm>
              <a:off x="3960" y="5121"/>
              <a:ext cx="1980" cy="525"/>
            </a:xfrm>
            <a:prstGeom prst="rect">
              <a:avLst/>
            </a:prstGeom>
            <a:noFill/>
            <a:ln w="9525">
              <a:noFill/>
              <a:miter lim="800000"/>
              <a:headEnd/>
              <a:tailEnd/>
            </a:ln>
          </p:spPr>
          <p:txBody>
            <a:bodyPr/>
            <a:lstStyle/>
            <a:p>
              <a:r>
                <a:rPr lang="en-US" sz="1000"/>
                <a:t>Konatif</a:t>
              </a:r>
              <a:endParaRPr lang="en-US"/>
            </a:p>
          </p:txBody>
        </p:sp>
        <p:sp>
          <p:nvSpPr>
            <p:cNvPr id="30744" name="Text Box 8"/>
            <p:cNvSpPr txBox="1">
              <a:spLocks noChangeArrowheads="1"/>
            </p:cNvSpPr>
            <p:nvPr/>
          </p:nvSpPr>
          <p:spPr bwMode="auto">
            <a:xfrm>
              <a:off x="5085" y="4041"/>
              <a:ext cx="1980" cy="525"/>
            </a:xfrm>
            <a:prstGeom prst="rect">
              <a:avLst/>
            </a:prstGeom>
            <a:noFill/>
            <a:ln w="9525">
              <a:noFill/>
              <a:miter lim="800000"/>
              <a:headEnd/>
              <a:tailEnd/>
            </a:ln>
          </p:spPr>
          <p:txBody>
            <a:bodyPr/>
            <a:lstStyle/>
            <a:p>
              <a:r>
                <a:rPr lang="en-US" sz="1000"/>
                <a:t>Tahu</a:t>
              </a:r>
              <a:endParaRPr lang="en-US"/>
            </a:p>
          </p:txBody>
        </p:sp>
        <p:sp>
          <p:nvSpPr>
            <p:cNvPr id="30745" name="Text Box 9"/>
            <p:cNvSpPr txBox="1">
              <a:spLocks noChangeArrowheads="1"/>
            </p:cNvSpPr>
            <p:nvPr/>
          </p:nvSpPr>
          <p:spPr bwMode="auto">
            <a:xfrm>
              <a:off x="5070" y="4581"/>
              <a:ext cx="2700" cy="525"/>
            </a:xfrm>
            <a:prstGeom prst="rect">
              <a:avLst/>
            </a:prstGeom>
            <a:noFill/>
            <a:ln w="9525">
              <a:noFill/>
              <a:miter lim="800000"/>
              <a:headEnd/>
              <a:tailEnd/>
            </a:ln>
          </p:spPr>
          <p:txBody>
            <a:bodyPr/>
            <a:lstStyle/>
            <a:p>
              <a:r>
                <a:rPr lang="en-US" sz="1000"/>
                <a:t>Sikap: setuju/tidak setuju</a:t>
              </a:r>
              <a:endParaRPr lang="en-US"/>
            </a:p>
          </p:txBody>
        </p:sp>
        <p:sp>
          <p:nvSpPr>
            <p:cNvPr id="30746" name="Text Box 10"/>
            <p:cNvSpPr txBox="1">
              <a:spLocks noChangeArrowheads="1"/>
            </p:cNvSpPr>
            <p:nvPr/>
          </p:nvSpPr>
          <p:spPr bwMode="auto">
            <a:xfrm>
              <a:off x="5070" y="5091"/>
              <a:ext cx="1980" cy="525"/>
            </a:xfrm>
            <a:prstGeom prst="rect">
              <a:avLst/>
            </a:prstGeom>
            <a:noFill/>
            <a:ln w="9525">
              <a:noFill/>
              <a:miter lim="800000"/>
              <a:headEnd/>
              <a:tailEnd/>
            </a:ln>
          </p:spPr>
          <p:txBody>
            <a:bodyPr/>
            <a:lstStyle/>
            <a:p>
              <a:r>
                <a:rPr lang="en-US" sz="1000"/>
                <a:t>Tingkahlaku nyata</a:t>
              </a:r>
              <a:endParaRPr lang="en-US"/>
            </a:p>
          </p:txBody>
        </p:sp>
        <p:sp>
          <p:nvSpPr>
            <p:cNvPr id="30747" name="Line 11"/>
            <p:cNvSpPr>
              <a:spLocks noChangeShapeType="1"/>
            </p:cNvSpPr>
            <p:nvPr/>
          </p:nvSpPr>
          <p:spPr bwMode="auto">
            <a:xfrm>
              <a:off x="4005" y="4171"/>
              <a:ext cx="0" cy="1260"/>
            </a:xfrm>
            <a:prstGeom prst="line">
              <a:avLst/>
            </a:prstGeom>
            <a:noFill/>
            <a:ln w="9525">
              <a:solidFill>
                <a:srgbClr val="000000"/>
              </a:solidFill>
              <a:round/>
              <a:headEnd/>
              <a:tailEnd/>
            </a:ln>
          </p:spPr>
          <p:txBody>
            <a:bodyPr/>
            <a:lstStyle/>
            <a:p>
              <a:endParaRPr lang="en-US"/>
            </a:p>
          </p:txBody>
        </p:sp>
        <p:sp>
          <p:nvSpPr>
            <p:cNvPr id="30748" name="Line 12"/>
            <p:cNvSpPr>
              <a:spLocks noChangeShapeType="1"/>
            </p:cNvSpPr>
            <p:nvPr/>
          </p:nvSpPr>
          <p:spPr bwMode="auto">
            <a:xfrm>
              <a:off x="4815" y="4236"/>
              <a:ext cx="360" cy="0"/>
            </a:xfrm>
            <a:prstGeom prst="line">
              <a:avLst/>
            </a:prstGeom>
            <a:noFill/>
            <a:ln w="9525">
              <a:solidFill>
                <a:srgbClr val="000000"/>
              </a:solidFill>
              <a:round/>
              <a:headEnd/>
              <a:tailEnd/>
            </a:ln>
          </p:spPr>
          <p:txBody>
            <a:bodyPr/>
            <a:lstStyle/>
            <a:p>
              <a:endParaRPr lang="en-US"/>
            </a:p>
          </p:txBody>
        </p:sp>
        <p:sp>
          <p:nvSpPr>
            <p:cNvPr id="30749" name="Line 13"/>
            <p:cNvSpPr>
              <a:spLocks noChangeShapeType="1"/>
            </p:cNvSpPr>
            <p:nvPr/>
          </p:nvSpPr>
          <p:spPr bwMode="auto">
            <a:xfrm>
              <a:off x="4830" y="4776"/>
              <a:ext cx="360" cy="0"/>
            </a:xfrm>
            <a:prstGeom prst="line">
              <a:avLst/>
            </a:prstGeom>
            <a:noFill/>
            <a:ln w="9525">
              <a:solidFill>
                <a:srgbClr val="000000"/>
              </a:solidFill>
              <a:round/>
              <a:headEnd/>
              <a:tailEnd/>
            </a:ln>
          </p:spPr>
          <p:txBody>
            <a:bodyPr/>
            <a:lstStyle/>
            <a:p>
              <a:endParaRPr lang="en-US"/>
            </a:p>
          </p:txBody>
        </p:sp>
        <p:sp>
          <p:nvSpPr>
            <p:cNvPr id="30750" name="Line 14"/>
            <p:cNvSpPr>
              <a:spLocks noChangeShapeType="1"/>
            </p:cNvSpPr>
            <p:nvPr/>
          </p:nvSpPr>
          <p:spPr bwMode="auto">
            <a:xfrm>
              <a:off x="4860" y="5301"/>
              <a:ext cx="360" cy="0"/>
            </a:xfrm>
            <a:prstGeom prst="line">
              <a:avLst/>
            </a:prstGeom>
            <a:noFill/>
            <a:ln w="9525">
              <a:solidFill>
                <a:srgbClr val="000000"/>
              </a:solidFill>
              <a:round/>
              <a:headEnd/>
              <a:tailEnd/>
            </a:ln>
          </p:spPr>
          <p:txBody>
            <a:bodyPr/>
            <a:lstStyle/>
            <a:p>
              <a:endParaRPr lang="en-US"/>
            </a:p>
          </p:txBody>
        </p:sp>
        <p:sp>
          <p:nvSpPr>
            <p:cNvPr id="30751" name="Line 15"/>
            <p:cNvSpPr>
              <a:spLocks noChangeShapeType="1"/>
            </p:cNvSpPr>
            <p:nvPr/>
          </p:nvSpPr>
          <p:spPr bwMode="auto">
            <a:xfrm>
              <a:off x="3825" y="4801"/>
              <a:ext cx="180" cy="0"/>
            </a:xfrm>
            <a:prstGeom prst="line">
              <a:avLst/>
            </a:prstGeom>
            <a:noFill/>
            <a:ln w="9525">
              <a:solidFill>
                <a:srgbClr val="000000"/>
              </a:solidFill>
              <a:round/>
              <a:headEnd/>
              <a:tailEnd/>
            </a:ln>
          </p:spPr>
          <p:txBody>
            <a:bodyPr/>
            <a:lstStyle/>
            <a:p>
              <a:endParaRPr lang="en-US"/>
            </a:p>
          </p:txBody>
        </p:sp>
      </p:grpSp>
      <p:sp>
        <p:nvSpPr>
          <p:cNvPr id="30724" name="Rectangle 16"/>
          <p:cNvSpPr>
            <a:spLocks noChangeArrowheads="1"/>
          </p:cNvSpPr>
          <p:nvPr/>
        </p:nvSpPr>
        <p:spPr bwMode="auto">
          <a:xfrm>
            <a:off x="381000" y="3048000"/>
            <a:ext cx="8229600" cy="1143000"/>
          </a:xfrm>
          <a:prstGeom prst="rect">
            <a:avLst/>
          </a:prstGeom>
          <a:noFill/>
          <a:ln w="9525">
            <a:noFill/>
            <a:miter lim="800000"/>
            <a:headEnd/>
            <a:tailEnd/>
          </a:ln>
        </p:spPr>
        <p:txBody>
          <a:bodyPr anchor="ctr"/>
          <a:lstStyle/>
          <a:p>
            <a:r>
              <a:rPr lang="en-US" sz="3600" b="1">
                <a:solidFill>
                  <a:schemeClr val="tx2"/>
                </a:solidFill>
              </a:rPr>
              <a:t>U</a:t>
            </a:r>
            <a:r>
              <a:rPr lang="en-US" sz="3600">
                <a:solidFill>
                  <a:schemeClr val="tx2"/>
                </a:solidFill>
              </a:rPr>
              <a:t>MPANBALIK: </a:t>
            </a:r>
            <a:r>
              <a:rPr lang="en-US" sz="2800">
                <a:solidFill>
                  <a:schemeClr val="tx2"/>
                </a:solidFill>
              </a:rPr>
              <a:t>2 Ways Communication</a:t>
            </a:r>
          </a:p>
        </p:txBody>
      </p:sp>
      <p:grpSp>
        <p:nvGrpSpPr>
          <p:cNvPr id="3" name="Group 17"/>
          <p:cNvGrpSpPr>
            <a:grpSpLocks/>
          </p:cNvGrpSpPr>
          <p:nvPr/>
        </p:nvGrpSpPr>
        <p:grpSpPr bwMode="auto">
          <a:xfrm>
            <a:off x="2667000" y="4648200"/>
            <a:ext cx="4229100" cy="1590675"/>
            <a:chOff x="2160" y="10000"/>
            <a:chExt cx="6180" cy="1905"/>
          </a:xfrm>
        </p:grpSpPr>
        <p:sp>
          <p:nvSpPr>
            <p:cNvPr id="30728" name="Oval 18"/>
            <p:cNvSpPr>
              <a:spLocks noChangeArrowheads="1"/>
            </p:cNvSpPr>
            <p:nvPr/>
          </p:nvSpPr>
          <p:spPr bwMode="auto">
            <a:xfrm>
              <a:off x="2880" y="10180"/>
              <a:ext cx="3600" cy="1440"/>
            </a:xfrm>
            <a:prstGeom prst="ellipse">
              <a:avLst/>
            </a:prstGeom>
            <a:noFill/>
            <a:ln w="9525">
              <a:solidFill>
                <a:srgbClr val="000000"/>
              </a:solidFill>
              <a:round/>
              <a:headEnd/>
              <a:tailEnd/>
            </a:ln>
          </p:spPr>
          <p:txBody>
            <a:bodyPr/>
            <a:lstStyle/>
            <a:p>
              <a:endParaRPr lang="en-US"/>
            </a:p>
          </p:txBody>
        </p:sp>
        <p:grpSp>
          <p:nvGrpSpPr>
            <p:cNvPr id="4" name="Group 19"/>
            <p:cNvGrpSpPr>
              <a:grpSpLocks/>
            </p:cNvGrpSpPr>
            <p:nvPr/>
          </p:nvGrpSpPr>
          <p:grpSpPr bwMode="auto">
            <a:xfrm>
              <a:off x="2160" y="10360"/>
              <a:ext cx="2580" cy="1080"/>
              <a:chOff x="2160" y="9900"/>
              <a:chExt cx="2580" cy="1080"/>
            </a:xfrm>
          </p:grpSpPr>
          <p:sp>
            <p:nvSpPr>
              <p:cNvPr id="30737" name="Oval 20"/>
              <p:cNvSpPr>
                <a:spLocks noChangeArrowheads="1"/>
              </p:cNvSpPr>
              <p:nvPr/>
            </p:nvSpPr>
            <p:spPr bwMode="auto">
              <a:xfrm>
                <a:off x="2160" y="9900"/>
                <a:ext cx="1620" cy="1080"/>
              </a:xfrm>
              <a:prstGeom prst="ellipse">
                <a:avLst/>
              </a:prstGeom>
              <a:solidFill>
                <a:srgbClr val="FFFFFF"/>
              </a:solidFill>
              <a:ln w="9525">
                <a:solidFill>
                  <a:srgbClr val="000000"/>
                </a:solidFill>
                <a:round/>
                <a:headEnd/>
                <a:tailEnd/>
              </a:ln>
            </p:spPr>
            <p:txBody>
              <a:bodyPr/>
              <a:lstStyle/>
              <a:p>
                <a:endParaRPr lang="en-US"/>
              </a:p>
            </p:txBody>
          </p:sp>
          <p:sp>
            <p:nvSpPr>
              <p:cNvPr id="30738" name="Text Box 21"/>
              <p:cNvSpPr txBox="1">
                <a:spLocks noChangeArrowheads="1"/>
              </p:cNvSpPr>
              <p:nvPr/>
            </p:nvSpPr>
            <p:spPr bwMode="auto">
              <a:xfrm>
                <a:off x="2400" y="10050"/>
                <a:ext cx="2340" cy="390"/>
              </a:xfrm>
              <a:prstGeom prst="rect">
                <a:avLst/>
              </a:prstGeom>
              <a:noFill/>
              <a:ln w="9525">
                <a:noFill/>
                <a:miter lim="800000"/>
                <a:headEnd/>
                <a:tailEnd/>
              </a:ln>
            </p:spPr>
            <p:txBody>
              <a:bodyPr/>
              <a:lstStyle/>
              <a:p>
                <a:r>
                  <a:rPr lang="en-US" sz="800"/>
                  <a:t>Komunikator</a:t>
                </a:r>
                <a:endParaRPr lang="en-US"/>
              </a:p>
            </p:txBody>
          </p:sp>
          <p:sp>
            <p:nvSpPr>
              <p:cNvPr id="30739" name="Text Box 22"/>
              <p:cNvSpPr txBox="1">
                <a:spLocks noChangeArrowheads="1"/>
              </p:cNvSpPr>
              <p:nvPr/>
            </p:nvSpPr>
            <p:spPr bwMode="auto">
              <a:xfrm>
                <a:off x="2385" y="10410"/>
                <a:ext cx="2340" cy="390"/>
              </a:xfrm>
              <a:prstGeom prst="rect">
                <a:avLst/>
              </a:prstGeom>
              <a:noFill/>
              <a:ln w="9525">
                <a:noFill/>
                <a:miter lim="800000"/>
                <a:headEnd/>
                <a:tailEnd/>
              </a:ln>
            </p:spPr>
            <p:txBody>
              <a:bodyPr/>
              <a:lstStyle/>
              <a:p>
                <a:r>
                  <a:rPr lang="en-US" sz="800" i="1"/>
                  <a:t>Komunikan-2</a:t>
                </a:r>
                <a:endParaRPr lang="en-US"/>
              </a:p>
            </p:txBody>
          </p:sp>
        </p:grpSp>
        <p:sp>
          <p:nvSpPr>
            <p:cNvPr id="30730" name="Oval 23"/>
            <p:cNvSpPr>
              <a:spLocks noChangeArrowheads="1"/>
            </p:cNvSpPr>
            <p:nvPr/>
          </p:nvSpPr>
          <p:spPr bwMode="auto">
            <a:xfrm>
              <a:off x="5760" y="10345"/>
              <a:ext cx="1620" cy="1080"/>
            </a:xfrm>
            <a:prstGeom prst="ellipse">
              <a:avLst/>
            </a:prstGeom>
            <a:solidFill>
              <a:srgbClr val="FFFFFF"/>
            </a:solidFill>
            <a:ln w="9525">
              <a:solidFill>
                <a:srgbClr val="000000"/>
              </a:solidFill>
              <a:round/>
              <a:headEnd/>
              <a:tailEnd/>
            </a:ln>
          </p:spPr>
          <p:txBody>
            <a:bodyPr/>
            <a:lstStyle/>
            <a:p>
              <a:endParaRPr lang="en-US"/>
            </a:p>
          </p:txBody>
        </p:sp>
        <p:sp>
          <p:nvSpPr>
            <p:cNvPr id="30731" name="Text Box 24"/>
            <p:cNvSpPr txBox="1">
              <a:spLocks noChangeArrowheads="1"/>
            </p:cNvSpPr>
            <p:nvPr/>
          </p:nvSpPr>
          <p:spPr bwMode="auto">
            <a:xfrm>
              <a:off x="6000" y="10495"/>
              <a:ext cx="2340" cy="390"/>
            </a:xfrm>
            <a:prstGeom prst="rect">
              <a:avLst/>
            </a:prstGeom>
            <a:noFill/>
            <a:ln w="9525">
              <a:noFill/>
              <a:miter lim="800000"/>
              <a:headEnd/>
              <a:tailEnd/>
            </a:ln>
          </p:spPr>
          <p:txBody>
            <a:bodyPr/>
            <a:lstStyle/>
            <a:p>
              <a:r>
                <a:rPr lang="en-US" sz="800"/>
                <a:t>Komunikan</a:t>
              </a:r>
              <a:endParaRPr lang="en-US"/>
            </a:p>
          </p:txBody>
        </p:sp>
        <p:sp>
          <p:nvSpPr>
            <p:cNvPr id="30732" name="Text Box 25"/>
            <p:cNvSpPr txBox="1">
              <a:spLocks noChangeArrowheads="1"/>
            </p:cNvSpPr>
            <p:nvPr/>
          </p:nvSpPr>
          <p:spPr bwMode="auto">
            <a:xfrm>
              <a:off x="5895" y="10855"/>
              <a:ext cx="2340" cy="390"/>
            </a:xfrm>
            <a:prstGeom prst="rect">
              <a:avLst/>
            </a:prstGeom>
            <a:noFill/>
            <a:ln w="9525">
              <a:noFill/>
              <a:miter lim="800000"/>
              <a:headEnd/>
              <a:tailEnd/>
            </a:ln>
          </p:spPr>
          <p:txBody>
            <a:bodyPr/>
            <a:lstStyle/>
            <a:p>
              <a:r>
                <a:rPr lang="en-US" sz="800" i="1"/>
                <a:t>Komunikator-2</a:t>
              </a:r>
              <a:endParaRPr lang="en-US"/>
            </a:p>
          </p:txBody>
        </p:sp>
        <p:sp>
          <p:nvSpPr>
            <p:cNvPr id="30733" name="Line 26"/>
            <p:cNvSpPr>
              <a:spLocks noChangeShapeType="1"/>
            </p:cNvSpPr>
            <p:nvPr/>
          </p:nvSpPr>
          <p:spPr bwMode="auto">
            <a:xfrm>
              <a:off x="5775" y="10330"/>
              <a:ext cx="330" cy="120"/>
            </a:xfrm>
            <a:prstGeom prst="line">
              <a:avLst/>
            </a:prstGeom>
            <a:noFill/>
            <a:ln w="9525">
              <a:solidFill>
                <a:srgbClr val="000000"/>
              </a:solidFill>
              <a:round/>
              <a:headEnd/>
              <a:tailEnd type="triangle" w="med" len="med"/>
            </a:ln>
          </p:spPr>
          <p:txBody>
            <a:bodyPr/>
            <a:lstStyle/>
            <a:p>
              <a:endParaRPr lang="en-US"/>
            </a:p>
          </p:txBody>
        </p:sp>
        <p:sp>
          <p:nvSpPr>
            <p:cNvPr id="30734" name="Line 27"/>
            <p:cNvSpPr>
              <a:spLocks noChangeShapeType="1"/>
            </p:cNvSpPr>
            <p:nvPr/>
          </p:nvSpPr>
          <p:spPr bwMode="auto">
            <a:xfrm rot="10800000">
              <a:off x="3330" y="11380"/>
              <a:ext cx="330" cy="120"/>
            </a:xfrm>
            <a:prstGeom prst="line">
              <a:avLst/>
            </a:prstGeom>
            <a:noFill/>
            <a:ln w="9525">
              <a:solidFill>
                <a:srgbClr val="000000"/>
              </a:solidFill>
              <a:round/>
              <a:headEnd/>
              <a:tailEnd type="triangle" w="med" len="med"/>
            </a:ln>
          </p:spPr>
          <p:txBody>
            <a:bodyPr/>
            <a:lstStyle/>
            <a:p>
              <a:endParaRPr lang="en-US"/>
            </a:p>
          </p:txBody>
        </p:sp>
        <p:sp>
          <p:nvSpPr>
            <p:cNvPr id="30735" name="Text Box 28"/>
            <p:cNvSpPr txBox="1">
              <a:spLocks noChangeArrowheads="1"/>
            </p:cNvSpPr>
            <p:nvPr/>
          </p:nvSpPr>
          <p:spPr bwMode="auto">
            <a:xfrm>
              <a:off x="4320" y="10000"/>
              <a:ext cx="900" cy="540"/>
            </a:xfrm>
            <a:prstGeom prst="rect">
              <a:avLst/>
            </a:prstGeom>
            <a:solidFill>
              <a:srgbClr val="FFFFFF"/>
            </a:solidFill>
            <a:ln w="9525">
              <a:noFill/>
              <a:miter lim="800000"/>
              <a:headEnd/>
              <a:tailEnd/>
            </a:ln>
          </p:spPr>
          <p:txBody>
            <a:bodyPr/>
            <a:lstStyle/>
            <a:p>
              <a:pPr algn="ctr"/>
              <a:r>
                <a:rPr lang="en-US" sz="800"/>
                <a:t>Pesan</a:t>
              </a:r>
              <a:endParaRPr lang="en-US"/>
            </a:p>
          </p:txBody>
        </p:sp>
        <p:sp>
          <p:nvSpPr>
            <p:cNvPr id="30736" name="Text Box 29"/>
            <p:cNvSpPr txBox="1">
              <a:spLocks noChangeArrowheads="1"/>
            </p:cNvSpPr>
            <p:nvPr/>
          </p:nvSpPr>
          <p:spPr bwMode="auto">
            <a:xfrm>
              <a:off x="4140" y="11365"/>
              <a:ext cx="1260" cy="540"/>
            </a:xfrm>
            <a:prstGeom prst="rect">
              <a:avLst/>
            </a:prstGeom>
            <a:solidFill>
              <a:srgbClr val="FFFFFF"/>
            </a:solidFill>
            <a:ln w="9525">
              <a:noFill/>
              <a:miter lim="800000"/>
              <a:headEnd/>
              <a:tailEnd/>
            </a:ln>
          </p:spPr>
          <p:txBody>
            <a:bodyPr/>
            <a:lstStyle/>
            <a:p>
              <a:pPr algn="ctr"/>
              <a:r>
                <a:rPr lang="en-US" sz="800"/>
                <a:t>Umpanbalik</a:t>
              </a:r>
            </a:p>
            <a:p>
              <a:pPr algn="ctr"/>
              <a:r>
                <a:rPr lang="en-US" sz="800" i="1"/>
                <a:t>Pesan</a:t>
              </a:r>
              <a:endParaRPr lang="en-US"/>
            </a:p>
          </p:txBody>
        </p:sp>
      </p:grpSp>
      <p:sp>
        <p:nvSpPr>
          <p:cNvPr id="30726" name="Text Box 30"/>
          <p:cNvSpPr txBox="1">
            <a:spLocks noChangeArrowheads="1"/>
          </p:cNvSpPr>
          <p:nvPr/>
        </p:nvSpPr>
        <p:spPr bwMode="auto">
          <a:xfrm>
            <a:off x="658813" y="1089025"/>
            <a:ext cx="3613150" cy="517525"/>
          </a:xfrm>
          <a:prstGeom prst="rect">
            <a:avLst/>
          </a:prstGeom>
          <a:noFill/>
          <a:ln w="9525">
            <a:noFill/>
            <a:miter lim="800000"/>
            <a:headEnd/>
            <a:tailEnd/>
          </a:ln>
        </p:spPr>
        <p:txBody>
          <a:bodyPr wrap="none">
            <a:spAutoFit/>
          </a:bodyPr>
          <a:lstStyle/>
          <a:p>
            <a:r>
              <a:rPr lang="en-US" sz="1400" i="1"/>
              <a:t>Akibat yang ditimbulkan pesan komunikator</a:t>
            </a:r>
          </a:p>
          <a:p>
            <a:r>
              <a:rPr lang="en-US" sz="1400" i="1"/>
              <a:t>Dalam diri komunikannya</a:t>
            </a:r>
          </a:p>
        </p:txBody>
      </p:sp>
      <p:sp>
        <p:nvSpPr>
          <p:cNvPr id="30727" name="Text Box 31"/>
          <p:cNvSpPr txBox="1">
            <a:spLocks noChangeArrowheads="1"/>
          </p:cNvSpPr>
          <p:nvPr/>
        </p:nvSpPr>
        <p:spPr bwMode="auto">
          <a:xfrm>
            <a:off x="409575" y="3763963"/>
            <a:ext cx="5719763" cy="581025"/>
          </a:xfrm>
          <a:prstGeom prst="rect">
            <a:avLst/>
          </a:prstGeom>
          <a:noFill/>
          <a:ln w="9525">
            <a:noFill/>
            <a:miter lim="800000"/>
            <a:headEnd/>
            <a:tailEnd/>
          </a:ln>
        </p:spPr>
        <p:txBody>
          <a:bodyPr wrap="none">
            <a:spAutoFit/>
          </a:bodyPr>
          <a:lstStyle/>
          <a:p>
            <a:r>
              <a:rPr lang="en-US" sz="1600" i="1"/>
              <a:t>Jawaban komunikan yang disampaikan kepada komunikastor</a:t>
            </a:r>
          </a:p>
          <a:p>
            <a:r>
              <a:rPr lang="en-US" sz="1600" i="1"/>
              <a:t>untuk membantunya mewujudkan motif komunikasi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Komunikator</a:t>
            </a:r>
            <a:endParaRPr lang="en-AU" smtClean="0"/>
          </a:p>
        </p:txBody>
      </p:sp>
      <p:sp>
        <p:nvSpPr>
          <p:cNvPr id="18435" name="Rectangle 3"/>
          <p:cNvSpPr>
            <a:spLocks noGrp="1" noChangeArrowheads="1"/>
          </p:cNvSpPr>
          <p:nvPr>
            <p:ph type="body" idx="1"/>
          </p:nvPr>
        </p:nvSpPr>
        <p:spPr/>
        <p:txBody>
          <a:bodyPr/>
          <a:lstStyle/>
          <a:p>
            <a:pPr eaLnBrk="1" hangingPunct="1">
              <a:lnSpc>
                <a:spcPct val="90000"/>
              </a:lnSpc>
            </a:pPr>
            <a:r>
              <a:rPr lang="en-US" sz="2400" smtClean="0"/>
              <a:t>Manusia berakal budi yang menyampaikan pesan untuk mewujudkan motif komunikasinya.</a:t>
            </a:r>
          </a:p>
          <a:p>
            <a:pPr eaLnBrk="1" hangingPunct="1">
              <a:lnSpc>
                <a:spcPct val="90000"/>
              </a:lnSpc>
            </a:pPr>
            <a:endParaRPr lang="en-US" sz="2400" smtClean="0"/>
          </a:p>
          <a:p>
            <a:pPr lvl="1" eaLnBrk="1" hangingPunct="1">
              <a:lnSpc>
                <a:spcPct val="90000"/>
              </a:lnSpc>
            </a:pPr>
            <a:r>
              <a:rPr lang="en-US" sz="2000" smtClean="0"/>
              <a:t>Untuk dapat disebut komunikator, maka ia harus manusia. Artinya,  hewan, tumbuhan, atau makhluk lain selain manusia tidak disebut komunikator yang menjadi kajian ilmu komunikasi.</a:t>
            </a:r>
          </a:p>
          <a:p>
            <a:pPr lvl="1" eaLnBrk="1" hangingPunct="1">
              <a:lnSpc>
                <a:spcPct val="90000"/>
              </a:lnSpc>
            </a:pPr>
            <a:r>
              <a:rPr lang="en-US" sz="2000" smtClean="0"/>
              <a:t>Makhluk manusia itu harus memiliki akal budi sempurna. Artinya, tanpa akal budi yang sempurna, misal sedang mengalami gangguan jiwa, maka ia tidak disebut komunikator yang menjadi kajian ilmu komunikasi.</a:t>
            </a:r>
          </a:p>
          <a:p>
            <a:pPr lvl="1" eaLnBrk="1" hangingPunct="1">
              <a:lnSpc>
                <a:spcPct val="90000"/>
              </a:lnSpc>
            </a:pPr>
            <a:r>
              <a:rPr lang="en-US" sz="2000" smtClean="0"/>
              <a:t>Manusia itu harus menyampaikan pesan untuk mewujudkan motif komunikasi. Artinya, jika yang ia sampaikan tanpa dilatari motif komunikasi, maka itu bukan pesan, dan ia tidak bisa disebut komunikator. </a:t>
            </a:r>
          </a:p>
          <a:p>
            <a:pPr eaLnBrk="1" hangingPunct="1">
              <a:lnSpc>
                <a:spcPct val="90000"/>
              </a:lnSpc>
            </a:pPr>
            <a:endParaRPr lang="en-AU"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0" y="228600"/>
            <a:ext cx="8229600" cy="1143000"/>
          </a:xfrm>
        </p:spPr>
        <p:txBody>
          <a:bodyPr>
            <a:normAutofit fontScale="90000"/>
          </a:bodyPr>
          <a:lstStyle/>
          <a:p>
            <a:pPr algn="l" eaLnBrk="1" hangingPunct="1"/>
            <a:r>
              <a:rPr lang="en-US" sz="3600" b="1" smtClean="0"/>
              <a:t>K</a:t>
            </a:r>
            <a:r>
              <a:rPr lang="en-US" sz="3200" smtClean="0"/>
              <a:t>OMUNIKATOR</a:t>
            </a:r>
            <a:br>
              <a:rPr lang="en-US" sz="3200" smtClean="0"/>
            </a:br>
            <a:r>
              <a:rPr lang="en-US" sz="3600" b="1" smtClean="0"/>
              <a:t>K</a:t>
            </a:r>
            <a:r>
              <a:rPr lang="en-US" sz="3200" smtClean="0"/>
              <a:t>OMUNIKAN</a:t>
            </a:r>
          </a:p>
        </p:txBody>
      </p:sp>
      <p:grpSp>
        <p:nvGrpSpPr>
          <p:cNvPr id="2" name="Group 3"/>
          <p:cNvGrpSpPr>
            <a:grpSpLocks/>
          </p:cNvGrpSpPr>
          <p:nvPr/>
        </p:nvGrpSpPr>
        <p:grpSpPr bwMode="auto">
          <a:xfrm>
            <a:off x="1157288" y="1670050"/>
            <a:ext cx="7010400" cy="4953000"/>
            <a:chOff x="2340" y="7422"/>
            <a:chExt cx="8535" cy="5373"/>
          </a:xfrm>
        </p:grpSpPr>
        <p:sp>
          <p:nvSpPr>
            <p:cNvPr id="19462" name="Text Box 4"/>
            <p:cNvSpPr txBox="1">
              <a:spLocks noChangeArrowheads="1"/>
            </p:cNvSpPr>
            <p:nvPr/>
          </p:nvSpPr>
          <p:spPr bwMode="auto">
            <a:xfrm>
              <a:off x="2340" y="9151"/>
              <a:ext cx="1260" cy="360"/>
            </a:xfrm>
            <a:prstGeom prst="rect">
              <a:avLst/>
            </a:prstGeom>
            <a:solidFill>
              <a:srgbClr val="FFFFFF"/>
            </a:solidFill>
            <a:ln w="9525">
              <a:noFill/>
              <a:miter lim="800000"/>
              <a:headEnd/>
              <a:tailEnd/>
            </a:ln>
          </p:spPr>
          <p:txBody>
            <a:bodyPr/>
            <a:lstStyle/>
            <a:p>
              <a:r>
                <a:rPr lang="en-US" sz="800"/>
                <a:t>Komunikator</a:t>
              </a:r>
              <a:endParaRPr lang="en-US"/>
            </a:p>
          </p:txBody>
        </p:sp>
        <p:sp>
          <p:nvSpPr>
            <p:cNvPr id="19463" name="Text Box 5"/>
            <p:cNvSpPr txBox="1">
              <a:spLocks noChangeArrowheads="1"/>
            </p:cNvSpPr>
            <p:nvPr/>
          </p:nvSpPr>
          <p:spPr bwMode="auto">
            <a:xfrm>
              <a:off x="3630" y="7422"/>
              <a:ext cx="1260" cy="540"/>
            </a:xfrm>
            <a:prstGeom prst="rect">
              <a:avLst/>
            </a:prstGeom>
            <a:solidFill>
              <a:srgbClr val="FFFFFF"/>
            </a:solidFill>
            <a:ln w="9525">
              <a:noFill/>
              <a:miter lim="800000"/>
              <a:headEnd/>
              <a:tailEnd/>
            </a:ln>
          </p:spPr>
          <p:txBody>
            <a:bodyPr/>
            <a:lstStyle/>
            <a:p>
              <a:r>
                <a:rPr lang="en-US" sz="800"/>
                <a:t>Satu </a:t>
              </a:r>
            </a:p>
            <a:p>
              <a:r>
                <a:rPr lang="en-US" sz="800"/>
                <a:t>Orang</a:t>
              </a:r>
              <a:endParaRPr lang="en-US"/>
            </a:p>
          </p:txBody>
        </p:sp>
        <p:sp>
          <p:nvSpPr>
            <p:cNvPr id="19464" name="Text Box 6"/>
            <p:cNvSpPr txBox="1">
              <a:spLocks noChangeArrowheads="1"/>
            </p:cNvSpPr>
            <p:nvPr/>
          </p:nvSpPr>
          <p:spPr bwMode="auto">
            <a:xfrm>
              <a:off x="3630" y="9091"/>
              <a:ext cx="1260" cy="525"/>
            </a:xfrm>
            <a:prstGeom prst="rect">
              <a:avLst/>
            </a:prstGeom>
            <a:noFill/>
            <a:ln w="9525">
              <a:noFill/>
              <a:miter lim="800000"/>
              <a:headEnd/>
              <a:tailEnd/>
            </a:ln>
          </p:spPr>
          <p:txBody>
            <a:bodyPr/>
            <a:lstStyle/>
            <a:p>
              <a:r>
                <a:rPr lang="en-US" sz="800"/>
                <a:t>Banyak </a:t>
              </a:r>
            </a:p>
            <a:p>
              <a:r>
                <a:rPr lang="en-US" sz="800"/>
                <a:t>Orang</a:t>
              </a:r>
              <a:endParaRPr lang="en-US"/>
            </a:p>
          </p:txBody>
        </p:sp>
        <p:sp>
          <p:nvSpPr>
            <p:cNvPr id="19465" name="Line 7"/>
            <p:cNvSpPr>
              <a:spLocks noChangeShapeType="1"/>
            </p:cNvSpPr>
            <p:nvPr/>
          </p:nvSpPr>
          <p:spPr bwMode="auto">
            <a:xfrm>
              <a:off x="3510" y="9341"/>
              <a:ext cx="180" cy="0"/>
            </a:xfrm>
            <a:prstGeom prst="line">
              <a:avLst/>
            </a:prstGeom>
            <a:noFill/>
            <a:ln w="9525">
              <a:solidFill>
                <a:srgbClr val="000000"/>
              </a:solidFill>
              <a:round/>
              <a:headEnd/>
              <a:tailEnd/>
            </a:ln>
          </p:spPr>
          <p:txBody>
            <a:bodyPr/>
            <a:lstStyle/>
            <a:p>
              <a:endParaRPr lang="en-US"/>
            </a:p>
          </p:txBody>
        </p:sp>
        <p:sp>
          <p:nvSpPr>
            <p:cNvPr id="19466" name="Text Box 8"/>
            <p:cNvSpPr txBox="1">
              <a:spLocks noChangeArrowheads="1"/>
            </p:cNvSpPr>
            <p:nvPr/>
          </p:nvSpPr>
          <p:spPr bwMode="auto">
            <a:xfrm>
              <a:off x="4935" y="9885"/>
              <a:ext cx="2340" cy="720"/>
            </a:xfrm>
            <a:prstGeom prst="rect">
              <a:avLst/>
            </a:prstGeom>
            <a:noFill/>
            <a:ln w="9525">
              <a:noFill/>
              <a:miter lim="800000"/>
              <a:headEnd/>
              <a:tailEnd/>
            </a:ln>
          </p:spPr>
          <p:txBody>
            <a:bodyPr/>
            <a:lstStyle/>
            <a:p>
              <a:r>
                <a:rPr lang="en-US" sz="800"/>
                <a:t>Banyak orang</a:t>
              </a:r>
            </a:p>
            <a:p>
              <a:r>
                <a:rPr lang="en-US" sz="800"/>
                <a:t>Punya tujuan sama</a:t>
              </a:r>
            </a:p>
            <a:p>
              <a:r>
                <a:rPr lang="en-US" sz="800"/>
                <a:t>Ada pembagian kerja</a:t>
              </a:r>
              <a:endParaRPr lang="en-US"/>
            </a:p>
          </p:txBody>
        </p:sp>
        <p:sp>
          <p:nvSpPr>
            <p:cNvPr id="19467" name="Line 9"/>
            <p:cNvSpPr>
              <a:spLocks noChangeShapeType="1"/>
            </p:cNvSpPr>
            <p:nvPr/>
          </p:nvSpPr>
          <p:spPr bwMode="auto">
            <a:xfrm>
              <a:off x="4995" y="9880"/>
              <a:ext cx="0" cy="540"/>
            </a:xfrm>
            <a:prstGeom prst="line">
              <a:avLst/>
            </a:prstGeom>
            <a:noFill/>
            <a:ln w="9525">
              <a:solidFill>
                <a:srgbClr val="000000"/>
              </a:solidFill>
              <a:round/>
              <a:headEnd/>
              <a:tailEnd/>
            </a:ln>
          </p:spPr>
          <p:txBody>
            <a:bodyPr/>
            <a:lstStyle/>
            <a:p>
              <a:endParaRPr lang="en-US"/>
            </a:p>
          </p:txBody>
        </p:sp>
        <p:grpSp>
          <p:nvGrpSpPr>
            <p:cNvPr id="3" name="Group 10"/>
            <p:cNvGrpSpPr>
              <a:grpSpLocks/>
            </p:cNvGrpSpPr>
            <p:nvPr/>
          </p:nvGrpSpPr>
          <p:grpSpPr bwMode="auto">
            <a:xfrm>
              <a:off x="7110" y="9780"/>
              <a:ext cx="3765" cy="1050"/>
              <a:chOff x="6780" y="10650"/>
              <a:chExt cx="3765" cy="1050"/>
            </a:xfrm>
          </p:grpSpPr>
          <p:sp>
            <p:nvSpPr>
              <p:cNvPr id="19499" name="Text Box 11"/>
              <p:cNvSpPr txBox="1">
                <a:spLocks noChangeArrowheads="1"/>
              </p:cNvSpPr>
              <p:nvPr/>
            </p:nvSpPr>
            <p:spPr bwMode="auto">
              <a:xfrm>
                <a:off x="8700" y="10650"/>
                <a:ext cx="1485" cy="540"/>
              </a:xfrm>
              <a:prstGeom prst="rect">
                <a:avLst/>
              </a:prstGeom>
              <a:noFill/>
              <a:ln w="9525">
                <a:noFill/>
                <a:miter lim="800000"/>
                <a:headEnd/>
                <a:tailEnd/>
              </a:ln>
            </p:spPr>
            <p:txBody>
              <a:bodyPr/>
              <a:lstStyle/>
              <a:p>
                <a:r>
                  <a:rPr lang="en-US" sz="800"/>
                  <a:t>Motif ideal: </a:t>
                </a:r>
              </a:p>
              <a:p>
                <a:r>
                  <a:rPr lang="en-US" sz="600"/>
                  <a:t>     LSM, yayasan</a:t>
                </a:r>
                <a:endParaRPr lang="en-US"/>
              </a:p>
            </p:txBody>
          </p:sp>
          <p:sp>
            <p:nvSpPr>
              <p:cNvPr id="19500" name="Text Box 12"/>
              <p:cNvSpPr txBox="1">
                <a:spLocks noChangeArrowheads="1"/>
              </p:cNvSpPr>
              <p:nvPr/>
            </p:nvSpPr>
            <p:spPr bwMode="auto">
              <a:xfrm>
                <a:off x="8700" y="11160"/>
                <a:ext cx="1845" cy="540"/>
              </a:xfrm>
              <a:prstGeom prst="rect">
                <a:avLst/>
              </a:prstGeom>
              <a:solidFill>
                <a:srgbClr val="FFFFFF"/>
              </a:solidFill>
              <a:ln w="9525">
                <a:noFill/>
                <a:miter lim="800000"/>
                <a:headEnd/>
                <a:tailEnd/>
              </a:ln>
            </p:spPr>
            <p:txBody>
              <a:bodyPr/>
              <a:lstStyle/>
              <a:p>
                <a:r>
                  <a:rPr lang="en-US" sz="800"/>
                  <a:t>Motif komersial: </a:t>
                </a:r>
              </a:p>
              <a:p>
                <a:r>
                  <a:rPr lang="en-US" sz="800"/>
                  <a:t>    </a:t>
                </a:r>
                <a:r>
                  <a:rPr lang="en-US" sz="600"/>
                  <a:t> perseroan terbatas</a:t>
                </a:r>
                <a:endParaRPr lang="en-US"/>
              </a:p>
            </p:txBody>
          </p:sp>
          <p:sp>
            <p:nvSpPr>
              <p:cNvPr id="19501" name="Text Box 13"/>
              <p:cNvSpPr txBox="1">
                <a:spLocks noChangeArrowheads="1"/>
              </p:cNvSpPr>
              <p:nvPr/>
            </p:nvSpPr>
            <p:spPr bwMode="auto">
              <a:xfrm>
                <a:off x="7365" y="10860"/>
                <a:ext cx="1260" cy="540"/>
              </a:xfrm>
              <a:prstGeom prst="rect">
                <a:avLst/>
              </a:prstGeom>
              <a:solidFill>
                <a:srgbClr val="FFFFFF"/>
              </a:solidFill>
              <a:ln w="9525">
                <a:noFill/>
                <a:miter lim="800000"/>
                <a:headEnd/>
                <a:tailEnd/>
              </a:ln>
            </p:spPr>
            <p:txBody>
              <a:bodyPr/>
              <a:lstStyle/>
              <a:p>
                <a:r>
                  <a:rPr lang="en-US" sz="800"/>
                  <a:t>Organisasi</a:t>
                </a:r>
                <a:endParaRPr lang="en-US"/>
              </a:p>
            </p:txBody>
          </p:sp>
          <p:sp>
            <p:nvSpPr>
              <p:cNvPr id="19502" name="Line 14"/>
              <p:cNvSpPr>
                <a:spLocks noChangeShapeType="1"/>
              </p:cNvSpPr>
              <p:nvPr/>
            </p:nvSpPr>
            <p:spPr bwMode="auto">
              <a:xfrm>
                <a:off x="7125" y="11059"/>
                <a:ext cx="360" cy="0"/>
              </a:xfrm>
              <a:prstGeom prst="line">
                <a:avLst/>
              </a:prstGeom>
              <a:noFill/>
              <a:ln w="9525">
                <a:solidFill>
                  <a:srgbClr val="000000"/>
                </a:solidFill>
                <a:round/>
                <a:headEnd/>
                <a:tailEnd/>
              </a:ln>
            </p:spPr>
            <p:txBody>
              <a:bodyPr/>
              <a:lstStyle/>
              <a:p>
                <a:endParaRPr lang="en-US"/>
              </a:p>
            </p:txBody>
          </p:sp>
          <p:sp>
            <p:nvSpPr>
              <p:cNvPr id="19503" name="Line 15"/>
              <p:cNvSpPr>
                <a:spLocks noChangeShapeType="1"/>
              </p:cNvSpPr>
              <p:nvPr/>
            </p:nvSpPr>
            <p:spPr bwMode="auto">
              <a:xfrm>
                <a:off x="8385" y="11040"/>
                <a:ext cx="360" cy="0"/>
              </a:xfrm>
              <a:prstGeom prst="line">
                <a:avLst/>
              </a:prstGeom>
              <a:noFill/>
              <a:ln w="9525">
                <a:solidFill>
                  <a:srgbClr val="000000"/>
                </a:solidFill>
                <a:round/>
                <a:headEnd/>
                <a:tailEnd/>
              </a:ln>
            </p:spPr>
            <p:txBody>
              <a:bodyPr/>
              <a:lstStyle/>
              <a:p>
                <a:endParaRPr lang="en-US"/>
              </a:p>
            </p:txBody>
          </p:sp>
          <p:sp>
            <p:nvSpPr>
              <p:cNvPr id="19504" name="Line 16"/>
              <p:cNvSpPr>
                <a:spLocks noChangeShapeType="1"/>
              </p:cNvSpPr>
              <p:nvPr/>
            </p:nvSpPr>
            <p:spPr bwMode="auto">
              <a:xfrm>
                <a:off x="8760" y="10770"/>
                <a:ext cx="0" cy="540"/>
              </a:xfrm>
              <a:prstGeom prst="line">
                <a:avLst/>
              </a:prstGeom>
              <a:noFill/>
              <a:ln w="9525">
                <a:solidFill>
                  <a:srgbClr val="000000"/>
                </a:solidFill>
                <a:round/>
                <a:headEnd/>
                <a:tailEnd/>
              </a:ln>
            </p:spPr>
            <p:txBody>
              <a:bodyPr/>
              <a:lstStyle/>
              <a:p>
                <a:endParaRPr lang="en-US"/>
              </a:p>
            </p:txBody>
          </p:sp>
          <p:sp>
            <p:nvSpPr>
              <p:cNvPr id="19505" name="Line 17"/>
              <p:cNvSpPr>
                <a:spLocks noChangeShapeType="1"/>
              </p:cNvSpPr>
              <p:nvPr/>
            </p:nvSpPr>
            <p:spPr bwMode="auto">
              <a:xfrm>
                <a:off x="6780" y="10875"/>
                <a:ext cx="360" cy="180"/>
              </a:xfrm>
              <a:prstGeom prst="line">
                <a:avLst/>
              </a:prstGeom>
              <a:noFill/>
              <a:ln w="9525">
                <a:solidFill>
                  <a:srgbClr val="000000"/>
                </a:solidFill>
                <a:round/>
                <a:headEnd/>
                <a:tailEnd/>
              </a:ln>
            </p:spPr>
            <p:txBody>
              <a:bodyPr/>
              <a:lstStyle/>
              <a:p>
                <a:endParaRPr lang="en-US"/>
              </a:p>
            </p:txBody>
          </p:sp>
          <p:sp>
            <p:nvSpPr>
              <p:cNvPr id="19506" name="Line 18"/>
              <p:cNvSpPr>
                <a:spLocks noChangeShapeType="1"/>
              </p:cNvSpPr>
              <p:nvPr/>
            </p:nvSpPr>
            <p:spPr bwMode="auto">
              <a:xfrm flipH="1">
                <a:off x="6780" y="11085"/>
                <a:ext cx="360" cy="180"/>
              </a:xfrm>
              <a:prstGeom prst="line">
                <a:avLst/>
              </a:prstGeom>
              <a:noFill/>
              <a:ln w="9525">
                <a:solidFill>
                  <a:srgbClr val="000000"/>
                </a:solidFill>
                <a:round/>
                <a:headEnd/>
                <a:tailEnd/>
              </a:ln>
            </p:spPr>
            <p:txBody>
              <a:bodyPr/>
              <a:lstStyle/>
              <a:p>
                <a:endParaRPr lang="en-US"/>
              </a:p>
            </p:txBody>
          </p:sp>
        </p:grpSp>
        <p:sp>
          <p:nvSpPr>
            <p:cNvPr id="19469" name="Text Box 19"/>
            <p:cNvSpPr txBox="1">
              <a:spLocks noChangeArrowheads="1"/>
            </p:cNvSpPr>
            <p:nvPr/>
          </p:nvSpPr>
          <p:spPr bwMode="auto">
            <a:xfrm>
              <a:off x="3585" y="11623"/>
              <a:ext cx="1260" cy="540"/>
            </a:xfrm>
            <a:prstGeom prst="rect">
              <a:avLst/>
            </a:prstGeom>
            <a:noFill/>
            <a:ln w="9525">
              <a:noFill/>
              <a:miter lim="800000"/>
              <a:headEnd/>
              <a:tailEnd/>
            </a:ln>
          </p:spPr>
          <p:txBody>
            <a:bodyPr/>
            <a:lstStyle/>
            <a:p>
              <a:r>
                <a:rPr lang="en-US" sz="800"/>
                <a:t>Massa</a:t>
              </a:r>
              <a:endParaRPr lang="en-US"/>
            </a:p>
          </p:txBody>
        </p:sp>
        <p:sp>
          <p:nvSpPr>
            <p:cNvPr id="19470" name="Text Box 20"/>
            <p:cNvSpPr txBox="1">
              <a:spLocks noChangeArrowheads="1"/>
            </p:cNvSpPr>
            <p:nvPr/>
          </p:nvSpPr>
          <p:spPr bwMode="auto">
            <a:xfrm>
              <a:off x="4905" y="12010"/>
              <a:ext cx="3255" cy="785"/>
            </a:xfrm>
            <a:prstGeom prst="rect">
              <a:avLst/>
            </a:prstGeom>
            <a:noFill/>
            <a:ln w="9525">
              <a:noFill/>
              <a:miter lim="800000"/>
              <a:headEnd/>
              <a:tailEnd/>
            </a:ln>
          </p:spPr>
          <p:txBody>
            <a:bodyPr/>
            <a:lstStyle/>
            <a:p>
              <a:r>
                <a:rPr lang="en-US" sz="800"/>
                <a:t>Banyak orang</a:t>
              </a:r>
            </a:p>
            <a:p>
              <a:r>
                <a:rPr lang="en-US" sz="800"/>
                <a:t>Tersebar dlm area geografis luas</a:t>
              </a:r>
            </a:p>
            <a:p>
              <a:r>
                <a:rPr lang="en-US" sz="800"/>
                <a:t>Perhatian dan minat pada hal yg sama</a:t>
              </a:r>
              <a:endParaRPr lang="en-US"/>
            </a:p>
          </p:txBody>
        </p:sp>
        <p:sp>
          <p:nvSpPr>
            <p:cNvPr id="19471" name="Text Box 21"/>
            <p:cNvSpPr txBox="1">
              <a:spLocks noChangeArrowheads="1"/>
            </p:cNvSpPr>
            <p:nvPr/>
          </p:nvSpPr>
          <p:spPr bwMode="auto">
            <a:xfrm>
              <a:off x="4905" y="10573"/>
              <a:ext cx="3255" cy="1425"/>
            </a:xfrm>
            <a:prstGeom prst="rect">
              <a:avLst/>
            </a:prstGeom>
            <a:noFill/>
            <a:ln w="9525">
              <a:noFill/>
              <a:miter lim="800000"/>
              <a:headEnd/>
              <a:tailEnd/>
            </a:ln>
          </p:spPr>
          <p:txBody>
            <a:bodyPr/>
            <a:lstStyle/>
            <a:p>
              <a:r>
                <a:rPr lang="en-US" sz="800"/>
                <a:t>Banyak orang</a:t>
              </a:r>
            </a:p>
            <a:p>
              <a:r>
                <a:rPr lang="en-US" sz="800"/>
                <a:t>Di tempat dan waktu sama</a:t>
              </a:r>
            </a:p>
            <a:p>
              <a:r>
                <a:rPr lang="en-US" sz="800"/>
                <a:t>Peristiwa </a:t>
              </a:r>
            </a:p>
            <a:p>
              <a:pPr lvl="1">
                <a:buFont typeface="Arial" charset="0"/>
                <a:buChar char="-"/>
              </a:pPr>
              <a:r>
                <a:rPr lang="en-US" sz="800"/>
                <a:t>menurunkan kesadaran individu</a:t>
              </a:r>
            </a:p>
            <a:p>
              <a:pPr lvl="1">
                <a:buFont typeface="Arial" charset="0"/>
                <a:buChar char="-"/>
              </a:pPr>
              <a:r>
                <a:rPr lang="en-US" sz="800"/>
                <a:t>menimbulkan jiwa massa</a:t>
              </a:r>
              <a:endParaRPr lang="en-US"/>
            </a:p>
          </p:txBody>
        </p:sp>
        <p:sp>
          <p:nvSpPr>
            <p:cNvPr id="19472" name="Line 22"/>
            <p:cNvSpPr>
              <a:spLocks noChangeShapeType="1"/>
            </p:cNvSpPr>
            <p:nvPr/>
          </p:nvSpPr>
          <p:spPr bwMode="auto">
            <a:xfrm>
              <a:off x="4980" y="10675"/>
              <a:ext cx="0" cy="900"/>
            </a:xfrm>
            <a:prstGeom prst="line">
              <a:avLst/>
            </a:prstGeom>
            <a:noFill/>
            <a:ln w="9525">
              <a:solidFill>
                <a:srgbClr val="000000"/>
              </a:solidFill>
              <a:round/>
              <a:headEnd/>
              <a:tailEnd/>
            </a:ln>
          </p:spPr>
          <p:txBody>
            <a:bodyPr/>
            <a:lstStyle/>
            <a:p>
              <a:endParaRPr lang="en-US"/>
            </a:p>
          </p:txBody>
        </p:sp>
        <p:sp>
          <p:nvSpPr>
            <p:cNvPr id="19473" name="Line 23"/>
            <p:cNvSpPr>
              <a:spLocks noChangeShapeType="1"/>
            </p:cNvSpPr>
            <p:nvPr/>
          </p:nvSpPr>
          <p:spPr bwMode="auto">
            <a:xfrm>
              <a:off x="4980" y="12085"/>
              <a:ext cx="0" cy="540"/>
            </a:xfrm>
            <a:prstGeom prst="line">
              <a:avLst/>
            </a:prstGeom>
            <a:noFill/>
            <a:ln w="9525">
              <a:solidFill>
                <a:srgbClr val="000000"/>
              </a:solidFill>
              <a:round/>
              <a:headEnd/>
              <a:tailEnd/>
            </a:ln>
          </p:spPr>
          <p:txBody>
            <a:bodyPr/>
            <a:lstStyle/>
            <a:p>
              <a:endParaRPr lang="en-US"/>
            </a:p>
          </p:txBody>
        </p:sp>
        <p:sp>
          <p:nvSpPr>
            <p:cNvPr id="19474" name="Line 24"/>
            <p:cNvSpPr>
              <a:spLocks noChangeShapeType="1"/>
            </p:cNvSpPr>
            <p:nvPr/>
          </p:nvSpPr>
          <p:spPr bwMode="auto">
            <a:xfrm>
              <a:off x="4635" y="11250"/>
              <a:ext cx="0" cy="1080"/>
            </a:xfrm>
            <a:prstGeom prst="line">
              <a:avLst/>
            </a:prstGeom>
            <a:noFill/>
            <a:ln w="9525">
              <a:solidFill>
                <a:srgbClr val="000000"/>
              </a:solidFill>
              <a:round/>
              <a:headEnd/>
              <a:tailEnd/>
            </a:ln>
          </p:spPr>
          <p:txBody>
            <a:bodyPr/>
            <a:lstStyle/>
            <a:p>
              <a:endParaRPr lang="en-US"/>
            </a:p>
          </p:txBody>
        </p:sp>
        <p:sp>
          <p:nvSpPr>
            <p:cNvPr id="19475" name="Line 25"/>
            <p:cNvSpPr>
              <a:spLocks noChangeShapeType="1"/>
            </p:cNvSpPr>
            <p:nvPr/>
          </p:nvSpPr>
          <p:spPr bwMode="auto">
            <a:xfrm>
              <a:off x="4290" y="11803"/>
              <a:ext cx="345" cy="0"/>
            </a:xfrm>
            <a:prstGeom prst="line">
              <a:avLst/>
            </a:prstGeom>
            <a:noFill/>
            <a:ln w="9525">
              <a:solidFill>
                <a:srgbClr val="000000"/>
              </a:solidFill>
              <a:round/>
              <a:headEnd/>
              <a:tailEnd/>
            </a:ln>
          </p:spPr>
          <p:txBody>
            <a:bodyPr/>
            <a:lstStyle/>
            <a:p>
              <a:endParaRPr lang="en-US"/>
            </a:p>
          </p:txBody>
        </p:sp>
        <p:sp>
          <p:nvSpPr>
            <p:cNvPr id="19476" name="Line 26"/>
            <p:cNvSpPr>
              <a:spLocks noChangeShapeType="1"/>
            </p:cNvSpPr>
            <p:nvPr/>
          </p:nvSpPr>
          <p:spPr bwMode="auto">
            <a:xfrm>
              <a:off x="4320" y="9360"/>
              <a:ext cx="360" cy="0"/>
            </a:xfrm>
            <a:prstGeom prst="line">
              <a:avLst/>
            </a:prstGeom>
            <a:noFill/>
            <a:ln w="9525">
              <a:solidFill>
                <a:srgbClr val="000000"/>
              </a:solidFill>
              <a:round/>
              <a:headEnd/>
              <a:tailEnd/>
            </a:ln>
          </p:spPr>
          <p:txBody>
            <a:bodyPr/>
            <a:lstStyle/>
            <a:p>
              <a:endParaRPr lang="en-US"/>
            </a:p>
          </p:txBody>
        </p:sp>
        <p:sp>
          <p:nvSpPr>
            <p:cNvPr id="19477" name="Line 27"/>
            <p:cNvSpPr>
              <a:spLocks noChangeShapeType="1"/>
            </p:cNvSpPr>
            <p:nvPr/>
          </p:nvSpPr>
          <p:spPr bwMode="auto">
            <a:xfrm>
              <a:off x="4680" y="8415"/>
              <a:ext cx="0" cy="1800"/>
            </a:xfrm>
            <a:prstGeom prst="line">
              <a:avLst/>
            </a:prstGeom>
            <a:noFill/>
            <a:ln w="9525">
              <a:solidFill>
                <a:srgbClr val="000000"/>
              </a:solidFill>
              <a:round/>
              <a:headEnd/>
              <a:tailEnd/>
            </a:ln>
          </p:spPr>
          <p:txBody>
            <a:bodyPr/>
            <a:lstStyle/>
            <a:p>
              <a:endParaRPr lang="en-US"/>
            </a:p>
          </p:txBody>
        </p:sp>
        <p:sp>
          <p:nvSpPr>
            <p:cNvPr id="19478" name="Text Box 28"/>
            <p:cNvSpPr txBox="1">
              <a:spLocks noChangeArrowheads="1"/>
            </p:cNvSpPr>
            <p:nvPr/>
          </p:nvSpPr>
          <p:spPr bwMode="auto">
            <a:xfrm>
              <a:off x="4950" y="9000"/>
              <a:ext cx="2430" cy="720"/>
            </a:xfrm>
            <a:prstGeom prst="rect">
              <a:avLst/>
            </a:prstGeom>
            <a:noFill/>
            <a:ln w="9525">
              <a:noFill/>
              <a:miter lim="800000"/>
              <a:headEnd/>
              <a:tailEnd/>
            </a:ln>
          </p:spPr>
          <p:txBody>
            <a:bodyPr/>
            <a:lstStyle/>
            <a:p>
              <a:r>
                <a:rPr lang="en-US" sz="800"/>
                <a:t>Banyak orang</a:t>
              </a:r>
            </a:p>
            <a:p>
              <a:r>
                <a:rPr lang="en-US" sz="800"/>
                <a:t>Heterogen, tdk saling kenal </a:t>
              </a:r>
            </a:p>
            <a:p>
              <a:r>
                <a:rPr lang="en-US" sz="800"/>
                <a:t>Ikatan emosional rendah</a:t>
              </a:r>
              <a:endParaRPr lang="en-US"/>
            </a:p>
          </p:txBody>
        </p:sp>
        <p:sp>
          <p:nvSpPr>
            <p:cNvPr id="19479" name="Text Box 29"/>
            <p:cNvSpPr txBox="1">
              <a:spLocks noChangeArrowheads="1"/>
            </p:cNvSpPr>
            <p:nvPr/>
          </p:nvSpPr>
          <p:spPr bwMode="auto">
            <a:xfrm>
              <a:off x="4950" y="8085"/>
              <a:ext cx="2340" cy="720"/>
            </a:xfrm>
            <a:prstGeom prst="rect">
              <a:avLst/>
            </a:prstGeom>
            <a:noFill/>
            <a:ln w="9525">
              <a:noFill/>
              <a:miter lim="800000"/>
              <a:headEnd/>
              <a:tailEnd/>
            </a:ln>
          </p:spPr>
          <p:txBody>
            <a:bodyPr/>
            <a:lstStyle/>
            <a:p>
              <a:r>
                <a:rPr lang="en-US" sz="800"/>
                <a:t>Banyak orang</a:t>
              </a:r>
            </a:p>
            <a:p>
              <a:r>
                <a:rPr lang="en-US" sz="800"/>
                <a:t>Homogen, saling kenal</a:t>
              </a:r>
            </a:p>
            <a:p>
              <a:r>
                <a:rPr lang="en-US" sz="800"/>
                <a:t>Ikatan emosional kuat</a:t>
              </a:r>
              <a:endParaRPr lang="en-US"/>
            </a:p>
          </p:txBody>
        </p:sp>
        <p:sp>
          <p:nvSpPr>
            <p:cNvPr id="19480" name="Line 30"/>
            <p:cNvSpPr>
              <a:spLocks noChangeShapeType="1"/>
            </p:cNvSpPr>
            <p:nvPr/>
          </p:nvSpPr>
          <p:spPr bwMode="auto">
            <a:xfrm>
              <a:off x="4815" y="8404"/>
              <a:ext cx="180" cy="0"/>
            </a:xfrm>
            <a:prstGeom prst="line">
              <a:avLst/>
            </a:prstGeom>
            <a:noFill/>
            <a:ln w="9525">
              <a:solidFill>
                <a:srgbClr val="000000"/>
              </a:solidFill>
              <a:round/>
              <a:headEnd/>
              <a:tailEnd/>
            </a:ln>
          </p:spPr>
          <p:txBody>
            <a:bodyPr/>
            <a:lstStyle/>
            <a:p>
              <a:endParaRPr lang="en-US"/>
            </a:p>
          </p:txBody>
        </p:sp>
        <p:sp>
          <p:nvSpPr>
            <p:cNvPr id="19481" name="Line 31"/>
            <p:cNvSpPr>
              <a:spLocks noChangeShapeType="1"/>
            </p:cNvSpPr>
            <p:nvPr/>
          </p:nvSpPr>
          <p:spPr bwMode="auto">
            <a:xfrm>
              <a:off x="5010" y="8154"/>
              <a:ext cx="0" cy="540"/>
            </a:xfrm>
            <a:prstGeom prst="line">
              <a:avLst/>
            </a:prstGeom>
            <a:noFill/>
            <a:ln w="9525">
              <a:solidFill>
                <a:srgbClr val="000000"/>
              </a:solidFill>
              <a:round/>
              <a:headEnd/>
              <a:tailEnd/>
            </a:ln>
          </p:spPr>
          <p:txBody>
            <a:bodyPr/>
            <a:lstStyle/>
            <a:p>
              <a:endParaRPr lang="en-US"/>
            </a:p>
          </p:txBody>
        </p:sp>
        <p:grpSp>
          <p:nvGrpSpPr>
            <p:cNvPr id="4" name="Group 32"/>
            <p:cNvGrpSpPr>
              <a:grpSpLocks/>
            </p:cNvGrpSpPr>
            <p:nvPr/>
          </p:nvGrpSpPr>
          <p:grpSpPr bwMode="auto">
            <a:xfrm>
              <a:off x="7215" y="8194"/>
              <a:ext cx="1890" cy="540"/>
              <a:chOff x="7215" y="8194"/>
              <a:chExt cx="1890" cy="540"/>
            </a:xfrm>
          </p:grpSpPr>
          <p:sp>
            <p:nvSpPr>
              <p:cNvPr id="19495" name="Text Box 33"/>
              <p:cNvSpPr txBox="1">
                <a:spLocks noChangeArrowheads="1"/>
              </p:cNvSpPr>
              <p:nvPr/>
            </p:nvSpPr>
            <p:spPr bwMode="auto">
              <a:xfrm>
                <a:off x="7845" y="8194"/>
                <a:ext cx="1260" cy="540"/>
              </a:xfrm>
              <a:prstGeom prst="rect">
                <a:avLst/>
              </a:prstGeom>
              <a:solidFill>
                <a:srgbClr val="FFFFFF"/>
              </a:solidFill>
              <a:ln w="9525">
                <a:noFill/>
                <a:miter lim="800000"/>
                <a:headEnd/>
                <a:tailEnd/>
              </a:ln>
            </p:spPr>
            <p:txBody>
              <a:bodyPr/>
              <a:lstStyle/>
              <a:p>
                <a:r>
                  <a:rPr lang="en-US" sz="800"/>
                  <a:t>Kelompok Kecil</a:t>
                </a:r>
                <a:endParaRPr lang="en-US"/>
              </a:p>
            </p:txBody>
          </p:sp>
          <p:sp>
            <p:nvSpPr>
              <p:cNvPr id="19496" name="Line 34"/>
              <p:cNvSpPr>
                <a:spLocks noChangeShapeType="1"/>
              </p:cNvSpPr>
              <p:nvPr/>
            </p:nvSpPr>
            <p:spPr bwMode="auto">
              <a:xfrm>
                <a:off x="7560" y="8438"/>
                <a:ext cx="360" cy="0"/>
              </a:xfrm>
              <a:prstGeom prst="line">
                <a:avLst/>
              </a:prstGeom>
              <a:noFill/>
              <a:ln w="9525">
                <a:solidFill>
                  <a:srgbClr val="000000"/>
                </a:solidFill>
                <a:round/>
                <a:headEnd/>
                <a:tailEnd/>
              </a:ln>
            </p:spPr>
            <p:txBody>
              <a:bodyPr/>
              <a:lstStyle/>
              <a:p>
                <a:endParaRPr lang="en-US"/>
              </a:p>
            </p:txBody>
          </p:sp>
          <p:sp>
            <p:nvSpPr>
              <p:cNvPr id="19497" name="Line 35"/>
              <p:cNvSpPr>
                <a:spLocks noChangeShapeType="1"/>
              </p:cNvSpPr>
              <p:nvPr/>
            </p:nvSpPr>
            <p:spPr bwMode="auto">
              <a:xfrm>
                <a:off x="7215" y="8254"/>
                <a:ext cx="360" cy="180"/>
              </a:xfrm>
              <a:prstGeom prst="line">
                <a:avLst/>
              </a:prstGeom>
              <a:noFill/>
              <a:ln w="9525">
                <a:solidFill>
                  <a:srgbClr val="000000"/>
                </a:solidFill>
                <a:round/>
                <a:headEnd/>
                <a:tailEnd/>
              </a:ln>
            </p:spPr>
            <p:txBody>
              <a:bodyPr/>
              <a:lstStyle/>
              <a:p>
                <a:endParaRPr lang="en-US"/>
              </a:p>
            </p:txBody>
          </p:sp>
          <p:sp>
            <p:nvSpPr>
              <p:cNvPr id="19498" name="Line 36"/>
              <p:cNvSpPr>
                <a:spLocks noChangeShapeType="1"/>
              </p:cNvSpPr>
              <p:nvPr/>
            </p:nvSpPr>
            <p:spPr bwMode="auto">
              <a:xfrm flipH="1">
                <a:off x="7215" y="8464"/>
                <a:ext cx="360" cy="180"/>
              </a:xfrm>
              <a:prstGeom prst="line">
                <a:avLst/>
              </a:prstGeom>
              <a:noFill/>
              <a:ln w="9525">
                <a:solidFill>
                  <a:srgbClr val="000000"/>
                </a:solidFill>
                <a:round/>
                <a:headEnd/>
                <a:tailEnd/>
              </a:ln>
            </p:spPr>
            <p:txBody>
              <a:bodyPr/>
              <a:lstStyle/>
              <a:p>
                <a:endParaRPr lang="en-US"/>
              </a:p>
            </p:txBody>
          </p:sp>
        </p:grpSp>
        <p:sp>
          <p:nvSpPr>
            <p:cNvPr id="19483" name="Line 37"/>
            <p:cNvSpPr>
              <a:spLocks noChangeShapeType="1"/>
            </p:cNvSpPr>
            <p:nvPr/>
          </p:nvSpPr>
          <p:spPr bwMode="auto">
            <a:xfrm>
              <a:off x="4680" y="8404"/>
              <a:ext cx="180" cy="0"/>
            </a:xfrm>
            <a:prstGeom prst="line">
              <a:avLst/>
            </a:prstGeom>
            <a:noFill/>
            <a:ln w="9525">
              <a:solidFill>
                <a:srgbClr val="000000"/>
              </a:solidFill>
              <a:round/>
              <a:headEnd/>
              <a:tailEnd/>
            </a:ln>
          </p:spPr>
          <p:txBody>
            <a:bodyPr/>
            <a:lstStyle/>
            <a:p>
              <a:endParaRPr lang="en-US"/>
            </a:p>
          </p:txBody>
        </p:sp>
        <p:grpSp>
          <p:nvGrpSpPr>
            <p:cNvPr id="5" name="Group 38"/>
            <p:cNvGrpSpPr>
              <a:grpSpLocks/>
            </p:cNvGrpSpPr>
            <p:nvPr/>
          </p:nvGrpSpPr>
          <p:grpSpPr bwMode="auto">
            <a:xfrm>
              <a:off x="7185" y="9124"/>
              <a:ext cx="1845" cy="540"/>
              <a:chOff x="7185" y="9124"/>
              <a:chExt cx="1845" cy="540"/>
            </a:xfrm>
          </p:grpSpPr>
          <p:sp>
            <p:nvSpPr>
              <p:cNvPr id="19491" name="Text Box 39"/>
              <p:cNvSpPr txBox="1">
                <a:spLocks noChangeArrowheads="1"/>
              </p:cNvSpPr>
              <p:nvPr/>
            </p:nvSpPr>
            <p:spPr bwMode="auto">
              <a:xfrm>
                <a:off x="7770" y="9124"/>
                <a:ext cx="1260" cy="540"/>
              </a:xfrm>
              <a:prstGeom prst="rect">
                <a:avLst/>
              </a:prstGeom>
              <a:solidFill>
                <a:srgbClr val="FFFFFF"/>
              </a:solidFill>
              <a:ln w="9525">
                <a:noFill/>
                <a:miter lim="800000"/>
                <a:headEnd/>
                <a:tailEnd/>
              </a:ln>
            </p:spPr>
            <p:txBody>
              <a:bodyPr/>
              <a:lstStyle/>
              <a:p>
                <a:r>
                  <a:rPr lang="en-US" sz="800"/>
                  <a:t>Kelompok Besar/Publik</a:t>
                </a:r>
                <a:endParaRPr lang="en-US"/>
              </a:p>
            </p:txBody>
          </p:sp>
          <p:sp>
            <p:nvSpPr>
              <p:cNvPr id="19492" name="Line 40"/>
              <p:cNvSpPr>
                <a:spLocks noChangeShapeType="1"/>
              </p:cNvSpPr>
              <p:nvPr/>
            </p:nvSpPr>
            <p:spPr bwMode="auto">
              <a:xfrm>
                <a:off x="7530" y="9323"/>
                <a:ext cx="360" cy="0"/>
              </a:xfrm>
              <a:prstGeom prst="line">
                <a:avLst/>
              </a:prstGeom>
              <a:noFill/>
              <a:ln w="9525">
                <a:solidFill>
                  <a:srgbClr val="000000"/>
                </a:solidFill>
                <a:round/>
                <a:headEnd/>
                <a:tailEnd/>
              </a:ln>
            </p:spPr>
            <p:txBody>
              <a:bodyPr/>
              <a:lstStyle/>
              <a:p>
                <a:endParaRPr lang="en-US"/>
              </a:p>
            </p:txBody>
          </p:sp>
          <p:sp>
            <p:nvSpPr>
              <p:cNvPr id="19493" name="Line 41"/>
              <p:cNvSpPr>
                <a:spLocks noChangeShapeType="1"/>
              </p:cNvSpPr>
              <p:nvPr/>
            </p:nvSpPr>
            <p:spPr bwMode="auto">
              <a:xfrm>
                <a:off x="7185" y="9139"/>
                <a:ext cx="360" cy="180"/>
              </a:xfrm>
              <a:prstGeom prst="line">
                <a:avLst/>
              </a:prstGeom>
              <a:noFill/>
              <a:ln w="9525">
                <a:solidFill>
                  <a:srgbClr val="000000"/>
                </a:solidFill>
                <a:round/>
                <a:headEnd/>
                <a:tailEnd/>
              </a:ln>
            </p:spPr>
            <p:txBody>
              <a:bodyPr/>
              <a:lstStyle/>
              <a:p>
                <a:endParaRPr lang="en-US"/>
              </a:p>
            </p:txBody>
          </p:sp>
          <p:sp>
            <p:nvSpPr>
              <p:cNvPr id="19494" name="Line 42"/>
              <p:cNvSpPr>
                <a:spLocks noChangeShapeType="1"/>
              </p:cNvSpPr>
              <p:nvPr/>
            </p:nvSpPr>
            <p:spPr bwMode="auto">
              <a:xfrm flipH="1">
                <a:off x="7185" y="9345"/>
                <a:ext cx="360" cy="180"/>
              </a:xfrm>
              <a:prstGeom prst="line">
                <a:avLst/>
              </a:prstGeom>
              <a:noFill/>
              <a:ln w="9525">
                <a:solidFill>
                  <a:srgbClr val="000000"/>
                </a:solidFill>
                <a:round/>
                <a:headEnd/>
                <a:tailEnd/>
              </a:ln>
            </p:spPr>
            <p:txBody>
              <a:bodyPr/>
              <a:lstStyle/>
              <a:p>
                <a:endParaRPr lang="en-US"/>
              </a:p>
            </p:txBody>
          </p:sp>
        </p:grpSp>
        <p:sp>
          <p:nvSpPr>
            <p:cNvPr id="19485" name="Line 43"/>
            <p:cNvSpPr>
              <a:spLocks noChangeShapeType="1"/>
            </p:cNvSpPr>
            <p:nvPr/>
          </p:nvSpPr>
          <p:spPr bwMode="auto">
            <a:xfrm>
              <a:off x="5010" y="9060"/>
              <a:ext cx="0" cy="540"/>
            </a:xfrm>
            <a:prstGeom prst="line">
              <a:avLst/>
            </a:prstGeom>
            <a:noFill/>
            <a:ln w="9525">
              <a:solidFill>
                <a:srgbClr val="000000"/>
              </a:solidFill>
              <a:round/>
              <a:headEnd/>
              <a:tailEnd/>
            </a:ln>
          </p:spPr>
          <p:txBody>
            <a:bodyPr/>
            <a:lstStyle/>
            <a:p>
              <a:endParaRPr lang="en-US"/>
            </a:p>
          </p:txBody>
        </p:sp>
        <p:sp>
          <p:nvSpPr>
            <p:cNvPr id="19486" name="Line 44"/>
            <p:cNvSpPr>
              <a:spLocks noChangeShapeType="1"/>
            </p:cNvSpPr>
            <p:nvPr/>
          </p:nvSpPr>
          <p:spPr bwMode="auto">
            <a:xfrm>
              <a:off x="3690" y="7656"/>
              <a:ext cx="0" cy="4224"/>
            </a:xfrm>
            <a:prstGeom prst="line">
              <a:avLst/>
            </a:prstGeom>
            <a:noFill/>
            <a:ln w="9525">
              <a:solidFill>
                <a:srgbClr val="000000"/>
              </a:solidFill>
              <a:round/>
              <a:headEnd/>
              <a:tailEnd/>
            </a:ln>
          </p:spPr>
          <p:txBody>
            <a:bodyPr/>
            <a:lstStyle/>
            <a:p>
              <a:endParaRPr lang="en-US"/>
            </a:p>
          </p:txBody>
        </p:sp>
        <p:sp>
          <p:nvSpPr>
            <p:cNvPr id="19487" name="Line 45"/>
            <p:cNvSpPr>
              <a:spLocks noChangeShapeType="1"/>
            </p:cNvSpPr>
            <p:nvPr/>
          </p:nvSpPr>
          <p:spPr bwMode="auto">
            <a:xfrm>
              <a:off x="4635" y="11250"/>
              <a:ext cx="360" cy="0"/>
            </a:xfrm>
            <a:prstGeom prst="line">
              <a:avLst/>
            </a:prstGeom>
            <a:noFill/>
            <a:ln w="9525">
              <a:solidFill>
                <a:srgbClr val="000000"/>
              </a:solidFill>
              <a:round/>
              <a:headEnd/>
              <a:tailEnd/>
            </a:ln>
          </p:spPr>
          <p:txBody>
            <a:bodyPr/>
            <a:lstStyle/>
            <a:p>
              <a:endParaRPr lang="en-US"/>
            </a:p>
          </p:txBody>
        </p:sp>
        <p:sp>
          <p:nvSpPr>
            <p:cNvPr id="19488" name="Line 46"/>
            <p:cNvSpPr>
              <a:spLocks noChangeShapeType="1"/>
            </p:cNvSpPr>
            <p:nvPr/>
          </p:nvSpPr>
          <p:spPr bwMode="auto">
            <a:xfrm>
              <a:off x="4635" y="12328"/>
              <a:ext cx="360" cy="0"/>
            </a:xfrm>
            <a:prstGeom prst="line">
              <a:avLst/>
            </a:prstGeom>
            <a:noFill/>
            <a:ln w="9525">
              <a:solidFill>
                <a:srgbClr val="000000"/>
              </a:solidFill>
              <a:round/>
              <a:headEnd/>
              <a:tailEnd/>
            </a:ln>
          </p:spPr>
          <p:txBody>
            <a:bodyPr/>
            <a:lstStyle/>
            <a:p>
              <a:endParaRPr lang="en-US"/>
            </a:p>
          </p:txBody>
        </p:sp>
        <p:sp>
          <p:nvSpPr>
            <p:cNvPr id="19489" name="Line 47"/>
            <p:cNvSpPr>
              <a:spLocks noChangeShapeType="1"/>
            </p:cNvSpPr>
            <p:nvPr/>
          </p:nvSpPr>
          <p:spPr bwMode="auto">
            <a:xfrm>
              <a:off x="4695" y="9360"/>
              <a:ext cx="345" cy="0"/>
            </a:xfrm>
            <a:prstGeom prst="line">
              <a:avLst/>
            </a:prstGeom>
            <a:noFill/>
            <a:ln w="9525">
              <a:solidFill>
                <a:srgbClr val="000000"/>
              </a:solidFill>
              <a:round/>
              <a:headEnd/>
              <a:tailEnd/>
            </a:ln>
          </p:spPr>
          <p:txBody>
            <a:bodyPr/>
            <a:lstStyle/>
            <a:p>
              <a:endParaRPr lang="en-US"/>
            </a:p>
          </p:txBody>
        </p:sp>
        <p:sp>
          <p:nvSpPr>
            <p:cNvPr id="19490" name="Line 48"/>
            <p:cNvSpPr>
              <a:spLocks noChangeShapeType="1"/>
            </p:cNvSpPr>
            <p:nvPr/>
          </p:nvSpPr>
          <p:spPr bwMode="auto">
            <a:xfrm>
              <a:off x="4680" y="10230"/>
              <a:ext cx="345" cy="0"/>
            </a:xfrm>
            <a:prstGeom prst="line">
              <a:avLst/>
            </a:prstGeom>
            <a:noFill/>
            <a:ln w="9525">
              <a:solidFill>
                <a:srgbClr val="000000"/>
              </a:solidFill>
              <a:round/>
              <a:headEnd/>
              <a:tailEnd/>
            </a:ln>
          </p:spPr>
          <p:txBody>
            <a:bodyPr/>
            <a:lstStyle/>
            <a:p>
              <a:endParaRPr lang="en-US"/>
            </a:p>
          </p:txBody>
        </p:sp>
      </p:grpSp>
      <p:sp>
        <p:nvSpPr>
          <p:cNvPr id="19460" name="Text Box 49"/>
          <p:cNvSpPr txBox="1">
            <a:spLocks noChangeArrowheads="1"/>
          </p:cNvSpPr>
          <p:nvPr/>
        </p:nvSpPr>
        <p:spPr bwMode="auto">
          <a:xfrm>
            <a:off x="3338513" y="322263"/>
            <a:ext cx="5045075" cy="730250"/>
          </a:xfrm>
          <a:prstGeom prst="rect">
            <a:avLst/>
          </a:prstGeom>
          <a:noFill/>
          <a:ln w="9525">
            <a:noFill/>
            <a:miter lim="800000"/>
            <a:headEnd/>
            <a:tailEnd/>
          </a:ln>
        </p:spPr>
        <p:txBody>
          <a:bodyPr>
            <a:spAutoFit/>
          </a:bodyPr>
          <a:lstStyle/>
          <a:p>
            <a:r>
              <a:rPr lang="en-US" sz="1400" i="1"/>
              <a:t>Manusia  berakal budi </a:t>
            </a:r>
          </a:p>
          <a:p>
            <a:r>
              <a:rPr lang="en-US" sz="1400" i="1"/>
              <a:t>yang menyampaikan pesan </a:t>
            </a:r>
          </a:p>
          <a:p>
            <a:r>
              <a:rPr lang="en-US" sz="1400" i="1"/>
              <a:t>untuk mewujudkan motif komunikasinya</a:t>
            </a:r>
          </a:p>
        </p:txBody>
      </p:sp>
      <p:sp>
        <p:nvSpPr>
          <p:cNvPr id="19461" name="Text Box 50"/>
          <p:cNvSpPr txBox="1">
            <a:spLocks noChangeArrowheads="1"/>
          </p:cNvSpPr>
          <p:nvPr/>
        </p:nvSpPr>
        <p:spPr bwMode="auto">
          <a:xfrm>
            <a:off x="2727325" y="1082675"/>
            <a:ext cx="5883275" cy="517525"/>
          </a:xfrm>
          <a:prstGeom prst="rect">
            <a:avLst/>
          </a:prstGeom>
          <a:noFill/>
          <a:ln w="9525">
            <a:noFill/>
            <a:miter lim="800000"/>
            <a:headEnd/>
            <a:tailEnd/>
          </a:ln>
        </p:spPr>
        <p:txBody>
          <a:bodyPr>
            <a:spAutoFit/>
          </a:bodyPr>
          <a:lstStyle/>
          <a:p>
            <a:r>
              <a:rPr lang="en-US" sz="1400" i="1"/>
              <a:t>Manusia berakal budi </a:t>
            </a:r>
          </a:p>
          <a:p>
            <a:r>
              <a:rPr lang="en-US" sz="1400" i="1"/>
              <a:t>yang menjadi sasaran perwujudan motif komunikasi komunikator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685800"/>
            <a:ext cx="8229600" cy="1143000"/>
          </a:xfrm>
        </p:spPr>
        <p:txBody>
          <a:bodyPr/>
          <a:lstStyle/>
          <a:p>
            <a:pPr algn="l" eaLnBrk="1" hangingPunct="1"/>
            <a:r>
              <a:rPr lang="en-US" sz="3200" smtClean="0"/>
              <a:t>Kemungkinan Komunikasi dilihat dari Jumlah Komunikator/Komunikannya</a:t>
            </a:r>
          </a:p>
        </p:txBody>
      </p:sp>
      <p:grpSp>
        <p:nvGrpSpPr>
          <p:cNvPr id="2" name="Group 3"/>
          <p:cNvGrpSpPr>
            <a:grpSpLocks/>
          </p:cNvGrpSpPr>
          <p:nvPr/>
        </p:nvGrpSpPr>
        <p:grpSpPr bwMode="auto">
          <a:xfrm>
            <a:off x="1752600" y="1828800"/>
            <a:ext cx="5029200" cy="4572000"/>
            <a:chOff x="1980" y="3420"/>
            <a:chExt cx="4515" cy="4500"/>
          </a:xfrm>
        </p:grpSpPr>
        <p:grpSp>
          <p:nvGrpSpPr>
            <p:cNvPr id="3" name="Group 4"/>
            <p:cNvGrpSpPr>
              <a:grpSpLocks/>
            </p:cNvGrpSpPr>
            <p:nvPr/>
          </p:nvGrpSpPr>
          <p:grpSpPr bwMode="auto">
            <a:xfrm>
              <a:off x="1980" y="3420"/>
              <a:ext cx="2490" cy="2115"/>
              <a:chOff x="1980" y="3420"/>
              <a:chExt cx="2490" cy="2115"/>
            </a:xfrm>
          </p:grpSpPr>
          <p:sp>
            <p:nvSpPr>
              <p:cNvPr id="20506" name="Text Box 5"/>
              <p:cNvSpPr txBox="1">
                <a:spLocks noChangeArrowheads="1"/>
              </p:cNvSpPr>
              <p:nvPr/>
            </p:nvSpPr>
            <p:spPr bwMode="auto">
              <a:xfrm>
                <a:off x="1980" y="4275"/>
                <a:ext cx="1260" cy="360"/>
              </a:xfrm>
              <a:prstGeom prst="rect">
                <a:avLst/>
              </a:prstGeom>
              <a:solidFill>
                <a:srgbClr val="FFFFFF"/>
              </a:solidFill>
              <a:ln w="9525">
                <a:noFill/>
                <a:miter lim="800000"/>
                <a:headEnd/>
                <a:tailEnd/>
              </a:ln>
            </p:spPr>
            <p:txBody>
              <a:bodyPr/>
              <a:lstStyle/>
              <a:p>
                <a:r>
                  <a:rPr lang="en-US" sz="800"/>
                  <a:t>Komunikator</a:t>
                </a:r>
                <a:endParaRPr lang="en-US"/>
              </a:p>
            </p:txBody>
          </p:sp>
          <p:sp>
            <p:nvSpPr>
              <p:cNvPr id="20507" name="Text Box 6"/>
              <p:cNvSpPr txBox="1">
                <a:spLocks noChangeArrowheads="1"/>
              </p:cNvSpPr>
              <p:nvPr/>
            </p:nvSpPr>
            <p:spPr bwMode="auto">
              <a:xfrm>
                <a:off x="3210" y="3420"/>
                <a:ext cx="1260" cy="540"/>
              </a:xfrm>
              <a:prstGeom prst="rect">
                <a:avLst/>
              </a:prstGeom>
              <a:solidFill>
                <a:srgbClr val="FFFFFF"/>
              </a:solidFill>
              <a:ln w="9525">
                <a:noFill/>
                <a:miter lim="800000"/>
                <a:headEnd/>
                <a:tailEnd/>
              </a:ln>
            </p:spPr>
            <p:txBody>
              <a:bodyPr/>
              <a:lstStyle/>
              <a:p>
                <a:r>
                  <a:rPr lang="en-US" sz="800"/>
                  <a:t>Satu </a:t>
                </a:r>
              </a:p>
              <a:p>
                <a:r>
                  <a:rPr lang="en-US" sz="800"/>
                  <a:t>Orang</a:t>
                </a:r>
                <a:endParaRPr lang="en-US"/>
              </a:p>
            </p:txBody>
          </p:sp>
          <p:sp>
            <p:nvSpPr>
              <p:cNvPr id="20508" name="Text Box 7"/>
              <p:cNvSpPr txBox="1">
                <a:spLocks noChangeArrowheads="1"/>
              </p:cNvSpPr>
              <p:nvPr/>
            </p:nvSpPr>
            <p:spPr bwMode="auto">
              <a:xfrm>
                <a:off x="3180" y="4245"/>
                <a:ext cx="1260" cy="525"/>
              </a:xfrm>
              <a:prstGeom prst="rect">
                <a:avLst/>
              </a:prstGeom>
              <a:noFill/>
              <a:ln w="9525">
                <a:noFill/>
                <a:miter lim="800000"/>
                <a:headEnd/>
                <a:tailEnd/>
              </a:ln>
            </p:spPr>
            <p:txBody>
              <a:bodyPr/>
              <a:lstStyle/>
              <a:p>
                <a:r>
                  <a:rPr lang="en-US" sz="800"/>
                  <a:t>Banyak </a:t>
                </a:r>
              </a:p>
              <a:p>
                <a:r>
                  <a:rPr lang="en-US" sz="800"/>
                  <a:t>Orang</a:t>
                </a:r>
                <a:endParaRPr lang="en-US"/>
              </a:p>
            </p:txBody>
          </p:sp>
          <p:sp>
            <p:nvSpPr>
              <p:cNvPr id="20509" name="Text Box 8"/>
              <p:cNvSpPr txBox="1">
                <a:spLocks noChangeArrowheads="1"/>
              </p:cNvSpPr>
              <p:nvPr/>
            </p:nvSpPr>
            <p:spPr bwMode="auto">
              <a:xfrm>
                <a:off x="3210" y="4995"/>
                <a:ext cx="1260" cy="540"/>
              </a:xfrm>
              <a:prstGeom prst="rect">
                <a:avLst/>
              </a:prstGeom>
              <a:noFill/>
              <a:ln w="9525">
                <a:noFill/>
                <a:miter lim="800000"/>
                <a:headEnd/>
                <a:tailEnd/>
              </a:ln>
            </p:spPr>
            <p:txBody>
              <a:bodyPr/>
              <a:lstStyle/>
              <a:p>
                <a:r>
                  <a:rPr lang="en-US" sz="800"/>
                  <a:t>Massa</a:t>
                </a:r>
                <a:endParaRPr lang="en-US"/>
              </a:p>
            </p:txBody>
          </p:sp>
          <p:sp>
            <p:nvSpPr>
              <p:cNvPr id="20510" name="Line 9"/>
              <p:cNvSpPr>
                <a:spLocks noChangeShapeType="1"/>
              </p:cNvSpPr>
              <p:nvPr/>
            </p:nvSpPr>
            <p:spPr bwMode="auto">
              <a:xfrm>
                <a:off x="3060" y="4470"/>
                <a:ext cx="180" cy="0"/>
              </a:xfrm>
              <a:prstGeom prst="line">
                <a:avLst/>
              </a:prstGeom>
              <a:noFill/>
              <a:ln w="9525">
                <a:solidFill>
                  <a:srgbClr val="000000"/>
                </a:solidFill>
                <a:round/>
                <a:headEnd/>
                <a:tailEnd/>
              </a:ln>
            </p:spPr>
            <p:txBody>
              <a:bodyPr/>
              <a:lstStyle/>
              <a:p>
                <a:endParaRPr lang="en-US"/>
              </a:p>
            </p:txBody>
          </p:sp>
          <p:sp>
            <p:nvSpPr>
              <p:cNvPr id="20511" name="Line 10"/>
              <p:cNvSpPr>
                <a:spLocks noChangeShapeType="1"/>
              </p:cNvSpPr>
              <p:nvPr/>
            </p:nvSpPr>
            <p:spPr bwMode="auto">
              <a:xfrm>
                <a:off x="3240" y="3555"/>
                <a:ext cx="0" cy="1620"/>
              </a:xfrm>
              <a:prstGeom prst="line">
                <a:avLst/>
              </a:prstGeom>
              <a:noFill/>
              <a:ln w="9525">
                <a:solidFill>
                  <a:srgbClr val="000000"/>
                </a:solidFill>
                <a:round/>
                <a:headEnd/>
                <a:tailEnd/>
              </a:ln>
            </p:spPr>
            <p:txBody>
              <a:bodyPr/>
              <a:lstStyle/>
              <a:p>
                <a:endParaRPr lang="en-US"/>
              </a:p>
            </p:txBody>
          </p:sp>
        </p:grpSp>
        <p:sp>
          <p:nvSpPr>
            <p:cNvPr id="20485" name="Text Box 11"/>
            <p:cNvSpPr txBox="1">
              <a:spLocks noChangeArrowheads="1"/>
            </p:cNvSpPr>
            <p:nvPr/>
          </p:nvSpPr>
          <p:spPr bwMode="auto">
            <a:xfrm>
              <a:off x="1980" y="6660"/>
              <a:ext cx="1260" cy="360"/>
            </a:xfrm>
            <a:prstGeom prst="rect">
              <a:avLst/>
            </a:prstGeom>
            <a:solidFill>
              <a:srgbClr val="FFFFFF"/>
            </a:solidFill>
            <a:ln w="9525">
              <a:noFill/>
              <a:miter lim="800000"/>
              <a:headEnd/>
              <a:tailEnd/>
            </a:ln>
          </p:spPr>
          <p:txBody>
            <a:bodyPr/>
            <a:lstStyle/>
            <a:p>
              <a:r>
                <a:rPr lang="en-US" sz="800"/>
                <a:t>Komunikan</a:t>
              </a:r>
              <a:endParaRPr lang="en-US"/>
            </a:p>
          </p:txBody>
        </p:sp>
        <p:sp>
          <p:nvSpPr>
            <p:cNvPr id="20486" name="Text Box 12"/>
            <p:cNvSpPr txBox="1">
              <a:spLocks noChangeArrowheads="1"/>
            </p:cNvSpPr>
            <p:nvPr/>
          </p:nvSpPr>
          <p:spPr bwMode="auto">
            <a:xfrm>
              <a:off x="3210" y="5805"/>
              <a:ext cx="1260" cy="540"/>
            </a:xfrm>
            <a:prstGeom prst="rect">
              <a:avLst/>
            </a:prstGeom>
            <a:solidFill>
              <a:srgbClr val="FFFFFF"/>
            </a:solidFill>
            <a:ln w="9525">
              <a:noFill/>
              <a:miter lim="800000"/>
              <a:headEnd/>
              <a:tailEnd/>
            </a:ln>
          </p:spPr>
          <p:txBody>
            <a:bodyPr/>
            <a:lstStyle/>
            <a:p>
              <a:r>
                <a:rPr lang="en-US" sz="800"/>
                <a:t>Satu </a:t>
              </a:r>
            </a:p>
            <a:p>
              <a:r>
                <a:rPr lang="en-US" sz="800"/>
                <a:t>Orang</a:t>
              </a:r>
              <a:endParaRPr lang="en-US"/>
            </a:p>
          </p:txBody>
        </p:sp>
        <p:sp>
          <p:nvSpPr>
            <p:cNvPr id="20487" name="Text Box 13"/>
            <p:cNvSpPr txBox="1">
              <a:spLocks noChangeArrowheads="1"/>
            </p:cNvSpPr>
            <p:nvPr/>
          </p:nvSpPr>
          <p:spPr bwMode="auto">
            <a:xfrm>
              <a:off x="3180" y="6630"/>
              <a:ext cx="1260" cy="525"/>
            </a:xfrm>
            <a:prstGeom prst="rect">
              <a:avLst/>
            </a:prstGeom>
            <a:noFill/>
            <a:ln w="9525">
              <a:noFill/>
              <a:miter lim="800000"/>
              <a:headEnd/>
              <a:tailEnd/>
            </a:ln>
          </p:spPr>
          <p:txBody>
            <a:bodyPr/>
            <a:lstStyle/>
            <a:p>
              <a:r>
                <a:rPr lang="en-US" sz="800"/>
                <a:t>Banyak </a:t>
              </a:r>
            </a:p>
            <a:p>
              <a:r>
                <a:rPr lang="en-US" sz="800"/>
                <a:t>Orang</a:t>
              </a:r>
              <a:endParaRPr lang="en-US"/>
            </a:p>
          </p:txBody>
        </p:sp>
        <p:sp>
          <p:nvSpPr>
            <p:cNvPr id="20488" name="Text Box 14"/>
            <p:cNvSpPr txBox="1">
              <a:spLocks noChangeArrowheads="1"/>
            </p:cNvSpPr>
            <p:nvPr/>
          </p:nvSpPr>
          <p:spPr bwMode="auto">
            <a:xfrm>
              <a:off x="3210" y="7380"/>
              <a:ext cx="1260" cy="540"/>
            </a:xfrm>
            <a:prstGeom prst="rect">
              <a:avLst/>
            </a:prstGeom>
            <a:noFill/>
            <a:ln w="9525">
              <a:noFill/>
              <a:miter lim="800000"/>
              <a:headEnd/>
              <a:tailEnd/>
            </a:ln>
          </p:spPr>
          <p:txBody>
            <a:bodyPr/>
            <a:lstStyle/>
            <a:p>
              <a:r>
                <a:rPr lang="en-US" sz="800"/>
                <a:t>Massa</a:t>
              </a:r>
              <a:endParaRPr lang="en-US"/>
            </a:p>
          </p:txBody>
        </p:sp>
        <p:sp>
          <p:nvSpPr>
            <p:cNvPr id="20489" name="Line 15"/>
            <p:cNvSpPr>
              <a:spLocks noChangeShapeType="1"/>
            </p:cNvSpPr>
            <p:nvPr/>
          </p:nvSpPr>
          <p:spPr bwMode="auto">
            <a:xfrm>
              <a:off x="3060" y="6855"/>
              <a:ext cx="180" cy="0"/>
            </a:xfrm>
            <a:prstGeom prst="line">
              <a:avLst/>
            </a:prstGeom>
            <a:noFill/>
            <a:ln w="9525">
              <a:solidFill>
                <a:srgbClr val="000000"/>
              </a:solidFill>
              <a:round/>
              <a:headEnd/>
              <a:tailEnd/>
            </a:ln>
          </p:spPr>
          <p:txBody>
            <a:bodyPr/>
            <a:lstStyle/>
            <a:p>
              <a:endParaRPr lang="en-US"/>
            </a:p>
          </p:txBody>
        </p:sp>
        <p:sp>
          <p:nvSpPr>
            <p:cNvPr id="20490" name="Line 16"/>
            <p:cNvSpPr>
              <a:spLocks noChangeShapeType="1"/>
            </p:cNvSpPr>
            <p:nvPr/>
          </p:nvSpPr>
          <p:spPr bwMode="auto">
            <a:xfrm>
              <a:off x="3240" y="5940"/>
              <a:ext cx="0" cy="1620"/>
            </a:xfrm>
            <a:prstGeom prst="line">
              <a:avLst/>
            </a:prstGeom>
            <a:noFill/>
            <a:ln w="9525">
              <a:solidFill>
                <a:srgbClr val="000000"/>
              </a:solidFill>
              <a:round/>
              <a:headEnd/>
              <a:tailEnd/>
            </a:ln>
          </p:spPr>
          <p:txBody>
            <a:bodyPr/>
            <a:lstStyle/>
            <a:p>
              <a:endParaRPr lang="en-US"/>
            </a:p>
          </p:txBody>
        </p:sp>
        <p:sp>
          <p:nvSpPr>
            <p:cNvPr id="20491" name="Line 17"/>
            <p:cNvSpPr>
              <a:spLocks noChangeShapeType="1"/>
            </p:cNvSpPr>
            <p:nvPr/>
          </p:nvSpPr>
          <p:spPr bwMode="auto">
            <a:xfrm>
              <a:off x="3960" y="3600"/>
              <a:ext cx="1440" cy="0"/>
            </a:xfrm>
            <a:prstGeom prst="line">
              <a:avLst/>
            </a:prstGeom>
            <a:noFill/>
            <a:ln w="9525">
              <a:solidFill>
                <a:srgbClr val="000000"/>
              </a:solidFill>
              <a:prstDash val="dash"/>
              <a:round/>
              <a:headEnd/>
              <a:tailEnd/>
            </a:ln>
          </p:spPr>
          <p:txBody>
            <a:bodyPr/>
            <a:lstStyle/>
            <a:p>
              <a:endParaRPr lang="en-US"/>
            </a:p>
          </p:txBody>
        </p:sp>
        <p:sp>
          <p:nvSpPr>
            <p:cNvPr id="20492" name="Line 18"/>
            <p:cNvSpPr>
              <a:spLocks noChangeShapeType="1"/>
            </p:cNvSpPr>
            <p:nvPr/>
          </p:nvSpPr>
          <p:spPr bwMode="auto">
            <a:xfrm>
              <a:off x="3960" y="5895"/>
              <a:ext cx="1440" cy="0"/>
            </a:xfrm>
            <a:prstGeom prst="line">
              <a:avLst/>
            </a:prstGeom>
            <a:noFill/>
            <a:ln w="9525">
              <a:solidFill>
                <a:srgbClr val="000000"/>
              </a:solidFill>
              <a:prstDash val="dash"/>
              <a:round/>
              <a:headEnd type="arrow" w="med" len="med"/>
              <a:tailEnd/>
            </a:ln>
          </p:spPr>
          <p:txBody>
            <a:bodyPr/>
            <a:lstStyle/>
            <a:p>
              <a:endParaRPr lang="en-US"/>
            </a:p>
          </p:txBody>
        </p:sp>
        <p:sp>
          <p:nvSpPr>
            <p:cNvPr id="20493" name="Line 19"/>
            <p:cNvSpPr>
              <a:spLocks noChangeShapeType="1"/>
            </p:cNvSpPr>
            <p:nvPr/>
          </p:nvSpPr>
          <p:spPr bwMode="auto">
            <a:xfrm>
              <a:off x="3960" y="6795"/>
              <a:ext cx="1440" cy="0"/>
            </a:xfrm>
            <a:prstGeom prst="line">
              <a:avLst/>
            </a:prstGeom>
            <a:noFill/>
            <a:ln w="9525">
              <a:solidFill>
                <a:srgbClr val="000000"/>
              </a:solidFill>
              <a:prstDash val="dash"/>
              <a:round/>
              <a:headEnd type="arrow" w="med" len="med"/>
              <a:tailEnd/>
            </a:ln>
          </p:spPr>
          <p:txBody>
            <a:bodyPr/>
            <a:lstStyle/>
            <a:p>
              <a:endParaRPr lang="en-US"/>
            </a:p>
          </p:txBody>
        </p:sp>
        <p:sp>
          <p:nvSpPr>
            <p:cNvPr id="20494" name="Line 20"/>
            <p:cNvSpPr>
              <a:spLocks noChangeShapeType="1"/>
            </p:cNvSpPr>
            <p:nvPr/>
          </p:nvSpPr>
          <p:spPr bwMode="auto">
            <a:xfrm>
              <a:off x="3960" y="7560"/>
              <a:ext cx="1440" cy="0"/>
            </a:xfrm>
            <a:prstGeom prst="line">
              <a:avLst/>
            </a:prstGeom>
            <a:noFill/>
            <a:ln w="9525">
              <a:solidFill>
                <a:srgbClr val="000000"/>
              </a:solidFill>
              <a:prstDash val="dash"/>
              <a:round/>
              <a:headEnd type="arrow" w="med" len="med"/>
              <a:tailEnd/>
            </a:ln>
          </p:spPr>
          <p:txBody>
            <a:bodyPr/>
            <a:lstStyle/>
            <a:p>
              <a:endParaRPr lang="en-US"/>
            </a:p>
          </p:txBody>
        </p:sp>
        <p:sp>
          <p:nvSpPr>
            <p:cNvPr id="20495" name="Line 21"/>
            <p:cNvSpPr>
              <a:spLocks noChangeShapeType="1"/>
            </p:cNvSpPr>
            <p:nvPr/>
          </p:nvSpPr>
          <p:spPr bwMode="auto">
            <a:xfrm>
              <a:off x="5400" y="3600"/>
              <a:ext cx="0" cy="3960"/>
            </a:xfrm>
            <a:prstGeom prst="line">
              <a:avLst/>
            </a:prstGeom>
            <a:noFill/>
            <a:ln w="9525">
              <a:solidFill>
                <a:srgbClr val="000000"/>
              </a:solidFill>
              <a:prstDash val="dash"/>
              <a:round/>
              <a:headEnd/>
              <a:tailEnd/>
            </a:ln>
          </p:spPr>
          <p:txBody>
            <a:bodyPr/>
            <a:lstStyle/>
            <a:p>
              <a:endParaRPr lang="en-US"/>
            </a:p>
          </p:txBody>
        </p:sp>
        <p:sp>
          <p:nvSpPr>
            <p:cNvPr id="20496" name="Line 22"/>
            <p:cNvSpPr>
              <a:spLocks noChangeShapeType="1"/>
            </p:cNvSpPr>
            <p:nvPr/>
          </p:nvSpPr>
          <p:spPr bwMode="auto">
            <a:xfrm>
              <a:off x="3960" y="4500"/>
              <a:ext cx="1980" cy="0"/>
            </a:xfrm>
            <a:prstGeom prst="line">
              <a:avLst/>
            </a:prstGeom>
            <a:noFill/>
            <a:ln w="9525" cap="rnd">
              <a:solidFill>
                <a:srgbClr val="000000"/>
              </a:solidFill>
              <a:prstDash val="sysDot"/>
              <a:round/>
              <a:headEnd/>
              <a:tailEnd/>
            </a:ln>
          </p:spPr>
          <p:txBody>
            <a:bodyPr/>
            <a:lstStyle/>
            <a:p>
              <a:endParaRPr lang="en-US"/>
            </a:p>
          </p:txBody>
        </p:sp>
        <p:sp>
          <p:nvSpPr>
            <p:cNvPr id="20497" name="Line 23"/>
            <p:cNvSpPr>
              <a:spLocks noChangeShapeType="1"/>
            </p:cNvSpPr>
            <p:nvPr/>
          </p:nvSpPr>
          <p:spPr bwMode="auto">
            <a:xfrm>
              <a:off x="3960" y="6045"/>
              <a:ext cx="1980" cy="0"/>
            </a:xfrm>
            <a:prstGeom prst="line">
              <a:avLst/>
            </a:prstGeom>
            <a:noFill/>
            <a:ln w="9525" cap="rnd">
              <a:solidFill>
                <a:srgbClr val="000000"/>
              </a:solidFill>
              <a:prstDash val="sysDot"/>
              <a:round/>
              <a:headEnd type="arrow" w="med" len="med"/>
              <a:tailEnd/>
            </a:ln>
          </p:spPr>
          <p:txBody>
            <a:bodyPr/>
            <a:lstStyle/>
            <a:p>
              <a:endParaRPr lang="en-US"/>
            </a:p>
          </p:txBody>
        </p:sp>
        <p:sp>
          <p:nvSpPr>
            <p:cNvPr id="20498" name="Line 24"/>
            <p:cNvSpPr>
              <a:spLocks noChangeShapeType="1"/>
            </p:cNvSpPr>
            <p:nvPr/>
          </p:nvSpPr>
          <p:spPr bwMode="auto">
            <a:xfrm>
              <a:off x="3960" y="6915"/>
              <a:ext cx="1980" cy="0"/>
            </a:xfrm>
            <a:prstGeom prst="line">
              <a:avLst/>
            </a:prstGeom>
            <a:noFill/>
            <a:ln w="9525" cap="rnd">
              <a:solidFill>
                <a:srgbClr val="000000"/>
              </a:solidFill>
              <a:prstDash val="sysDot"/>
              <a:round/>
              <a:headEnd type="arrow" w="med" len="med"/>
              <a:tailEnd/>
            </a:ln>
          </p:spPr>
          <p:txBody>
            <a:bodyPr/>
            <a:lstStyle/>
            <a:p>
              <a:endParaRPr lang="en-US"/>
            </a:p>
          </p:txBody>
        </p:sp>
        <p:sp>
          <p:nvSpPr>
            <p:cNvPr id="20499" name="Line 25"/>
            <p:cNvSpPr>
              <a:spLocks noChangeShapeType="1"/>
            </p:cNvSpPr>
            <p:nvPr/>
          </p:nvSpPr>
          <p:spPr bwMode="auto">
            <a:xfrm>
              <a:off x="3960" y="7710"/>
              <a:ext cx="1980" cy="0"/>
            </a:xfrm>
            <a:prstGeom prst="line">
              <a:avLst/>
            </a:prstGeom>
            <a:noFill/>
            <a:ln w="9525" cap="rnd">
              <a:solidFill>
                <a:srgbClr val="000000"/>
              </a:solidFill>
              <a:prstDash val="sysDot"/>
              <a:round/>
              <a:headEnd type="arrow" w="med" len="med"/>
              <a:tailEnd/>
            </a:ln>
          </p:spPr>
          <p:txBody>
            <a:bodyPr/>
            <a:lstStyle/>
            <a:p>
              <a:endParaRPr lang="en-US"/>
            </a:p>
          </p:txBody>
        </p:sp>
        <p:sp>
          <p:nvSpPr>
            <p:cNvPr id="20500" name="Line 26"/>
            <p:cNvSpPr>
              <a:spLocks noChangeShapeType="1"/>
            </p:cNvSpPr>
            <p:nvPr/>
          </p:nvSpPr>
          <p:spPr bwMode="auto">
            <a:xfrm>
              <a:off x="5940" y="4500"/>
              <a:ext cx="0" cy="3240"/>
            </a:xfrm>
            <a:prstGeom prst="line">
              <a:avLst/>
            </a:prstGeom>
            <a:noFill/>
            <a:ln w="9525" cap="rnd">
              <a:solidFill>
                <a:srgbClr val="000000"/>
              </a:solidFill>
              <a:prstDash val="sysDot"/>
              <a:round/>
              <a:headEnd/>
              <a:tailEnd/>
            </a:ln>
          </p:spPr>
          <p:txBody>
            <a:bodyPr/>
            <a:lstStyle/>
            <a:p>
              <a:endParaRPr lang="en-US"/>
            </a:p>
          </p:txBody>
        </p:sp>
        <p:sp>
          <p:nvSpPr>
            <p:cNvPr id="20501" name="Line 27"/>
            <p:cNvSpPr>
              <a:spLocks noChangeShapeType="1"/>
            </p:cNvSpPr>
            <p:nvPr/>
          </p:nvSpPr>
          <p:spPr bwMode="auto">
            <a:xfrm>
              <a:off x="3960" y="5220"/>
              <a:ext cx="2520" cy="0"/>
            </a:xfrm>
            <a:prstGeom prst="line">
              <a:avLst/>
            </a:prstGeom>
            <a:noFill/>
            <a:ln w="9525">
              <a:solidFill>
                <a:srgbClr val="000000"/>
              </a:solidFill>
              <a:prstDash val="lgDashDotDot"/>
              <a:round/>
              <a:headEnd/>
              <a:tailEnd/>
            </a:ln>
          </p:spPr>
          <p:txBody>
            <a:bodyPr/>
            <a:lstStyle/>
            <a:p>
              <a:endParaRPr lang="en-US"/>
            </a:p>
          </p:txBody>
        </p:sp>
        <p:sp>
          <p:nvSpPr>
            <p:cNvPr id="20502" name="Line 28"/>
            <p:cNvSpPr>
              <a:spLocks noChangeShapeType="1"/>
            </p:cNvSpPr>
            <p:nvPr/>
          </p:nvSpPr>
          <p:spPr bwMode="auto">
            <a:xfrm>
              <a:off x="3960" y="7050"/>
              <a:ext cx="2520" cy="0"/>
            </a:xfrm>
            <a:prstGeom prst="line">
              <a:avLst/>
            </a:prstGeom>
            <a:noFill/>
            <a:ln w="9525">
              <a:solidFill>
                <a:srgbClr val="000000"/>
              </a:solidFill>
              <a:prstDash val="lgDashDotDot"/>
              <a:round/>
              <a:headEnd type="arrow" w="med" len="med"/>
              <a:tailEnd/>
            </a:ln>
          </p:spPr>
          <p:txBody>
            <a:bodyPr/>
            <a:lstStyle/>
            <a:p>
              <a:endParaRPr lang="en-US"/>
            </a:p>
          </p:txBody>
        </p:sp>
        <p:sp>
          <p:nvSpPr>
            <p:cNvPr id="20503" name="Line 29"/>
            <p:cNvSpPr>
              <a:spLocks noChangeShapeType="1"/>
            </p:cNvSpPr>
            <p:nvPr/>
          </p:nvSpPr>
          <p:spPr bwMode="auto">
            <a:xfrm>
              <a:off x="3960" y="7860"/>
              <a:ext cx="2520" cy="0"/>
            </a:xfrm>
            <a:prstGeom prst="line">
              <a:avLst/>
            </a:prstGeom>
            <a:noFill/>
            <a:ln w="9525">
              <a:solidFill>
                <a:srgbClr val="000000"/>
              </a:solidFill>
              <a:prstDash val="lgDashDotDot"/>
              <a:round/>
              <a:headEnd type="arrow" w="med" len="med"/>
              <a:tailEnd/>
            </a:ln>
          </p:spPr>
          <p:txBody>
            <a:bodyPr/>
            <a:lstStyle/>
            <a:p>
              <a:endParaRPr lang="en-US"/>
            </a:p>
          </p:txBody>
        </p:sp>
        <p:sp>
          <p:nvSpPr>
            <p:cNvPr id="20504" name="Line 30"/>
            <p:cNvSpPr>
              <a:spLocks noChangeShapeType="1"/>
            </p:cNvSpPr>
            <p:nvPr/>
          </p:nvSpPr>
          <p:spPr bwMode="auto">
            <a:xfrm>
              <a:off x="3975" y="6195"/>
              <a:ext cx="2520" cy="0"/>
            </a:xfrm>
            <a:prstGeom prst="line">
              <a:avLst/>
            </a:prstGeom>
            <a:noFill/>
            <a:ln w="9525">
              <a:solidFill>
                <a:srgbClr val="000000"/>
              </a:solidFill>
              <a:prstDash val="lgDashDotDot"/>
              <a:round/>
              <a:headEnd type="arrow" w="med" len="med"/>
              <a:tailEnd/>
            </a:ln>
          </p:spPr>
          <p:txBody>
            <a:bodyPr/>
            <a:lstStyle/>
            <a:p>
              <a:endParaRPr lang="en-US"/>
            </a:p>
          </p:txBody>
        </p:sp>
        <p:sp>
          <p:nvSpPr>
            <p:cNvPr id="20505" name="Line 31"/>
            <p:cNvSpPr>
              <a:spLocks noChangeShapeType="1"/>
            </p:cNvSpPr>
            <p:nvPr/>
          </p:nvSpPr>
          <p:spPr bwMode="auto">
            <a:xfrm>
              <a:off x="6480" y="5220"/>
              <a:ext cx="0" cy="2700"/>
            </a:xfrm>
            <a:prstGeom prst="line">
              <a:avLst/>
            </a:prstGeom>
            <a:noFill/>
            <a:ln w="9525">
              <a:solidFill>
                <a:srgbClr val="000000"/>
              </a:solidFill>
              <a:prstDash val="lgDashDotDot"/>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Pesan</a:t>
            </a:r>
            <a:endParaRPr lang="en-AU" smtClean="0"/>
          </a:p>
        </p:txBody>
      </p:sp>
      <p:sp>
        <p:nvSpPr>
          <p:cNvPr id="21507" name="Rectangle 3"/>
          <p:cNvSpPr>
            <a:spLocks noGrp="1" noChangeArrowheads="1"/>
          </p:cNvSpPr>
          <p:nvPr>
            <p:ph type="body" idx="1"/>
          </p:nvPr>
        </p:nvSpPr>
        <p:spPr>
          <a:xfrm>
            <a:off x="457200" y="1744663"/>
            <a:ext cx="8229600" cy="3916362"/>
          </a:xfrm>
        </p:spPr>
        <p:txBody>
          <a:bodyPr/>
          <a:lstStyle/>
          <a:p>
            <a:pPr eaLnBrk="1" hangingPunct="1">
              <a:lnSpc>
                <a:spcPct val="80000"/>
              </a:lnSpc>
            </a:pPr>
            <a:r>
              <a:rPr lang="en-US" sz="2400" smtClean="0"/>
              <a:t>Hasil penggunaan akal budi komunikator yang disampaikan untuk mewujudkan motif komunikasinya.</a:t>
            </a:r>
          </a:p>
          <a:p>
            <a:pPr eaLnBrk="1" hangingPunct="1">
              <a:lnSpc>
                <a:spcPct val="80000"/>
              </a:lnSpc>
            </a:pPr>
            <a:endParaRPr lang="en-US" sz="2400" smtClean="0"/>
          </a:p>
          <a:p>
            <a:pPr lvl="1" eaLnBrk="1" hangingPunct="1">
              <a:lnSpc>
                <a:spcPct val="80000"/>
              </a:lnSpc>
            </a:pPr>
            <a:r>
              <a:rPr lang="en-US" sz="2000" smtClean="0"/>
              <a:t>Pesan merupakan segala hasil penggunaan akal budi manusia. Apa pun bentuknya, selama disampaikan untuk mewujudkan motif komunikasi, maka disebut pesan. Artinya, iika tanpa motif komunikasi yang melatarinya, maka ia bukan besan. </a:t>
            </a:r>
          </a:p>
          <a:p>
            <a:pPr lvl="1" eaLnBrk="1" hangingPunct="1">
              <a:lnSpc>
                <a:spcPct val="80000"/>
              </a:lnSpc>
            </a:pPr>
            <a:r>
              <a:rPr lang="en-US" sz="2000" smtClean="0"/>
              <a:t>Pesan bersifat abstrak. Untuk mewujudkannya, dengan akal budinya, manusia menciptakan sejumlah lambang komunikasi.</a:t>
            </a:r>
          </a:p>
          <a:p>
            <a:pPr lvl="1" eaLnBrk="1" hangingPunct="1">
              <a:lnSpc>
                <a:spcPct val="80000"/>
              </a:lnSpc>
              <a:buFontTx/>
              <a:buNone/>
            </a:pPr>
            <a:endParaRPr lang="en-US" sz="2000" smtClean="0"/>
          </a:p>
          <a:p>
            <a:pPr lvl="1" eaLnBrk="1" hangingPunct="1">
              <a:lnSpc>
                <a:spcPct val="80000"/>
              </a:lnSpc>
            </a:pPr>
            <a:endParaRPr lang="en-US" sz="2000" smtClean="0"/>
          </a:p>
          <a:p>
            <a:pPr eaLnBrk="1" hangingPunct="1">
              <a:lnSpc>
                <a:spcPct val="80000"/>
              </a:lnSpc>
            </a:pPr>
            <a:endParaRPr lang="en-US" sz="2400" smtClean="0"/>
          </a:p>
          <a:p>
            <a:pPr lvl="1" eaLnBrk="1" hangingPunct="1">
              <a:lnSpc>
                <a:spcPct val="80000"/>
              </a:lnSpc>
              <a:buFontTx/>
              <a:buNone/>
            </a:pPr>
            <a:endParaRPr lang="en-US" sz="2000" smtClean="0"/>
          </a:p>
          <a:p>
            <a:pPr lvl="1" eaLnBrk="1" hangingPunct="1">
              <a:lnSpc>
                <a:spcPct val="80000"/>
              </a:lnSpc>
              <a:buFontTx/>
              <a:buNone/>
            </a:pPr>
            <a:endParaRPr lang="en-AU" sz="2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446088" y="1484313"/>
            <a:ext cx="8229600" cy="1612900"/>
          </a:xfrm>
          <a:prstGeom prst="rect">
            <a:avLst/>
          </a:prstGeom>
          <a:noFill/>
          <a:ln w="9525">
            <a:noFill/>
            <a:miter lim="800000"/>
            <a:headEnd/>
            <a:tailEnd/>
          </a:ln>
        </p:spPr>
        <p:txBody>
          <a:bodyPr/>
          <a:lstStyle/>
          <a:p>
            <a:pPr marL="342900" indent="-342900">
              <a:lnSpc>
                <a:spcPct val="80000"/>
              </a:lnSpc>
              <a:spcBef>
                <a:spcPct val="20000"/>
              </a:spcBef>
              <a:buFontTx/>
              <a:buChar char="•"/>
            </a:pPr>
            <a:r>
              <a:rPr lang="en-US" sz="2400"/>
              <a:t>Tanda-tanda yang mengandung arti yang digunakan komunikator untuk mengubah pesan yang abstrak menjadi konkrit dalam upaya mewujudkan motif komunikasi.</a:t>
            </a:r>
          </a:p>
          <a:p>
            <a:pPr marL="342900" indent="-342900">
              <a:lnSpc>
                <a:spcPct val="80000"/>
              </a:lnSpc>
              <a:spcBef>
                <a:spcPct val="20000"/>
              </a:spcBef>
              <a:buFontTx/>
              <a:buChar char="•"/>
            </a:pPr>
            <a:endParaRPr lang="en-US" sz="2400"/>
          </a:p>
          <a:p>
            <a:pPr marL="742950" lvl="1" indent="-285750">
              <a:lnSpc>
                <a:spcPct val="80000"/>
              </a:lnSpc>
              <a:spcBef>
                <a:spcPct val="20000"/>
              </a:spcBef>
              <a:buFontTx/>
              <a:buChar char="–"/>
            </a:pPr>
            <a:r>
              <a:rPr lang="en-US" sz="2000"/>
              <a:t>Fungsi lambang komunikasi: mengubah pesan yang abstrak menjadi konkrit.</a:t>
            </a:r>
          </a:p>
          <a:p>
            <a:pPr marL="742950" lvl="1" indent="-285750">
              <a:lnSpc>
                <a:spcPct val="80000"/>
              </a:lnSpc>
              <a:spcBef>
                <a:spcPct val="20000"/>
              </a:spcBef>
              <a:buFontTx/>
              <a:buChar char="–"/>
            </a:pPr>
            <a:r>
              <a:rPr lang="en-US" sz="2000"/>
              <a:t>Lambang komunikasi harus berupa tanda yang mengandung arti, yang dalam semiotik disebut simbol. Artinya, jika ia tidak mengandung arti, maka ia hanya tanda, bukan simbol.</a:t>
            </a:r>
          </a:p>
          <a:p>
            <a:pPr marL="742950" lvl="1" indent="-285750">
              <a:lnSpc>
                <a:spcPct val="80000"/>
              </a:lnSpc>
              <a:spcBef>
                <a:spcPct val="20000"/>
              </a:spcBef>
              <a:buFontTx/>
              <a:buChar char="–"/>
            </a:pPr>
            <a:r>
              <a:rPr lang="en-US" sz="2000"/>
              <a:t>Simbol berbeda dengan tanda dalam hal:  simbol disampaikan dengan sengaja, dilatari motif komunikasi, karenanya disebut lambang komunikasi atau </a:t>
            </a:r>
            <a:r>
              <a:rPr lang="en-US" sz="2000" i="1"/>
              <a:t>communication symbol. </a:t>
            </a:r>
          </a:p>
          <a:p>
            <a:pPr marL="742950" lvl="1" indent="-285750">
              <a:lnSpc>
                <a:spcPct val="80000"/>
              </a:lnSpc>
              <a:spcBef>
                <a:spcPct val="20000"/>
              </a:spcBef>
              <a:buFontTx/>
              <a:buChar char="–"/>
            </a:pPr>
            <a:r>
              <a:rPr lang="en-US" sz="2000"/>
              <a:t>Tanda disampaikan tanpa kesengajaan. Dalam berkomunikasi melalui simbol, manusia sering secara tidak sadar menyampaikan tanda. Jika dia secara sadar menyampaikan “tanda” maka itu bukan tanda melainkan simbol.</a:t>
            </a:r>
            <a:endParaRPr lang="en-AU" sz="2000"/>
          </a:p>
        </p:txBody>
      </p:sp>
      <p:sp>
        <p:nvSpPr>
          <p:cNvPr id="22531" name="Rectangle 3"/>
          <p:cNvSpPr>
            <a:spLocks noChangeArrowheads="1"/>
          </p:cNvSpPr>
          <p:nvPr/>
        </p:nvSpPr>
        <p:spPr bwMode="auto">
          <a:xfrm>
            <a:off x="446088" y="188913"/>
            <a:ext cx="8229600" cy="1143000"/>
          </a:xfrm>
          <a:prstGeom prst="rect">
            <a:avLst/>
          </a:prstGeom>
          <a:noFill/>
          <a:ln w="9525">
            <a:noFill/>
            <a:miter lim="800000"/>
            <a:headEnd/>
            <a:tailEnd/>
          </a:ln>
        </p:spPr>
        <p:txBody>
          <a:bodyPr anchor="ctr"/>
          <a:lstStyle/>
          <a:p>
            <a:pPr algn="ctr"/>
            <a:r>
              <a:rPr lang="en-US" sz="4400">
                <a:solidFill>
                  <a:schemeClr val="tx2"/>
                </a:solidFill>
              </a:rPr>
              <a:t>Lambang Komunikasi</a:t>
            </a:r>
            <a:endParaRPr lang="en-AU" sz="440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2381250" y="1889125"/>
            <a:ext cx="5695950" cy="4054475"/>
            <a:chOff x="2790" y="9945"/>
            <a:chExt cx="7005" cy="3930"/>
          </a:xfrm>
        </p:grpSpPr>
        <p:sp>
          <p:nvSpPr>
            <p:cNvPr id="23557" name="Text Box 4"/>
            <p:cNvSpPr txBox="1">
              <a:spLocks noChangeArrowheads="1"/>
            </p:cNvSpPr>
            <p:nvPr/>
          </p:nvSpPr>
          <p:spPr bwMode="auto">
            <a:xfrm>
              <a:off x="2790" y="11760"/>
              <a:ext cx="1260" cy="360"/>
            </a:xfrm>
            <a:prstGeom prst="rect">
              <a:avLst/>
            </a:prstGeom>
            <a:solidFill>
              <a:srgbClr val="FFFFFF"/>
            </a:solidFill>
            <a:ln w="9525">
              <a:noFill/>
              <a:miter lim="800000"/>
              <a:headEnd/>
              <a:tailEnd/>
            </a:ln>
          </p:spPr>
          <p:txBody>
            <a:bodyPr/>
            <a:lstStyle/>
            <a:p>
              <a:r>
                <a:rPr lang="en-US" sz="800"/>
                <a:t>Pesan</a:t>
              </a:r>
              <a:endParaRPr lang="en-US"/>
            </a:p>
          </p:txBody>
        </p:sp>
        <p:sp>
          <p:nvSpPr>
            <p:cNvPr id="23558" name="Text Box 5"/>
            <p:cNvSpPr txBox="1">
              <a:spLocks noChangeArrowheads="1"/>
            </p:cNvSpPr>
            <p:nvPr/>
          </p:nvSpPr>
          <p:spPr bwMode="auto">
            <a:xfrm>
              <a:off x="3585" y="10436"/>
              <a:ext cx="1260" cy="540"/>
            </a:xfrm>
            <a:prstGeom prst="rect">
              <a:avLst/>
            </a:prstGeom>
            <a:solidFill>
              <a:srgbClr val="FFFFFF"/>
            </a:solidFill>
            <a:ln w="9525">
              <a:noFill/>
              <a:miter lim="800000"/>
              <a:headEnd/>
              <a:tailEnd/>
            </a:ln>
          </p:spPr>
          <p:txBody>
            <a:bodyPr/>
            <a:lstStyle/>
            <a:p>
              <a:r>
                <a:rPr lang="en-US" sz="800"/>
                <a:t>Bentuk </a:t>
              </a:r>
            </a:p>
            <a:p>
              <a:r>
                <a:rPr lang="en-US" sz="800"/>
                <a:t>Pesan</a:t>
              </a:r>
              <a:endParaRPr lang="en-US"/>
            </a:p>
          </p:txBody>
        </p:sp>
        <p:sp>
          <p:nvSpPr>
            <p:cNvPr id="23559" name="Text Box 6"/>
            <p:cNvSpPr txBox="1">
              <a:spLocks noChangeArrowheads="1"/>
            </p:cNvSpPr>
            <p:nvPr/>
          </p:nvSpPr>
          <p:spPr bwMode="auto">
            <a:xfrm>
              <a:off x="3585" y="11700"/>
              <a:ext cx="1260" cy="525"/>
            </a:xfrm>
            <a:prstGeom prst="rect">
              <a:avLst/>
            </a:prstGeom>
            <a:noFill/>
            <a:ln w="9525">
              <a:noFill/>
              <a:miter lim="800000"/>
              <a:headEnd/>
              <a:tailEnd/>
            </a:ln>
          </p:spPr>
          <p:txBody>
            <a:bodyPr/>
            <a:lstStyle/>
            <a:p>
              <a:r>
                <a:rPr lang="en-US" sz="800"/>
                <a:t>Makna Pesan</a:t>
              </a:r>
              <a:endParaRPr lang="en-US"/>
            </a:p>
          </p:txBody>
        </p:sp>
        <p:sp>
          <p:nvSpPr>
            <p:cNvPr id="23560" name="Text Box 7"/>
            <p:cNvSpPr txBox="1">
              <a:spLocks noChangeArrowheads="1"/>
            </p:cNvSpPr>
            <p:nvPr/>
          </p:nvSpPr>
          <p:spPr bwMode="auto">
            <a:xfrm>
              <a:off x="3570" y="12960"/>
              <a:ext cx="1260" cy="540"/>
            </a:xfrm>
            <a:prstGeom prst="rect">
              <a:avLst/>
            </a:prstGeom>
            <a:noFill/>
            <a:ln w="9525">
              <a:noFill/>
              <a:miter lim="800000"/>
              <a:headEnd/>
              <a:tailEnd/>
            </a:ln>
          </p:spPr>
          <p:txBody>
            <a:bodyPr/>
            <a:lstStyle/>
            <a:p>
              <a:r>
                <a:rPr lang="en-US" sz="800"/>
                <a:t>Penyajian</a:t>
              </a:r>
            </a:p>
            <a:p>
              <a:r>
                <a:rPr lang="en-US" sz="800"/>
                <a:t>Pesan</a:t>
              </a:r>
              <a:endParaRPr lang="en-US"/>
            </a:p>
          </p:txBody>
        </p:sp>
        <p:sp>
          <p:nvSpPr>
            <p:cNvPr id="23561" name="Line 8"/>
            <p:cNvSpPr>
              <a:spLocks noChangeShapeType="1"/>
            </p:cNvSpPr>
            <p:nvPr/>
          </p:nvSpPr>
          <p:spPr bwMode="auto">
            <a:xfrm>
              <a:off x="3450" y="11940"/>
              <a:ext cx="180" cy="0"/>
            </a:xfrm>
            <a:prstGeom prst="line">
              <a:avLst/>
            </a:prstGeom>
            <a:noFill/>
            <a:ln w="9525">
              <a:solidFill>
                <a:srgbClr val="000000"/>
              </a:solidFill>
              <a:round/>
              <a:headEnd/>
              <a:tailEnd/>
            </a:ln>
          </p:spPr>
          <p:txBody>
            <a:bodyPr/>
            <a:lstStyle/>
            <a:p>
              <a:endParaRPr lang="en-US"/>
            </a:p>
          </p:txBody>
        </p:sp>
        <p:sp>
          <p:nvSpPr>
            <p:cNvPr id="23562" name="Line 9"/>
            <p:cNvSpPr>
              <a:spLocks noChangeShapeType="1"/>
            </p:cNvSpPr>
            <p:nvPr/>
          </p:nvSpPr>
          <p:spPr bwMode="auto">
            <a:xfrm>
              <a:off x="3645" y="10660"/>
              <a:ext cx="0" cy="2520"/>
            </a:xfrm>
            <a:prstGeom prst="line">
              <a:avLst/>
            </a:prstGeom>
            <a:noFill/>
            <a:ln w="9525">
              <a:solidFill>
                <a:srgbClr val="000000"/>
              </a:solidFill>
              <a:round/>
              <a:headEnd/>
              <a:tailEnd/>
            </a:ln>
          </p:spPr>
          <p:txBody>
            <a:bodyPr/>
            <a:lstStyle/>
            <a:p>
              <a:endParaRPr lang="en-US"/>
            </a:p>
          </p:txBody>
        </p:sp>
        <p:sp>
          <p:nvSpPr>
            <p:cNvPr id="23563" name="Text Box 10"/>
            <p:cNvSpPr txBox="1">
              <a:spLocks noChangeArrowheads="1"/>
            </p:cNvSpPr>
            <p:nvPr/>
          </p:nvSpPr>
          <p:spPr bwMode="auto">
            <a:xfrm>
              <a:off x="4890" y="10526"/>
              <a:ext cx="2700" cy="1260"/>
            </a:xfrm>
            <a:prstGeom prst="rect">
              <a:avLst/>
            </a:prstGeom>
            <a:noFill/>
            <a:ln w="9525">
              <a:noFill/>
              <a:miter lim="800000"/>
              <a:headEnd/>
              <a:tailEnd/>
            </a:ln>
          </p:spPr>
          <p:txBody>
            <a:bodyPr/>
            <a:lstStyle/>
            <a:p>
              <a:r>
                <a:rPr lang="en-US" sz="800"/>
                <a:t>Lambang</a:t>
              </a:r>
            </a:p>
            <a:p>
              <a:r>
                <a:rPr lang="en-US" sz="800"/>
                <a:t>Komunikasi</a:t>
              </a:r>
              <a:endParaRPr lang="en-US"/>
            </a:p>
          </p:txBody>
        </p:sp>
        <p:sp>
          <p:nvSpPr>
            <p:cNvPr id="23564" name="Line 11"/>
            <p:cNvSpPr>
              <a:spLocks noChangeShapeType="1"/>
            </p:cNvSpPr>
            <p:nvPr/>
          </p:nvSpPr>
          <p:spPr bwMode="auto">
            <a:xfrm>
              <a:off x="4260" y="10790"/>
              <a:ext cx="720" cy="0"/>
            </a:xfrm>
            <a:prstGeom prst="line">
              <a:avLst/>
            </a:prstGeom>
            <a:noFill/>
            <a:ln w="9525">
              <a:solidFill>
                <a:srgbClr val="000000"/>
              </a:solidFill>
              <a:round/>
              <a:headEnd/>
              <a:tailEnd/>
            </a:ln>
          </p:spPr>
          <p:txBody>
            <a:bodyPr/>
            <a:lstStyle/>
            <a:p>
              <a:endParaRPr lang="en-US"/>
            </a:p>
          </p:txBody>
        </p:sp>
        <p:sp>
          <p:nvSpPr>
            <p:cNvPr id="23565" name="Line 12"/>
            <p:cNvSpPr>
              <a:spLocks noChangeShapeType="1"/>
            </p:cNvSpPr>
            <p:nvPr/>
          </p:nvSpPr>
          <p:spPr bwMode="auto">
            <a:xfrm>
              <a:off x="6030" y="10785"/>
              <a:ext cx="540" cy="0"/>
            </a:xfrm>
            <a:prstGeom prst="line">
              <a:avLst/>
            </a:prstGeom>
            <a:noFill/>
            <a:ln w="9525">
              <a:solidFill>
                <a:srgbClr val="000000"/>
              </a:solidFill>
              <a:round/>
              <a:headEnd/>
              <a:tailEnd/>
            </a:ln>
          </p:spPr>
          <p:txBody>
            <a:bodyPr/>
            <a:lstStyle/>
            <a:p>
              <a:endParaRPr lang="en-US"/>
            </a:p>
          </p:txBody>
        </p:sp>
        <p:sp>
          <p:nvSpPr>
            <p:cNvPr id="23566" name="Line 13"/>
            <p:cNvSpPr>
              <a:spLocks noChangeShapeType="1"/>
            </p:cNvSpPr>
            <p:nvPr/>
          </p:nvSpPr>
          <p:spPr bwMode="auto">
            <a:xfrm>
              <a:off x="6585" y="10333"/>
              <a:ext cx="0" cy="900"/>
            </a:xfrm>
            <a:prstGeom prst="line">
              <a:avLst/>
            </a:prstGeom>
            <a:noFill/>
            <a:ln w="9525">
              <a:solidFill>
                <a:srgbClr val="000000"/>
              </a:solidFill>
              <a:round/>
              <a:headEnd/>
              <a:tailEnd/>
            </a:ln>
          </p:spPr>
          <p:txBody>
            <a:bodyPr/>
            <a:lstStyle/>
            <a:p>
              <a:endParaRPr lang="en-US"/>
            </a:p>
          </p:txBody>
        </p:sp>
        <p:sp>
          <p:nvSpPr>
            <p:cNvPr id="23567" name="Text Box 14"/>
            <p:cNvSpPr txBox="1">
              <a:spLocks noChangeArrowheads="1"/>
            </p:cNvSpPr>
            <p:nvPr/>
          </p:nvSpPr>
          <p:spPr bwMode="auto">
            <a:xfrm>
              <a:off x="6540" y="10153"/>
              <a:ext cx="1260" cy="540"/>
            </a:xfrm>
            <a:prstGeom prst="rect">
              <a:avLst/>
            </a:prstGeom>
            <a:noFill/>
            <a:ln w="9525">
              <a:noFill/>
              <a:miter lim="800000"/>
              <a:headEnd/>
              <a:tailEnd/>
            </a:ln>
          </p:spPr>
          <p:txBody>
            <a:bodyPr/>
            <a:lstStyle/>
            <a:p>
              <a:r>
                <a:rPr lang="en-US" sz="800"/>
                <a:t>Nonverbal</a:t>
              </a:r>
              <a:endParaRPr lang="en-US"/>
            </a:p>
          </p:txBody>
        </p:sp>
        <p:sp>
          <p:nvSpPr>
            <p:cNvPr id="23568" name="Text Box 15"/>
            <p:cNvSpPr txBox="1">
              <a:spLocks noChangeArrowheads="1"/>
            </p:cNvSpPr>
            <p:nvPr/>
          </p:nvSpPr>
          <p:spPr bwMode="auto">
            <a:xfrm>
              <a:off x="6510" y="11070"/>
              <a:ext cx="1260" cy="540"/>
            </a:xfrm>
            <a:prstGeom prst="rect">
              <a:avLst/>
            </a:prstGeom>
            <a:noFill/>
            <a:ln w="9525">
              <a:noFill/>
              <a:miter lim="800000"/>
              <a:headEnd/>
              <a:tailEnd/>
            </a:ln>
          </p:spPr>
          <p:txBody>
            <a:bodyPr/>
            <a:lstStyle/>
            <a:p>
              <a:r>
                <a:rPr lang="en-US" sz="800"/>
                <a:t>Verbal</a:t>
              </a:r>
              <a:endParaRPr lang="en-US"/>
            </a:p>
          </p:txBody>
        </p:sp>
        <p:sp>
          <p:nvSpPr>
            <p:cNvPr id="23569" name="Line 16"/>
            <p:cNvSpPr>
              <a:spLocks noChangeShapeType="1"/>
            </p:cNvSpPr>
            <p:nvPr/>
          </p:nvSpPr>
          <p:spPr bwMode="auto">
            <a:xfrm>
              <a:off x="7500" y="10333"/>
              <a:ext cx="540" cy="0"/>
            </a:xfrm>
            <a:prstGeom prst="line">
              <a:avLst/>
            </a:prstGeom>
            <a:noFill/>
            <a:ln w="9525">
              <a:solidFill>
                <a:srgbClr val="000000"/>
              </a:solidFill>
              <a:round/>
              <a:headEnd/>
              <a:tailEnd/>
            </a:ln>
          </p:spPr>
          <p:txBody>
            <a:bodyPr/>
            <a:lstStyle/>
            <a:p>
              <a:endParaRPr lang="en-US"/>
            </a:p>
          </p:txBody>
        </p:sp>
        <p:sp>
          <p:nvSpPr>
            <p:cNvPr id="23570" name="Text Box 17"/>
            <p:cNvSpPr txBox="1">
              <a:spLocks noChangeArrowheads="1"/>
            </p:cNvSpPr>
            <p:nvPr/>
          </p:nvSpPr>
          <p:spPr bwMode="auto">
            <a:xfrm>
              <a:off x="7995" y="9945"/>
              <a:ext cx="1260" cy="900"/>
            </a:xfrm>
            <a:prstGeom prst="rect">
              <a:avLst/>
            </a:prstGeom>
            <a:noFill/>
            <a:ln w="9525">
              <a:noFill/>
              <a:miter lim="800000"/>
              <a:headEnd/>
              <a:tailEnd/>
            </a:ln>
          </p:spPr>
          <p:txBody>
            <a:bodyPr/>
            <a:lstStyle/>
            <a:p>
              <a:r>
                <a:rPr lang="en-US" sz="800"/>
                <a:t>Suara</a:t>
              </a:r>
            </a:p>
            <a:p>
              <a:r>
                <a:rPr lang="en-US" sz="800"/>
                <a:t>Mimik</a:t>
              </a:r>
            </a:p>
            <a:p>
              <a:r>
                <a:rPr lang="en-US" sz="800"/>
                <a:t>Gerak-gerik</a:t>
              </a:r>
              <a:endParaRPr lang="en-US"/>
            </a:p>
          </p:txBody>
        </p:sp>
        <p:sp>
          <p:nvSpPr>
            <p:cNvPr id="23571" name="Line 18"/>
            <p:cNvSpPr>
              <a:spLocks noChangeShapeType="1"/>
            </p:cNvSpPr>
            <p:nvPr/>
          </p:nvSpPr>
          <p:spPr bwMode="auto">
            <a:xfrm>
              <a:off x="8055" y="10049"/>
              <a:ext cx="0" cy="540"/>
            </a:xfrm>
            <a:prstGeom prst="line">
              <a:avLst/>
            </a:prstGeom>
            <a:noFill/>
            <a:ln w="9525">
              <a:solidFill>
                <a:srgbClr val="000000"/>
              </a:solidFill>
              <a:round/>
              <a:headEnd/>
              <a:tailEnd/>
            </a:ln>
          </p:spPr>
          <p:txBody>
            <a:bodyPr/>
            <a:lstStyle/>
            <a:p>
              <a:endParaRPr lang="en-US"/>
            </a:p>
          </p:txBody>
        </p:sp>
        <p:sp>
          <p:nvSpPr>
            <p:cNvPr id="23572" name="Line 19"/>
            <p:cNvSpPr>
              <a:spLocks noChangeShapeType="1"/>
            </p:cNvSpPr>
            <p:nvPr/>
          </p:nvSpPr>
          <p:spPr bwMode="auto">
            <a:xfrm>
              <a:off x="7500" y="11280"/>
              <a:ext cx="540" cy="0"/>
            </a:xfrm>
            <a:prstGeom prst="line">
              <a:avLst/>
            </a:prstGeom>
            <a:noFill/>
            <a:ln w="9525">
              <a:solidFill>
                <a:srgbClr val="000000"/>
              </a:solidFill>
              <a:round/>
              <a:headEnd/>
              <a:tailEnd/>
            </a:ln>
          </p:spPr>
          <p:txBody>
            <a:bodyPr/>
            <a:lstStyle/>
            <a:p>
              <a:endParaRPr lang="en-US"/>
            </a:p>
          </p:txBody>
        </p:sp>
        <p:sp>
          <p:nvSpPr>
            <p:cNvPr id="23573" name="Text Box 20"/>
            <p:cNvSpPr txBox="1">
              <a:spLocks noChangeArrowheads="1"/>
            </p:cNvSpPr>
            <p:nvPr/>
          </p:nvSpPr>
          <p:spPr bwMode="auto">
            <a:xfrm>
              <a:off x="7995" y="10895"/>
              <a:ext cx="1800" cy="900"/>
            </a:xfrm>
            <a:prstGeom prst="rect">
              <a:avLst/>
            </a:prstGeom>
            <a:noFill/>
            <a:ln w="9525">
              <a:noFill/>
              <a:miter lim="800000"/>
              <a:headEnd/>
              <a:tailEnd/>
            </a:ln>
          </p:spPr>
          <p:txBody>
            <a:bodyPr/>
            <a:lstStyle/>
            <a:p>
              <a:r>
                <a:rPr lang="en-US" sz="800"/>
                <a:t>Bahasa Lisan</a:t>
              </a:r>
            </a:p>
            <a:p>
              <a:endParaRPr lang="en-US" sz="800"/>
            </a:p>
            <a:p>
              <a:r>
                <a:rPr lang="en-US" sz="800"/>
                <a:t>Bahasa Tulisan</a:t>
              </a:r>
              <a:endParaRPr lang="en-US"/>
            </a:p>
          </p:txBody>
        </p:sp>
        <p:sp>
          <p:nvSpPr>
            <p:cNvPr id="23574" name="Line 21"/>
            <p:cNvSpPr>
              <a:spLocks noChangeShapeType="1"/>
            </p:cNvSpPr>
            <p:nvPr/>
          </p:nvSpPr>
          <p:spPr bwMode="auto">
            <a:xfrm>
              <a:off x="8055" y="10970"/>
              <a:ext cx="0" cy="540"/>
            </a:xfrm>
            <a:prstGeom prst="line">
              <a:avLst/>
            </a:prstGeom>
            <a:noFill/>
            <a:ln w="9525">
              <a:solidFill>
                <a:srgbClr val="000000"/>
              </a:solidFill>
              <a:round/>
              <a:headEnd/>
              <a:tailEnd/>
            </a:ln>
          </p:spPr>
          <p:txBody>
            <a:bodyPr/>
            <a:lstStyle/>
            <a:p>
              <a:endParaRPr lang="en-US"/>
            </a:p>
          </p:txBody>
        </p:sp>
        <p:sp>
          <p:nvSpPr>
            <p:cNvPr id="23575" name="Text Box 22"/>
            <p:cNvSpPr txBox="1">
              <a:spLocks noChangeArrowheads="1"/>
            </p:cNvSpPr>
            <p:nvPr/>
          </p:nvSpPr>
          <p:spPr bwMode="auto">
            <a:xfrm>
              <a:off x="4815" y="11630"/>
              <a:ext cx="1260" cy="540"/>
            </a:xfrm>
            <a:prstGeom prst="rect">
              <a:avLst/>
            </a:prstGeom>
            <a:noFill/>
            <a:ln w="9525">
              <a:noFill/>
              <a:miter lim="800000"/>
              <a:headEnd/>
              <a:tailEnd/>
            </a:ln>
          </p:spPr>
          <p:txBody>
            <a:bodyPr/>
            <a:lstStyle/>
            <a:p>
              <a:r>
                <a:rPr lang="en-US" sz="800"/>
                <a:t>Denotatif</a:t>
              </a:r>
              <a:endParaRPr lang="en-US"/>
            </a:p>
          </p:txBody>
        </p:sp>
        <p:sp>
          <p:nvSpPr>
            <p:cNvPr id="23576" name="Text Box 23"/>
            <p:cNvSpPr txBox="1">
              <a:spLocks noChangeArrowheads="1"/>
            </p:cNvSpPr>
            <p:nvPr/>
          </p:nvSpPr>
          <p:spPr bwMode="auto">
            <a:xfrm>
              <a:off x="4815" y="12120"/>
              <a:ext cx="1260" cy="540"/>
            </a:xfrm>
            <a:prstGeom prst="rect">
              <a:avLst/>
            </a:prstGeom>
            <a:noFill/>
            <a:ln w="9525">
              <a:noFill/>
              <a:miter lim="800000"/>
              <a:headEnd/>
              <a:tailEnd/>
            </a:ln>
          </p:spPr>
          <p:txBody>
            <a:bodyPr/>
            <a:lstStyle/>
            <a:p>
              <a:r>
                <a:rPr lang="en-US" sz="800"/>
                <a:t>Konotatif</a:t>
              </a:r>
              <a:endParaRPr lang="en-US"/>
            </a:p>
          </p:txBody>
        </p:sp>
        <p:sp>
          <p:nvSpPr>
            <p:cNvPr id="23577" name="Line 24"/>
            <p:cNvSpPr>
              <a:spLocks noChangeShapeType="1"/>
            </p:cNvSpPr>
            <p:nvPr/>
          </p:nvSpPr>
          <p:spPr bwMode="auto">
            <a:xfrm>
              <a:off x="4305" y="12000"/>
              <a:ext cx="540" cy="0"/>
            </a:xfrm>
            <a:prstGeom prst="line">
              <a:avLst/>
            </a:prstGeom>
            <a:noFill/>
            <a:ln w="9525">
              <a:solidFill>
                <a:srgbClr val="000000"/>
              </a:solidFill>
              <a:round/>
              <a:headEnd/>
              <a:tailEnd/>
            </a:ln>
          </p:spPr>
          <p:txBody>
            <a:bodyPr/>
            <a:lstStyle/>
            <a:p>
              <a:endParaRPr lang="en-US"/>
            </a:p>
          </p:txBody>
        </p:sp>
        <p:sp>
          <p:nvSpPr>
            <p:cNvPr id="23578" name="Line 25"/>
            <p:cNvSpPr>
              <a:spLocks noChangeShapeType="1"/>
            </p:cNvSpPr>
            <p:nvPr/>
          </p:nvSpPr>
          <p:spPr bwMode="auto">
            <a:xfrm>
              <a:off x="4860" y="11750"/>
              <a:ext cx="0" cy="540"/>
            </a:xfrm>
            <a:prstGeom prst="line">
              <a:avLst/>
            </a:prstGeom>
            <a:noFill/>
            <a:ln w="9525">
              <a:solidFill>
                <a:srgbClr val="000000"/>
              </a:solidFill>
              <a:round/>
              <a:headEnd/>
              <a:tailEnd/>
            </a:ln>
          </p:spPr>
          <p:txBody>
            <a:bodyPr/>
            <a:lstStyle/>
            <a:p>
              <a:endParaRPr lang="en-US"/>
            </a:p>
          </p:txBody>
        </p:sp>
        <p:sp>
          <p:nvSpPr>
            <p:cNvPr id="23579" name="Line 26"/>
            <p:cNvSpPr>
              <a:spLocks noChangeShapeType="1"/>
            </p:cNvSpPr>
            <p:nvPr/>
          </p:nvSpPr>
          <p:spPr bwMode="auto">
            <a:xfrm>
              <a:off x="4785" y="12960"/>
              <a:ext cx="0" cy="540"/>
            </a:xfrm>
            <a:prstGeom prst="line">
              <a:avLst/>
            </a:prstGeom>
            <a:noFill/>
            <a:ln w="9525">
              <a:solidFill>
                <a:srgbClr val="000000"/>
              </a:solidFill>
              <a:round/>
              <a:headEnd/>
              <a:tailEnd/>
            </a:ln>
          </p:spPr>
          <p:txBody>
            <a:bodyPr/>
            <a:lstStyle/>
            <a:p>
              <a:endParaRPr lang="en-US"/>
            </a:p>
          </p:txBody>
        </p:sp>
        <p:sp>
          <p:nvSpPr>
            <p:cNvPr id="23580" name="Text Box 27"/>
            <p:cNvSpPr txBox="1">
              <a:spLocks noChangeArrowheads="1"/>
            </p:cNvSpPr>
            <p:nvPr/>
          </p:nvSpPr>
          <p:spPr bwMode="auto">
            <a:xfrm>
              <a:off x="4740" y="12825"/>
              <a:ext cx="2175" cy="540"/>
            </a:xfrm>
            <a:prstGeom prst="rect">
              <a:avLst/>
            </a:prstGeom>
            <a:noFill/>
            <a:ln w="9525">
              <a:noFill/>
              <a:miter lim="800000"/>
              <a:headEnd/>
              <a:tailEnd/>
            </a:ln>
          </p:spPr>
          <p:txBody>
            <a:bodyPr/>
            <a:lstStyle/>
            <a:p>
              <a:r>
                <a:rPr lang="en-US" sz="800"/>
                <a:t>Cara Penyajian</a:t>
              </a:r>
              <a:endParaRPr lang="en-US"/>
            </a:p>
          </p:txBody>
        </p:sp>
        <p:sp>
          <p:nvSpPr>
            <p:cNvPr id="23581" name="Text Box 28"/>
            <p:cNvSpPr txBox="1">
              <a:spLocks noChangeArrowheads="1"/>
            </p:cNvSpPr>
            <p:nvPr/>
          </p:nvSpPr>
          <p:spPr bwMode="auto">
            <a:xfrm>
              <a:off x="4725" y="13335"/>
              <a:ext cx="2175" cy="540"/>
            </a:xfrm>
            <a:prstGeom prst="rect">
              <a:avLst/>
            </a:prstGeom>
            <a:noFill/>
            <a:ln w="9525">
              <a:noFill/>
              <a:miter lim="800000"/>
              <a:headEnd/>
              <a:tailEnd/>
            </a:ln>
          </p:spPr>
          <p:txBody>
            <a:bodyPr/>
            <a:lstStyle/>
            <a:p>
              <a:r>
                <a:rPr lang="en-US" sz="800"/>
                <a:t>Struktur Penyajian</a:t>
              </a:r>
              <a:endParaRPr lang="en-US"/>
            </a:p>
          </p:txBody>
        </p:sp>
        <p:sp>
          <p:nvSpPr>
            <p:cNvPr id="23582" name="Line 29"/>
            <p:cNvSpPr>
              <a:spLocks noChangeShapeType="1"/>
            </p:cNvSpPr>
            <p:nvPr/>
          </p:nvSpPr>
          <p:spPr bwMode="auto">
            <a:xfrm>
              <a:off x="4245" y="13245"/>
              <a:ext cx="540" cy="0"/>
            </a:xfrm>
            <a:prstGeom prst="line">
              <a:avLst/>
            </a:prstGeom>
            <a:noFill/>
            <a:ln w="9525">
              <a:solidFill>
                <a:srgbClr val="000000"/>
              </a:solidFill>
              <a:round/>
              <a:headEnd/>
              <a:tailEnd/>
            </a:ln>
          </p:spPr>
          <p:txBody>
            <a:bodyPr/>
            <a:lstStyle/>
            <a:p>
              <a:endParaRPr lang="en-US"/>
            </a:p>
          </p:txBody>
        </p:sp>
      </p:grpSp>
      <p:sp>
        <p:nvSpPr>
          <p:cNvPr id="23555" name="Rectangle 31"/>
          <p:cNvSpPr>
            <a:spLocks noGrp="1" noChangeArrowheads="1"/>
          </p:cNvSpPr>
          <p:nvPr>
            <p:ph type="title"/>
          </p:nvPr>
        </p:nvSpPr>
        <p:spPr>
          <a:xfrm>
            <a:off x="228600" y="374650"/>
            <a:ext cx="8229600" cy="1143000"/>
          </a:xfrm>
          <a:noFill/>
        </p:spPr>
        <p:txBody>
          <a:bodyPr/>
          <a:lstStyle/>
          <a:p>
            <a:pPr algn="l" eaLnBrk="1" hangingPunct="1"/>
            <a:r>
              <a:rPr lang="en-US" b="1" smtClean="0"/>
              <a:t>P</a:t>
            </a:r>
            <a:r>
              <a:rPr lang="en-US" sz="3600" smtClean="0"/>
              <a:t>ESAN</a:t>
            </a:r>
          </a:p>
        </p:txBody>
      </p:sp>
      <p:sp>
        <p:nvSpPr>
          <p:cNvPr id="23556" name="Text Box 32"/>
          <p:cNvSpPr txBox="1">
            <a:spLocks noChangeArrowheads="1"/>
          </p:cNvSpPr>
          <p:nvPr/>
        </p:nvSpPr>
        <p:spPr bwMode="auto">
          <a:xfrm>
            <a:off x="1898650" y="920750"/>
            <a:ext cx="5883275" cy="730250"/>
          </a:xfrm>
          <a:prstGeom prst="rect">
            <a:avLst/>
          </a:prstGeom>
          <a:noFill/>
          <a:ln w="9525">
            <a:noFill/>
            <a:miter lim="800000"/>
            <a:headEnd/>
            <a:tailEnd/>
          </a:ln>
        </p:spPr>
        <p:txBody>
          <a:bodyPr>
            <a:spAutoFit/>
          </a:bodyPr>
          <a:lstStyle/>
          <a:p>
            <a:r>
              <a:rPr lang="en-US" sz="1400" i="1"/>
              <a:t>Hasil penggunaan akal budi komunikator </a:t>
            </a:r>
          </a:p>
          <a:p>
            <a:r>
              <a:rPr lang="en-US" sz="1400" i="1"/>
              <a:t>yang disampaikan </a:t>
            </a:r>
          </a:p>
          <a:p>
            <a:r>
              <a:rPr lang="en-US" sz="1400" i="1"/>
              <a:t>untuk mewujudkan MK-nya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Saluran</a:t>
            </a:r>
            <a:endParaRPr lang="en-AU" smtClean="0"/>
          </a:p>
        </p:txBody>
      </p:sp>
      <p:sp>
        <p:nvSpPr>
          <p:cNvPr id="24579" name="Rectangle 3"/>
          <p:cNvSpPr>
            <a:spLocks noGrp="1" noChangeArrowheads="1"/>
          </p:cNvSpPr>
          <p:nvPr>
            <p:ph type="body" idx="1"/>
          </p:nvPr>
        </p:nvSpPr>
        <p:spPr/>
        <p:txBody>
          <a:bodyPr/>
          <a:lstStyle/>
          <a:p>
            <a:pPr eaLnBrk="1" hangingPunct="1"/>
            <a:r>
              <a:rPr lang="en-US" smtClean="0"/>
              <a:t>Jalan yang dilalui pesan komunikator untuk sampai ke komunikannya.</a:t>
            </a:r>
          </a:p>
          <a:p>
            <a:pPr lvl="1" eaLnBrk="1" hangingPunct="1"/>
            <a:r>
              <a:rPr lang="en-US" smtClean="0"/>
              <a:t>Terdapat dua jalan yang dapat dilalui:</a:t>
            </a:r>
          </a:p>
          <a:p>
            <a:pPr lvl="2" eaLnBrk="1" hangingPunct="1"/>
            <a:r>
              <a:rPr lang="en-US" smtClean="0"/>
              <a:t>Tanpa media, bersifat langsung tatap muka.</a:t>
            </a:r>
          </a:p>
          <a:p>
            <a:pPr lvl="2" eaLnBrk="1" hangingPunct="1"/>
            <a:r>
              <a:rPr lang="en-US" smtClean="0"/>
              <a:t>Dengan media, sehingga biasa disebut </a:t>
            </a:r>
            <a:r>
              <a:rPr lang="en-US" i="1" smtClean="0"/>
              <a:t>mediated communication.</a:t>
            </a:r>
            <a:endParaRPr lang="en-AU" i="1"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Medium Komunikasi</a:t>
            </a:r>
            <a:endParaRPr lang="en-AU" smtClean="0"/>
          </a:p>
        </p:txBody>
      </p:sp>
      <p:sp>
        <p:nvSpPr>
          <p:cNvPr id="25603" name="Rectangle 3"/>
          <p:cNvSpPr>
            <a:spLocks noGrp="1" noChangeArrowheads="1"/>
          </p:cNvSpPr>
          <p:nvPr>
            <p:ph type="body" idx="1"/>
          </p:nvPr>
        </p:nvSpPr>
        <p:spPr/>
        <p:txBody>
          <a:bodyPr/>
          <a:lstStyle/>
          <a:p>
            <a:pPr eaLnBrk="1" hangingPunct="1"/>
            <a:r>
              <a:rPr lang="en-US" smtClean="0"/>
              <a:t>Alat perantara yang dipilih dan digunakan komunikator untuk menyampaikan pesan kepada komunikannya.</a:t>
            </a:r>
          </a:p>
          <a:p>
            <a:pPr lvl="1" eaLnBrk="1" hangingPunct="1"/>
            <a:r>
              <a:rPr lang="en-US" smtClean="0"/>
              <a:t>Alat perantara merujuk pada sesuatu yang bersifat fisik, bukan yang nonfisik.</a:t>
            </a:r>
          </a:p>
          <a:p>
            <a:pPr lvl="1" eaLnBrk="1" hangingPunct="1"/>
            <a:r>
              <a:rPr lang="en-US" smtClean="0"/>
              <a:t>Alat perantara dipilih dan digunakan komunikator. Artinya, komunikator melakukannya dengan tujuan: agar pesan sampai ke komunikan.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829</Words>
  <Application>Microsoft Office PowerPoint</Application>
  <PresentationFormat>On-screen Show (4:3)</PresentationFormat>
  <Paragraphs>212</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UNSUR KOMUNIKASI</vt:lpstr>
      <vt:lpstr>Komunikator</vt:lpstr>
      <vt:lpstr>KOMUNIKATOR KOMUNIKAN</vt:lpstr>
      <vt:lpstr>Kemungkinan Komunikasi dilihat dari Jumlah Komunikator/Komunikannya</vt:lpstr>
      <vt:lpstr>Pesan</vt:lpstr>
      <vt:lpstr>PowerPoint Presentation</vt:lpstr>
      <vt:lpstr>PESAN</vt:lpstr>
      <vt:lpstr>Saluran</vt:lpstr>
      <vt:lpstr>Medium Komunikasi</vt:lpstr>
      <vt:lpstr>SALURAN  MEDIA KOMUNIKASI</vt:lpstr>
      <vt:lpstr>Komunikan</vt:lpstr>
      <vt:lpstr>Efek</vt:lpstr>
      <vt:lpstr>Umpanbalik</vt:lpstr>
      <vt:lpstr>EFEK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UNSUR KOMUNIKASI</dc:title>
  <dc:creator>User</dc:creator>
  <cp:lastModifiedBy>May</cp:lastModifiedBy>
  <cp:revision>2</cp:revision>
  <dcterms:created xsi:type="dcterms:W3CDTF">2012-03-01T12:16:29Z</dcterms:created>
  <dcterms:modified xsi:type="dcterms:W3CDTF">2015-02-28T03:28:23Z</dcterms:modified>
</cp:coreProperties>
</file>