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40463-970E-4AC5-83E2-0B05A82E85D2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25699-7D50-4C8F-B611-209574D80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30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0DA7F5-C248-4426-8F1D-46E879B5FE2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519B8-593B-4FF3-B540-FB3C63E9DBD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8EC5C9-BD3C-4DC4-8C11-B5D5B560A8F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27B6F-D128-4879-BA09-8A619976ED6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8F80D-B284-432A-A2BE-B89A24DEB07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709DF8-E134-4470-B9BC-AF0D6845A0A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551654-D405-4787-9AE5-1372A7984CE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0FB010-1367-4025-B71F-700EB02EDF3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45D72F-8EB6-4DC3-B18C-BAC6F335EED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7921-1A4C-4705-A4ED-28B12B534D7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BDC2-77B7-4E56-8804-4EF46A15C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7921-1A4C-4705-A4ED-28B12B534D7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BDC2-77B7-4E56-8804-4EF46A15C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7921-1A4C-4705-A4ED-28B12B534D7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BDC2-77B7-4E56-8804-4EF46A15C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7921-1A4C-4705-A4ED-28B12B534D7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BDC2-77B7-4E56-8804-4EF46A15C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7921-1A4C-4705-A4ED-28B12B534D7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BDC2-77B7-4E56-8804-4EF46A15C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7921-1A4C-4705-A4ED-28B12B534D7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BDC2-77B7-4E56-8804-4EF46A15C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7921-1A4C-4705-A4ED-28B12B534D7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BDC2-77B7-4E56-8804-4EF46A15C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7921-1A4C-4705-A4ED-28B12B534D7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BDC2-77B7-4E56-8804-4EF46A15C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7921-1A4C-4705-A4ED-28B12B534D7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BDC2-77B7-4E56-8804-4EF46A15C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7921-1A4C-4705-A4ED-28B12B534D7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BDC2-77B7-4E56-8804-4EF46A15C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7921-1A4C-4705-A4ED-28B12B534D7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BDC2-77B7-4E56-8804-4EF46A15C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77921-1A4C-4705-A4ED-28B12B534D7E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3BDC2-77B7-4E56-8804-4EF46A15C7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316163" y="3130550"/>
            <a:ext cx="1997075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800"/>
              <a:t>Banyak orang</a:t>
            </a:r>
          </a:p>
          <a:p>
            <a:r>
              <a:rPr lang="en-US" sz="800"/>
              <a:t>Heterogen, tdk saling kenal </a:t>
            </a:r>
          </a:p>
          <a:p>
            <a:r>
              <a:rPr lang="en-US" sz="800"/>
              <a:t>Ikatan emosional rendah</a:t>
            </a:r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316163" y="2287588"/>
            <a:ext cx="1922462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800"/>
              <a:t>Banyak orang</a:t>
            </a:r>
          </a:p>
          <a:p>
            <a:r>
              <a:rPr lang="en-US" sz="800"/>
              <a:t>Homogen, saling kenal</a:t>
            </a:r>
          </a:p>
          <a:p>
            <a:r>
              <a:rPr lang="en-US" sz="800"/>
              <a:t>Ikatan emosional kuat</a:t>
            </a: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406400" y="296863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smtClean="0"/>
              <a:t>K</a:t>
            </a:r>
            <a:r>
              <a:rPr lang="en-US" sz="3200" smtClean="0"/>
              <a:t>OMUNIKASI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191000" y="2133600"/>
            <a:ext cx="4343400" cy="3810000"/>
            <a:chOff x="4320" y="6802"/>
            <a:chExt cx="3150" cy="3600"/>
          </a:xfrm>
        </p:grpSpPr>
        <p:sp>
          <p:nvSpPr>
            <p:cNvPr id="39967" name="AutoShape 6"/>
            <p:cNvSpPr>
              <a:spLocks noChangeArrowheads="1"/>
            </p:cNvSpPr>
            <p:nvPr/>
          </p:nvSpPr>
          <p:spPr bwMode="auto">
            <a:xfrm>
              <a:off x="4320" y="6802"/>
              <a:ext cx="3150" cy="36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8" name="Line 7"/>
            <p:cNvSpPr>
              <a:spLocks noChangeShapeType="1"/>
            </p:cNvSpPr>
            <p:nvPr/>
          </p:nvSpPr>
          <p:spPr bwMode="auto">
            <a:xfrm>
              <a:off x="4575" y="9802"/>
              <a:ext cx="261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9" name="Line 8"/>
            <p:cNvSpPr>
              <a:spLocks noChangeShapeType="1"/>
            </p:cNvSpPr>
            <p:nvPr/>
          </p:nvSpPr>
          <p:spPr bwMode="auto">
            <a:xfrm>
              <a:off x="4860" y="9202"/>
              <a:ext cx="20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0" name="Text Box 9"/>
            <p:cNvSpPr txBox="1">
              <a:spLocks noChangeArrowheads="1"/>
            </p:cNvSpPr>
            <p:nvPr/>
          </p:nvSpPr>
          <p:spPr bwMode="auto">
            <a:xfrm>
              <a:off x="4455" y="6952"/>
              <a:ext cx="28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/>
                <a:t>Komunikasi Massa</a:t>
              </a:r>
              <a:endParaRPr lang="en-US"/>
            </a:p>
          </p:txBody>
        </p:sp>
        <p:sp>
          <p:nvSpPr>
            <p:cNvPr id="39971" name="Text Box 10"/>
            <p:cNvSpPr txBox="1">
              <a:spLocks noChangeArrowheads="1"/>
            </p:cNvSpPr>
            <p:nvPr/>
          </p:nvSpPr>
          <p:spPr bwMode="auto">
            <a:xfrm>
              <a:off x="4500" y="7626"/>
              <a:ext cx="28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/>
                <a:t>Komunikasi Organisasi</a:t>
              </a:r>
              <a:endParaRPr lang="en-US"/>
            </a:p>
          </p:txBody>
        </p:sp>
        <p:sp>
          <p:nvSpPr>
            <p:cNvPr id="39972" name="Text Box 11"/>
            <p:cNvSpPr txBox="1">
              <a:spLocks noChangeArrowheads="1"/>
            </p:cNvSpPr>
            <p:nvPr/>
          </p:nvSpPr>
          <p:spPr bwMode="auto">
            <a:xfrm>
              <a:off x="4485" y="8767"/>
              <a:ext cx="28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/>
                <a:t>Komunikasi Kelompok</a:t>
              </a:r>
              <a:endParaRPr lang="en-US"/>
            </a:p>
          </p:txBody>
        </p:sp>
        <p:sp>
          <p:nvSpPr>
            <p:cNvPr id="39973" name="Text Box 12"/>
            <p:cNvSpPr txBox="1">
              <a:spLocks noChangeArrowheads="1"/>
            </p:cNvSpPr>
            <p:nvPr/>
          </p:nvSpPr>
          <p:spPr bwMode="auto">
            <a:xfrm>
              <a:off x="4440" y="9337"/>
              <a:ext cx="28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/>
                <a:t>Komunikasi Antarpribadi</a:t>
              </a:r>
              <a:endParaRPr lang="en-US"/>
            </a:p>
          </p:txBody>
        </p:sp>
        <p:sp>
          <p:nvSpPr>
            <p:cNvPr id="39974" name="Text Box 13"/>
            <p:cNvSpPr txBox="1">
              <a:spLocks noChangeArrowheads="1"/>
            </p:cNvSpPr>
            <p:nvPr/>
          </p:nvSpPr>
          <p:spPr bwMode="auto">
            <a:xfrm>
              <a:off x="4425" y="9922"/>
              <a:ext cx="28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/>
                <a:t>Komunikasi Intrapribadi</a:t>
              </a:r>
              <a:endParaRPr lang="en-US"/>
            </a:p>
          </p:txBody>
        </p:sp>
        <p:sp>
          <p:nvSpPr>
            <p:cNvPr id="39975" name="Line 14"/>
            <p:cNvSpPr>
              <a:spLocks noChangeShapeType="1"/>
            </p:cNvSpPr>
            <p:nvPr/>
          </p:nvSpPr>
          <p:spPr bwMode="auto">
            <a:xfrm>
              <a:off x="5070" y="8617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6" name="Line 15"/>
            <p:cNvSpPr>
              <a:spLocks noChangeShapeType="1"/>
            </p:cNvSpPr>
            <p:nvPr/>
          </p:nvSpPr>
          <p:spPr bwMode="auto">
            <a:xfrm>
              <a:off x="5355" y="8122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7" name="Text Box 16"/>
            <p:cNvSpPr txBox="1">
              <a:spLocks noChangeArrowheads="1"/>
            </p:cNvSpPr>
            <p:nvPr/>
          </p:nvSpPr>
          <p:spPr bwMode="auto">
            <a:xfrm>
              <a:off x="4500" y="8242"/>
              <a:ext cx="28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/>
                <a:t>Komunikasi Publik</a:t>
              </a:r>
              <a:endParaRPr lang="en-US"/>
            </a:p>
          </p:txBody>
        </p:sp>
        <p:sp>
          <p:nvSpPr>
            <p:cNvPr id="39978" name="Line 17"/>
            <p:cNvSpPr>
              <a:spLocks noChangeShapeType="1"/>
            </p:cNvSpPr>
            <p:nvPr/>
          </p:nvSpPr>
          <p:spPr bwMode="auto">
            <a:xfrm>
              <a:off x="5625" y="747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2" name="Text Box 18"/>
          <p:cNvSpPr txBox="1">
            <a:spLocks noChangeArrowheads="1"/>
          </p:cNvSpPr>
          <p:nvPr/>
        </p:nvSpPr>
        <p:spPr bwMode="auto">
          <a:xfrm>
            <a:off x="173038" y="3270250"/>
            <a:ext cx="1035050" cy="3317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800"/>
              <a:t>Komunikator</a:t>
            </a:r>
            <a:endParaRPr lang="en-US"/>
          </a:p>
        </p:txBody>
      </p:sp>
      <p:sp>
        <p:nvSpPr>
          <p:cNvPr id="39943" name="Text Box 19"/>
          <p:cNvSpPr txBox="1">
            <a:spLocks noChangeArrowheads="1"/>
          </p:cNvSpPr>
          <p:nvPr/>
        </p:nvSpPr>
        <p:spPr bwMode="auto">
          <a:xfrm>
            <a:off x="1231900" y="1676400"/>
            <a:ext cx="1035050" cy="498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800"/>
              <a:t>Satu </a:t>
            </a:r>
          </a:p>
          <a:p>
            <a:r>
              <a:rPr lang="en-US" sz="800"/>
              <a:t>Orang</a:t>
            </a:r>
            <a:endParaRPr lang="en-US"/>
          </a:p>
        </p:txBody>
      </p:sp>
      <p:sp>
        <p:nvSpPr>
          <p:cNvPr id="39944" name="Text Box 20"/>
          <p:cNvSpPr txBox="1">
            <a:spLocks noChangeArrowheads="1"/>
          </p:cNvSpPr>
          <p:nvPr/>
        </p:nvSpPr>
        <p:spPr bwMode="auto">
          <a:xfrm>
            <a:off x="1231900" y="3214688"/>
            <a:ext cx="103505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800"/>
              <a:t>Banyak </a:t>
            </a:r>
          </a:p>
          <a:p>
            <a:r>
              <a:rPr lang="en-US" sz="800"/>
              <a:t>Orang</a:t>
            </a:r>
            <a:endParaRPr lang="en-US"/>
          </a:p>
        </p:txBody>
      </p:sp>
      <p:sp>
        <p:nvSpPr>
          <p:cNvPr id="39945" name="Line 21"/>
          <p:cNvSpPr>
            <a:spLocks noChangeShapeType="1"/>
          </p:cNvSpPr>
          <p:nvPr/>
        </p:nvSpPr>
        <p:spPr bwMode="auto">
          <a:xfrm>
            <a:off x="1133475" y="3444875"/>
            <a:ext cx="1476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Text Box 22"/>
          <p:cNvSpPr txBox="1">
            <a:spLocks noChangeArrowheads="1"/>
          </p:cNvSpPr>
          <p:nvPr/>
        </p:nvSpPr>
        <p:spPr bwMode="auto">
          <a:xfrm>
            <a:off x="2305050" y="3946525"/>
            <a:ext cx="1920875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800"/>
              <a:t>Banyak orang</a:t>
            </a:r>
          </a:p>
          <a:p>
            <a:r>
              <a:rPr lang="en-US" sz="800"/>
              <a:t>Punya tujuan sama</a:t>
            </a:r>
          </a:p>
          <a:p>
            <a:r>
              <a:rPr lang="en-US" sz="800"/>
              <a:t>Ada pembagian kerja</a:t>
            </a:r>
            <a:endParaRPr lang="en-US"/>
          </a:p>
        </p:txBody>
      </p:sp>
      <p:sp>
        <p:nvSpPr>
          <p:cNvPr id="39947" name="Line 23"/>
          <p:cNvSpPr>
            <a:spLocks noChangeShapeType="1"/>
          </p:cNvSpPr>
          <p:nvPr/>
        </p:nvSpPr>
        <p:spPr bwMode="auto">
          <a:xfrm>
            <a:off x="2354263" y="3941763"/>
            <a:ext cx="0" cy="4984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Text Box 24"/>
          <p:cNvSpPr txBox="1">
            <a:spLocks noChangeArrowheads="1"/>
          </p:cNvSpPr>
          <p:nvPr/>
        </p:nvSpPr>
        <p:spPr bwMode="auto">
          <a:xfrm>
            <a:off x="1195388" y="5548313"/>
            <a:ext cx="10350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800"/>
              <a:t>Massa</a:t>
            </a:r>
            <a:endParaRPr lang="en-US"/>
          </a:p>
        </p:txBody>
      </p:sp>
      <p:sp>
        <p:nvSpPr>
          <p:cNvPr id="39949" name="Text Box 25"/>
          <p:cNvSpPr txBox="1">
            <a:spLocks noChangeArrowheads="1"/>
          </p:cNvSpPr>
          <p:nvPr/>
        </p:nvSpPr>
        <p:spPr bwMode="auto">
          <a:xfrm>
            <a:off x="2279650" y="5905500"/>
            <a:ext cx="26733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800"/>
              <a:t>Banyak orang</a:t>
            </a:r>
          </a:p>
          <a:p>
            <a:r>
              <a:rPr lang="en-US" sz="800"/>
              <a:t>Tersebar dlm area geografis luas</a:t>
            </a:r>
          </a:p>
          <a:p>
            <a:r>
              <a:rPr lang="en-US" sz="800"/>
              <a:t>Perhatian dan minat pada hal yg sama</a:t>
            </a:r>
            <a:endParaRPr lang="en-US"/>
          </a:p>
        </p:txBody>
      </p:sp>
      <p:sp>
        <p:nvSpPr>
          <p:cNvPr id="39950" name="Text Box 26"/>
          <p:cNvSpPr txBox="1">
            <a:spLocks noChangeArrowheads="1"/>
          </p:cNvSpPr>
          <p:nvPr/>
        </p:nvSpPr>
        <p:spPr bwMode="auto">
          <a:xfrm>
            <a:off x="2279650" y="4581525"/>
            <a:ext cx="2673350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800"/>
              <a:t>Banyak orang</a:t>
            </a:r>
          </a:p>
          <a:p>
            <a:r>
              <a:rPr lang="en-US" sz="800"/>
              <a:t>Di tempat dan waktu sama</a:t>
            </a:r>
          </a:p>
          <a:p>
            <a:r>
              <a:rPr lang="en-US" sz="800"/>
              <a:t>Peristiwa </a:t>
            </a:r>
          </a:p>
          <a:p>
            <a:pPr lvl="1">
              <a:buFont typeface="Arial" charset="0"/>
              <a:buChar char="-"/>
            </a:pPr>
            <a:r>
              <a:rPr lang="en-US" sz="800"/>
              <a:t>menurunkan kesadaran individu</a:t>
            </a:r>
          </a:p>
          <a:p>
            <a:pPr lvl="1">
              <a:buFont typeface="Arial" charset="0"/>
              <a:buChar char="-"/>
            </a:pPr>
            <a:r>
              <a:rPr lang="en-US" sz="800"/>
              <a:t>menimbulkan jiwa massa</a:t>
            </a:r>
            <a:endParaRPr lang="en-US"/>
          </a:p>
        </p:txBody>
      </p:sp>
      <p:sp>
        <p:nvSpPr>
          <p:cNvPr id="39951" name="Line 27"/>
          <p:cNvSpPr>
            <a:spLocks noChangeShapeType="1"/>
          </p:cNvSpPr>
          <p:nvPr/>
        </p:nvSpPr>
        <p:spPr bwMode="auto">
          <a:xfrm>
            <a:off x="2341563" y="4675188"/>
            <a:ext cx="0" cy="8302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2" name="Line 28"/>
          <p:cNvSpPr>
            <a:spLocks noChangeShapeType="1"/>
          </p:cNvSpPr>
          <p:nvPr/>
        </p:nvSpPr>
        <p:spPr bwMode="auto">
          <a:xfrm>
            <a:off x="2341563" y="5975350"/>
            <a:ext cx="0" cy="4968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Line 29"/>
          <p:cNvSpPr>
            <a:spLocks noChangeShapeType="1"/>
          </p:cNvSpPr>
          <p:nvPr/>
        </p:nvSpPr>
        <p:spPr bwMode="auto">
          <a:xfrm>
            <a:off x="2057400" y="5205413"/>
            <a:ext cx="0" cy="9953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Line 30"/>
          <p:cNvSpPr>
            <a:spLocks noChangeShapeType="1"/>
          </p:cNvSpPr>
          <p:nvPr/>
        </p:nvSpPr>
        <p:spPr bwMode="auto">
          <a:xfrm>
            <a:off x="1774825" y="5715000"/>
            <a:ext cx="2825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Line 31"/>
          <p:cNvSpPr>
            <a:spLocks noChangeShapeType="1"/>
          </p:cNvSpPr>
          <p:nvPr/>
        </p:nvSpPr>
        <p:spPr bwMode="auto">
          <a:xfrm>
            <a:off x="1798638" y="3462338"/>
            <a:ext cx="2968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Line 32"/>
          <p:cNvSpPr>
            <a:spLocks noChangeShapeType="1"/>
          </p:cNvSpPr>
          <p:nvPr/>
        </p:nvSpPr>
        <p:spPr bwMode="auto">
          <a:xfrm>
            <a:off x="2095500" y="2592388"/>
            <a:ext cx="0" cy="16589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7" name="Line 33"/>
          <p:cNvSpPr>
            <a:spLocks noChangeShapeType="1"/>
          </p:cNvSpPr>
          <p:nvPr/>
        </p:nvSpPr>
        <p:spPr bwMode="auto">
          <a:xfrm>
            <a:off x="2206625" y="2581275"/>
            <a:ext cx="1476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8" name="Line 34"/>
          <p:cNvSpPr>
            <a:spLocks noChangeShapeType="1"/>
          </p:cNvSpPr>
          <p:nvPr/>
        </p:nvSpPr>
        <p:spPr bwMode="auto">
          <a:xfrm>
            <a:off x="2365375" y="2351088"/>
            <a:ext cx="0" cy="4984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9" name="Line 35"/>
          <p:cNvSpPr>
            <a:spLocks noChangeShapeType="1"/>
          </p:cNvSpPr>
          <p:nvPr/>
        </p:nvSpPr>
        <p:spPr bwMode="auto">
          <a:xfrm>
            <a:off x="2095500" y="2581275"/>
            <a:ext cx="1476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0" name="Line 36"/>
          <p:cNvSpPr>
            <a:spLocks noChangeShapeType="1"/>
          </p:cNvSpPr>
          <p:nvPr/>
        </p:nvSpPr>
        <p:spPr bwMode="auto">
          <a:xfrm>
            <a:off x="2365375" y="3186113"/>
            <a:ext cx="0" cy="4984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1" name="Line 37"/>
          <p:cNvSpPr>
            <a:spLocks noChangeShapeType="1"/>
          </p:cNvSpPr>
          <p:nvPr/>
        </p:nvSpPr>
        <p:spPr bwMode="auto">
          <a:xfrm>
            <a:off x="1281113" y="1892300"/>
            <a:ext cx="0" cy="38941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2" name="Line 38"/>
          <p:cNvSpPr>
            <a:spLocks noChangeShapeType="1"/>
          </p:cNvSpPr>
          <p:nvPr/>
        </p:nvSpPr>
        <p:spPr bwMode="auto">
          <a:xfrm>
            <a:off x="2057400" y="5205413"/>
            <a:ext cx="296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3" name="Line 39"/>
          <p:cNvSpPr>
            <a:spLocks noChangeShapeType="1"/>
          </p:cNvSpPr>
          <p:nvPr/>
        </p:nvSpPr>
        <p:spPr bwMode="auto">
          <a:xfrm>
            <a:off x="2057400" y="6199188"/>
            <a:ext cx="296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4" name="Line 40"/>
          <p:cNvSpPr>
            <a:spLocks noChangeShapeType="1"/>
          </p:cNvSpPr>
          <p:nvPr/>
        </p:nvSpPr>
        <p:spPr bwMode="auto">
          <a:xfrm>
            <a:off x="2106613" y="3462338"/>
            <a:ext cx="2841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5" name="Line 41"/>
          <p:cNvSpPr>
            <a:spLocks noChangeShapeType="1"/>
          </p:cNvSpPr>
          <p:nvPr/>
        </p:nvSpPr>
        <p:spPr bwMode="auto">
          <a:xfrm>
            <a:off x="2095500" y="4265613"/>
            <a:ext cx="2825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6" name="Text Box 42"/>
          <p:cNvSpPr txBox="1">
            <a:spLocks noChangeArrowheads="1"/>
          </p:cNvSpPr>
          <p:nvPr/>
        </p:nvSpPr>
        <p:spPr bwMode="auto">
          <a:xfrm>
            <a:off x="698500" y="160338"/>
            <a:ext cx="24542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chemeClr val="tx2"/>
                </a:solidFill>
              </a:rPr>
              <a:t>T</a:t>
            </a:r>
            <a:r>
              <a:rPr lang="en-US" sz="3200">
                <a:solidFill>
                  <a:schemeClr val="tx2"/>
                </a:solidFill>
              </a:rPr>
              <a:t>ATARAN </a:t>
            </a:r>
            <a:br>
              <a:rPr lang="en-US" sz="3200">
                <a:solidFill>
                  <a:schemeClr val="tx2"/>
                </a:solidFill>
              </a:rPr>
            </a:br>
            <a:endParaRPr lang="en-US" sz="32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58813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000" smtClean="0"/>
              <a:t>UNSUR KOMUNIKASI pada </a:t>
            </a:r>
            <a:br>
              <a:rPr lang="en-US" sz="4000" smtClean="0"/>
            </a:br>
            <a:r>
              <a:rPr lang="en-US" sz="4000" smtClean="0"/>
              <a:t>TATARAN KOMUNIKASI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685800" y="3775075"/>
            <a:ext cx="1930400" cy="2203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800"/>
              <a:t>Komunikasi Massa</a:t>
            </a:r>
          </a:p>
          <a:p>
            <a:pPr algn="r"/>
            <a:endParaRPr lang="en-US" sz="800"/>
          </a:p>
          <a:p>
            <a:pPr algn="r"/>
            <a:r>
              <a:rPr lang="en-US" sz="800"/>
              <a:t>Komunikasi Organisasi</a:t>
            </a:r>
          </a:p>
          <a:p>
            <a:pPr algn="r"/>
            <a:endParaRPr lang="en-US" sz="800"/>
          </a:p>
          <a:p>
            <a:pPr algn="r"/>
            <a:r>
              <a:rPr lang="en-US" sz="800"/>
              <a:t>Komunikasi Publik</a:t>
            </a:r>
          </a:p>
          <a:p>
            <a:pPr algn="r"/>
            <a:endParaRPr lang="en-US" sz="800"/>
          </a:p>
          <a:p>
            <a:pPr algn="r"/>
            <a:r>
              <a:rPr lang="en-US" sz="800"/>
              <a:t>Komunikasi Kelompok</a:t>
            </a:r>
          </a:p>
          <a:p>
            <a:pPr algn="r"/>
            <a:endParaRPr lang="en-US" sz="800"/>
          </a:p>
          <a:p>
            <a:pPr algn="r"/>
            <a:r>
              <a:rPr lang="en-US" sz="800"/>
              <a:t>Komunikasi Antarpribadi</a:t>
            </a:r>
          </a:p>
          <a:p>
            <a:pPr algn="r"/>
            <a:endParaRPr lang="en-US" sz="800"/>
          </a:p>
          <a:p>
            <a:pPr algn="r"/>
            <a:r>
              <a:rPr lang="en-US" sz="800"/>
              <a:t>Komunikasi Intrapribadi</a:t>
            </a:r>
          </a:p>
          <a:p>
            <a:endParaRPr lang="en-US"/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6110288" y="2581275"/>
            <a:ext cx="128587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Kesegaran</a:t>
            </a:r>
          </a:p>
          <a:p>
            <a:pPr algn="ctr"/>
            <a:r>
              <a:rPr lang="en-US" sz="800"/>
              <a:t>Umpanbalik</a:t>
            </a:r>
            <a:endParaRPr lang="en-US"/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5478463" y="2581275"/>
            <a:ext cx="128587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Efek</a:t>
            </a:r>
          </a:p>
          <a:p>
            <a:pPr algn="ctr"/>
            <a:r>
              <a:rPr lang="en-US" sz="800"/>
              <a:t>Konatif</a:t>
            </a:r>
            <a:endParaRPr lang="en-US"/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2305050" y="5834063"/>
            <a:ext cx="12858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Satu</a:t>
            </a:r>
            <a:endParaRPr lang="en-US"/>
          </a:p>
        </p:txBody>
      </p:sp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2336800" y="3408363"/>
            <a:ext cx="12858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Banyak</a:t>
            </a:r>
            <a:endParaRPr lang="en-US"/>
          </a:p>
        </p:txBody>
      </p:sp>
      <p:sp>
        <p:nvSpPr>
          <p:cNvPr id="40968" name="Text Box 9"/>
          <p:cNvSpPr txBox="1">
            <a:spLocks noChangeArrowheads="1"/>
          </p:cNvSpPr>
          <p:nvPr/>
        </p:nvSpPr>
        <p:spPr bwMode="auto">
          <a:xfrm>
            <a:off x="2325688" y="2608263"/>
            <a:ext cx="1287462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Jumlah </a:t>
            </a:r>
          </a:p>
          <a:p>
            <a:pPr algn="ctr"/>
            <a:r>
              <a:rPr lang="en-US" sz="800"/>
              <a:t>Komunikator</a:t>
            </a:r>
            <a:endParaRPr lang="en-US"/>
          </a:p>
        </p:txBody>
      </p:sp>
      <p:sp>
        <p:nvSpPr>
          <p:cNvPr id="40969" name="Text Box 10"/>
          <p:cNvSpPr txBox="1">
            <a:spLocks noChangeArrowheads="1"/>
          </p:cNvSpPr>
          <p:nvPr/>
        </p:nvSpPr>
        <p:spPr bwMode="auto">
          <a:xfrm>
            <a:off x="3151188" y="2581275"/>
            <a:ext cx="128746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Sifat</a:t>
            </a:r>
          </a:p>
          <a:p>
            <a:pPr algn="ctr"/>
            <a:r>
              <a:rPr lang="en-US" sz="800"/>
              <a:t>Pesan</a:t>
            </a:r>
            <a:endParaRPr lang="en-US"/>
          </a:p>
        </p:txBody>
      </p:sp>
      <p:sp>
        <p:nvSpPr>
          <p:cNvPr id="40970" name="Text Box 11"/>
          <p:cNvSpPr txBox="1">
            <a:spLocks noChangeArrowheads="1"/>
          </p:cNvSpPr>
          <p:nvPr/>
        </p:nvSpPr>
        <p:spPr bwMode="auto">
          <a:xfrm>
            <a:off x="3998913" y="2581275"/>
            <a:ext cx="128587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Saluran dan</a:t>
            </a:r>
          </a:p>
          <a:p>
            <a:pPr algn="ctr"/>
            <a:r>
              <a:rPr lang="en-US" sz="800"/>
              <a:t>Media Komunikasi</a:t>
            </a:r>
            <a:endParaRPr lang="en-US"/>
          </a:p>
        </p:txBody>
      </p:sp>
      <p:sp>
        <p:nvSpPr>
          <p:cNvPr id="40971" name="Text Box 12"/>
          <p:cNvSpPr txBox="1">
            <a:spLocks noChangeArrowheads="1"/>
          </p:cNvSpPr>
          <p:nvPr/>
        </p:nvSpPr>
        <p:spPr bwMode="auto">
          <a:xfrm>
            <a:off x="4876800" y="2581275"/>
            <a:ext cx="128746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Jumlah</a:t>
            </a:r>
          </a:p>
          <a:p>
            <a:pPr algn="ctr"/>
            <a:r>
              <a:rPr lang="en-US" sz="800"/>
              <a:t>Komunikan</a:t>
            </a:r>
            <a:endParaRPr lang="en-US"/>
          </a:p>
        </p:txBody>
      </p:sp>
      <p:sp>
        <p:nvSpPr>
          <p:cNvPr id="40972" name="Text Box 13"/>
          <p:cNvSpPr txBox="1">
            <a:spLocks noChangeArrowheads="1"/>
          </p:cNvSpPr>
          <p:nvPr/>
        </p:nvSpPr>
        <p:spPr bwMode="auto">
          <a:xfrm>
            <a:off x="3119438" y="3249613"/>
            <a:ext cx="12858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Formal,</a:t>
            </a:r>
          </a:p>
          <a:p>
            <a:pPr algn="ctr"/>
            <a:r>
              <a:rPr lang="en-US" sz="800"/>
              <a:t>Terstruktur</a:t>
            </a:r>
            <a:endParaRPr lang="en-US"/>
          </a:p>
        </p:txBody>
      </p:sp>
      <p:sp>
        <p:nvSpPr>
          <p:cNvPr id="40973" name="Text Box 14"/>
          <p:cNvSpPr txBox="1">
            <a:spLocks noChangeArrowheads="1"/>
          </p:cNvSpPr>
          <p:nvPr/>
        </p:nvSpPr>
        <p:spPr bwMode="auto">
          <a:xfrm>
            <a:off x="3076575" y="5846763"/>
            <a:ext cx="12858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Informal,</a:t>
            </a:r>
          </a:p>
          <a:p>
            <a:pPr algn="ctr"/>
            <a:r>
              <a:rPr lang="en-US" sz="800"/>
              <a:t>Tidak Terstruktur</a:t>
            </a:r>
            <a:endParaRPr lang="en-US"/>
          </a:p>
        </p:txBody>
      </p:sp>
      <p:sp>
        <p:nvSpPr>
          <p:cNvPr id="40974" name="Text Box 15"/>
          <p:cNvSpPr txBox="1">
            <a:spLocks noChangeArrowheads="1"/>
          </p:cNvSpPr>
          <p:nvPr/>
        </p:nvSpPr>
        <p:spPr bwMode="auto">
          <a:xfrm>
            <a:off x="3976688" y="3236913"/>
            <a:ext cx="128746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Media</a:t>
            </a:r>
          </a:p>
          <a:p>
            <a:pPr algn="ctr"/>
            <a:r>
              <a:rPr lang="en-US" sz="800"/>
              <a:t>Massa</a:t>
            </a:r>
            <a:endParaRPr lang="en-US"/>
          </a:p>
        </p:txBody>
      </p:sp>
      <p:sp>
        <p:nvSpPr>
          <p:cNvPr id="40975" name="Text Box 16"/>
          <p:cNvSpPr txBox="1">
            <a:spLocks noChangeArrowheads="1"/>
          </p:cNvSpPr>
          <p:nvPr/>
        </p:nvSpPr>
        <p:spPr bwMode="auto">
          <a:xfrm>
            <a:off x="3987800" y="5846763"/>
            <a:ext cx="12858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Media</a:t>
            </a:r>
          </a:p>
          <a:p>
            <a:pPr algn="ctr"/>
            <a:r>
              <a:rPr lang="en-US" sz="800"/>
              <a:t>Antarprinadi</a:t>
            </a:r>
            <a:endParaRPr lang="en-US"/>
          </a:p>
        </p:txBody>
      </p:sp>
      <p:sp>
        <p:nvSpPr>
          <p:cNvPr id="40976" name="Text Box 17"/>
          <p:cNvSpPr txBox="1">
            <a:spLocks noChangeArrowheads="1"/>
          </p:cNvSpPr>
          <p:nvPr/>
        </p:nvSpPr>
        <p:spPr bwMode="auto">
          <a:xfrm>
            <a:off x="4845050" y="5846763"/>
            <a:ext cx="12874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Satu</a:t>
            </a:r>
            <a:endParaRPr lang="en-US"/>
          </a:p>
        </p:txBody>
      </p:sp>
      <p:sp>
        <p:nvSpPr>
          <p:cNvPr id="40977" name="Text Box 18"/>
          <p:cNvSpPr txBox="1">
            <a:spLocks noChangeArrowheads="1"/>
          </p:cNvSpPr>
          <p:nvPr/>
        </p:nvSpPr>
        <p:spPr bwMode="auto">
          <a:xfrm>
            <a:off x="4856163" y="3394075"/>
            <a:ext cx="128587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Banyak</a:t>
            </a:r>
            <a:endParaRPr lang="en-US"/>
          </a:p>
        </p:txBody>
      </p:sp>
      <p:sp>
        <p:nvSpPr>
          <p:cNvPr id="40978" name="Text Box 19"/>
          <p:cNvSpPr txBox="1">
            <a:spLocks noChangeArrowheads="1"/>
          </p:cNvSpPr>
          <p:nvPr/>
        </p:nvSpPr>
        <p:spPr bwMode="auto">
          <a:xfrm>
            <a:off x="5445125" y="3394075"/>
            <a:ext cx="128746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Sulit</a:t>
            </a:r>
            <a:endParaRPr lang="en-US"/>
          </a:p>
        </p:txBody>
      </p:sp>
      <p:sp>
        <p:nvSpPr>
          <p:cNvPr id="40979" name="Text Box 20"/>
          <p:cNvSpPr txBox="1">
            <a:spLocks noChangeArrowheads="1"/>
          </p:cNvSpPr>
          <p:nvPr/>
        </p:nvSpPr>
        <p:spPr bwMode="auto">
          <a:xfrm>
            <a:off x="5392738" y="5846763"/>
            <a:ext cx="12858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Mudah</a:t>
            </a:r>
            <a:endParaRPr lang="en-US"/>
          </a:p>
        </p:txBody>
      </p:sp>
      <p:sp>
        <p:nvSpPr>
          <p:cNvPr id="40980" name="Text Box 21"/>
          <p:cNvSpPr txBox="1">
            <a:spLocks noChangeArrowheads="1"/>
          </p:cNvSpPr>
          <p:nvPr/>
        </p:nvSpPr>
        <p:spPr bwMode="auto">
          <a:xfrm>
            <a:off x="6227763" y="5834063"/>
            <a:ext cx="901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Segera</a:t>
            </a:r>
            <a:endParaRPr lang="en-US"/>
          </a:p>
        </p:txBody>
      </p:sp>
      <p:sp>
        <p:nvSpPr>
          <p:cNvPr id="40981" name="Text Box 22"/>
          <p:cNvSpPr txBox="1">
            <a:spLocks noChangeArrowheads="1"/>
          </p:cNvSpPr>
          <p:nvPr/>
        </p:nvSpPr>
        <p:spPr bwMode="auto">
          <a:xfrm>
            <a:off x="6270625" y="3394075"/>
            <a:ext cx="901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Tunda</a:t>
            </a:r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894013" y="3735388"/>
            <a:ext cx="139700" cy="2006600"/>
            <a:chOff x="3195" y="2955"/>
            <a:chExt cx="195" cy="2295"/>
          </a:xfrm>
        </p:grpSpPr>
        <p:sp>
          <p:nvSpPr>
            <p:cNvPr id="41011" name="Line 24"/>
            <p:cNvSpPr>
              <a:spLocks noChangeShapeType="1"/>
            </p:cNvSpPr>
            <p:nvPr/>
          </p:nvSpPr>
          <p:spPr bwMode="auto">
            <a:xfrm>
              <a:off x="3285" y="2970"/>
              <a:ext cx="0" cy="2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2" name="Line 25"/>
            <p:cNvSpPr>
              <a:spLocks noChangeShapeType="1"/>
            </p:cNvSpPr>
            <p:nvPr/>
          </p:nvSpPr>
          <p:spPr bwMode="auto">
            <a:xfrm>
              <a:off x="3195" y="525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3" name="Line 26"/>
            <p:cNvSpPr>
              <a:spLocks noChangeShapeType="1"/>
            </p:cNvSpPr>
            <p:nvPr/>
          </p:nvSpPr>
          <p:spPr bwMode="auto">
            <a:xfrm>
              <a:off x="3210" y="2955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3" name="Text Box 27"/>
          <p:cNvSpPr txBox="1">
            <a:spLocks noChangeArrowheads="1"/>
          </p:cNvSpPr>
          <p:nvPr/>
        </p:nvSpPr>
        <p:spPr bwMode="auto">
          <a:xfrm>
            <a:off x="6924675" y="2581275"/>
            <a:ext cx="128746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Pola Hubungan</a:t>
            </a:r>
          </a:p>
          <a:p>
            <a:pPr algn="ctr"/>
            <a:r>
              <a:rPr lang="en-US" sz="800"/>
              <a:t>K’tor – K’an</a:t>
            </a:r>
            <a:endParaRPr lang="en-US"/>
          </a:p>
        </p:txBody>
      </p:sp>
      <p:sp>
        <p:nvSpPr>
          <p:cNvPr id="40984" name="Text Box 28"/>
          <p:cNvSpPr txBox="1">
            <a:spLocks noChangeArrowheads="1"/>
          </p:cNvSpPr>
          <p:nvPr/>
        </p:nvSpPr>
        <p:spPr bwMode="auto">
          <a:xfrm>
            <a:off x="6786563" y="3236913"/>
            <a:ext cx="15430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Linier Statis,</a:t>
            </a:r>
          </a:p>
          <a:p>
            <a:pPr algn="ctr"/>
            <a:r>
              <a:rPr lang="en-US" sz="800"/>
              <a:t>K’tor Aktif, K’an Pasif</a:t>
            </a:r>
            <a:endParaRPr lang="en-US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5410200" y="3733800"/>
            <a:ext cx="139700" cy="2008188"/>
            <a:chOff x="3195" y="2955"/>
            <a:chExt cx="195" cy="2295"/>
          </a:xfrm>
        </p:grpSpPr>
        <p:sp>
          <p:nvSpPr>
            <p:cNvPr id="41008" name="Line 38"/>
            <p:cNvSpPr>
              <a:spLocks noChangeShapeType="1"/>
            </p:cNvSpPr>
            <p:nvPr/>
          </p:nvSpPr>
          <p:spPr bwMode="auto">
            <a:xfrm>
              <a:off x="3285" y="2970"/>
              <a:ext cx="0" cy="2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9" name="Line 39"/>
            <p:cNvSpPr>
              <a:spLocks noChangeShapeType="1"/>
            </p:cNvSpPr>
            <p:nvPr/>
          </p:nvSpPr>
          <p:spPr bwMode="auto">
            <a:xfrm>
              <a:off x="3195" y="525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0" name="Line 40"/>
            <p:cNvSpPr>
              <a:spLocks noChangeShapeType="1"/>
            </p:cNvSpPr>
            <p:nvPr/>
          </p:nvSpPr>
          <p:spPr bwMode="auto">
            <a:xfrm>
              <a:off x="3210" y="2955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5970588" y="3735388"/>
            <a:ext cx="139700" cy="2006600"/>
            <a:chOff x="3195" y="2955"/>
            <a:chExt cx="195" cy="2295"/>
          </a:xfrm>
        </p:grpSpPr>
        <p:sp>
          <p:nvSpPr>
            <p:cNvPr id="41005" name="Line 42"/>
            <p:cNvSpPr>
              <a:spLocks noChangeShapeType="1"/>
            </p:cNvSpPr>
            <p:nvPr/>
          </p:nvSpPr>
          <p:spPr bwMode="auto">
            <a:xfrm>
              <a:off x="3285" y="2970"/>
              <a:ext cx="0" cy="2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6" name="Line 43"/>
            <p:cNvSpPr>
              <a:spLocks noChangeShapeType="1"/>
            </p:cNvSpPr>
            <p:nvPr/>
          </p:nvSpPr>
          <p:spPr bwMode="auto">
            <a:xfrm>
              <a:off x="3195" y="525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7" name="Line 44"/>
            <p:cNvSpPr>
              <a:spLocks noChangeShapeType="1"/>
            </p:cNvSpPr>
            <p:nvPr/>
          </p:nvSpPr>
          <p:spPr bwMode="auto">
            <a:xfrm>
              <a:off x="3210" y="2955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6646863" y="3735388"/>
            <a:ext cx="139700" cy="2006600"/>
            <a:chOff x="3195" y="2955"/>
            <a:chExt cx="195" cy="2295"/>
          </a:xfrm>
        </p:grpSpPr>
        <p:sp>
          <p:nvSpPr>
            <p:cNvPr id="41002" name="Line 46"/>
            <p:cNvSpPr>
              <a:spLocks noChangeShapeType="1"/>
            </p:cNvSpPr>
            <p:nvPr/>
          </p:nvSpPr>
          <p:spPr bwMode="auto">
            <a:xfrm>
              <a:off x="3285" y="2970"/>
              <a:ext cx="0" cy="2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3" name="Line 47"/>
            <p:cNvSpPr>
              <a:spLocks noChangeShapeType="1"/>
            </p:cNvSpPr>
            <p:nvPr/>
          </p:nvSpPr>
          <p:spPr bwMode="auto">
            <a:xfrm>
              <a:off x="3195" y="525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4" name="Line 48"/>
            <p:cNvSpPr>
              <a:spLocks noChangeShapeType="1"/>
            </p:cNvSpPr>
            <p:nvPr/>
          </p:nvSpPr>
          <p:spPr bwMode="auto">
            <a:xfrm>
              <a:off x="3210" y="2955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8" name="Text Box 49"/>
          <p:cNvSpPr txBox="1">
            <a:spLocks noChangeArrowheads="1"/>
          </p:cNvSpPr>
          <p:nvPr/>
        </p:nvSpPr>
        <p:spPr bwMode="auto">
          <a:xfrm>
            <a:off x="6764338" y="5861050"/>
            <a:ext cx="15430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/>
              <a:t>Sirkuler, Dinamis</a:t>
            </a:r>
          </a:p>
          <a:p>
            <a:pPr algn="ctr"/>
            <a:r>
              <a:rPr lang="en-US" sz="800"/>
              <a:t>K’tor &amp; K’an Aktif</a:t>
            </a:r>
            <a:endParaRPr lang="en-US"/>
          </a:p>
        </p:txBody>
      </p: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7480300" y="3748088"/>
            <a:ext cx="139700" cy="2008187"/>
            <a:chOff x="3195" y="2955"/>
            <a:chExt cx="195" cy="2295"/>
          </a:xfrm>
        </p:grpSpPr>
        <p:sp>
          <p:nvSpPr>
            <p:cNvPr id="40999" name="Line 51"/>
            <p:cNvSpPr>
              <a:spLocks noChangeShapeType="1"/>
            </p:cNvSpPr>
            <p:nvPr/>
          </p:nvSpPr>
          <p:spPr bwMode="auto">
            <a:xfrm>
              <a:off x="3285" y="2970"/>
              <a:ext cx="0" cy="2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0" name="Line 52"/>
            <p:cNvSpPr>
              <a:spLocks noChangeShapeType="1"/>
            </p:cNvSpPr>
            <p:nvPr/>
          </p:nvSpPr>
          <p:spPr bwMode="auto">
            <a:xfrm>
              <a:off x="3195" y="525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1" name="Line 53"/>
            <p:cNvSpPr>
              <a:spLocks noChangeShapeType="1"/>
            </p:cNvSpPr>
            <p:nvPr/>
          </p:nvSpPr>
          <p:spPr bwMode="auto">
            <a:xfrm>
              <a:off x="3210" y="2955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90" name="Line 54"/>
          <p:cNvSpPr>
            <a:spLocks noChangeShapeType="1"/>
          </p:cNvSpPr>
          <p:nvPr/>
        </p:nvSpPr>
        <p:spPr bwMode="auto">
          <a:xfrm>
            <a:off x="1565275" y="3144838"/>
            <a:ext cx="6561138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4495800" y="3733800"/>
            <a:ext cx="139700" cy="2008188"/>
            <a:chOff x="3195" y="2955"/>
            <a:chExt cx="195" cy="2295"/>
          </a:xfrm>
        </p:grpSpPr>
        <p:sp>
          <p:nvSpPr>
            <p:cNvPr id="40996" name="Line 56"/>
            <p:cNvSpPr>
              <a:spLocks noChangeShapeType="1"/>
            </p:cNvSpPr>
            <p:nvPr/>
          </p:nvSpPr>
          <p:spPr bwMode="auto">
            <a:xfrm>
              <a:off x="3285" y="2970"/>
              <a:ext cx="0" cy="2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7" name="Line 57"/>
            <p:cNvSpPr>
              <a:spLocks noChangeShapeType="1"/>
            </p:cNvSpPr>
            <p:nvPr/>
          </p:nvSpPr>
          <p:spPr bwMode="auto">
            <a:xfrm>
              <a:off x="3195" y="525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8" name="Line 58"/>
            <p:cNvSpPr>
              <a:spLocks noChangeShapeType="1"/>
            </p:cNvSpPr>
            <p:nvPr/>
          </p:nvSpPr>
          <p:spPr bwMode="auto">
            <a:xfrm>
              <a:off x="3210" y="2955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3733800" y="3733800"/>
            <a:ext cx="139700" cy="2008188"/>
            <a:chOff x="3195" y="2955"/>
            <a:chExt cx="195" cy="2295"/>
          </a:xfrm>
        </p:grpSpPr>
        <p:sp>
          <p:nvSpPr>
            <p:cNvPr id="40993" name="Line 60"/>
            <p:cNvSpPr>
              <a:spLocks noChangeShapeType="1"/>
            </p:cNvSpPr>
            <p:nvPr/>
          </p:nvSpPr>
          <p:spPr bwMode="auto">
            <a:xfrm>
              <a:off x="3285" y="2970"/>
              <a:ext cx="0" cy="2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4" name="Line 61"/>
            <p:cNvSpPr>
              <a:spLocks noChangeShapeType="1"/>
            </p:cNvSpPr>
            <p:nvPr/>
          </p:nvSpPr>
          <p:spPr bwMode="auto">
            <a:xfrm>
              <a:off x="3195" y="525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5" name="Line 62"/>
            <p:cNvSpPr>
              <a:spLocks noChangeShapeType="1"/>
            </p:cNvSpPr>
            <p:nvPr/>
          </p:nvSpPr>
          <p:spPr bwMode="auto">
            <a:xfrm>
              <a:off x="3210" y="2955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AutoShape 2"/>
          <p:cNvSpPr>
            <a:spLocks noChangeArrowheads="1"/>
          </p:cNvSpPr>
          <p:nvPr/>
        </p:nvSpPr>
        <p:spPr bwMode="auto">
          <a:xfrm>
            <a:off x="7010400" y="2590800"/>
            <a:ext cx="1752600" cy="3810000"/>
          </a:xfrm>
          <a:prstGeom prst="upArrow">
            <a:avLst>
              <a:gd name="adj1" fmla="val 50000"/>
              <a:gd name="adj2" fmla="val 54348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304800" y="2514600"/>
            <a:ext cx="6019800" cy="3733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Tataran Komunikasi</a:t>
            </a:r>
            <a:endParaRPr lang="en-AU" smtClean="0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2667000" y="3276600"/>
            <a:ext cx="6096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902075" y="2701925"/>
            <a:ext cx="210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Komunikasi Massa</a:t>
            </a:r>
            <a:endParaRPr lang="en-AU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4495800" y="3443288"/>
            <a:ext cx="2522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Komunikasi Organisasi</a:t>
            </a:r>
            <a:endParaRPr lang="en-AU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2133600" y="3962400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5105400" y="4162425"/>
            <a:ext cx="2446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Komunikasi Kelompok</a:t>
            </a:r>
            <a:endParaRPr lang="en-AU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1508125" y="4784725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5632450" y="4953000"/>
            <a:ext cx="2662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Komunikasi Antarpribadi</a:t>
            </a:r>
            <a:endParaRPr lang="en-AU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914400" y="54864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6270625" y="5607050"/>
            <a:ext cx="2573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Komunikasi Intrapribadi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7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76275" y="111125"/>
            <a:ext cx="2214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H</a:t>
            </a:r>
            <a:r>
              <a:rPr lang="en-US" sz="3600"/>
              <a:t>AKIKAT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746125" y="536575"/>
            <a:ext cx="23510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M</a:t>
            </a:r>
            <a:r>
              <a:rPr lang="en-US" sz="3600"/>
              <a:t>ANUSIA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930525" y="706438"/>
            <a:ext cx="4232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/>
              <a:t>Makhluk yang memiliki hatinurani, akal, budi,     serta seperangkat naluri 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60388" y="2798763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MANUSIA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1973263" y="1628775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1973263" y="16287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1744663" y="30003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7" name="Text Box 10"/>
          <p:cNvSpPr txBox="1">
            <a:spLocks noChangeArrowheads="1"/>
          </p:cNvSpPr>
          <p:nvPr/>
        </p:nvSpPr>
        <p:spPr bwMode="auto">
          <a:xfrm>
            <a:off x="2346325" y="1436688"/>
            <a:ext cx="6416675" cy="54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PERALATAN JASMANIAH</a:t>
            </a:r>
          </a:p>
          <a:p>
            <a:r>
              <a:rPr lang="en-US"/>
              <a:t>	</a:t>
            </a:r>
            <a:r>
              <a:rPr lang="en-US" sz="1600"/>
              <a:t>- Konkrit,</a:t>
            </a:r>
          </a:p>
          <a:p>
            <a:r>
              <a:rPr lang="en-US" sz="1600"/>
              <a:t>	- Dapat berkerja sendiri-sendiri</a:t>
            </a:r>
          </a:p>
          <a:p>
            <a:r>
              <a:rPr lang="en-US" sz="1600"/>
              <a:t>	- &gt;&gt;&gt;	</a:t>
            </a:r>
            <a:r>
              <a:rPr lang="en-US" sz="1400"/>
              <a:t>Mata untuk melihat</a:t>
            </a:r>
          </a:p>
          <a:p>
            <a:r>
              <a:rPr lang="en-US" sz="1400"/>
              <a:t>		Hidung untuk mencium</a:t>
            </a:r>
          </a:p>
          <a:p>
            <a:r>
              <a:rPr lang="en-US" sz="1400"/>
              <a:t>		Jantung memompa darah</a:t>
            </a:r>
          </a:p>
          <a:p>
            <a:r>
              <a:rPr lang="en-US" sz="1400"/>
              <a:t>		Paru-paru memompa udara</a:t>
            </a:r>
          </a:p>
          <a:p>
            <a:endParaRPr lang="en-US" sz="1400"/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PERALATAN ROHANIAH</a:t>
            </a:r>
          </a:p>
          <a:p>
            <a:r>
              <a:rPr lang="en-US" sz="1600"/>
              <a:t>	- Abstrak, tidak dapat dilihat tapi dapat dirasa, dan 	  dibedakan berdasarkan fungsi-fungsinya</a:t>
            </a:r>
          </a:p>
          <a:p>
            <a:r>
              <a:rPr lang="en-US" sz="1600"/>
              <a:t>	- Bekerja simultan sepanjang hidup manusia pemiliknya. 	  Namun, pada saat tertentu, salah satu dpt lebih menonjol</a:t>
            </a:r>
          </a:p>
          <a:p>
            <a:r>
              <a:rPr lang="en-US" sz="1600"/>
              <a:t>	  daripada yang lainnya</a:t>
            </a:r>
          </a:p>
          <a:p>
            <a:r>
              <a:rPr lang="en-US" sz="1600"/>
              <a:t>	- &gt;&gt;&gt;	 	Hatinurani</a:t>
            </a:r>
          </a:p>
          <a:p>
            <a:r>
              <a:rPr lang="en-US" sz="1600"/>
              <a:t>		      	Akal</a:t>
            </a:r>
          </a:p>
          <a:p>
            <a:r>
              <a:rPr lang="en-US" sz="1600"/>
              <a:t>			Budi</a:t>
            </a:r>
          </a:p>
          <a:p>
            <a:r>
              <a:rPr lang="en-US" sz="1600"/>
              <a:t>			Naluri</a:t>
            </a:r>
          </a:p>
          <a:p>
            <a:r>
              <a:rPr lang="en-US" sz="1600"/>
              <a:t>	</a:t>
            </a:r>
          </a:p>
        </p:txBody>
      </p:sp>
      <p:sp>
        <p:nvSpPr>
          <p:cNvPr id="43018" name="Line 11"/>
          <p:cNvSpPr>
            <a:spLocks noChangeShapeType="1"/>
          </p:cNvSpPr>
          <p:nvPr/>
        </p:nvSpPr>
        <p:spPr bwMode="auto">
          <a:xfrm>
            <a:off x="1973263" y="42195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" name="AutoShape 12"/>
          <p:cNvSpPr>
            <a:spLocks noChangeArrowheads="1"/>
          </p:cNvSpPr>
          <p:nvPr/>
        </p:nvSpPr>
        <p:spPr bwMode="auto">
          <a:xfrm>
            <a:off x="3359150" y="2328863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AutoShape 13"/>
          <p:cNvSpPr>
            <a:spLocks noChangeArrowheads="1"/>
          </p:cNvSpPr>
          <p:nvPr/>
        </p:nvSpPr>
        <p:spPr bwMode="auto">
          <a:xfrm>
            <a:off x="3352800" y="5611813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288925" y="917575"/>
            <a:ext cx="1452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A</a:t>
            </a:r>
            <a:r>
              <a:rPr lang="en-US" sz="3600"/>
              <a:t>KAL</a:t>
            </a: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1812925" y="950913"/>
            <a:ext cx="64928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Peralatan rohaniah manusia yang berfungsi untuk mengingat, menilai, menghubung-hubungkan, menganalisis, dan menyimpulkan benar atasu salah </a:t>
            </a:r>
          </a:p>
        </p:txBody>
      </p:sp>
      <p:sp>
        <p:nvSpPr>
          <p:cNvPr id="216070" name="Line 6"/>
          <p:cNvSpPr>
            <a:spLocks noChangeShapeType="1"/>
          </p:cNvSpPr>
          <p:nvPr/>
        </p:nvSpPr>
        <p:spPr bwMode="auto">
          <a:xfrm>
            <a:off x="5375275" y="1655763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71" name="Line 7"/>
          <p:cNvSpPr>
            <a:spLocks noChangeShapeType="1"/>
          </p:cNvSpPr>
          <p:nvPr/>
        </p:nvSpPr>
        <p:spPr bwMode="auto">
          <a:xfrm>
            <a:off x="6232525" y="1676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73" name="Line 9"/>
          <p:cNvSpPr>
            <a:spLocks noChangeShapeType="1"/>
          </p:cNvSpPr>
          <p:nvPr/>
        </p:nvSpPr>
        <p:spPr bwMode="auto">
          <a:xfrm>
            <a:off x="1965325" y="238125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74" name="Line 10"/>
          <p:cNvSpPr>
            <a:spLocks noChangeShapeType="1"/>
          </p:cNvSpPr>
          <p:nvPr/>
        </p:nvSpPr>
        <p:spPr bwMode="auto">
          <a:xfrm>
            <a:off x="1965325" y="23812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75" name="Line 11"/>
          <p:cNvSpPr>
            <a:spLocks noChangeShapeType="1"/>
          </p:cNvSpPr>
          <p:nvPr/>
        </p:nvSpPr>
        <p:spPr bwMode="auto">
          <a:xfrm>
            <a:off x="1965325" y="306705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6076" name="Text Box 12"/>
          <p:cNvSpPr txBox="1">
            <a:spLocks noChangeArrowheads="1"/>
          </p:cNvSpPr>
          <p:nvPr/>
        </p:nvSpPr>
        <p:spPr bwMode="auto">
          <a:xfrm>
            <a:off x="4616450" y="288290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LOGIKA</a:t>
            </a:r>
          </a:p>
        </p:txBody>
      </p:sp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365125" y="3733800"/>
            <a:ext cx="68580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PERALATAN ROHANIAH manusia bekerja secara simultan, (serentak, terus menerus, bersama-sama) sepanjang hidup manusia pemiliknya.       </a:t>
            </a:r>
          </a:p>
          <a:p>
            <a:endParaRPr lang="en-US"/>
          </a:p>
          <a:p>
            <a:r>
              <a:rPr lang="en-US"/>
              <a:t>	Namun, pada saat tertentu, salah satu dpt lebih 	menonjol daripada yang lainnya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6079" name="Text Box 15"/>
          <p:cNvSpPr txBox="1">
            <a:spLocks noChangeArrowheads="1"/>
          </p:cNvSpPr>
          <p:nvPr/>
        </p:nvSpPr>
        <p:spPr bwMode="auto">
          <a:xfrm>
            <a:off x="1582738" y="6003925"/>
            <a:ext cx="5492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Orang yang sangat menonjol kerja LOGIKAnya</a:t>
            </a:r>
          </a:p>
          <a:p>
            <a:r>
              <a:rPr lang="en-US" sz="2000"/>
              <a:t>lazim, disebut CENDEKIAWAN </a:t>
            </a:r>
          </a:p>
        </p:txBody>
      </p:sp>
      <p:sp>
        <p:nvSpPr>
          <p:cNvPr id="216080" name="AutoShape 16"/>
          <p:cNvSpPr>
            <a:spLocks noChangeArrowheads="1"/>
          </p:cNvSpPr>
          <p:nvPr/>
        </p:nvSpPr>
        <p:spPr bwMode="auto">
          <a:xfrm>
            <a:off x="4708525" y="5410200"/>
            <a:ext cx="1600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6081" name="Line 17"/>
          <p:cNvSpPr>
            <a:spLocks noChangeShapeType="1"/>
          </p:cNvSpPr>
          <p:nvPr/>
        </p:nvSpPr>
        <p:spPr bwMode="auto">
          <a:xfrm>
            <a:off x="727075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6082" name="Line 18"/>
          <p:cNvSpPr>
            <a:spLocks noChangeShapeType="1"/>
          </p:cNvSpPr>
          <p:nvPr/>
        </p:nvSpPr>
        <p:spPr bwMode="auto">
          <a:xfrm>
            <a:off x="727075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83" name="Line 19"/>
          <p:cNvSpPr>
            <a:spLocks noChangeShapeType="1"/>
          </p:cNvSpPr>
          <p:nvPr/>
        </p:nvSpPr>
        <p:spPr bwMode="auto">
          <a:xfrm>
            <a:off x="746125" y="48768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85" name="Line 21"/>
          <p:cNvSpPr>
            <a:spLocks noChangeShapeType="1"/>
          </p:cNvSpPr>
          <p:nvPr/>
        </p:nvSpPr>
        <p:spPr bwMode="auto">
          <a:xfrm>
            <a:off x="2651125" y="4495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86" name="Line 22"/>
          <p:cNvSpPr>
            <a:spLocks noChangeShapeType="1"/>
          </p:cNvSpPr>
          <p:nvPr/>
        </p:nvSpPr>
        <p:spPr bwMode="auto">
          <a:xfrm>
            <a:off x="7375525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16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6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6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6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1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1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6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1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16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70" grpId="0" animBg="1"/>
      <p:bldP spid="216071" grpId="0" animBg="1"/>
      <p:bldP spid="216073" grpId="0" animBg="1"/>
      <p:bldP spid="216074" grpId="0" animBg="1"/>
      <p:bldP spid="216075" grpId="0" animBg="1"/>
      <p:bldP spid="216076" grpId="0"/>
      <p:bldP spid="216079" grpId="0"/>
      <p:bldP spid="216080" grpId="0" animBg="1"/>
      <p:bldP spid="216081" grpId="0" animBg="1"/>
      <p:bldP spid="216082" grpId="0" animBg="1"/>
      <p:bldP spid="216083" grpId="0" animBg="1"/>
      <p:bldP spid="216085" grpId="0" animBg="1"/>
      <p:bldP spid="2160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/>
          <p:cNvSpPr txBox="1">
            <a:spLocks noChangeArrowheads="1"/>
          </p:cNvSpPr>
          <p:nvPr/>
        </p:nvSpPr>
        <p:spPr bwMode="auto">
          <a:xfrm>
            <a:off x="381000" y="914400"/>
            <a:ext cx="1374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B</a:t>
            </a:r>
            <a:r>
              <a:rPr lang="en-US" sz="3600"/>
              <a:t>UDI</a:t>
            </a: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1317625" y="1030288"/>
            <a:ext cx="649287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i="1"/>
              <a:t>      Peralatan Rohaniah manusia yang berfungsi untuk menilai:</a:t>
            </a:r>
          </a:p>
          <a:p>
            <a:pPr marL="342900" indent="-342900"/>
            <a:endParaRPr lang="en-US" sz="900" i="1"/>
          </a:p>
          <a:p>
            <a:pPr marL="342900" indent="-342900"/>
            <a:r>
              <a:rPr lang="en-US" i="1"/>
              <a:t>Apakah sesuatu indah atau tidak indah (estetika)</a:t>
            </a:r>
          </a:p>
          <a:p>
            <a:pPr marL="342900" indent="-342900"/>
            <a:r>
              <a:rPr lang="en-US" i="1"/>
              <a:t>Apakah sesuatu adil atau tidak adil (etika/moral)</a:t>
            </a:r>
          </a:p>
          <a:p>
            <a:pPr marL="342900" indent="-342900"/>
            <a:r>
              <a:rPr lang="en-US" i="1"/>
              <a:t>Apakah sesuatu sopan atau tidak sopan (etiket)</a:t>
            </a:r>
          </a:p>
        </p:txBody>
      </p:sp>
      <p:sp>
        <p:nvSpPr>
          <p:cNvPr id="45060" name="Text Box 13"/>
          <p:cNvSpPr txBox="1">
            <a:spLocks noChangeArrowheads="1"/>
          </p:cNvSpPr>
          <p:nvPr/>
        </p:nvSpPr>
        <p:spPr bwMode="auto">
          <a:xfrm>
            <a:off x="587375" y="2901950"/>
            <a:ext cx="6630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Orang yang sangat menonjol kerja Budi, utamanya Etika/Etiketnya, lazim disebut BUDAYAWAN</a:t>
            </a:r>
          </a:p>
        </p:txBody>
      </p:sp>
      <p:sp>
        <p:nvSpPr>
          <p:cNvPr id="45061" name="Text Box 23"/>
          <p:cNvSpPr txBox="1">
            <a:spLocks noChangeArrowheads="1"/>
          </p:cNvSpPr>
          <p:nvPr/>
        </p:nvSpPr>
        <p:spPr bwMode="auto">
          <a:xfrm>
            <a:off x="533400" y="3724275"/>
            <a:ext cx="8229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/>
              <a:t>Orang yang sangat menonjol kerja Estetikanya, </a:t>
            </a:r>
          </a:p>
          <a:p>
            <a:pPr marL="342900" indent="-342900">
              <a:buFontTx/>
              <a:buAutoNum type="alphaLcPeriod"/>
            </a:pPr>
            <a:r>
              <a:rPr lang="en-US"/>
              <a:t>Dalam penggunaan LK mimik/gerak-gerik 	  	aktor/aktris</a:t>
            </a:r>
          </a:p>
          <a:p>
            <a:pPr marL="342900" indent="-342900">
              <a:buFontTx/>
              <a:buAutoNum type="alphaLcPeriod"/>
            </a:pPr>
            <a:r>
              <a:rPr lang="en-US"/>
              <a:t>Dalam penggunaan LK suara				penyanyi</a:t>
            </a:r>
          </a:p>
          <a:p>
            <a:pPr marL="342900" indent="-342900">
              <a:buFontTx/>
              <a:buAutoNum type="alphaLcPeriod"/>
            </a:pPr>
            <a:r>
              <a:rPr lang="en-US"/>
              <a:t>Dalam penggunaan LK bahasa lisan			sastrawan</a:t>
            </a:r>
          </a:p>
          <a:p>
            <a:pPr marL="342900" indent="-342900">
              <a:buFontTx/>
              <a:buAutoNum type="alphaLcPeriod"/>
            </a:pPr>
            <a:r>
              <a:rPr lang="en-US"/>
              <a:t>Dalam penggunaan LK gambar				pelukis</a:t>
            </a:r>
          </a:p>
          <a:p>
            <a:pPr marL="342900" indent="-342900">
              <a:buFontTx/>
              <a:buAutoNum type="alphaLcPeriod"/>
            </a:pPr>
            <a:r>
              <a:rPr lang="en-US"/>
              <a:t>Dalam penggunaan LK nada				pemusik</a:t>
            </a:r>
          </a:p>
          <a:p>
            <a:pPr marL="342900" indent="-342900">
              <a:buFontTx/>
              <a:buAutoNum type="alphaLcPeriod"/>
            </a:pPr>
            <a:r>
              <a:rPr lang="en-US"/>
              <a:t>dll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4"/>
          <p:cNvSpPr txBox="1">
            <a:spLocks noChangeArrowheads="1"/>
          </p:cNvSpPr>
          <p:nvPr/>
        </p:nvSpPr>
        <p:spPr bwMode="auto">
          <a:xfrm>
            <a:off x="152400" y="900113"/>
            <a:ext cx="38417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AKAL</a:t>
            </a:r>
            <a:r>
              <a:rPr lang="en-US"/>
              <a:t>		Logika	</a:t>
            </a:r>
            <a:endParaRPr lang="en-US" sz="1200"/>
          </a:p>
          <a:p>
            <a:endParaRPr lang="en-US" sz="1200"/>
          </a:p>
          <a:p>
            <a:endParaRPr lang="en-US"/>
          </a:p>
          <a:p>
            <a:r>
              <a:rPr lang="en-US" b="1"/>
              <a:t>BUDI	</a:t>
            </a:r>
            <a:r>
              <a:rPr lang="en-US"/>
              <a:t>	Etika</a:t>
            </a:r>
          </a:p>
          <a:p>
            <a:r>
              <a:rPr lang="en-US"/>
              <a:t>		</a:t>
            </a:r>
          </a:p>
          <a:p>
            <a:r>
              <a:rPr lang="en-US"/>
              <a:t>		Estetika		</a:t>
            </a:r>
            <a:endParaRPr lang="en-US" sz="1400"/>
          </a:p>
        </p:txBody>
      </p:sp>
      <p:sp>
        <p:nvSpPr>
          <p:cNvPr id="46083" name="AutoShape 5"/>
          <p:cNvSpPr>
            <a:spLocks noChangeArrowheads="1"/>
          </p:cNvSpPr>
          <p:nvPr/>
        </p:nvSpPr>
        <p:spPr bwMode="auto">
          <a:xfrm>
            <a:off x="1524000" y="844550"/>
            <a:ext cx="2590800" cy="457200"/>
          </a:xfrm>
          <a:prstGeom prst="homePlate">
            <a:avLst>
              <a:gd name="adj" fmla="val 141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6"/>
          <p:cNvSpPr>
            <a:spLocks noChangeArrowheads="1"/>
          </p:cNvSpPr>
          <p:nvPr/>
        </p:nvSpPr>
        <p:spPr bwMode="auto">
          <a:xfrm>
            <a:off x="1524000" y="1585913"/>
            <a:ext cx="2590800" cy="1066800"/>
          </a:xfrm>
          <a:prstGeom prst="homePlate">
            <a:avLst>
              <a:gd name="adj" fmla="val 607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Rectangle 7"/>
          <p:cNvSpPr>
            <a:spLocks noChangeArrowheads="1"/>
          </p:cNvSpPr>
          <p:nvPr/>
        </p:nvSpPr>
        <p:spPr bwMode="auto">
          <a:xfrm>
            <a:off x="3200400" y="892175"/>
            <a:ext cx="6019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	</a:t>
            </a:r>
            <a:r>
              <a:rPr lang="en-US" sz="2000"/>
              <a:t>hasil kerja cenderung OBYEKTIF</a:t>
            </a:r>
          </a:p>
          <a:p>
            <a:r>
              <a:rPr lang="en-US"/>
              <a:t>	</a:t>
            </a:r>
            <a:r>
              <a:rPr lang="en-US" sz="1400"/>
              <a:t>1 + 1, Anda dan saya pasti sama sepakat, hasilnya sama 	dengan 2</a:t>
            </a:r>
          </a:p>
        </p:txBody>
      </p:sp>
      <p:sp>
        <p:nvSpPr>
          <p:cNvPr id="46086" name="Text Box 8"/>
          <p:cNvSpPr txBox="1">
            <a:spLocks noChangeArrowheads="1"/>
          </p:cNvSpPr>
          <p:nvPr/>
        </p:nvSpPr>
        <p:spPr bwMode="auto">
          <a:xfrm>
            <a:off x="4149725" y="1951038"/>
            <a:ext cx="47244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hasil kerja cenderung SUBYEKTIF</a:t>
            </a:r>
            <a:r>
              <a:rPr lang="en-US"/>
              <a:t> </a:t>
            </a:r>
          </a:p>
          <a:p>
            <a:r>
              <a:rPr lang="en-US" sz="1400"/>
              <a:t>Saya bilang lukisan itu indah, Anda bilang jelek</a:t>
            </a:r>
          </a:p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6087" name="Text Box 9"/>
          <p:cNvSpPr txBox="1">
            <a:spLocks noChangeArrowheads="1"/>
          </p:cNvSpPr>
          <p:nvPr/>
        </p:nvSpPr>
        <p:spPr bwMode="auto">
          <a:xfrm>
            <a:off x="457200" y="2955925"/>
            <a:ext cx="78771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Anda merancang suatu iklan. </a:t>
            </a:r>
          </a:p>
          <a:p>
            <a:r>
              <a:rPr lang="en-US"/>
              <a:t>Iklan Anda sukses, </a:t>
            </a:r>
          </a:p>
          <a:p>
            <a:r>
              <a:rPr lang="en-US"/>
              <a:t>membawa keberhasilan penjualan produk di seluruh daerah di Indonesia, kecuali di satu daerah di Jawa Tengah </a:t>
            </a:r>
          </a:p>
          <a:p>
            <a:r>
              <a:rPr lang="en-US"/>
              <a:t>yang justeru menuai protes.</a:t>
            </a:r>
          </a:p>
          <a:p>
            <a:endParaRPr lang="en-US"/>
          </a:p>
          <a:p>
            <a:r>
              <a:rPr lang="en-US"/>
              <a:t>Secara AKAL, yakni logika, tidak ada yang salah dengan iklan Anda. Masalahnya adalah dalam hal BUDI </a:t>
            </a:r>
          </a:p>
          <a:p>
            <a:r>
              <a:rPr lang="en-US"/>
              <a:t>yakni etiket, menyangkut perasaan kesopanan kelompok masyarakat Jawa Tengan itu. </a:t>
            </a:r>
          </a:p>
        </p:txBody>
      </p:sp>
      <p:sp>
        <p:nvSpPr>
          <p:cNvPr id="46088" name="Text Box 10"/>
          <p:cNvSpPr txBox="1">
            <a:spLocks noChangeArrowheads="1"/>
          </p:cNvSpPr>
          <p:nvPr/>
        </p:nvSpPr>
        <p:spPr bwMode="auto">
          <a:xfrm>
            <a:off x="1981200" y="5927725"/>
            <a:ext cx="6877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Dalam komunikasi </a:t>
            </a:r>
            <a:r>
              <a:rPr lang="en-US" sz="2000" i="1"/>
              <a:t>antarbudaya/lintas budaya</a:t>
            </a:r>
            <a:r>
              <a:rPr lang="en-US" sz="2000"/>
              <a:t>,</a:t>
            </a:r>
          </a:p>
          <a:p>
            <a:r>
              <a:rPr lang="en-US" sz="2000"/>
              <a:t>masalah BUDI harus benar-benar menjadi perhatian Anda.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Peralatan Rohaniah:</a:t>
            </a:r>
            <a:br>
              <a:rPr lang="en-US" sz="2400" smtClean="0"/>
            </a:br>
            <a:r>
              <a:rPr lang="en-US" sz="4000" smtClean="0"/>
              <a:t>Naluri</a:t>
            </a:r>
            <a:endParaRPr lang="en-AU" sz="400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Dorongan yang berasal dari dalam diri manusia untuk melakukan sesuatu guna memenuhi kebutuhan dasar.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Naluri ada yang positif ada yang  negatif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Manusia memiliki berbagai naluri.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Psikologi Freud mengenal naluri sexual.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Teologi mengakui naluri ketuhanan.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Ilmu Komunikasi sekurangnya mengenal 4 naluri utama: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Naluri Kebahagiaan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Naluri Ingintahu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Naluri Sosial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Naluri Komunikasi</a:t>
            </a:r>
          </a:p>
          <a:p>
            <a:pPr lvl="1" eaLnBrk="1" hangingPunct="1">
              <a:lnSpc>
                <a:spcPct val="90000"/>
              </a:lnSpc>
            </a:pPr>
            <a:endParaRPr lang="en-A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N</a:t>
            </a:r>
            <a:r>
              <a:rPr lang="en-US" sz="3600"/>
              <a:t>ALURI</a:t>
            </a: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2209800" y="650875"/>
            <a:ext cx="48926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Dorongan yang berasal dari dalam diri manusia untuk melakukan sesuatu guna memenuhi kebutuhan dasar</a:t>
            </a:r>
          </a:p>
        </p:txBody>
      </p:sp>
      <p:sp>
        <p:nvSpPr>
          <p:cNvPr id="48132" name="Text Box 6"/>
          <p:cNvSpPr txBox="1">
            <a:spLocks noChangeArrowheads="1"/>
          </p:cNvSpPr>
          <p:nvPr/>
        </p:nvSpPr>
        <p:spPr bwMode="auto">
          <a:xfrm>
            <a:off x="2971800" y="1752600"/>
            <a:ext cx="2724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NALURI KEBAHAGIAAN</a:t>
            </a:r>
          </a:p>
          <a:p>
            <a:r>
              <a:rPr lang="en-US"/>
              <a:t>NALURI SOSIAL</a:t>
            </a:r>
          </a:p>
          <a:p>
            <a:r>
              <a:rPr lang="en-US"/>
              <a:t>NALURI INGIN TAHU</a:t>
            </a:r>
          </a:p>
          <a:p>
            <a:r>
              <a:rPr lang="en-US"/>
              <a:t>NALURI KOMUNIKASI</a:t>
            </a:r>
          </a:p>
        </p:txBody>
      </p:sp>
      <p:sp>
        <p:nvSpPr>
          <p:cNvPr id="48133" name="Text Box 7"/>
          <p:cNvSpPr txBox="1">
            <a:spLocks noChangeArrowheads="1"/>
          </p:cNvSpPr>
          <p:nvPr/>
        </p:nvSpPr>
        <p:spPr bwMode="auto">
          <a:xfrm>
            <a:off x="609600" y="3479800"/>
            <a:ext cx="8059738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    Naluri juga dimiliki oleh hewan</a:t>
            </a:r>
          </a:p>
          <a:p>
            <a:endParaRPr lang="en-US" sz="800"/>
          </a:p>
          <a:p>
            <a:endParaRPr lang="en-US" sz="2000"/>
          </a:p>
          <a:p>
            <a:r>
              <a:rPr lang="en-US" sz="2000"/>
              <a:t>	Karenanya, manusia yang terlalu menuruti nalurinya semata, </a:t>
            </a:r>
          </a:p>
          <a:p>
            <a:r>
              <a:rPr lang="en-US" sz="2000"/>
              <a:t>	utamanya naluri negatif, tanpa mempergunakan akal budinya,</a:t>
            </a:r>
          </a:p>
          <a:p>
            <a:r>
              <a:rPr lang="en-US" sz="2000"/>
              <a:t>	cenderung disamakan dengan hewan </a:t>
            </a:r>
          </a:p>
        </p:txBody>
      </p:sp>
      <p:sp>
        <p:nvSpPr>
          <p:cNvPr id="48134" name="Line 8"/>
          <p:cNvSpPr>
            <a:spLocks noChangeShapeType="1"/>
          </p:cNvSpPr>
          <p:nvPr/>
        </p:nvSpPr>
        <p:spPr bwMode="auto">
          <a:xfrm>
            <a:off x="838200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5" name="Line 9"/>
          <p:cNvSpPr>
            <a:spLocks noChangeShapeType="1"/>
          </p:cNvSpPr>
          <p:nvPr/>
        </p:nvSpPr>
        <p:spPr bwMode="auto">
          <a:xfrm flipV="1">
            <a:off x="8382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Line 10"/>
          <p:cNvSpPr>
            <a:spLocks noChangeShapeType="1"/>
          </p:cNvSpPr>
          <p:nvPr/>
        </p:nvSpPr>
        <p:spPr bwMode="auto">
          <a:xfrm>
            <a:off x="838200" y="41148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7" name="Line 12"/>
          <p:cNvSpPr>
            <a:spLocks noChangeShapeType="1"/>
          </p:cNvSpPr>
          <p:nvPr/>
        </p:nvSpPr>
        <p:spPr bwMode="auto">
          <a:xfrm flipV="1">
            <a:off x="68580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8" name="Line 13"/>
          <p:cNvSpPr>
            <a:spLocks noChangeShapeType="1"/>
          </p:cNvSpPr>
          <p:nvPr/>
        </p:nvSpPr>
        <p:spPr bwMode="auto">
          <a:xfrm>
            <a:off x="4800600" y="3733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Microsoft Office PowerPoint</Application>
  <PresentationFormat>On-screen Show (4:3)</PresentationFormat>
  <Paragraphs>181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KOMUNIKASI</vt:lpstr>
      <vt:lpstr>UNSUR KOMUNIKASI pada  TATARAN KOMUNIKASI</vt:lpstr>
      <vt:lpstr>Tataran Komunikasi</vt:lpstr>
      <vt:lpstr>PowerPoint Presentation</vt:lpstr>
      <vt:lpstr>PowerPoint Presentation</vt:lpstr>
      <vt:lpstr>PowerPoint Presentation</vt:lpstr>
      <vt:lpstr>PowerPoint Presentation</vt:lpstr>
      <vt:lpstr>Peralatan Rohaniah: Naluri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</dc:title>
  <dc:creator>User</dc:creator>
  <cp:lastModifiedBy>May</cp:lastModifiedBy>
  <cp:revision>2</cp:revision>
  <dcterms:created xsi:type="dcterms:W3CDTF">2012-03-01T12:17:41Z</dcterms:created>
  <dcterms:modified xsi:type="dcterms:W3CDTF">2015-02-28T03:29:11Z</dcterms:modified>
</cp:coreProperties>
</file>