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156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F5402D-BA3B-402E-82D9-CCE14B71AE26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342E80-6D1D-4D72-AEEC-DA10B6B7B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014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A27B6F-D128-4879-BA09-8A619976ED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18F80D-B284-432A-A2BE-B89A24DEB07A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709DF8-E134-4470-B9BC-AF0D6845A0AA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551654-D405-4787-9AE5-1372A7984CE6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0FB010-1367-4025-B71F-700EB02EDF38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45D72F-8EB6-4DC3-B18C-BAC6F335EED3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AA6B8F-B1F8-4FDD-AAB9-E7AF72B5D3AC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5567ED-D69E-432B-9D7B-CE95BE280FC5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A3508-5112-45C0-AF03-2EC55FA8A949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ADB64-1794-4753-BFA6-96F83E25A0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A3508-5112-45C0-AF03-2EC55FA8A949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ADB64-1794-4753-BFA6-96F83E25A0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A3508-5112-45C0-AF03-2EC55FA8A949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ADB64-1794-4753-BFA6-96F83E25A0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A3508-5112-45C0-AF03-2EC55FA8A949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ADB64-1794-4753-BFA6-96F83E25A0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A3508-5112-45C0-AF03-2EC55FA8A949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ADB64-1794-4753-BFA6-96F83E25A0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A3508-5112-45C0-AF03-2EC55FA8A949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ADB64-1794-4753-BFA6-96F83E25A0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A3508-5112-45C0-AF03-2EC55FA8A949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ADB64-1794-4753-BFA6-96F83E25A0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A3508-5112-45C0-AF03-2EC55FA8A949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ADB64-1794-4753-BFA6-96F83E25A0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A3508-5112-45C0-AF03-2EC55FA8A949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ADB64-1794-4753-BFA6-96F83E25A0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A3508-5112-45C0-AF03-2EC55FA8A949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ADB64-1794-4753-BFA6-96F83E25A0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A3508-5112-45C0-AF03-2EC55FA8A949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ADB64-1794-4753-BFA6-96F83E25A0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A3508-5112-45C0-AF03-2EC55FA8A949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ADB64-1794-4753-BFA6-96F83E25A0E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676275" y="111125"/>
            <a:ext cx="22145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/>
              <a:t>H</a:t>
            </a:r>
            <a:r>
              <a:rPr lang="en-US" sz="3600"/>
              <a:t>AKIKAT</a:t>
            </a: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746125" y="536575"/>
            <a:ext cx="23510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/>
              <a:t>M</a:t>
            </a:r>
            <a:r>
              <a:rPr lang="en-US" sz="3600"/>
              <a:t>ANUSIA</a:t>
            </a:r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2930525" y="706438"/>
            <a:ext cx="42322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i="1"/>
              <a:t>Makhluk yang memiliki hatinurani, akal, budi,     serta seperangkat naluri </a:t>
            </a:r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560388" y="2798763"/>
            <a:ext cx="1225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MANUSIA</a:t>
            </a:r>
          </a:p>
        </p:txBody>
      </p:sp>
      <p:sp>
        <p:nvSpPr>
          <p:cNvPr id="43014" name="Line 6"/>
          <p:cNvSpPr>
            <a:spLocks noChangeShapeType="1"/>
          </p:cNvSpPr>
          <p:nvPr/>
        </p:nvSpPr>
        <p:spPr bwMode="auto">
          <a:xfrm>
            <a:off x="1973263" y="1628775"/>
            <a:ext cx="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15" name="Line 7"/>
          <p:cNvSpPr>
            <a:spLocks noChangeShapeType="1"/>
          </p:cNvSpPr>
          <p:nvPr/>
        </p:nvSpPr>
        <p:spPr bwMode="auto">
          <a:xfrm>
            <a:off x="1973263" y="1628775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16" name="Line 8"/>
          <p:cNvSpPr>
            <a:spLocks noChangeShapeType="1"/>
          </p:cNvSpPr>
          <p:nvPr/>
        </p:nvSpPr>
        <p:spPr bwMode="auto">
          <a:xfrm>
            <a:off x="1744663" y="3000375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17" name="Text Box 10"/>
          <p:cNvSpPr txBox="1">
            <a:spLocks noChangeArrowheads="1"/>
          </p:cNvSpPr>
          <p:nvPr/>
        </p:nvSpPr>
        <p:spPr bwMode="auto">
          <a:xfrm>
            <a:off x="2346325" y="1436688"/>
            <a:ext cx="6416675" cy="540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PERALATAN JASMANIAH</a:t>
            </a:r>
          </a:p>
          <a:p>
            <a:r>
              <a:rPr lang="en-US"/>
              <a:t>	</a:t>
            </a:r>
            <a:r>
              <a:rPr lang="en-US" sz="1600"/>
              <a:t>- Konkrit,</a:t>
            </a:r>
          </a:p>
          <a:p>
            <a:r>
              <a:rPr lang="en-US" sz="1600"/>
              <a:t>	- Dapat berkerja sendiri-sendiri</a:t>
            </a:r>
          </a:p>
          <a:p>
            <a:r>
              <a:rPr lang="en-US" sz="1600"/>
              <a:t>	- &gt;&gt;&gt;	</a:t>
            </a:r>
            <a:r>
              <a:rPr lang="en-US" sz="1400"/>
              <a:t>Mata untuk melihat</a:t>
            </a:r>
          </a:p>
          <a:p>
            <a:r>
              <a:rPr lang="en-US" sz="1400"/>
              <a:t>		Hidung untuk mencium</a:t>
            </a:r>
          </a:p>
          <a:p>
            <a:r>
              <a:rPr lang="en-US" sz="1400"/>
              <a:t>		Jantung memompa darah</a:t>
            </a:r>
          </a:p>
          <a:p>
            <a:r>
              <a:rPr lang="en-US" sz="1400"/>
              <a:t>		Paru-paru memompa udara</a:t>
            </a:r>
          </a:p>
          <a:p>
            <a:endParaRPr lang="en-US" sz="1400"/>
          </a:p>
          <a:p>
            <a:endParaRPr lang="en-US" sz="1600"/>
          </a:p>
          <a:p>
            <a:endParaRPr lang="en-US" sz="1600"/>
          </a:p>
          <a:p>
            <a:endParaRPr lang="en-US" sz="1600"/>
          </a:p>
          <a:p>
            <a:r>
              <a:rPr lang="en-US" sz="1600"/>
              <a:t>PERALATAN ROHANIAH</a:t>
            </a:r>
          </a:p>
          <a:p>
            <a:r>
              <a:rPr lang="en-US" sz="1600"/>
              <a:t>	- Abstrak, tidak dapat dilihat tapi dapat dirasa, dan 	  dibedakan berdasarkan fungsi-fungsinya</a:t>
            </a:r>
          </a:p>
          <a:p>
            <a:r>
              <a:rPr lang="en-US" sz="1600"/>
              <a:t>	- Bekerja simultan sepanjang hidup manusia pemiliknya. 	  Namun, pada saat tertentu, salah satu dpt lebih menonjol</a:t>
            </a:r>
          </a:p>
          <a:p>
            <a:r>
              <a:rPr lang="en-US" sz="1600"/>
              <a:t>	  daripada yang lainnya</a:t>
            </a:r>
          </a:p>
          <a:p>
            <a:r>
              <a:rPr lang="en-US" sz="1600"/>
              <a:t>	- &gt;&gt;&gt;	 	Hatinurani</a:t>
            </a:r>
          </a:p>
          <a:p>
            <a:r>
              <a:rPr lang="en-US" sz="1600"/>
              <a:t>		      	Akal</a:t>
            </a:r>
          </a:p>
          <a:p>
            <a:r>
              <a:rPr lang="en-US" sz="1600"/>
              <a:t>			Budi</a:t>
            </a:r>
          </a:p>
          <a:p>
            <a:r>
              <a:rPr lang="en-US" sz="1600"/>
              <a:t>			Naluri</a:t>
            </a:r>
          </a:p>
          <a:p>
            <a:r>
              <a:rPr lang="en-US" sz="1600"/>
              <a:t>	</a:t>
            </a:r>
          </a:p>
        </p:txBody>
      </p:sp>
      <p:sp>
        <p:nvSpPr>
          <p:cNvPr id="43018" name="Line 11"/>
          <p:cNvSpPr>
            <a:spLocks noChangeShapeType="1"/>
          </p:cNvSpPr>
          <p:nvPr/>
        </p:nvSpPr>
        <p:spPr bwMode="auto">
          <a:xfrm>
            <a:off x="1973263" y="4219575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19" name="AutoShape 12"/>
          <p:cNvSpPr>
            <a:spLocks noChangeArrowheads="1"/>
          </p:cNvSpPr>
          <p:nvPr/>
        </p:nvSpPr>
        <p:spPr bwMode="auto">
          <a:xfrm>
            <a:off x="3359150" y="2328863"/>
            <a:ext cx="762000" cy="152400"/>
          </a:xfrm>
          <a:prstGeom prst="rightArrow">
            <a:avLst>
              <a:gd name="adj1" fmla="val 50000"/>
              <a:gd name="adj2" fmla="val 1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20" name="AutoShape 13"/>
          <p:cNvSpPr>
            <a:spLocks noChangeArrowheads="1"/>
          </p:cNvSpPr>
          <p:nvPr/>
        </p:nvSpPr>
        <p:spPr bwMode="auto">
          <a:xfrm>
            <a:off x="3352800" y="5611813"/>
            <a:ext cx="762000" cy="152400"/>
          </a:xfrm>
          <a:prstGeom prst="rightArrow">
            <a:avLst>
              <a:gd name="adj1" fmla="val 50000"/>
              <a:gd name="adj2" fmla="val 1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4"/>
          <p:cNvSpPr txBox="1">
            <a:spLocks noChangeArrowheads="1"/>
          </p:cNvSpPr>
          <p:nvPr/>
        </p:nvSpPr>
        <p:spPr bwMode="auto">
          <a:xfrm>
            <a:off x="288925" y="917575"/>
            <a:ext cx="14525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/>
              <a:t>A</a:t>
            </a:r>
            <a:r>
              <a:rPr lang="en-US" sz="3600"/>
              <a:t>KAL</a:t>
            </a:r>
          </a:p>
        </p:txBody>
      </p:sp>
      <p:sp>
        <p:nvSpPr>
          <p:cNvPr id="44035" name="Text Box 5"/>
          <p:cNvSpPr txBox="1">
            <a:spLocks noChangeArrowheads="1"/>
          </p:cNvSpPr>
          <p:nvPr/>
        </p:nvSpPr>
        <p:spPr bwMode="auto">
          <a:xfrm>
            <a:off x="1812925" y="950913"/>
            <a:ext cx="6492875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/>
              <a:t>Peralatan rohaniah manusia yang berfungsi untuk mengingat, menilai, menghubung-hubungkan, menganalisis, dan menyimpulkan benar atasu salah </a:t>
            </a:r>
          </a:p>
        </p:txBody>
      </p:sp>
      <p:sp>
        <p:nvSpPr>
          <p:cNvPr id="216070" name="Line 6"/>
          <p:cNvSpPr>
            <a:spLocks noChangeShapeType="1"/>
          </p:cNvSpPr>
          <p:nvPr/>
        </p:nvSpPr>
        <p:spPr bwMode="auto">
          <a:xfrm>
            <a:off x="5375275" y="1655763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071" name="Line 7"/>
          <p:cNvSpPr>
            <a:spLocks noChangeShapeType="1"/>
          </p:cNvSpPr>
          <p:nvPr/>
        </p:nvSpPr>
        <p:spPr bwMode="auto">
          <a:xfrm>
            <a:off x="6232525" y="16764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073" name="Line 9"/>
          <p:cNvSpPr>
            <a:spLocks noChangeShapeType="1"/>
          </p:cNvSpPr>
          <p:nvPr/>
        </p:nvSpPr>
        <p:spPr bwMode="auto">
          <a:xfrm>
            <a:off x="1965325" y="2381250"/>
            <a:ext cx="426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074" name="Line 10"/>
          <p:cNvSpPr>
            <a:spLocks noChangeShapeType="1"/>
          </p:cNvSpPr>
          <p:nvPr/>
        </p:nvSpPr>
        <p:spPr bwMode="auto">
          <a:xfrm>
            <a:off x="1965325" y="238125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075" name="Line 11"/>
          <p:cNvSpPr>
            <a:spLocks noChangeShapeType="1"/>
          </p:cNvSpPr>
          <p:nvPr/>
        </p:nvSpPr>
        <p:spPr bwMode="auto">
          <a:xfrm>
            <a:off x="1965325" y="306705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6076" name="Text Box 12"/>
          <p:cNvSpPr txBox="1">
            <a:spLocks noChangeArrowheads="1"/>
          </p:cNvSpPr>
          <p:nvPr/>
        </p:nvSpPr>
        <p:spPr bwMode="auto">
          <a:xfrm>
            <a:off x="4616450" y="2882900"/>
            <a:ext cx="1035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LOGIKA</a:t>
            </a:r>
          </a:p>
        </p:txBody>
      </p:sp>
      <p:sp>
        <p:nvSpPr>
          <p:cNvPr id="216077" name="Text Box 13"/>
          <p:cNvSpPr txBox="1">
            <a:spLocks noChangeArrowheads="1"/>
          </p:cNvSpPr>
          <p:nvPr/>
        </p:nvSpPr>
        <p:spPr bwMode="auto">
          <a:xfrm>
            <a:off x="365125" y="3733800"/>
            <a:ext cx="6858000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PERALATAN ROHANIAH manusia bekerja secara simultan, (serentak, terus menerus, bersama-sama) sepanjang hidup manusia pemiliknya.       </a:t>
            </a:r>
          </a:p>
          <a:p>
            <a:endParaRPr lang="en-US"/>
          </a:p>
          <a:p>
            <a:r>
              <a:rPr lang="en-US"/>
              <a:t>	Namun, pada saat tertentu, salah satu dpt lebih 	menonjol daripada yang lainnya</a:t>
            </a: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16079" name="Text Box 15"/>
          <p:cNvSpPr txBox="1">
            <a:spLocks noChangeArrowheads="1"/>
          </p:cNvSpPr>
          <p:nvPr/>
        </p:nvSpPr>
        <p:spPr bwMode="auto">
          <a:xfrm>
            <a:off x="1582738" y="6003925"/>
            <a:ext cx="54927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Orang yang sangat menonjol kerja LOGIKAnya</a:t>
            </a:r>
          </a:p>
          <a:p>
            <a:r>
              <a:rPr lang="en-US" sz="2000"/>
              <a:t>lazim, disebut CENDEKIAWAN </a:t>
            </a:r>
          </a:p>
        </p:txBody>
      </p:sp>
      <p:sp>
        <p:nvSpPr>
          <p:cNvPr id="216080" name="AutoShape 16"/>
          <p:cNvSpPr>
            <a:spLocks noChangeArrowheads="1"/>
          </p:cNvSpPr>
          <p:nvPr/>
        </p:nvSpPr>
        <p:spPr bwMode="auto">
          <a:xfrm>
            <a:off x="4708525" y="5410200"/>
            <a:ext cx="1600200" cy="4572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16081" name="Line 17"/>
          <p:cNvSpPr>
            <a:spLocks noChangeShapeType="1"/>
          </p:cNvSpPr>
          <p:nvPr/>
        </p:nvSpPr>
        <p:spPr bwMode="auto">
          <a:xfrm>
            <a:off x="727075" y="5029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6082" name="Line 18"/>
          <p:cNvSpPr>
            <a:spLocks noChangeShapeType="1"/>
          </p:cNvSpPr>
          <p:nvPr/>
        </p:nvSpPr>
        <p:spPr bwMode="auto">
          <a:xfrm>
            <a:off x="727075" y="4876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083" name="Line 19"/>
          <p:cNvSpPr>
            <a:spLocks noChangeShapeType="1"/>
          </p:cNvSpPr>
          <p:nvPr/>
        </p:nvSpPr>
        <p:spPr bwMode="auto">
          <a:xfrm>
            <a:off x="746125" y="4876800"/>
            <a:ext cx="662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085" name="Line 21"/>
          <p:cNvSpPr>
            <a:spLocks noChangeShapeType="1"/>
          </p:cNvSpPr>
          <p:nvPr/>
        </p:nvSpPr>
        <p:spPr bwMode="auto">
          <a:xfrm>
            <a:off x="2651125" y="4495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086" name="Line 22"/>
          <p:cNvSpPr>
            <a:spLocks noChangeShapeType="1"/>
          </p:cNvSpPr>
          <p:nvPr/>
        </p:nvSpPr>
        <p:spPr bwMode="auto">
          <a:xfrm>
            <a:off x="7375525" y="4495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16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16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216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16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16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6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16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16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216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216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1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16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16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216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216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070" grpId="0" animBg="1"/>
      <p:bldP spid="216071" grpId="0" animBg="1"/>
      <p:bldP spid="216073" grpId="0" animBg="1"/>
      <p:bldP spid="216074" grpId="0" animBg="1"/>
      <p:bldP spid="216075" grpId="0" animBg="1"/>
      <p:bldP spid="216076" grpId="0"/>
      <p:bldP spid="216079" grpId="0"/>
      <p:bldP spid="216080" grpId="0" animBg="1"/>
      <p:bldP spid="216081" grpId="0" animBg="1"/>
      <p:bldP spid="216082" grpId="0" animBg="1"/>
      <p:bldP spid="216083" grpId="0" animBg="1"/>
      <p:bldP spid="216085" grpId="0" animBg="1"/>
      <p:bldP spid="21608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4"/>
          <p:cNvSpPr txBox="1">
            <a:spLocks noChangeArrowheads="1"/>
          </p:cNvSpPr>
          <p:nvPr/>
        </p:nvSpPr>
        <p:spPr bwMode="auto">
          <a:xfrm>
            <a:off x="381000" y="914400"/>
            <a:ext cx="13747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/>
              <a:t>B</a:t>
            </a:r>
            <a:r>
              <a:rPr lang="en-US" sz="3600"/>
              <a:t>UDI</a:t>
            </a:r>
          </a:p>
        </p:txBody>
      </p:sp>
      <p:sp>
        <p:nvSpPr>
          <p:cNvPr id="45059" name="Text Box 5"/>
          <p:cNvSpPr txBox="1">
            <a:spLocks noChangeArrowheads="1"/>
          </p:cNvSpPr>
          <p:nvPr/>
        </p:nvSpPr>
        <p:spPr bwMode="auto">
          <a:xfrm>
            <a:off x="1317625" y="1030288"/>
            <a:ext cx="6492875" cy="160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i="1"/>
              <a:t>      Peralatan Rohaniah manusia yang berfungsi untuk menilai:</a:t>
            </a:r>
          </a:p>
          <a:p>
            <a:pPr marL="342900" indent="-342900"/>
            <a:endParaRPr lang="en-US" sz="900" i="1"/>
          </a:p>
          <a:p>
            <a:pPr marL="342900" indent="-342900"/>
            <a:r>
              <a:rPr lang="en-US" i="1"/>
              <a:t>Apakah sesuatu indah atau tidak indah (estetika)</a:t>
            </a:r>
          </a:p>
          <a:p>
            <a:pPr marL="342900" indent="-342900"/>
            <a:r>
              <a:rPr lang="en-US" i="1"/>
              <a:t>Apakah sesuatu adil atau tidak adil (etika/moral)</a:t>
            </a:r>
          </a:p>
          <a:p>
            <a:pPr marL="342900" indent="-342900"/>
            <a:r>
              <a:rPr lang="en-US" i="1"/>
              <a:t>Apakah sesuatu sopan atau tidak sopan (etiket)</a:t>
            </a:r>
          </a:p>
        </p:txBody>
      </p:sp>
      <p:sp>
        <p:nvSpPr>
          <p:cNvPr id="45060" name="Text Box 13"/>
          <p:cNvSpPr txBox="1">
            <a:spLocks noChangeArrowheads="1"/>
          </p:cNvSpPr>
          <p:nvPr/>
        </p:nvSpPr>
        <p:spPr bwMode="auto">
          <a:xfrm>
            <a:off x="587375" y="2901950"/>
            <a:ext cx="66309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Orang yang sangat menonjol kerja Budi, utamanya Etika/Etiketnya, lazim disebut BUDAYAWAN</a:t>
            </a:r>
          </a:p>
        </p:txBody>
      </p:sp>
      <p:sp>
        <p:nvSpPr>
          <p:cNvPr id="45061" name="Text Box 23"/>
          <p:cNvSpPr txBox="1">
            <a:spLocks noChangeArrowheads="1"/>
          </p:cNvSpPr>
          <p:nvPr/>
        </p:nvSpPr>
        <p:spPr bwMode="auto">
          <a:xfrm>
            <a:off x="533400" y="3724275"/>
            <a:ext cx="8229600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/>
              <a:t>Orang yang sangat menonjol kerja Estetikanya, </a:t>
            </a:r>
          </a:p>
          <a:p>
            <a:pPr marL="342900" indent="-342900">
              <a:buFontTx/>
              <a:buAutoNum type="alphaLcPeriod"/>
            </a:pPr>
            <a:r>
              <a:rPr lang="en-US"/>
              <a:t>Dalam penggunaan LK mimik/gerak-gerik 	  	aktor/aktris</a:t>
            </a:r>
          </a:p>
          <a:p>
            <a:pPr marL="342900" indent="-342900">
              <a:buFontTx/>
              <a:buAutoNum type="alphaLcPeriod"/>
            </a:pPr>
            <a:r>
              <a:rPr lang="en-US"/>
              <a:t>Dalam penggunaan LK suara				penyanyi</a:t>
            </a:r>
          </a:p>
          <a:p>
            <a:pPr marL="342900" indent="-342900">
              <a:buFontTx/>
              <a:buAutoNum type="alphaLcPeriod"/>
            </a:pPr>
            <a:r>
              <a:rPr lang="en-US"/>
              <a:t>Dalam penggunaan LK bahasa lisan			sastrawan</a:t>
            </a:r>
          </a:p>
          <a:p>
            <a:pPr marL="342900" indent="-342900">
              <a:buFontTx/>
              <a:buAutoNum type="alphaLcPeriod"/>
            </a:pPr>
            <a:r>
              <a:rPr lang="en-US"/>
              <a:t>Dalam penggunaan LK gambar				pelukis</a:t>
            </a:r>
          </a:p>
          <a:p>
            <a:pPr marL="342900" indent="-342900">
              <a:buFontTx/>
              <a:buAutoNum type="alphaLcPeriod"/>
            </a:pPr>
            <a:r>
              <a:rPr lang="en-US"/>
              <a:t>Dalam penggunaan LK nada				pemusik</a:t>
            </a:r>
          </a:p>
          <a:p>
            <a:pPr marL="342900" indent="-342900">
              <a:buFontTx/>
              <a:buAutoNum type="alphaLcPeriod"/>
            </a:pPr>
            <a:r>
              <a:rPr lang="en-US"/>
              <a:t>dll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4"/>
          <p:cNvSpPr txBox="1">
            <a:spLocks noChangeArrowheads="1"/>
          </p:cNvSpPr>
          <p:nvPr/>
        </p:nvSpPr>
        <p:spPr bwMode="auto">
          <a:xfrm>
            <a:off x="152400" y="900113"/>
            <a:ext cx="384175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AKAL</a:t>
            </a:r>
            <a:r>
              <a:rPr lang="en-US"/>
              <a:t>		Logika	</a:t>
            </a:r>
            <a:endParaRPr lang="en-US" sz="1200"/>
          </a:p>
          <a:p>
            <a:endParaRPr lang="en-US" sz="1200"/>
          </a:p>
          <a:p>
            <a:endParaRPr lang="en-US"/>
          </a:p>
          <a:p>
            <a:r>
              <a:rPr lang="en-US" b="1"/>
              <a:t>BUDI	</a:t>
            </a:r>
            <a:r>
              <a:rPr lang="en-US"/>
              <a:t>	Etika</a:t>
            </a:r>
          </a:p>
          <a:p>
            <a:r>
              <a:rPr lang="en-US"/>
              <a:t>		</a:t>
            </a:r>
          </a:p>
          <a:p>
            <a:r>
              <a:rPr lang="en-US"/>
              <a:t>		Estetika		</a:t>
            </a:r>
            <a:endParaRPr lang="en-US" sz="1400"/>
          </a:p>
        </p:txBody>
      </p:sp>
      <p:sp>
        <p:nvSpPr>
          <p:cNvPr id="46083" name="AutoShape 5"/>
          <p:cNvSpPr>
            <a:spLocks noChangeArrowheads="1"/>
          </p:cNvSpPr>
          <p:nvPr/>
        </p:nvSpPr>
        <p:spPr bwMode="auto">
          <a:xfrm>
            <a:off x="1524000" y="844550"/>
            <a:ext cx="2590800" cy="457200"/>
          </a:xfrm>
          <a:prstGeom prst="homePlate">
            <a:avLst>
              <a:gd name="adj" fmla="val 141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4" name="AutoShape 6"/>
          <p:cNvSpPr>
            <a:spLocks noChangeArrowheads="1"/>
          </p:cNvSpPr>
          <p:nvPr/>
        </p:nvSpPr>
        <p:spPr bwMode="auto">
          <a:xfrm>
            <a:off x="1524000" y="1585913"/>
            <a:ext cx="2590800" cy="1066800"/>
          </a:xfrm>
          <a:prstGeom prst="homePlate">
            <a:avLst>
              <a:gd name="adj" fmla="val 60714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5" name="Rectangle 7"/>
          <p:cNvSpPr>
            <a:spLocks noChangeArrowheads="1"/>
          </p:cNvSpPr>
          <p:nvPr/>
        </p:nvSpPr>
        <p:spPr bwMode="auto">
          <a:xfrm>
            <a:off x="3200400" y="892175"/>
            <a:ext cx="6019800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	</a:t>
            </a:r>
            <a:r>
              <a:rPr lang="en-US" sz="2000"/>
              <a:t>hasil kerja cenderung OBYEKTIF</a:t>
            </a:r>
          </a:p>
          <a:p>
            <a:r>
              <a:rPr lang="en-US"/>
              <a:t>	</a:t>
            </a:r>
            <a:r>
              <a:rPr lang="en-US" sz="1400"/>
              <a:t>1 + 1, Anda dan saya pasti sama sepakat, hasilnya sama 	dengan 2</a:t>
            </a:r>
          </a:p>
        </p:txBody>
      </p:sp>
      <p:sp>
        <p:nvSpPr>
          <p:cNvPr id="46086" name="Text Box 8"/>
          <p:cNvSpPr txBox="1">
            <a:spLocks noChangeArrowheads="1"/>
          </p:cNvSpPr>
          <p:nvPr/>
        </p:nvSpPr>
        <p:spPr bwMode="auto">
          <a:xfrm>
            <a:off x="4149725" y="1951038"/>
            <a:ext cx="4724400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hasil kerja cenderung SUBYEKTIF</a:t>
            </a:r>
            <a:r>
              <a:rPr lang="en-US"/>
              <a:t> </a:t>
            </a:r>
          </a:p>
          <a:p>
            <a:r>
              <a:rPr lang="en-US" sz="1400"/>
              <a:t>Saya bilang lukisan itu indah, Anda bilang jelek</a:t>
            </a:r>
          </a:p>
          <a:p>
            <a:pPr>
              <a:spcBef>
                <a:spcPct val="50000"/>
              </a:spcBef>
            </a:pPr>
            <a:endParaRPr lang="en-US" sz="1400"/>
          </a:p>
        </p:txBody>
      </p:sp>
      <p:sp>
        <p:nvSpPr>
          <p:cNvPr id="46087" name="Text Box 9"/>
          <p:cNvSpPr txBox="1">
            <a:spLocks noChangeArrowheads="1"/>
          </p:cNvSpPr>
          <p:nvPr/>
        </p:nvSpPr>
        <p:spPr bwMode="auto">
          <a:xfrm>
            <a:off x="457200" y="2955925"/>
            <a:ext cx="7877175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Anda merancang suatu iklan. </a:t>
            </a:r>
          </a:p>
          <a:p>
            <a:r>
              <a:rPr lang="en-US"/>
              <a:t>Iklan Anda sukses, </a:t>
            </a:r>
          </a:p>
          <a:p>
            <a:r>
              <a:rPr lang="en-US"/>
              <a:t>membawa keberhasilan penjualan produk di seluruh daerah di Indonesia, kecuali di satu daerah di Jawa Tengah </a:t>
            </a:r>
          </a:p>
          <a:p>
            <a:r>
              <a:rPr lang="en-US"/>
              <a:t>yang justeru menuai protes.</a:t>
            </a:r>
          </a:p>
          <a:p>
            <a:endParaRPr lang="en-US"/>
          </a:p>
          <a:p>
            <a:r>
              <a:rPr lang="en-US"/>
              <a:t>Secara AKAL, yakni logika, tidak ada yang salah dengan iklan Anda. Masalahnya adalah dalam hal BUDI </a:t>
            </a:r>
          </a:p>
          <a:p>
            <a:r>
              <a:rPr lang="en-US"/>
              <a:t>yakni etiket, menyangkut perasaan kesopanan kelompok masyarakat Jawa Tengan itu. </a:t>
            </a:r>
          </a:p>
        </p:txBody>
      </p:sp>
      <p:sp>
        <p:nvSpPr>
          <p:cNvPr id="46088" name="Text Box 10"/>
          <p:cNvSpPr txBox="1">
            <a:spLocks noChangeArrowheads="1"/>
          </p:cNvSpPr>
          <p:nvPr/>
        </p:nvSpPr>
        <p:spPr bwMode="auto">
          <a:xfrm>
            <a:off x="1981200" y="5927725"/>
            <a:ext cx="68770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Dalam komunikasi </a:t>
            </a:r>
            <a:r>
              <a:rPr lang="en-US" sz="2000" i="1"/>
              <a:t>antarbudaya/lintas budaya</a:t>
            </a:r>
            <a:r>
              <a:rPr lang="en-US" sz="2000"/>
              <a:t>,</a:t>
            </a:r>
          </a:p>
          <a:p>
            <a:r>
              <a:rPr lang="en-US" sz="2000"/>
              <a:t>masalah BUDI harus benar-benar menjadi perhatian Anda.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Peralatan Rohaniah:</a:t>
            </a:r>
            <a:br>
              <a:rPr lang="en-US" sz="2400" smtClean="0"/>
            </a:br>
            <a:r>
              <a:rPr lang="en-US" sz="4000" smtClean="0"/>
              <a:t>Naluri</a:t>
            </a:r>
            <a:endParaRPr lang="en-AU" sz="4000" smtClean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Dorongan yang berasal dari dalam diri manusia untuk melakukan sesuatu guna memenuhi kebutuhan dasar.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Naluri ada yang positif ada yang  negatif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Manusia memiliki berbagai naluri.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Psikologi Freud mengenal naluri sexual.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Teologi mengakui naluri ketuhanan.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Ilmu Komunikasi sekurangnya mengenal 4 naluri utama: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Naluri Kebahagiaan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Naluri Ingintahu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Naluri Sosial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Naluri Komunikasi</a:t>
            </a:r>
          </a:p>
          <a:p>
            <a:pPr lvl="1" eaLnBrk="1" hangingPunct="1">
              <a:lnSpc>
                <a:spcPct val="90000"/>
              </a:lnSpc>
            </a:pPr>
            <a:endParaRPr lang="en-A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4"/>
          <p:cNvSpPr txBox="1">
            <a:spLocks noChangeArrowheads="1"/>
          </p:cNvSpPr>
          <p:nvPr/>
        </p:nvSpPr>
        <p:spPr bwMode="auto">
          <a:xfrm>
            <a:off x="381000" y="533400"/>
            <a:ext cx="228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/>
              <a:t>N</a:t>
            </a:r>
            <a:r>
              <a:rPr lang="en-US" sz="3600"/>
              <a:t>ALURI</a:t>
            </a:r>
          </a:p>
        </p:txBody>
      </p:sp>
      <p:sp>
        <p:nvSpPr>
          <p:cNvPr id="48131" name="Text Box 5"/>
          <p:cNvSpPr txBox="1">
            <a:spLocks noChangeArrowheads="1"/>
          </p:cNvSpPr>
          <p:nvPr/>
        </p:nvSpPr>
        <p:spPr bwMode="auto">
          <a:xfrm>
            <a:off x="2209800" y="650875"/>
            <a:ext cx="489267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/>
              <a:t>Dorongan yang berasal dari dalam diri manusia untuk melakukan sesuatu guna memenuhi kebutuhan dasar</a:t>
            </a:r>
          </a:p>
        </p:txBody>
      </p:sp>
      <p:sp>
        <p:nvSpPr>
          <p:cNvPr id="48132" name="Text Box 6"/>
          <p:cNvSpPr txBox="1">
            <a:spLocks noChangeArrowheads="1"/>
          </p:cNvSpPr>
          <p:nvPr/>
        </p:nvSpPr>
        <p:spPr bwMode="auto">
          <a:xfrm>
            <a:off x="2971800" y="1752600"/>
            <a:ext cx="27241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NALURI KEBAHAGIAAN</a:t>
            </a:r>
          </a:p>
          <a:p>
            <a:r>
              <a:rPr lang="en-US"/>
              <a:t>NALURI SOSIAL</a:t>
            </a:r>
          </a:p>
          <a:p>
            <a:r>
              <a:rPr lang="en-US"/>
              <a:t>NALURI INGIN TAHU</a:t>
            </a:r>
          </a:p>
          <a:p>
            <a:r>
              <a:rPr lang="en-US"/>
              <a:t>NALURI KOMUNIKASI</a:t>
            </a:r>
          </a:p>
        </p:txBody>
      </p:sp>
      <p:sp>
        <p:nvSpPr>
          <p:cNvPr id="48133" name="Text Box 7"/>
          <p:cNvSpPr txBox="1">
            <a:spLocks noChangeArrowheads="1"/>
          </p:cNvSpPr>
          <p:nvPr/>
        </p:nvSpPr>
        <p:spPr bwMode="auto">
          <a:xfrm>
            <a:off x="609600" y="3479800"/>
            <a:ext cx="8059738" cy="173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    Naluri juga dimiliki oleh hewan</a:t>
            </a:r>
          </a:p>
          <a:p>
            <a:endParaRPr lang="en-US" sz="800"/>
          </a:p>
          <a:p>
            <a:endParaRPr lang="en-US" sz="2000"/>
          </a:p>
          <a:p>
            <a:r>
              <a:rPr lang="en-US" sz="2000"/>
              <a:t>	Karenanya, manusia yang terlalu menuruti nalurinya semata, </a:t>
            </a:r>
          </a:p>
          <a:p>
            <a:r>
              <a:rPr lang="en-US" sz="2000"/>
              <a:t>	utamanya naluri negatif, tanpa mempergunakan akal budinya,</a:t>
            </a:r>
          </a:p>
          <a:p>
            <a:r>
              <a:rPr lang="en-US" sz="2000"/>
              <a:t>	cenderung disamakan dengan hewan </a:t>
            </a:r>
          </a:p>
        </p:txBody>
      </p:sp>
      <p:sp>
        <p:nvSpPr>
          <p:cNvPr id="48134" name="Line 8"/>
          <p:cNvSpPr>
            <a:spLocks noChangeShapeType="1"/>
          </p:cNvSpPr>
          <p:nvPr/>
        </p:nvSpPr>
        <p:spPr bwMode="auto">
          <a:xfrm>
            <a:off x="838200" y="4343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8135" name="Line 9"/>
          <p:cNvSpPr>
            <a:spLocks noChangeShapeType="1"/>
          </p:cNvSpPr>
          <p:nvPr/>
        </p:nvSpPr>
        <p:spPr bwMode="auto">
          <a:xfrm flipV="1">
            <a:off x="838200" y="4114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36" name="Line 10"/>
          <p:cNvSpPr>
            <a:spLocks noChangeShapeType="1"/>
          </p:cNvSpPr>
          <p:nvPr/>
        </p:nvSpPr>
        <p:spPr bwMode="auto">
          <a:xfrm>
            <a:off x="838200" y="4114800"/>
            <a:ext cx="601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37" name="Line 12"/>
          <p:cNvSpPr>
            <a:spLocks noChangeShapeType="1"/>
          </p:cNvSpPr>
          <p:nvPr/>
        </p:nvSpPr>
        <p:spPr bwMode="auto">
          <a:xfrm flipV="1">
            <a:off x="6858000" y="3733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38" name="Line 13"/>
          <p:cNvSpPr>
            <a:spLocks noChangeShapeType="1"/>
          </p:cNvSpPr>
          <p:nvPr/>
        </p:nvSpPr>
        <p:spPr bwMode="auto">
          <a:xfrm>
            <a:off x="4800600" y="37338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4"/>
          <p:cNvSpPr txBox="1">
            <a:spLocks noChangeArrowheads="1"/>
          </p:cNvSpPr>
          <p:nvPr/>
        </p:nvSpPr>
        <p:spPr bwMode="auto">
          <a:xfrm>
            <a:off x="457200" y="1149350"/>
            <a:ext cx="3178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/>
              <a:t>H</a:t>
            </a:r>
            <a:r>
              <a:rPr lang="en-US" sz="3600"/>
              <a:t>ATI NURANI</a:t>
            </a:r>
          </a:p>
        </p:txBody>
      </p:sp>
      <p:sp>
        <p:nvSpPr>
          <p:cNvPr id="49155" name="Text Box 5"/>
          <p:cNvSpPr txBox="1">
            <a:spLocks noChangeArrowheads="1"/>
          </p:cNvSpPr>
          <p:nvPr/>
        </p:nvSpPr>
        <p:spPr bwMode="auto">
          <a:xfrm>
            <a:off x="3498850" y="1201738"/>
            <a:ext cx="503555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i="1"/>
              <a:t>Peralatan Rohaniah manusia yang berfungsi untuk merumuskan falsafah hidup dan mengarahkan kerja akal budi</a:t>
            </a:r>
          </a:p>
        </p:txBody>
      </p:sp>
      <p:sp>
        <p:nvSpPr>
          <p:cNvPr id="49156" name="Text Box 6"/>
          <p:cNvSpPr txBox="1">
            <a:spLocks noChangeArrowheads="1"/>
          </p:cNvSpPr>
          <p:nvPr/>
        </p:nvSpPr>
        <p:spPr bwMode="auto">
          <a:xfrm>
            <a:off x="609600" y="2800350"/>
            <a:ext cx="78914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“Menguhukum”</a:t>
            </a:r>
            <a:r>
              <a:rPr lang="en-US"/>
              <a:t> manakala tindakan yang dimabil bertentangan dengannya;</a:t>
            </a:r>
          </a:p>
          <a:p>
            <a:r>
              <a:rPr lang="en-US" sz="2000"/>
              <a:t>“Memuja”</a:t>
            </a:r>
            <a:r>
              <a:rPr lang="en-US"/>
              <a:t> manakala tindakan yang diambil sesuai dengannya</a:t>
            </a:r>
          </a:p>
        </p:txBody>
      </p:sp>
      <p:sp>
        <p:nvSpPr>
          <p:cNvPr id="49157" name="Line 7"/>
          <p:cNvSpPr>
            <a:spLocks noChangeShapeType="1"/>
          </p:cNvSpPr>
          <p:nvPr/>
        </p:nvSpPr>
        <p:spPr bwMode="auto">
          <a:xfrm>
            <a:off x="5715000" y="183515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58" name="Line 8"/>
          <p:cNvSpPr>
            <a:spLocks noChangeShapeType="1"/>
          </p:cNvSpPr>
          <p:nvPr/>
        </p:nvSpPr>
        <p:spPr bwMode="auto">
          <a:xfrm>
            <a:off x="7467600" y="183515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59" name="Line 9"/>
          <p:cNvSpPr>
            <a:spLocks noChangeShapeType="1"/>
          </p:cNvSpPr>
          <p:nvPr/>
        </p:nvSpPr>
        <p:spPr bwMode="auto">
          <a:xfrm>
            <a:off x="1143000" y="2174875"/>
            <a:ext cx="632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60" name="Line 10"/>
          <p:cNvSpPr>
            <a:spLocks noChangeShapeType="1"/>
          </p:cNvSpPr>
          <p:nvPr/>
        </p:nvSpPr>
        <p:spPr bwMode="auto">
          <a:xfrm>
            <a:off x="1143000" y="2160588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9161" name="Line 11"/>
          <p:cNvSpPr>
            <a:spLocks noChangeShapeType="1"/>
          </p:cNvSpPr>
          <p:nvPr/>
        </p:nvSpPr>
        <p:spPr bwMode="auto">
          <a:xfrm>
            <a:off x="7162800" y="335915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62" name="Line 12"/>
          <p:cNvSpPr>
            <a:spLocks noChangeShapeType="1"/>
          </p:cNvSpPr>
          <p:nvPr/>
        </p:nvSpPr>
        <p:spPr bwMode="auto">
          <a:xfrm>
            <a:off x="8610600" y="335915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63" name="Line 13"/>
          <p:cNvSpPr>
            <a:spLocks noChangeShapeType="1"/>
          </p:cNvSpPr>
          <p:nvPr/>
        </p:nvSpPr>
        <p:spPr bwMode="auto">
          <a:xfrm>
            <a:off x="2133600" y="3844925"/>
            <a:ext cx="647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64" name="Line 14"/>
          <p:cNvSpPr>
            <a:spLocks noChangeShapeType="1"/>
          </p:cNvSpPr>
          <p:nvPr/>
        </p:nvSpPr>
        <p:spPr bwMode="auto">
          <a:xfrm>
            <a:off x="2133600" y="3836988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9165" name="Text Box 15"/>
          <p:cNvSpPr txBox="1">
            <a:spLocks noChangeArrowheads="1"/>
          </p:cNvSpPr>
          <p:nvPr/>
        </p:nvSpPr>
        <p:spPr bwMode="auto">
          <a:xfrm>
            <a:off x="1660525" y="4462463"/>
            <a:ext cx="6397625" cy="201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Hati nurani berarti hati yang diterangi</a:t>
            </a:r>
          </a:p>
          <a:p>
            <a:r>
              <a:rPr lang="en-US"/>
              <a:t>(Nur = cahaya).</a:t>
            </a:r>
          </a:p>
          <a:p>
            <a:endParaRPr lang="en-US"/>
          </a:p>
          <a:p>
            <a:r>
              <a:rPr lang="en-US"/>
              <a:t>	Bagi yang beragama dikatakan bahwa</a:t>
            </a:r>
          </a:p>
          <a:p>
            <a:r>
              <a:rPr lang="en-US"/>
              <a:t>	melalui hatinurani,</a:t>
            </a:r>
          </a:p>
          <a:p>
            <a:r>
              <a:rPr lang="en-US"/>
              <a:t>	Tuhan “berkomunikasi” dengan manusia pemiliknya.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4"/>
          <p:cNvSpPr txBox="1">
            <a:spLocks noChangeArrowheads="1"/>
          </p:cNvSpPr>
          <p:nvPr/>
        </p:nvSpPr>
        <p:spPr bwMode="auto">
          <a:xfrm>
            <a:off x="958850" y="609600"/>
            <a:ext cx="3233738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2400" b="1"/>
              <a:t>P</a:t>
            </a:r>
            <a:r>
              <a:rPr lang="en-US" sz="2000"/>
              <a:t>ERALATAN</a:t>
            </a:r>
            <a:r>
              <a:rPr lang="en-US" sz="2400"/>
              <a:t> </a:t>
            </a:r>
            <a:r>
              <a:rPr lang="en-US" sz="2400" b="1"/>
              <a:t>R</a:t>
            </a:r>
            <a:r>
              <a:rPr lang="en-US" sz="2000"/>
              <a:t>OHANIAH</a:t>
            </a:r>
          </a:p>
          <a:p>
            <a:pPr algn="r"/>
            <a:r>
              <a:rPr lang="en-US" i="1"/>
              <a:t>  Hatinurani, Akal, Budi, Naluri</a:t>
            </a:r>
            <a:endParaRPr lang="en-US" sz="2000" i="1"/>
          </a:p>
        </p:txBody>
      </p:sp>
      <p:sp>
        <p:nvSpPr>
          <p:cNvPr id="50179" name="Line 5"/>
          <p:cNvSpPr>
            <a:spLocks noChangeShapeType="1"/>
          </p:cNvSpPr>
          <p:nvPr/>
        </p:nvSpPr>
        <p:spPr bwMode="auto">
          <a:xfrm>
            <a:off x="4267200" y="838200"/>
            <a:ext cx="358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180" name="Line 8"/>
          <p:cNvSpPr>
            <a:spLocks noChangeShapeType="1"/>
          </p:cNvSpPr>
          <p:nvPr/>
        </p:nvSpPr>
        <p:spPr bwMode="auto">
          <a:xfrm>
            <a:off x="1163638" y="1690688"/>
            <a:ext cx="670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181" name="Line 11"/>
          <p:cNvSpPr>
            <a:spLocks noChangeShapeType="1"/>
          </p:cNvSpPr>
          <p:nvPr/>
        </p:nvSpPr>
        <p:spPr bwMode="auto">
          <a:xfrm>
            <a:off x="7848600" y="838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182" name="Line 12"/>
          <p:cNvSpPr>
            <a:spLocks noChangeShapeType="1"/>
          </p:cNvSpPr>
          <p:nvPr/>
        </p:nvSpPr>
        <p:spPr bwMode="auto">
          <a:xfrm>
            <a:off x="1143000" y="1676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183" name="Line 15"/>
          <p:cNvSpPr>
            <a:spLocks noChangeShapeType="1"/>
          </p:cNvSpPr>
          <p:nvPr/>
        </p:nvSpPr>
        <p:spPr bwMode="auto">
          <a:xfrm>
            <a:off x="1143000" y="22098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0184" name="Text Box 16"/>
          <p:cNvSpPr txBox="1">
            <a:spLocks noChangeArrowheads="1"/>
          </p:cNvSpPr>
          <p:nvPr/>
        </p:nvSpPr>
        <p:spPr bwMode="auto">
          <a:xfrm>
            <a:off x="3006725" y="2001838"/>
            <a:ext cx="2895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Bekerja sepanjang hidup manusia pemiliknya</a:t>
            </a:r>
          </a:p>
        </p:txBody>
      </p:sp>
      <p:sp>
        <p:nvSpPr>
          <p:cNvPr id="50185" name="Line 17"/>
          <p:cNvSpPr>
            <a:spLocks noChangeShapeType="1"/>
          </p:cNvSpPr>
          <p:nvPr/>
        </p:nvSpPr>
        <p:spPr bwMode="auto">
          <a:xfrm>
            <a:off x="5257800" y="2514600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186" name="Line 18"/>
          <p:cNvSpPr>
            <a:spLocks noChangeShapeType="1"/>
          </p:cNvSpPr>
          <p:nvPr/>
        </p:nvSpPr>
        <p:spPr bwMode="auto">
          <a:xfrm>
            <a:off x="8534400" y="2514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187" name="Line 19"/>
          <p:cNvSpPr>
            <a:spLocks noChangeShapeType="1"/>
          </p:cNvSpPr>
          <p:nvPr/>
        </p:nvSpPr>
        <p:spPr bwMode="auto">
          <a:xfrm>
            <a:off x="2438400" y="2971800"/>
            <a:ext cx="609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188" name="Line 20"/>
          <p:cNvSpPr>
            <a:spLocks noChangeShapeType="1"/>
          </p:cNvSpPr>
          <p:nvPr/>
        </p:nvSpPr>
        <p:spPr bwMode="auto">
          <a:xfrm>
            <a:off x="2438400" y="2971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0189" name="Text Box 21"/>
          <p:cNvSpPr txBox="1">
            <a:spLocks noChangeArrowheads="1"/>
          </p:cNvSpPr>
          <p:nvPr/>
        </p:nvSpPr>
        <p:spPr bwMode="auto">
          <a:xfrm>
            <a:off x="1889125" y="3592513"/>
            <a:ext cx="508476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1"/>
              <a:t>menghasilkan</a:t>
            </a:r>
          </a:p>
          <a:p>
            <a:r>
              <a:rPr lang="en-US" sz="2400" b="1"/>
              <a:t>H</a:t>
            </a:r>
            <a:r>
              <a:rPr lang="en-US" sz="2000"/>
              <a:t>ASIL</a:t>
            </a:r>
            <a:r>
              <a:rPr lang="en-US" sz="2400"/>
              <a:t> </a:t>
            </a:r>
            <a:r>
              <a:rPr lang="en-US" sz="2400" b="1"/>
              <a:t>K</a:t>
            </a:r>
            <a:r>
              <a:rPr lang="en-US" sz="2000"/>
              <a:t>ERJA</a:t>
            </a:r>
            <a:r>
              <a:rPr lang="en-US" sz="2400"/>
              <a:t> </a:t>
            </a:r>
            <a:r>
              <a:rPr lang="en-US" sz="2400" b="1"/>
              <a:t>P</a:t>
            </a:r>
            <a:r>
              <a:rPr lang="en-US" sz="2000"/>
              <a:t>ERALATAN</a:t>
            </a:r>
            <a:r>
              <a:rPr lang="en-US" sz="2400"/>
              <a:t> </a:t>
            </a:r>
            <a:r>
              <a:rPr lang="en-US" sz="2400" b="1"/>
              <a:t>R</a:t>
            </a:r>
            <a:r>
              <a:rPr lang="en-US" sz="2000"/>
              <a:t>OHANIAH</a:t>
            </a:r>
            <a:r>
              <a:rPr lang="en-US" sz="2400"/>
              <a:t>.</a:t>
            </a:r>
          </a:p>
          <a:p>
            <a:r>
              <a:rPr lang="en-US" sz="2000" i="1"/>
              <a:t>terdiri dari:</a:t>
            </a:r>
          </a:p>
        </p:txBody>
      </p:sp>
      <p:sp>
        <p:nvSpPr>
          <p:cNvPr id="50190" name="Text Box 22"/>
          <p:cNvSpPr txBox="1">
            <a:spLocks noChangeArrowheads="1"/>
          </p:cNvSpPr>
          <p:nvPr/>
        </p:nvSpPr>
        <p:spPr bwMode="auto">
          <a:xfrm>
            <a:off x="3648075" y="4327525"/>
            <a:ext cx="48133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/>
              <a:t>F</a:t>
            </a:r>
            <a:r>
              <a:rPr lang="en-US" sz="2000"/>
              <a:t>alsafah </a:t>
            </a:r>
            <a:r>
              <a:rPr lang="en-US" sz="2000" b="1"/>
              <a:t>H</a:t>
            </a:r>
            <a:r>
              <a:rPr lang="en-US" sz="2000"/>
              <a:t>idup</a:t>
            </a:r>
          </a:p>
          <a:p>
            <a:r>
              <a:rPr lang="en-US" sz="2000" b="1"/>
              <a:t>K</a:t>
            </a:r>
            <a:r>
              <a:rPr lang="en-US" sz="2000"/>
              <a:t>onsepsi </a:t>
            </a:r>
            <a:r>
              <a:rPr lang="en-US" sz="2000" b="1"/>
              <a:t>K</a:t>
            </a:r>
            <a:r>
              <a:rPr lang="en-US" sz="2000"/>
              <a:t>ebahagiaan</a:t>
            </a:r>
          </a:p>
          <a:p>
            <a:r>
              <a:rPr lang="en-US" sz="2000" b="1"/>
              <a:t>M</a:t>
            </a:r>
            <a:r>
              <a:rPr lang="en-US" sz="2000"/>
              <a:t>otif </a:t>
            </a:r>
            <a:r>
              <a:rPr lang="en-US" sz="2000" b="1"/>
              <a:t>K</a:t>
            </a:r>
            <a:r>
              <a:rPr lang="en-US" sz="2000"/>
              <a:t>omunikasi</a:t>
            </a:r>
          </a:p>
          <a:p>
            <a:r>
              <a:rPr lang="en-US" sz="2000" b="1"/>
              <a:t>P</a:t>
            </a:r>
            <a:r>
              <a:rPr lang="en-US" sz="2000"/>
              <a:t>esan </a:t>
            </a:r>
            <a:r>
              <a:rPr lang="en-US"/>
              <a:t>yang disampaikan dengan melakukan</a:t>
            </a:r>
          </a:p>
          <a:p>
            <a:r>
              <a:rPr lang="en-US" sz="2000"/>
              <a:t>	Tindak Komunikasi</a:t>
            </a:r>
          </a:p>
        </p:txBody>
      </p:sp>
      <p:sp>
        <p:nvSpPr>
          <p:cNvPr id="50191" name="Rectangle 23"/>
          <p:cNvSpPr>
            <a:spLocks noChangeArrowheads="1"/>
          </p:cNvSpPr>
          <p:nvPr/>
        </p:nvSpPr>
        <p:spPr bwMode="auto">
          <a:xfrm>
            <a:off x="3581400" y="4419600"/>
            <a:ext cx="76200" cy="1143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394</Words>
  <Application>Microsoft Office PowerPoint</Application>
  <PresentationFormat>On-screen Show (4:3)</PresentationFormat>
  <Paragraphs>118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Peralatan Rohaniah: Naluri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May</cp:lastModifiedBy>
  <cp:revision>2</cp:revision>
  <dcterms:created xsi:type="dcterms:W3CDTF">2012-03-01T12:19:39Z</dcterms:created>
  <dcterms:modified xsi:type="dcterms:W3CDTF">2015-02-28T03:29:36Z</dcterms:modified>
</cp:coreProperties>
</file>