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5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C29E93-E52C-4913-A9AB-D15B04236EB8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14067F-9663-4F88-AC6A-7BF0F2BFA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677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EDF09C-C6C8-4425-BF40-9D1F9D35597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D4F830-718F-4DA1-A4A4-7B21C28519F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84FD30-E1ED-40B0-9E57-FB1217A8A5B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2CA490-7C15-461E-A06C-885CCD759F9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409FE0-FEF8-432D-84A2-D1EC273F85E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756FC3-C408-4518-A77C-603CE582D95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6B3669-E3D9-4ACE-AC67-03B31E7F8F3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ED99B4-A4B0-49A3-9D5D-983D678E49E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D26020-1E1B-468C-8F04-BEC5C38ABAE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8D9A5A-9031-4F9A-92E2-9E9BEC3C558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98596-8220-44DF-B98B-8C20B0F4A083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0166-73B0-4803-BD09-DBF02086A6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98596-8220-44DF-B98B-8C20B0F4A083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0166-73B0-4803-BD09-DBF02086A6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98596-8220-44DF-B98B-8C20B0F4A083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0166-73B0-4803-BD09-DBF02086A6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98596-8220-44DF-B98B-8C20B0F4A083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0166-73B0-4803-BD09-DBF02086A6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98596-8220-44DF-B98B-8C20B0F4A083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0166-73B0-4803-BD09-DBF02086A6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98596-8220-44DF-B98B-8C20B0F4A083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0166-73B0-4803-BD09-DBF02086A6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98596-8220-44DF-B98B-8C20B0F4A083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0166-73B0-4803-BD09-DBF02086A6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98596-8220-44DF-B98B-8C20B0F4A083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0166-73B0-4803-BD09-DBF02086A6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98596-8220-44DF-B98B-8C20B0F4A083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0166-73B0-4803-BD09-DBF02086A6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98596-8220-44DF-B98B-8C20B0F4A083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0166-73B0-4803-BD09-DBF02086A6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98596-8220-44DF-B98B-8C20B0F4A083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0166-73B0-4803-BD09-DBF02086A6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98596-8220-44DF-B98B-8C20B0F4A083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30166-73B0-4803-BD09-DBF02086A6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Line 14"/>
          <p:cNvSpPr>
            <a:spLocks noChangeShapeType="1"/>
          </p:cNvSpPr>
          <p:nvPr/>
        </p:nvSpPr>
        <p:spPr bwMode="auto">
          <a:xfrm>
            <a:off x="5334000" y="990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3" name="Text Box 5"/>
          <p:cNvSpPr txBox="1">
            <a:spLocks noChangeArrowheads="1"/>
          </p:cNvSpPr>
          <p:nvPr/>
        </p:nvSpPr>
        <p:spPr bwMode="auto">
          <a:xfrm>
            <a:off x="228600" y="838200"/>
            <a:ext cx="3724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F</a:t>
            </a:r>
            <a:r>
              <a:rPr lang="en-US" sz="3200"/>
              <a:t>ALSAFAH HIDUP</a:t>
            </a:r>
          </a:p>
        </p:txBody>
      </p:sp>
      <p:sp>
        <p:nvSpPr>
          <p:cNvPr id="51204" name="Text Box 6"/>
          <p:cNvSpPr txBox="1">
            <a:spLocks noChangeArrowheads="1"/>
          </p:cNvSpPr>
          <p:nvPr/>
        </p:nvSpPr>
        <p:spPr bwMode="auto">
          <a:xfrm>
            <a:off x="1981200" y="2895600"/>
            <a:ext cx="670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51205" name="Text Box 7"/>
          <p:cNvSpPr txBox="1">
            <a:spLocks noChangeArrowheads="1"/>
          </p:cNvSpPr>
          <p:nvPr/>
        </p:nvSpPr>
        <p:spPr bwMode="auto">
          <a:xfrm>
            <a:off x="3946525" y="762000"/>
            <a:ext cx="45116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/>
              <a:t>Kesatuan </a:t>
            </a:r>
            <a:r>
              <a:rPr lang="en-US" sz="1600" i="1" u="sng"/>
              <a:t>nilai-nilai </a:t>
            </a:r>
            <a:r>
              <a:rPr lang="en-US" sz="1600" i="1"/>
              <a:t>yang menurut manusia pemiliknya paling agung dan jika diwujudkan    ia yakin akan memperoleh kebahagiaannya</a:t>
            </a:r>
          </a:p>
        </p:txBody>
      </p:sp>
      <p:sp>
        <p:nvSpPr>
          <p:cNvPr id="51206" name="Line 8"/>
          <p:cNvSpPr>
            <a:spLocks noChangeShapeType="1"/>
          </p:cNvSpPr>
          <p:nvPr/>
        </p:nvSpPr>
        <p:spPr bwMode="auto">
          <a:xfrm>
            <a:off x="1981200" y="1524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07" name="Text Box 11"/>
          <p:cNvSpPr txBox="1">
            <a:spLocks noChangeArrowheads="1"/>
          </p:cNvSpPr>
          <p:nvPr/>
        </p:nvSpPr>
        <p:spPr bwMode="auto">
          <a:xfrm>
            <a:off x="228600" y="2514600"/>
            <a:ext cx="4024313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Disebut juga PRINSIP HIDUP,</a:t>
            </a:r>
          </a:p>
          <a:p>
            <a:pPr>
              <a:spcBef>
                <a:spcPct val="50000"/>
              </a:spcBef>
            </a:pPr>
            <a:r>
              <a:rPr lang="en-US"/>
              <a:t>yakni nilai dasar (prinsip) yang paling agung yang dijadikannya visi, pandangan,  arahan, atau pedoman                dalam menjalani hidup</a:t>
            </a:r>
          </a:p>
        </p:txBody>
      </p:sp>
      <p:sp>
        <p:nvSpPr>
          <p:cNvPr id="51208" name="Line 15"/>
          <p:cNvSpPr>
            <a:spLocks noChangeShapeType="1"/>
          </p:cNvSpPr>
          <p:nvPr/>
        </p:nvSpPr>
        <p:spPr bwMode="auto">
          <a:xfrm>
            <a:off x="5334000" y="219551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09" name="Text Box 16"/>
          <p:cNvSpPr txBox="1">
            <a:spLocks noChangeArrowheads="1"/>
          </p:cNvSpPr>
          <p:nvPr/>
        </p:nvSpPr>
        <p:spPr bwMode="auto">
          <a:xfrm>
            <a:off x="6080125" y="1752600"/>
            <a:ext cx="27590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Dalam hidupnya,</a:t>
            </a:r>
          </a:p>
          <a:p>
            <a:r>
              <a:rPr lang="en-US" sz="1400"/>
              <a:t>manusia memiliki berbagai  bidang kehidupan, misal: keluarga, pekerjaan, pendidikan, dll.</a:t>
            </a:r>
          </a:p>
          <a:p>
            <a:endParaRPr lang="en-US" sz="1400"/>
          </a:p>
          <a:p>
            <a:r>
              <a:rPr lang="en-US" sz="1400"/>
              <a:t>Setiap bidang kehiduani tu , memiliki nilainya sendiri.</a:t>
            </a:r>
          </a:p>
          <a:p>
            <a:endParaRPr lang="en-US" sz="1400"/>
          </a:p>
          <a:p>
            <a:r>
              <a:rPr lang="en-US" sz="1400"/>
              <a:t>FH adalah kesatuan nilai teragung dari berbagai bidang kehidupan itu. </a:t>
            </a:r>
          </a:p>
          <a:p>
            <a:endParaRPr lang="en-US" sz="1400"/>
          </a:p>
        </p:txBody>
      </p:sp>
      <p:sp>
        <p:nvSpPr>
          <p:cNvPr id="51210" name="Text Box 17"/>
          <p:cNvSpPr txBox="1">
            <a:spLocks noChangeArrowheads="1"/>
          </p:cNvSpPr>
          <p:nvPr/>
        </p:nvSpPr>
        <p:spPr bwMode="auto">
          <a:xfrm>
            <a:off x="606425" y="4826000"/>
            <a:ext cx="7699375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Falsafah Hidup bagsa Indonesia dalam bernegara disebut Pancasila. </a:t>
            </a:r>
            <a:endParaRPr lang="en-US" sz="500"/>
          </a:p>
          <a:p>
            <a:endParaRPr lang="en-US" sz="500"/>
          </a:p>
          <a:p>
            <a:r>
              <a:rPr lang="en-US" sz="1600"/>
              <a:t>Dengan memegang Pancasila sebagai falsafah hidup, rakyat Indonesia yakin akan mencapai kebahagiaan bernegara.</a:t>
            </a:r>
          </a:p>
          <a:p>
            <a:endParaRPr lang="en-US" sz="500"/>
          </a:p>
          <a:p>
            <a:pPr lvl="1"/>
            <a:r>
              <a:rPr lang="en-US" sz="1600"/>
              <a:t>Setiap individu manusia memiliki FH-nya sendiri,</a:t>
            </a:r>
          </a:p>
          <a:p>
            <a:pPr lvl="1"/>
            <a:r>
              <a:rPr lang="en-US" sz="1600"/>
              <a:t>namun manusia terdiri dari alam sadar dan bawah sadar (S. Freud),         karenanya  tidak semua individu manusia menyadari keberadaan FHnya itu, terpendam di alam bawah sadarnya.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2800" smtClean="0"/>
              <a:t>MANUSIA sebagai MEDIUM </a:t>
            </a:r>
            <a:br>
              <a:rPr lang="en-US" sz="2800" smtClean="0"/>
            </a:br>
            <a:r>
              <a:rPr lang="en-US" sz="2800" smtClean="0"/>
              <a:t>dan </a:t>
            </a:r>
            <a:br>
              <a:rPr lang="en-US" sz="2800" smtClean="0"/>
            </a:br>
            <a:r>
              <a:rPr lang="en-US" sz="2800" smtClean="0"/>
              <a:t>MEDIUM beralih menjadi KOMUNIKATOR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362200"/>
            <a:ext cx="8229600" cy="3886200"/>
          </a:xfrm>
        </p:spPr>
        <p:txBody>
          <a:bodyPr/>
          <a:lstStyle/>
          <a:p>
            <a:pPr marL="609600" indent="-609600" algn="r" eaLnBrk="1" hangingPunct="1">
              <a:buFontTx/>
              <a:buNone/>
            </a:pPr>
            <a:r>
              <a:rPr lang="en-US" sz="2800" i="1" smtClean="0"/>
              <a:t>	Seusai kuliah, Andi berkata kepada Badu, temannya.   “Badu, tolong sampaikan pada Cika, aku menunggunya di kantin belakang.”    </a:t>
            </a:r>
            <a:endParaRPr lang="en-US" sz="1200" i="1" smtClean="0"/>
          </a:p>
          <a:p>
            <a:pPr marL="609600" indent="-609600" algn="r" eaLnBrk="1" hangingPunct="1">
              <a:buFontTx/>
              <a:buNone/>
            </a:pPr>
            <a:endParaRPr lang="en-US" sz="1200" i="1" smtClean="0"/>
          </a:p>
          <a:p>
            <a:pPr marL="990600" lvl="1" indent="-533400" algn="r" eaLnBrk="1" hangingPunct="1">
              <a:buFontTx/>
              <a:buAutoNum type="arabicPeriod"/>
            </a:pPr>
            <a:r>
              <a:rPr lang="en-US" sz="2400" i="1" smtClean="0"/>
              <a:t>Saat bertemu Cika, Badu berkata, “Cika, Andi menunggumu di kantin belakang.”</a:t>
            </a:r>
            <a:r>
              <a:rPr lang="en-US" sz="2400" smtClean="0"/>
              <a:t> </a:t>
            </a:r>
          </a:p>
          <a:p>
            <a:pPr marL="990600" lvl="1" indent="-533400" algn="r" eaLnBrk="1" hangingPunct="1">
              <a:buFontTx/>
              <a:buAutoNum type="arabicPeriod"/>
            </a:pPr>
            <a:endParaRPr lang="en-US" sz="1200" smtClean="0"/>
          </a:p>
          <a:p>
            <a:pPr marL="990600" lvl="1" indent="-533400" algn="r" eaLnBrk="1" hangingPunct="1">
              <a:buFontTx/>
              <a:buAutoNum type="arabicPeriod"/>
            </a:pPr>
            <a:r>
              <a:rPr lang="en-US" sz="2400" i="1" smtClean="0"/>
              <a:t>Saat bertemu Cika, Badu berkata, “Cika, Andi titip pesan. Katanya, ia harus pulang duluan dan tidak bisa menunggumu. Mau pulang? Mari, aku antar.”</a:t>
            </a:r>
          </a:p>
          <a:p>
            <a:pPr marL="990600" lvl="1" indent="-533400" algn="r" eaLnBrk="1" hangingPunct="1">
              <a:buFontTx/>
              <a:buAutoNum type="arabicPeriod"/>
            </a:pPr>
            <a:endParaRPr lang="en-US" sz="1800" smtClean="0"/>
          </a:p>
          <a:p>
            <a:pPr marL="609600" indent="-609600" algn="r" eaLnBrk="1" hangingPunct="1">
              <a:buFontTx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4"/>
          <p:cNvSpPr txBox="1">
            <a:spLocks noChangeArrowheads="1"/>
          </p:cNvSpPr>
          <p:nvPr/>
        </p:nvSpPr>
        <p:spPr bwMode="auto">
          <a:xfrm>
            <a:off x="228600" y="790575"/>
            <a:ext cx="816927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FH terbentuk sepanjang hidup manusia pemiliknya. </a:t>
            </a:r>
          </a:p>
          <a:p>
            <a:endParaRPr lang="en-US"/>
          </a:p>
          <a:p>
            <a:r>
              <a:rPr lang="en-US"/>
              <a:t>	Dari FH diturunkanlah operasionalisasinya </a:t>
            </a:r>
          </a:p>
          <a:p>
            <a:r>
              <a:rPr lang="en-US"/>
              <a:t>	dalam bentuk rancangan yang lebih konkrit </a:t>
            </a:r>
          </a:p>
          <a:p>
            <a:r>
              <a:rPr lang="en-US"/>
              <a:t>	demi tercapainya kebahagiaan hidup manusia pemiliknya.  </a:t>
            </a:r>
          </a:p>
          <a:p>
            <a:endParaRPr lang="en-US"/>
          </a:p>
          <a:p>
            <a:r>
              <a:rPr lang="en-US"/>
              <a:t>		Rancangan lazim juga disebut disebut KONSEP, </a:t>
            </a:r>
          </a:p>
          <a:p>
            <a:r>
              <a:rPr lang="en-US"/>
              <a:t>		dan karenanya kita sebut: </a:t>
            </a:r>
          </a:p>
        </p:txBody>
      </p:sp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777875" y="1973263"/>
            <a:ext cx="2895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52228" name="Text Box 6"/>
          <p:cNvSpPr txBox="1">
            <a:spLocks noChangeArrowheads="1"/>
          </p:cNvSpPr>
          <p:nvPr/>
        </p:nvSpPr>
        <p:spPr bwMode="auto">
          <a:xfrm>
            <a:off x="854075" y="3786188"/>
            <a:ext cx="3194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K</a:t>
            </a:r>
            <a:r>
              <a:rPr lang="en-US" sz="3200"/>
              <a:t>EBAHAGIAAN</a:t>
            </a:r>
          </a:p>
        </p:txBody>
      </p:sp>
      <p:sp>
        <p:nvSpPr>
          <p:cNvPr id="52229" name="Text Box 8"/>
          <p:cNvSpPr txBox="1">
            <a:spLocks noChangeArrowheads="1"/>
          </p:cNvSpPr>
          <p:nvPr/>
        </p:nvSpPr>
        <p:spPr bwMode="auto">
          <a:xfrm>
            <a:off x="4130675" y="3532188"/>
            <a:ext cx="45720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/>
              <a:t>Rancangan yang mengandung sejumlah kriteria ideal yang ingin diraih manusia atas segala sesuatu pada berbagai bidang kehidupan yang membahagiakannya </a:t>
            </a:r>
          </a:p>
        </p:txBody>
      </p:sp>
      <p:sp>
        <p:nvSpPr>
          <p:cNvPr id="52230" name="Text Box 9"/>
          <p:cNvSpPr txBox="1">
            <a:spLocks noChangeArrowheads="1"/>
          </p:cNvSpPr>
          <p:nvPr/>
        </p:nvSpPr>
        <p:spPr bwMode="auto">
          <a:xfrm>
            <a:off x="701675" y="3421063"/>
            <a:ext cx="247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K</a:t>
            </a:r>
            <a:r>
              <a:rPr lang="en-US" sz="3200"/>
              <a:t>ONSEPSI </a:t>
            </a:r>
          </a:p>
        </p:txBody>
      </p:sp>
      <p:sp>
        <p:nvSpPr>
          <p:cNvPr id="52231" name="Line 10"/>
          <p:cNvSpPr>
            <a:spLocks noChangeShapeType="1"/>
          </p:cNvSpPr>
          <p:nvPr/>
        </p:nvSpPr>
        <p:spPr bwMode="auto">
          <a:xfrm>
            <a:off x="701675" y="151606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32" name="Line 11"/>
          <p:cNvSpPr>
            <a:spLocks noChangeShapeType="1"/>
          </p:cNvSpPr>
          <p:nvPr/>
        </p:nvSpPr>
        <p:spPr bwMode="auto">
          <a:xfrm flipV="1">
            <a:off x="701675" y="128746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3" name="Line 12"/>
          <p:cNvSpPr>
            <a:spLocks noChangeShapeType="1"/>
          </p:cNvSpPr>
          <p:nvPr/>
        </p:nvSpPr>
        <p:spPr bwMode="auto">
          <a:xfrm>
            <a:off x="701675" y="1287463"/>
            <a:ext cx="731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4" name="Line 13"/>
          <p:cNvSpPr>
            <a:spLocks noChangeShapeType="1"/>
          </p:cNvSpPr>
          <p:nvPr/>
        </p:nvSpPr>
        <p:spPr bwMode="auto">
          <a:xfrm flipV="1">
            <a:off x="8016875" y="105886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5" name="Line 15"/>
          <p:cNvSpPr>
            <a:spLocks noChangeShapeType="1"/>
          </p:cNvSpPr>
          <p:nvPr/>
        </p:nvSpPr>
        <p:spPr bwMode="auto">
          <a:xfrm flipH="1">
            <a:off x="5578475" y="1058863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6" name="Line 16"/>
          <p:cNvSpPr>
            <a:spLocks noChangeShapeType="1"/>
          </p:cNvSpPr>
          <p:nvPr/>
        </p:nvSpPr>
        <p:spPr bwMode="auto">
          <a:xfrm>
            <a:off x="1311275" y="258286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37" name="Line 17"/>
          <p:cNvSpPr>
            <a:spLocks noChangeShapeType="1"/>
          </p:cNvSpPr>
          <p:nvPr/>
        </p:nvSpPr>
        <p:spPr bwMode="auto">
          <a:xfrm flipV="1">
            <a:off x="1311275" y="235426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8" name="Line 18"/>
          <p:cNvSpPr>
            <a:spLocks noChangeShapeType="1"/>
          </p:cNvSpPr>
          <p:nvPr/>
        </p:nvSpPr>
        <p:spPr bwMode="auto">
          <a:xfrm>
            <a:off x="1311275" y="2354263"/>
            <a:ext cx="731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9" name="Line 19"/>
          <p:cNvSpPr>
            <a:spLocks noChangeShapeType="1"/>
          </p:cNvSpPr>
          <p:nvPr/>
        </p:nvSpPr>
        <p:spPr bwMode="auto">
          <a:xfrm flipV="1">
            <a:off x="8626475" y="212566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40" name="Line 21"/>
          <p:cNvSpPr>
            <a:spLocks noChangeShapeType="1"/>
          </p:cNvSpPr>
          <p:nvPr/>
        </p:nvSpPr>
        <p:spPr bwMode="auto">
          <a:xfrm>
            <a:off x="7102475" y="2125663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41" name="Text Box 22"/>
          <p:cNvSpPr txBox="1">
            <a:spLocks noChangeArrowheads="1"/>
          </p:cNvSpPr>
          <p:nvPr/>
        </p:nvSpPr>
        <p:spPr bwMode="auto">
          <a:xfrm>
            <a:off x="1066800" y="5286375"/>
            <a:ext cx="73104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Di bidang PACAR atau CALON SUAMI/ISTRI:</a:t>
            </a:r>
          </a:p>
          <a:p>
            <a:r>
              <a:rPr lang="en-US"/>
              <a:t>	Peralatan Jasmaniah: 	tinggi, langsing, tanganberbulu, dll</a:t>
            </a:r>
          </a:p>
          <a:p>
            <a:r>
              <a:rPr lang="en-US"/>
              <a:t>	Peralatan Rohaniah: 	perhatian, baik (budi), </a:t>
            </a:r>
          </a:p>
          <a:p>
            <a:r>
              <a:rPr lang="en-US"/>
              <a:t>                                                    	wawasan luas, cerdas (akal),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4"/>
          <p:cNvSpPr txBox="1">
            <a:spLocks noChangeArrowheads="1"/>
          </p:cNvSpPr>
          <p:nvPr/>
        </p:nvSpPr>
        <p:spPr bwMode="auto">
          <a:xfrm>
            <a:off x="249238" y="925513"/>
            <a:ext cx="464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53251" name="Text Box 5"/>
          <p:cNvSpPr txBox="1">
            <a:spLocks noChangeArrowheads="1"/>
          </p:cNvSpPr>
          <p:nvPr/>
        </p:nvSpPr>
        <p:spPr bwMode="auto">
          <a:xfrm>
            <a:off x="1658938" y="582613"/>
            <a:ext cx="3505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Apakah</a:t>
            </a:r>
          </a:p>
        </p:txBody>
      </p:sp>
      <p:sp>
        <p:nvSpPr>
          <p:cNvPr id="53252" name="Text Box 6"/>
          <p:cNvSpPr txBox="1">
            <a:spLocks noChangeArrowheads="1"/>
          </p:cNvSpPr>
          <p:nvPr/>
        </p:nvSpPr>
        <p:spPr bwMode="auto">
          <a:xfrm>
            <a:off x="2954338" y="457200"/>
            <a:ext cx="69691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600" b="1"/>
              <a:t>?</a:t>
            </a:r>
          </a:p>
        </p:txBody>
      </p:sp>
      <p:sp>
        <p:nvSpPr>
          <p:cNvPr id="53253" name="Text Box 7"/>
          <p:cNvSpPr txBox="1">
            <a:spLocks noChangeArrowheads="1"/>
          </p:cNvSpPr>
          <p:nvPr/>
        </p:nvSpPr>
        <p:spPr bwMode="auto">
          <a:xfrm>
            <a:off x="0" y="9398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Tujuan Hidup Kita</a:t>
            </a:r>
          </a:p>
        </p:txBody>
      </p:sp>
      <p:sp>
        <p:nvSpPr>
          <p:cNvPr id="53254" name="Text Box 9"/>
          <p:cNvSpPr txBox="1">
            <a:spLocks noChangeArrowheads="1"/>
          </p:cNvSpPr>
          <p:nvPr/>
        </p:nvSpPr>
        <p:spPr bwMode="auto">
          <a:xfrm>
            <a:off x="4500563" y="598488"/>
            <a:ext cx="2895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Tujuan Hidup </a:t>
            </a:r>
            <a:r>
              <a:rPr lang="en-US" sz="1600"/>
              <a:t>setiap individu</a:t>
            </a:r>
          </a:p>
        </p:txBody>
      </p:sp>
      <p:sp>
        <p:nvSpPr>
          <p:cNvPr id="53255" name="Line 10"/>
          <p:cNvSpPr>
            <a:spLocks noChangeShapeType="1"/>
          </p:cNvSpPr>
          <p:nvPr/>
        </p:nvSpPr>
        <p:spPr bwMode="auto">
          <a:xfrm>
            <a:off x="3817938" y="1019175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6" name="Line 11"/>
          <p:cNvSpPr>
            <a:spLocks noChangeShapeType="1"/>
          </p:cNvSpPr>
          <p:nvPr/>
        </p:nvSpPr>
        <p:spPr bwMode="auto">
          <a:xfrm>
            <a:off x="7564438" y="7905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7" name="Line 12"/>
          <p:cNvSpPr>
            <a:spLocks noChangeShapeType="1"/>
          </p:cNvSpPr>
          <p:nvPr/>
        </p:nvSpPr>
        <p:spPr bwMode="auto">
          <a:xfrm>
            <a:off x="7793038" y="7905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8" name="Line 14"/>
          <p:cNvSpPr>
            <a:spLocks noChangeShapeType="1"/>
          </p:cNvSpPr>
          <p:nvPr/>
        </p:nvSpPr>
        <p:spPr bwMode="auto">
          <a:xfrm>
            <a:off x="3830638" y="10191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9" name="Text Box 16"/>
          <p:cNvSpPr txBox="1">
            <a:spLocks noChangeArrowheads="1"/>
          </p:cNvSpPr>
          <p:nvPr/>
        </p:nvSpPr>
        <p:spPr bwMode="auto">
          <a:xfrm>
            <a:off x="4821238" y="1100138"/>
            <a:ext cx="20256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meraih kebahagiaan</a:t>
            </a:r>
          </a:p>
          <a:p>
            <a:r>
              <a:rPr lang="en-US" sz="1600"/>
              <a:t>pada berbagai </a:t>
            </a:r>
          </a:p>
          <a:p>
            <a:r>
              <a:rPr lang="en-US" sz="1600"/>
              <a:t>bidang kehidupan:</a:t>
            </a:r>
          </a:p>
          <a:p>
            <a:endParaRPr lang="en-US" sz="1600"/>
          </a:p>
        </p:txBody>
      </p:sp>
      <p:sp>
        <p:nvSpPr>
          <p:cNvPr id="53260" name="Line 17"/>
          <p:cNvSpPr>
            <a:spLocks noChangeShapeType="1"/>
          </p:cNvSpPr>
          <p:nvPr/>
        </p:nvSpPr>
        <p:spPr bwMode="auto">
          <a:xfrm>
            <a:off x="3830638" y="1228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61" name="Text Box 23"/>
          <p:cNvSpPr txBox="1">
            <a:spLocks noChangeArrowheads="1"/>
          </p:cNvSpPr>
          <p:nvPr/>
        </p:nvSpPr>
        <p:spPr bwMode="auto">
          <a:xfrm>
            <a:off x="5195888" y="1916113"/>
            <a:ext cx="1836737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Pasangan hidup</a:t>
            </a:r>
          </a:p>
          <a:p>
            <a:r>
              <a:rPr lang="en-US"/>
              <a:t>Keluarga</a:t>
            </a:r>
          </a:p>
          <a:p>
            <a:r>
              <a:rPr lang="en-US"/>
              <a:t>Pendidikan</a:t>
            </a:r>
          </a:p>
          <a:p>
            <a:r>
              <a:rPr lang="en-US"/>
              <a:t>Pekerjaan</a:t>
            </a:r>
          </a:p>
          <a:p>
            <a:r>
              <a:rPr lang="en-US"/>
              <a:t>Hobi</a:t>
            </a:r>
          </a:p>
          <a:p>
            <a:r>
              <a:rPr lang="en-US"/>
              <a:t>Gereja/Mesjid</a:t>
            </a:r>
          </a:p>
        </p:txBody>
      </p:sp>
      <p:sp>
        <p:nvSpPr>
          <p:cNvPr id="53262" name="Line 31"/>
          <p:cNvSpPr>
            <a:spLocks noChangeShapeType="1"/>
          </p:cNvSpPr>
          <p:nvPr/>
        </p:nvSpPr>
        <p:spPr bwMode="auto">
          <a:xfrm>
            <a:off x="325438" y="3821113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63" name="Line 32"/>
          <p:cNvSpPr>
            <a:spLocks noChangeShapeType="1"/>
          </p:cNvSpPr>
          <p:nvPr/>
        </p:nvSpPr>
        <p:spPr bwMode="auto">
          <a:xfrm>
            <a:off x="6878638" y="3516313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64" name="Line 35"/>
          <p:cNvSpPr>
            <a:spLocks noChangeShapeType="1"/>
          </p:cNvSpPr>
          <p:nvPr/>
        </p:nvSpPr>
        <p:spPr bwMode="auto">
          <a:xfrm>
            <a:off x="8174038" y="35163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65" name="Line 36"/>
          <p:cNvSpPr>
            <a:spLocks noChangeShapeType="1"/>
          </p:cNvSpPr>
          <p:nvPr/>
        </p:nvSpPr>
        <p:spPr bwMode="auto">
          <a:xfrm>
            <a:off x="325438" y="38211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66" name="Line 37"/>
          <p:cNvSpPr>
            <a:spLocks noChangeShapeType="1"/>
          </p:cNvSpPr>
          <p:nvPr/>
        </p:nvSpPr>
        <p:spPr bwMode="auto">
          <a:xfrm>
            <a:off x="325438" y="4125913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67" name="Text Box 38"/>
          <p:cNvSpPr txBox="1">
            <a:spLocks noChangeArrowheads="1"/>
          </p:cNvSpPr>
          <p:nvPr/>
        </p:nvSpPr>
        <p:spPr bwMode="auto">
          <a:xfrm>
            <a:off x="2214563" y="3957638"/>
            <a:ext cx="54038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Demi pencapaian tujuan hidupnya, </a:t>
            </a:r>
          </a:p>
          <a:p>
            <a:r>
              <a:rPr lang="en-US" sz="1600"/>
              <a:t>manusia memerlukan pedoman hidup,</a:t>
            </a:r>
          </a:p>
          <a:p>
            <a:r>
              <a:rPr lang="en-US" sz="1600"/>
              <a:t>yang dijadikan prinsip dalam pencapaian tujuan hidupnya:</a:t>
            </a:r>
          </a:p>
          <a:p>
            <a:r>
              <a:rPr lang="en-US" sz="1600"/>
              <a:t>PRINSIP/FALSAFAH HIDUP  </a:t>
            </a:r>
          </a:p>
        </p:txBody>
      </p:sp>
      <p:sp>
        <p:nvSpPr>
          <p:cNvPr id="53268" name="Text Box 42"/>
          <p:cNvSpPr txBox="1">
            <a:spLocks noChangeArrowheads="1"/>
          </p:cNvSpPr>
          <p:nvPr/>
        </p:nvSpPr>
        <p:spPr bwMode="auto">
          <a:xfrm>
            <a:off x="249238" y="5049838"/>
            <a:ext cx="48768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Namun, manusia cenderung “terkecoh”, menganggap satu atau lebih bidang kehidupan sebagai pusat kebahagiaannya.</a:t>
            </a:r>
          </a:p>
          <a:p>
            <a:pPr>
              <a:spcBef>
                <a:spcPct val="50000"/>
              </a:spcBef>
            </a:pPr>
            <a:r>
              <a:rPr lang="en-US" sz="1600"/>
              <a:t>	Bukannya berpusat pada PRINSIP, 	tapi berpusat pada salah satu bidang 	kehidupan itu.</a:t>
            </a:r>
          </a:p>
          <a:p>
            <a:pPr>
              <a:spcBef>
                <a:spcPct val="50000"/>
              </a:spcBef>
            </a:pPr>
            <a:r>
              <a:rPr lang="en-US" sz="160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4"/>
          <p:cNvSpPr txBox="1">
            <a:spLocks noChangeArrowheads="1"/>
          </p:cNvSpPr>
          <p:nvPr/>
        </p:nvSpPr>
        <p:spPr bwMode="auto">
          <a:xfrm>
            <a:off x="561975" y="320675"/>
            <a:ext cx="38655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Jika berpusat pada</a:t>
            </a:r>
          </a:p>
        </p:txBody>
      </p:sp>
      <p:sp>
        <p:nvSpPr>
          <p:cNvPr id="54275" name="Text Box 5"/>
          <p:cNvSpPr txBox="1">
            <a:spLocks noChangeArrowheads="1"/>
          </p:cNvSpPr>
          <p:nvPr/>
        </p:nvSpPr>
        <p:spPr bwMode="auto">
          <a:xfrm>
            <a:off x="304800" y="1066800"/>
            <a:ext cx="8485188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PASANGAN	- Kebahagiaan didasari pd cara pasangan memperlakukan Anda</a:t>
            </a:r>
          </a:p>
          <a:p>
            <a:r>
              <a:rPr lang="en-US" sz="1600"/>
              <a:t>		- Rentan pd suasana hati dan perasaan pesangan</a:t>
            </a:r>
          </a:p>
          <a:p>
            <a:r>
              <a:rPr lang="en-US" sz="1600"/>
              <a:t>		- Apa saja yg mengganggu hubungan dianggap sbg ancaman</a:t>
            </a:r>
          </a:p>
          <a:p>
            <a:endParaRPr lang="en-US" sz="1600"/>
          </a:p>
          <a:p>
            <a:r>
              <a:rPr lang="en-US" sz="1600"/>
              <a:t>KELUARGA	- Kebahagiaan dibangun atas penerimaan keluarga dan pemenuhan</a:t>
            </a:r>
          </a:p>
          <a:p>
            <a:r>
              <a:rPr lang="en-US" sz="1600"/>
              <a:t>		  harapan keluarga</a:t>
            </a:r>
          </a:p>
          <a:p>
            <a:r>
              <a:rPr lang="en-US" sz="1600"/>
              <a:t>		- Segala keputusan tergantung sikap dan keputusan meluarga</a:t>
            </a:r>
          </a:p>
          <a:p>
            <a:r>
              <a:rPr lang="en-US" sz="1600"/>
              <a:t>		- Nilai diri didasarkan pada reputasi keluarga</a:t>
            </a:r>
          </a:p>
          <a:p>
            <a:endParaRPr lang="en-US" sz="1600"/>
          </a:p>
          <a:p>
            <a:r>
              <a:rPr lang="en-US" sz="1600"/>
              <a:t>PEKERJAAN	- Pekerjaan adalah segalanya, dan Anda curahkan seluruh waktu</a:t>
            </a:r>
          </a:p>
          <a:p>
            <a:r>
              <a:rPr lang="en-US" sz="1600"/>
              <a:t>		  dan perhatian untuknya</a:t>
            </a:r>
          </a:p>
          <a:p>
            <a:r>
              <a:rPr lang="en-US" sz="1600"/>
              <a:t>		- Mengukur kesuksesan hidup pada prestasi kerja</a:t>
            </a:r>
          </a:p>
          <a:p>
            <a:r>
              <a:rPr lang="en-US" sz="1600"/>
              <a:t>		- Merasa nyaman jika sedang bekerja</a:t>
            </a:r>
          </a:p>
          <a:p>
            <a:endParaRPr lang="en-US" sz="1600"/>
          </a:p>
          <a:p>
            <a:r>
              <a:rPr lang="en-US" sz="1600"/>
              <a:t>UANG/MATERI	- Kebahagiaan didasari atas status sosial/harta yg Anda miliki</a:t>
            </a:r>
          </a:p>
          <a:p>
            <a:r>
              <a:rPr lang="en-US" sz="1600"/>
              <a:t>		- Segala sesuatu Anda ukur dengan uang</a:t>
            </a:r>
          </a:p>
          <a:p>
            <a:r>
              <a:rPr lang="en-US" sz="1600"/>
              <a:t>		- Rentan terhadap segala yang mengancam keuangan Anda</a:t>
            </a:r>
          </a:p>
          <a:p>
            <a:endParaRPr lang="en-US" sz="1600"/>
          </a:p>
          <a:p>
            <a:r>
              <a:rPr lang="en-US" sz="1600"/>
              <a:t>TEMAN		- Kebahagiaan tergantung pada penerimaan teman-teman</a:t>
            </a:r>
          </a:p>
          <a:p>
            <a:r>
              <a:rPr lang="en-US" sz="1600"/>
              <a:t>		- Teman adalah segalanya; melakukan apa pun yg teman Anda lakukan</a:t>
            </a:r>
          </a:p>
          <a:p>
            <a:r>
              <a:rPr lang="en-US" sz="1600"/>
              <a:t>		- Segala tindakan tergantung pada opini teman</a:t>
            </a:r>
          </a:p>
          <a:p>
            <a:endParaRPr lang="en-US" sz="1600"/>
          </a:p>
          <a:p>
            <a:r>
              <a:rPr lang="en-US" sz="160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4"/>
          <p:cNvSpPr txBox="1">
            <a:spLocks noChangeArrowheads="1"/>
          </p:cNvSpPr>
          <p:nvPr/>
        </p:nvSpPr>
        <p:spPr bwMode="auto">
          <a:xfrm>
            <a:off x="269875" y="857250"/>
            <a:ext cx="38655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Jika berpusat pada</a:t>
            </a:r>
          </a:p>
        </p:txBody>
      </p:sp>
      <p:sp>
        <p:nvSpPr>
          <p:cNvPr id="55299" name="Text Box 5"/>
          <p:cNvSpPr txBox="1">
            <a:spLocks noChangeArrowheads="1"/>
          </p:cNvSpPr>
          <p:nvPr/>
        </p:nvSpPr>
        <p:spPr bwMode="auto">
          <a:xfrm>
            <a:off x="304800" y="1603375"/>
            <a:ext cx="8520113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HOBI/		- Merasa bahagia hanya jika sedang tenggelam dalam hobi/kesenangan</a:t>
            </a:r>
          </a:p>
          <a:p>
            <a:r>
              <a:rPr lang="en-US" sz="1600"/>
              <a:t>KESENANGAN	  Anda</a:t>
            </a:r>
          </a:p>
          <a:p>
            <a:r>
              <a:rPr lang="en-US" sz="1600"/>
              <a:t>		- Anda hanya ingin bersenang senang dan hanya mengejar kesenangan</a:t>
            </a:r>
          </a:p>
          <a:p>
            <a:r>
              <a:rPr lang="en-US" sz="1600"/>
              <a:t>		  semata</a:t>
            </a:r>
          </a:p>
          <a:p>
            <a:endParaRPr lang="en-US" sz="1600"/>
          </a:p>
          <a:p>
            <a:r>
              <a:rPr lang="en-US" sz="1600"/>
              <a:t>MUSUH		- Dengan musuh, hidup Anda jadi bergairah; dan karenanya Anda selalu</a:t>
            </a:r>
          </a:p>
          <a:p>
            <a:r>
              <a:rPr lang="en-US" sz="1600"/>
              <a:t>		  menciptakan musuh</a:t>
            </a:r>
          </a:p>
          <a:p>
            <a:r>
              <a:rPr lang="en-US" sz="1600"/>
              <a:t>		- Kebahagiaan adalah jika dapat mengalahkan atau mempermalukan</a:t>
            </a:r>
          </a:p>
          <a:p>
            <a:r>
              <a:rPr lang="en-US" sz="1600"/>
              <a:t>		  musuh</a:t>
            </a:r>
          </a:p>
          <a:p>
            <a:endParaRPr lang="en-US" sz="1600"/>
          </a:p>
          <a:p>
            <a:r>
              <a:rPr lang="en-US" sz="1600"/>
              <a:t>DIRI SENDIRI	- Kebahagiaan dan seluruh emosi lebih pada pemuasan kepentingan</a:t>
            </a:r>
          </a:p>
          <a:p>
            <a:r>
              <a:rPr lang="en-US" sz="1600"/>
              <a:t>		  diri sendiri</a:t>
            </a:r>
          </a:p>
          <a:p>
            <a:r>
              <a:rPr lang="en-US" sz="1600"/>
              <a:t>		- Selalu menomorsatukan kebutuhan diri sendiri</a:t>
            </a:r>
          </a:p>
          <a:p>
            <a:endParaRPr lang="en-US" sz="1600"/>
          </a:p>
          <a:p>
            <a:r>
              <a:rPr lang="en-US" sz="1600"/>
              <a:t>GEREJA/MESJID	- Kebahagiaan didasarkan atas aktivitas gereja/mesjid dan pada</a:t>
            </a:r>
          </a:p>
          <a:p>
            <a:r>
              <a:rPr lang="en-US" sz="1600"/>
              <a:t>		  penggargaan yang diberikan pendeta/ustad Anda</a:t>
            </a:r>
          </a:p>
          <a:p>
            <a:r>
              <a:rPr lang="en-US" sz="1600"/>
              <a:t>		- Anda mendapatkan identitas diri semata hanya dari gereja/mesjid</a:t>
            </a:r>
          </a:p>
          <a:p>
            <a:r>
              <a:rPr lang="en-US" sz="160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2400" smtClean="0"/>
              <a:t>BERPUSAT PADA PRINSIP:</a:t>
            </a:r>
            <a:br>
              <a:rPr lang="en-US" sz="2400" smtClean="0"/>
            </a:br>
            <a:r>
              <a:rPr lang="en-US" sz="4000" smtClean="0"/>
              <a:t>FALSAFAH HIDUP</a:t>
            </a:r>
          </a:p>
        </p:txBody>
      </p:sp>
      <p:sp>
        <p:nvSpPr>
          <p:cNvPr id="56323" name="Oval 4"/>
          <p:cNvSpPr>
            <a:spLocks noChangeArrowheads="1"/>
          </p:cNvSpPr>
          <p:nvPr/>
        </p:nvSpPr>
        <p:spPr bwMode="auto">
          <a:xfrm>
            <a:off x="2362200" y="1981200"/>
            <a:ext cx="4419600" cy="411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AU"/>
          </a:p>
        </p:txBody>
      </p:sp>
      <p:sp>
        <p:nvSpPr>
          <p:cNvPr id="56324" name="Line 5"/>
          <p:cNvSpPr>
            <a:spLocks noChangeShapeType="1"/>
          </p:cNvSpPr>
          <p:nvPr/>
        </p:nvSpPr>
        <p:spPr bwMode="auto">
          <a:xfrm>
            <a:off x="4557713" y="2036763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5" name="Line 6"/>
          <p:cNvSpPr>
            <a:spLocks noChangeShapeType="1"/>
          </p:cNvSpPr>
          <p:nvPr/>
        </p:nvSpPr>
        <p:spPr bwMode="auto">
          <a:xfrm>
            <a:off x="2362200" y="40386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6" name="Line 7"/>
          <p:cNvSpPr>
            <a:spLocks noChangeShapeType="1"/>
          </p:cNvSpPr>
          <p:nvPr/>
        </p:nvSpPr>
        <p:spPr bwMode="auto">
          <a:xfrm>
            <a:off x="3048000" y="2514600"/>
            <a:ext cx="304800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7" name="Line 8"/>
          <p:cNvSpPr>
            <a:spLocks noChangeShapeType="1"/>
          </p:cNvSpPr>
          <p:nvPr/>
        </p:nvSpPr>
        <p:spPr bwMode="auto">
          <a:xfrm flipV="1">
            <a:off x="2819400" y="2819400"/>
            <a:ext cx="34290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8" name="Oval 9"/>
          <p:cNvSpPr>
            <a:spLocks noChangeArrowheads="1"/>
          </p:cNvSpPr>
          <p:nvPr/>
        </p:nvSpPr>
        <p:spPr bwMode="auto">
          <a:xfrm>
            <a:off x="3754438" y="3276600"/>
            <a:ext cx="1600200" cy="152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PRINSIP</a:t>
            </a:r>
          </a:p>
        </p:txBody>
      </p:sp>
      <p:sp>
        <p:nvSpPr>
          <p:cNvPr id="56329" name="Text Box 12"/>
          <p:cNvSpPr txBox="1">
            <a:spLocks noChangeArrowheads="1"/>
          </p:cNvSpPr>
          <p:nvPr/>
        </p:nvSpPr>
        <p:spPr bwMode="auto">
          <a:xfrm>
            <a:off x="4572000" y="25908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Uang/Materi</a:t>
            </a:r>
          </a:p>
        </p:txBody>
      </p:sp>
      <p:sp>
        <p:nvSpPr>
          <p:cNvPr id="56330" name="Text Box 13"/>
          <p:cNvSpPr txBox="1">
            <a:spLocks noChangeArrowheads="1"/>
          </p:cNvSpPr>
          <p:nvPr/>
        </p:nvSpPr>
        <p:spPr bwMode="auto">
          <a:xfrm>
            <a:off x="5410200" y="3443288"/>
            <a:ext cx="1676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Kerja</a:t>
            </a:r>
          </a:p>
        </p:txBody>
      </p:sp>
      <p:sp>
        <p:nvSpPr>
          <p:cNvPr id="56331" name="Text Box 14"/>
          <p:cNvSpPr txBox="1">
            <a:spLocks noChangeArrowheads="1"/>
          </p:cNvSpPr>
          <p:nvPr/>
        </p:nvSpPr>
        <p:spPr bwMode="auto">
          <a:xfrm>
            <a:off x="5562600" y="4357688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Kesenangan/Hobi</a:t>
            </a:r>
          </a:p>
        </p:txBody>
      </p:sp>
      <p:sp>
        <p:nvSpPr>
          <p:cNvPr id="56332" name="Text Box 15"/>
          <p:cNvSpPr txBox="1">
            <a:spLocks noChangeArrowheads="1"/>
          </p:cNvSpPr>
          <p:nvPr/>
        </p:nvSpPr>
        <p:spPr bwMode="auto">
          <a:xfrm>
            <a:off x="3429000" y="25908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Keluarga</a:t>
            </a:r>
          </a:p>
        </p:txBody>
      </p:sp>
      <p:sp>
        <p:nvSpPr>
          <p:cNvPr id="56333" name="Text Box 16"/>
          <p:cNvSpPr txBox="1">
            <a:spLocks noChangeArrowheads="1"/>
          </p:cNvSpPr>
          <p:nvPr/>
        </p:nvSpPr>
        <p:spPr bwMode="auto">
          <a:xfrm>
            <a:off x="2514600" y="34290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Pasangan</a:t>
            </a:r>
          </a:p>
        </p:txBody>
      </p:sp>
      <p:sp>
        <p:nvSpPr>
          <p:cNvPr id="56334" name="Text Box 17"/>
          <p:cNvSpPr txBox="1">
            <a:spLocks noChangeArrowheads="1"/>
          </p:cNvSpPr>
          <p:nvPr/>
        </p:nvSpPr>
        <p:spPr bwMode="auto">
          <a:xfrm>
            <a:off x="2514600" y="4357688"/>
            <a:ext cx="1676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Diri</a:t>
            </a:r>
          </a:p>
        </p:txBody>
      </p:sp>
      <p:sp>
        <p:nvSpPr>
          <p:cNvPr id="56335" name="Text Box 18"/>
          <p:cNvSpPr txBox="1">
            <a:spLocks noChangeArrowheads="1"/>
          </p:cNvSpPr>
          <p:nvPr/>
        </p:nvSpPr>
        <p:spPr bwMode="auto">
          <a:xfrm>
            <a:off x="3429000" y="5043488"/>
            <a:ext cx="16764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Mesjid/</a:t>
            </a:r>
          </a:p>
          <a:p>
            <a:pPr>
              <a:spcBef>
                <a:spcPct val="50000"/>
              </a:spcBef>
            </a:pPr>
            <a:r>
              <a:rPr lang="en-US"/>
              <a:t>Gereja</a:t>
            </a:r>
          </a:p>
        </p:txBody>
      </p:sp>
      <p:sp>
        <p:nvSpPr>
          <p:cNvPr id="56336" name="Text Box 19"/>
          <p:cNvSpPr txBox="1">
            <a:spLocks noChangeArrowheads="1"/>
          </p:cNvSpPr>
          <p:nvPr/>
        </p:nvSpPr>
        <p:spPr bwMode="auto">
          <a:xfrm>
            <a:off x="4724400" y="51816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Teman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4"/>
          <p:cNvSpPr txBox="1">
            <a:spLocks noChangeArrowheads="1"/>
          </p:cNvSpPr>
          <p:nvPr/>
        </p:nvSpPr>
        <p:spPr bwMode="auto">
          <a:xfrm>
            <a:off x="658813" y="1314450"/>
            <a:ext cx="213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FALSAFAH HIDUP</a:t>
            </a:r>
          </a:p>
        </p:txBody>
      </p:sp>
      <p:sp>
        <p:nvSpPr>
          <p:cNvPr id="57347" name="Line 5"/>
          <p:cNvSpPr>
            <a:spLocks noChangeShapeType="1"/>
          </p:cNvSpPr>
          <p:nvPr/>
        </p:nvSpPr>
        <p:spPr bwMode="auto">
          <a:xfrm>
            <a:off x="2743200" y="1508125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48" name="Text Box 6"/>
          <p:cNvSpPr txBox="1">
            <a:spLocks noChangeArrowheads="1"/>
          </p:cNvSpPr>
          <p:nvPr/>
        </p:nvSpPr>
        <p:spPr bwMode="auto">
          <a:xfrm>
            <a:off x="5394325" y="1239838"/>
            <a:ext cx="30559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KONSEPSI KEBAHAGIAAN</a:t>
            </a:r>
          </a:p>
          <a:p>
            <a:endParaRPr lang="en-US"/>
          </a:p>
        </p:txBody>
      </p:sp>
      <p:sp>
        <p:nvSpPr>
          <p:cNvPr id="57349" name="Text Box 7"/>
          <p:cNvSpPr txBox="1">
            <a:spLocks noChangeArrowheads="1"/>
          </p:cNvSpPr>
          <p:nvPr/>
        </p:nvSpPr>
        <p:spPr bwMode="auto">
          <a:xfrm>
            <a:off x="1981200" y="1627188"/>
            <a:ext cx="6400800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/>
              <a:t>Manakala ingin mewujudkan Konsepsi Kebahagiaan,</a:t>
            </a:r>
          </a:p>
          <a:p>
            <a:pPr algn="r"/>
            <a:r>
              <a:rPr lang="en-US"/>
              <a:t>timbullah</a:t>
            </a:r>
          </a:p>
          <a:p>
            <a:pPr algn="r"/>
            <a:endParaRPr lang="en-US"/>
          </a:p>
          <a:p>
            <a:pPr algn="r">
              <a:spcBef>
                <a:spcPct val="50000"/>
              </a:spcBef>
            </a:pPr>
            <a:endParaRPr lang="en-US"/>
          </a:p>
        </p:txBody>
      </p:sp>
      <p:sp>
        <p:nvSpPr>
          <p:cNvPr id="57350" name="Text Box 8"/>
          <p:cNvSpPr txBox="1">
            <a:spLocks noChangeArrowheads="1"/>
          </p:cNvSpPr>
          <p:nvPr/>
        </p:nvSpPr>
        <p:spPr bwMode="auto">
          <a:xfrm>
            <a:off x="990600" y="2574925"/>
            <a:ext cx="4310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M</a:t>
            </a:r>
            <a:r>
              <a:rPr lang="en-US" sz="3200"/>
              <a:t>OTIF KOMUNIKASI </a:t>
            </a:r>
          </a:p>
        </p:txBody>
      </p:sp>
      <p:sp>
        <p:nvSpPr>
          <p:cNvPr id="57351" name="Text Box 9"/>
          <p:cNvSpPr txBox="1">
            <a:spLocks noChangeArrowheads="1"/>
          </p:cNvSpPr>
          <p:nvPr/>
        </p:nvSpPr>
        <p:spPr bwMode="auto">
          <a:xfrm>
            <a:off x="2514600" y="3108325"/>
            <a:ext cx="5562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/>
              <a:t>Alasan yang mendorong manusia menyampaikan pesan kepada manusia lain</a:t>
            </a:r>
          </a:p>
        </p:txBody>
      </p:sp>
      <p:sp>
        <p:nvSpPr>
          <p:cNvPr id="57352" name="Text Box 10"/>
          <p:cNvSpPr txBox="1">
            <a:spLocks noChangeArrowheads="1"/>
          </p:cNvSpPr>
          <p:nvPr/>
        </p:nvSpPr>
        <p:spPr bwMode="auto">
          <a:xfrm>
            <a:off x="381000" y="3870325"/>
            <a:ext cx="6715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Saat berupaya mewujudkan Motif Komunikasi, </a:t>
            </a:r>
          </a:p>
          <a:p>
            <a:r>
              <a:rPr lang="en-US"/>
              <a:t>manusia melakukan Tindak Komunikasi dengan menyampaikan </a:t>
            </a:r>
          </a:p>
        </p:txBody>
      </p:sp>
      <p:sp>
        <p:nvSpPr>
          <p:cNvPr id="57353" name="Text Box 11"/>
          <p:cNvSpPr txBox="1">
            <a:spLocks noChangeArrowheads="1"/>
          </p:cNvSpPr>
          <p:nvPr/>
        </p:nvSpPr>
        <p:spPr bwMode="auto">
          <a:xfrm>
            <a:off x="1871663" y="5165725"/>
            <a:ext cx="1743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P</a:t>
            </a:r>
            <a:r>
              <a:rPr lang="en-US" sz="3200"/>
              <a:t>ESAN </a:t>
            </a:r>
          </a:p>
        </p:txBody>
      </p:sp>
      <p:sp>
        <p:nvSpPr>
          <p:cNvPr id="57354" name="Text Box 12"/>
          <p:cNvSpPr txBox="1">
            <a:spLocks noChangeArrowheads="1"/>
          </p:cNvSpPr>
          <p:nvPr/>
        </p:nvSpPr>
        <p:spPr bwMode="auto">
          <a:xfrm>
            <a:off x="3352800" y="5299075"/>
            <a:ext cx="5181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/>
              <a:t>Hasil penggunaan akal budi komunikator yang disampaikan untuk mewujudkan motif komunikasinya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5"/>
          <p:cNvSpPr txBox="1">
            <a:spLocks noChangeArrowheads="1"/>
          </p:cNvSpPr>
          <p:nvPr/>
        </p:nvSpPr>
        <p:spPr bwMode="auto">
          <a:xfrm>
            <a:off x="90488" y="1697038"/>
            <a:ext cx="281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KOMUNIKATOR</a:t>
            </a:r>
          </a:p>
        </p:txBody>
      </p:sp>
      <p:sp>
        <p:nvSpPr>
          <p:cNvPr id="58371" name="Text Box 7"/>
          <p:cNvSpPr txBox="1">
            <a:spLocks noChangeArrowheads="1"/>
          </p:cNvSpPr>
          <p:nvPr/>
        </p:nvSpPr>
        <p:spPr bwMode="auto">
          <a:xfrm>
            <a:off x="4799013" y="1747838"/>
            <a:ext cx="42068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Manusia yang berusaha mewujudkan motif komunikasi dengan menyampaikan </a:t>
            </a:r>
            <a:r>
              <a:rPr lang="en-US" sz="1600" i="1"/>
              <a:t>pesan</a:t>
            </a:r>
          </a:p>
        </p:txBody>
      </p:sp>
      <p:sp>
        <p:nvSpPr>
          <p:cNvPr id="58372" name="Text Box 9"/>
          <p:cNvSpPr txBox="1">
            <a:spLocks noChangeArrowheads="1"/>
          </p:cNvSpPr>
          <p:nvPr/>
        </p:nvSpPr>
        <p:spPr bwMode="auto">
          <a:xfrm>
            <a:off x="4800600" y="2514600"/>
            <a:ext cx="4205288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Manusia kepada siapan pesan komunikator ditujukan, sekedar  menjawab pesan dengan  memberi umpanbalik tanpa motif komunikasinya sendiri.</a:t>
            </a:r>
          </a:p>
          <a:p>
            <a:endParaRPr lang="en-US" sz="500"/>
          </a:p>
          <a:p>
            <a:r>
              <a:rPr lang="en-US" sz="1600" i="1"/>
              <a:t>Contoh:</a:t>
            </a:r>
          </a:p>
          <a:p>
            <a:r>
              <a:rPr lang="en-US" sz="1600" i="1"/>
              <a:t>Komunikator bertanya, “Siapa nama Anda.” :Yanto,” jawab Komunikan.</a:t>
            </a:r>
          </a:p>
          <a:p>
            <a:r>
              <a:rPr lang="en-US" sz="1600"/>
              <a:t> </a:t>
            </a:r>
            <a:endParaRPr lang="en-US" sz="1600" i="1"/>
          </a:p>
        </p:txBody>
      </p:sp>
      <p:sp>
        <p:nvSpPr>
          <p:cNvPr id="58373" name="Text Box 10"/>
          <p:cNvSpPr txBox="1">
            <a:spLocks noChangeArrowheads="1"/>
          </p:cNvSpPr>
          <p:nvPr/>
        </p:nvSpPr>
        <p:spPr bwMode="auto">
          <a:xfrm>
            <a:off x="104775" y="2365375"/>
            <a:ext cx="281940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/>
              <a:t>Semata  berperan sebagai</a:t>
            </a:r>
            <a:r>
              <a:rPr lang="en-US"/>
              <a:t> KOMUNIKAN</a:t>
            </a:r>
          </a:p>
        </p:txBody>
      </p:sp>
      <p:sp>
        <p:nvSpPr>
          <p:cNvPr id="58374" name="Text Box 13"/>
          <p:cNvSpPr txBox="1">
            <a:spLocks noChangeArrowheads="1"/>
          </p:cNvSpPr>
          <p:nvPr/>
        </p:nvSpPr>
        <p:spPr bwMode="auto">
          <a:xfrm>
            <a:off x="-1588" y="4546600"/>
            <a:ext cx="2927351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/>
              <a:t>KOMUNIKAN </a:t>
            </a:r>
            <a:r>
              <a:rPr lang="en-US" sz="1600"/>
              <a:t>beralih peran</a:t>
            </a:r>
          </a:p>
          <a:p>
            <a:pPr algn="r"/>
            <a:r>
              <a:rPr lang="en-US" sz="1600"/>
              <a:t>menjadi</a:t>
            </a:r>
            <a:r>
              <a:rPr lang="en-US"/>
              <a:t> KOMUNIKATOR-2 </a:t>
            </a:r>
          </a:p>
        </p:txBody>
      </p:sp>
      <p:sp>
        <p:nvSpPr>
          <p:cNvPr id="58375" name="Text Box 15"/>
          <p:cNvSpPr txBox="1">
            <a:spLocks noChangeArrowheads="1"/>
          </p:cNvSpPr>
          <p:nvPr/>
        </p:nvSpPr>
        <p:spPr bwMode="auto">
          <a:xfrm>
            <a:off x="4876800" y="4708525"/>
            <a:ext cx="4205288" cy="199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Manusia kepada siapan pesan komunikator ditujukan. Namun, dalam memberi umpanbalik  ia berusaha mewujudkan motif komunikasinya sendiri</a:t>
            </a:r>
          </a:p>
          <a:p>
            <a:endParaRPr lang="en-US" sz="500"/>
          </a:p>
          <a:p>
            <a:r>
              <a:rPr lang="en-US" sz="1400" i="1"/>
              <a:t>Contoh: </a:t>
            </a:r>
          </a:p>
          <a:p>
            <a:r>
              <a:rPr lang="en-US" sz="1400" i="1"/>
              <a:t>Komunikan menjawab, “Saya tidak sepenuhnya seyuju dengan pendapat Bapak, Ada beberapa hal yang Bapak kurang tegas, yaitu… dst”</a:t>
            </a:r>
          </a:p>
        </p:txBody>
      </p:sp>
      <p:sp>
        <p:nvSpPr>
          <p:cNvPr id="58376" name="Line 17"/>
          <p:cNvSpPr>
            <a:spLocks noChangeShapeType="1"/>
          </p:cNvSpPr>
          <p:nvPr/>
        </p:nvSpPr>
        <p:spPr bwMode="auto">
          <a:xfrm>
            <a:off x="3055938" y="1927225"/>
            <a:ext cx="1579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377" name="Line 18"/>
          <p:cNvSpPr>
            <a:spLocks noChangeShapeType="1"/>
          </p:cNvSpPr>
          <p:nvPr/>
        </p:nvSpPr>
        <p:spPr bwMode="auto">
          <a:xfrm>
            <a:off x="3062288" y="2667000"/>
            <a:ext cx="1579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378" name="Line 19"/>
          <p:cNvSpPr>
            <a:spLocks noChangeShapeType="1"/>
          </p:cNvSpPr>
          <p:nvPr/>
        </p:nvSpPr>
        <p:spPr bwMode="auto">
          <a:xfrm>
            <a:off x="3041650" y="4876800"/>
            <a:ext cx="1579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379" name="Rectangle 21"/>
          <p:cNvSpPr>
            <a:spLocks noChangeArrowheads="1"/>
          </p:cNvSpPr>
          <p:nvPr/>
        </p:nvSpPr>
        <p:spPr bwMode="auto">
          <a:xfrm>
            <a:off x="685800" y="207963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 b="1">
                <a:solidFill>
                  <a:schemeClr val="tx2"/>
                </a:solidFill>
              </a:rPr>
              <a:t>M</a:t>
            </a:r>
            <a:r>
              <a:rPr lang="en-US" sz="4000">
                <a:solidFill>
                  <a:schemeClr val="tx2"/>
                </a:solidFill>
              </a:rPr>
              <a:t>otif </a:t>
            </a:r>
            <a:r>
              <a:rPr lang="en-US" sz="4400" b="1">
                <a:solidFill>
                  <a:schemeClr val="tx2"/>
                </a:solidFill>
              </a:rPr>
              <a:t>K</a:t>
            </a:r>
            <a:r>
              <a:rPr lang="en-US" sz="4000">
                <a:solidFill>
                  <a:schemeClr val="tx2"/>
                </a:solidFill>
              </a:rPr>
              <a:t>omunikasi</a:t>
            </a:r>
          </a:p>
        </p:txBody>
      </p:sp>
      <p:sp>
        <p:nvSpPr>
          <p:cNvPr id="58380" name="Text Box 22"/>
          <p:cNvSpPr txBox="1">
            <a:spLocks noChangeArrowheads="1"/>
          </p:cNvSpPr>
          <p:nvPr/>
        </p:nvSpPr>
        <p:spPr bwMode="auto">
          <a:xfrm>
            <a:off x="704850" y="868363"/>
            <a:ext cx="5927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Faktor penentu peran manusia dalam berkomunikasi 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ChangeArrowheads="1"/>
          </p:cNvSpPr>
          <p:nvPr/>
        </p:nvSpPr>
        <p:spPr bwMode="auto">
          <a:xfrm>
            <a:off x="595313" y="207963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 b="1">
                <a:solidFill>
                  <a:schemeClr val="tx2"/>
                </a:solidFill>
              </a:rPr>
              <a:t>M</a:t>
            </a:r>
            <a:r>
              <a:rPr lang="en-US" sz="4000">
                <a:solidFill>
                  <a:schemeClr val="tx2"/>
                </a:solidFill>
              </a:rPr>
              <a:t>otif </a:t>
            </a:r>
            <a:r>
              <a:rPr lang="en-US" sz="4400" b="1">
                <a:solidFill>
                  <a:schemeClr val="tx2"/>
                </a:solidFill>
              </a:rPr>
              <a:t>K</a:t>
            </a:r>
            <a:r>
              <a:rPr lang="en-US" sz="4000">
                <a:solidFill>
                  <a:schemeClr val="tx2"/>
                </a:solidFill>
              </a:rPr>
              <a:t>omunikasi</a:t>
            </a:r>
          </a:p>
        </p:txBody>
      </p:sp>
      <p:sp>
        <p:nvSpPr>
          <p:cNvPr id="59395" name="Text Box 5"/>
          <p:cNvSpPr txBox="1">
            <a:spLocks noChangeArrowheads="1"/>
          </p:cNvSpPr>
          <p:nvPr/>
        </p:nvSpPr>
        <p:spPr bwMode="auto">
          <a:xfrm>
            <a:off x="628650" y="889000"/>
            <a:ext cx="5927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Faktor penentu peran manusia dalam berkomunikasi  (2)</a:t>
            </a:r>
          </a:p>
        </p:txBody>
      </p:sp>
      <p:sp>
        <p:nvSpPr>
          <p:cNvPr id="59396" name="Text Box 6"/>
          <p:cNvSpPr txBox="1">
            <a:spLocks noChangeArrowheads="1"/>
          </p:cNvSpPr>
          <p:nvPr/>
        </p:nvSpPr>
        <p:spPr bwMode="auto">
          <a:xfrm>
            <a:off x="138113" y="220345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MEDIUM</a:t>
            </a:r>
          </a:p>
        </p:txBody>
      </p:sp>
      <p:sp>
        <p:nvSpPr>
          <p:cNvPr id="59397" name="Text Box 8"/>
          <p:cNvSpPr txBox="1">
            <a:spLocks noChangeArrowheads="1"/>
          </p:cNvSpPr>
          <p:nvPr/>
        </p:nvSpPr>
        <p:spPr bwMode="auto">
          <a:xfrm>
            <a:off x="4826000" y="2178050"/>
            <a:ext cx="42068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Dalam hal ini </a:t>
            </a:r>
            <a:r>
              <a:rPr lang="en-US" sz="1600" i="1"/>
              <a:t>kurier</a:t>
            </a:r>
            <a:r>
              <a:rPr lang="en-US" sz="1600"/>
              <a:t>: alat perantara yang sengaja dipilih komunikator untuk menghantarkan pesan kepada komunikannya. </a:t>
            </a:r>
          </a:p>
          <a:p>
            <a:r>
              <a:rPr lang="en-US" sz="1600"/>
              <a:t>Medium tidak memiliki motif komunikasi apa pun selain menghantarkan pesan guna terwujudnya motif komunikasi dari komunikator </a:t>
            </a:r>
            <a:endParaRPr lang="en-US" sz="1600" i="1"/>
          </a:p>
        </p:txBody>
      </p:sp>
      <p:sp>
        <p:nvSpPr>
          <p:cNvPr id="59398" name="Text Box 12"/>
          <p:cNvSpPr txBox="1">
            <a:spLocks noChangeArrowheads="1"/>
          </p:cNvSpPr>
          <p:nvPr/>
        </p:nvSpPr>
        <p:spPr bwMode="auto">
          <a:xfrm>
            <a:off x="255588" y="4683125"/>
            <a:ext cx="2660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/>
              <a:t>MEDIUM  </a:t>
            </a:r>
            <a:r>
              <a:rPr lang="en-US" sz="1600"/>
              <a:t>beralih peran</a:t>
            </a:r>
          </a:p>
          <a:p>
            <a:pPr algn="r"/>
            <a:r>
              <a:rPr lang="en-US" sz="1600"/>
              <a:t>menjadi</a:t>
            </a:r>
            <a:r>
              <a:rPr lang="en-US"/>
              <a:t> KOMUNIKATOR</a:t>
            </a:r>
          </a:p>
        </p:txBody>
      </p:sp>
      <p:sp>
        <p:nvSpPr>
          <p:cNvPr id="59399" name="Line 13"/>
          <p:cNvSpPr>
            <a:spLocks noChangeShapeType="1"/>
          </p:cNvSpPr>
          <p:nvPr/>
        </p:nvSpPr>
        <p:spPr bwMode="auto">
          <a:xfrm>
            <a:off x="3089275" y="4876800"/>
            <a:ext cx="1579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00" name="Text Box 14"/>
          <p:cNvSpPr txBox="1">
            <a:spLocks noChangeArrowheads="1"/>
          </p:cNvSpPr>
          <p:nvPr/>
        </p:nvSpPr>
        <p:spPr bwMode="auto">
          <a:xfrm>
            <a:off x="4821238" y="4629150"/>
            <a:ext cx="42052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Manusia yang dipilih sebagai perantara oleh komunkator, namun dalam roses komunikasi yang terjadi tidak berusaha  mewujudkan motif komunikasi komunikator, melainkan motif komunikasinya sendiri.</a:t>
            </a:r>
          </a:p>
        </p:txBody>
      </p:sp>
      <p:sp>
        <p:nvSpPr>
          <p:cNvPr id="59401" name="Line 15"/>
          <p:cNvSpPr>
            <a:spLocks noChangeShapeType="1"/>
          </p:cNvSpPr>
          <p:nvPr/>
        </p:nvSpPr>
        <p:spPr bwMode="auto">
          <a:xfrm>
            <a:off x="3082925" y="2397125"/>
            <a:ext cx="1579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02" name="Rectangle 16"/>
          <p:cNvSpPr>
            <a:spLocks noChangeArrowheads="1"/>
          </p:cNvSpPr>
          <p:nvPr/>
        </p:nvSpPr>
        <p:spPr bwMode="auto">
          <a:xfrm>
            <a:off x="1770063" y="22447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508</Words>
  <Application>Microsoft Office PowerPoint</Application>
  <PresentationFormat>On-screen Show (4:3)</PresentationFormat>
  <Paragraphs>155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BERPUSAT PADA PRINSIP: FALSAFAH HIDUP</vt:lpstr>
      <vt:lpstr>PowerPoint Presentation</vt:lpstr>
      <vt:lpstr>PowerPoint Presentation</vt:lpstr>
      <vt:lpstr>PowerPoint Presentation</vt:lpstr>
      <vt:lpstr>MANUSIA sebagai MEDIUM  dan  MEDIUM beralih menjadi KOMUNIKATOR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May</cp:lastModifiedBy>
  <cp:revision>2</cp:revision>
  <dcterms:created xsi:type="dcterms:W3CDTF">2012-03-01T12:20:32Z</dcterms:created>
  <dcterms:modified xsi:type="dcterms:W3CDTF">2015-02-28T03:30:09Z</dcterms:modified>
</cp:coreProperties>
</file>