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639E9-9DC3-4779-A1EF-AAFA74255C50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56312-C20E-44D0-9387-AADF3CC25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7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090890-DB93-4B2B-934B-B61139D5893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00015C-5508-4D11-A66B-D4DA725AA98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6562C-EB8A-4EA5-B7A9-4569908412D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A74F5-34E6-4D42-BCCC-1A4D66D472E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E5CE-89EA-4B28-99D1-F4138AF9C9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371600"/>
            <a:ext cx="7315200" cy="1143000"/>
          </a:xfrm>
        </p:spPr>
        <p:txBody>
          <a:bodyPr/>
          <a:lstStyle/>
          <a:p>
            <a:pPr algn="l" eaLnBrk="1" hangingPunct="1"/>
            <a:r>
              <a:rPr lang="en-US" b="1" smtClean="0"/>
              <a:t>Budi</a:t>
            </a:r>
            <a:r>
              <a:rPr lang="en-US" sz="4800" b="1" smtClean="0"/>
              <a:t>		</a:t>
            </a:r>
            <a:r>
              <a:rPr lang="en-US" sz="3600" b="1" smtClean="0"/>
              <a:t>Emosi		EQ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2743200"/>
            <a:ext cx="4800600" cy="2849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Kemampuan mengenali diri sendiri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Kemampuan mengendalikan diri sendiri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Kemampuan mengenali orang lain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Kemampuan mengendalikan orang lain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912813" y="5819775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Dependent (Tergantung)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892175" y="4348163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Independent (Mandiri)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687388" y="2762250"/>
            <a:ext cx="246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Interdependensi</a:t>
            </a:r>
          </a:p>
          <a:p>
            <a:pPr algn="ctr"/>
            <a:r>
              <a:rPr lang="en-US" sz="1600" b="1"/>
              <a:t>(Kesalingtergantungan)</a:t>
            </a: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1598613" y="5157788"/>
            <a:ext cx="6096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1598613" y="3571875"/>
            <a:ext cx="6096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457200"/>
            <a:ext cx="7315200" cy="1579563"/>
            <a:chOff x="960" y="288"/>
            <a:chExt cx="4608" cy="995"/>
          </a:xfrm>
        </p:grpSpPr>
        <p:sp>
          <p:nvSpPr>
            <p:cNvPr id="76816" name="Line 10"/>
            <p:cNvSpPr>
              <a:spLocks noChangeShapeType="1"/>
            </p:cNvSpPr>
            <p:nvPr/>
          </p:nvSpPr>
          <p:spPr bwMode="auto">
            <a:xfrm>
              <a:off x="2064" y="1283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7" name="Line 11"/>
            <p:cNvSpPr>
              <a:spLocks noChangeShapeType="1"/>
            </p:cNvSpPr>
            <p:nvPr/>
          </p:nvSpPr>
          <p:spPr bwMode="auto">
            <a:xfrm>
              <a:off x="3936" y="1283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Rectangle 12"/>
            <p:cNvSpPr>
              <a:spLocks noChangeArrowheads="1"/>
            </p:cNvSpPr>
            <p:nvPr/>
          </p:nvSpPr>
          <p:spPr bwMode="auto">
            <a:xfrm>
              <a:off x="960" y="288"/>
              <a:ext cx="4608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4400" b="1">
                  <a:solidFill>
                    <a:schemeClr val="tx2"/>
                  </a:solidFill>
                </a:rPr>
                <a:t>Akal		</a:t>
              </a:r>
              <a:r>
                <a:rPr lang="en-US" sz="3600" b="1">
                  <a:solidFill>
                    <a:schemeClr val="tx2"/>
                  </a:solidFill>
                </a:rPr>
                <a:t>Rasio		IQ</a:t>
              </a:r>
            </a:p>
          </p:txBody>
        </p:sp>
        <p:sp>
          <p:nvSpPr>
            <p:cNvPr id="76819" name="Line 13"/>
            <p:cNvSpPr>
              <a:spLocks noChangeShapeType="1"/>
            </p:cNvSpPr>
            <p:nvPr/>
          </p:nvSpPr>
          <p:spPr bwMode="auto">
            <a:xfrm>
              <a:off x="2064" y="695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Line 14"/>
            <p:cNvSpPr>
              <a:spLocks noChangeShapeType="1"/>
            </p:cNvSpPr>
            <p:nvPr/>
          </p:nvSpPr>
          <p:spPr bwMode="auto">
            <a:xfrm>
              <a:off x="3936" y="695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10" name="Text Box 15"/>
          <p:cNvSpPr txBox="1">
            <a:spLocks noChangeArrowheads="1"/>
          </p:cNvSpPr>
          <p:nvPr/>
        </p:nvSpPr>
        <p:spPr bwMode="auto">
          <a:xfrm>
            <a:off x="6267450" y="5683250"/>
            <a:ext cx="249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PERSUASI</a:t>
            </a:r>
          </a:p>
        </p:txBody>
      </p:sp>
      <p:sp>
        <p:nvSpPr>
          <p:cNvPr id="76811" name="Line 16"/>
          <p:cNvSpPr>
            <a:spLocks noChangeShapeType="1"/>
          </p:cNvSpPr>
          <p:nvPr/>
        </p:nvSpPr>
        <p:spPr bwMode="auto">
          <a:xfrm>
            <a:off x="4495800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812" name="Line 17"/>
          <p:cNvSpPr>
            <a:spLocks noChangeShapeType="1"/>
          </p:cNvSpPr>
          <p:nvPr/>
        </p:nvSpPr>
        <p:spPr bwMode="auto">
          <a:xfrm flipV="1">
            <a:off x="44958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3" name="Line 18"/>
          <p:cNvSpPr>
            <a:spLocks noChangeShapeType="1"/>
          </p:cNvSpPr>
          <p:nvPr/>
        </p:nvSpPr>
        <p:spPr bwMode="auto">
          <a:xfrm>
            <a:off x="7162800" y="502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4" name="Line 19"/>
          <p:cNvSpPr>
            <a:spLocks noChangeShapeType="1"/>
          </p:cNvSpPr>
          <p:nvPr/>
        </p:nvSpPr>
        <p:spPr bwMode="auto">
          <a:xfrm>
            <a:off x="4495800" y="5562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5" name="Line 20"/>
          <p:cNvSpPr>
            <a:spLocks noChangeShapeType="1"/>
          </p:cNvSpPr>
          <p:nvPr/>
        </p:nvSpPr>
        <p:spPr bwMode="auto">
          <a:xfrm>
            <a:off x="85344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191000"/>
            <a:ext cx="7315200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4000" b="1" smtClean="0"/>
              <a:t>Dasar Persuasi:</a:t>
            </a:r>
            <a:br>
              <a:rPr lang="en-US" sz="4000" b="1" smtClean="0"/>
            </a:br>
            <a:r>
              <a:rPr lang="en-US" sz="4000" b="1" smtClean="0"/>
              <a:t>Win - Win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28717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/>
              <a:t>P</a:t>
            </a:r>
            <a:r>
              <a:rPr lang="en-US" sz="4000"/>
              <a:t>ERSUASI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508125" y="1309688"/>
            <a:ext cx="5559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F + PF / NF + Bujukan untuk kepentingan komunikan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990600" y="2743200"/>
            <a:ext cx="563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Setelah itu Komunikator untung?</a:t>
            </a:r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2362200" y="5029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23622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2362200" y="39624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6477000" y="3048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 flipV="1">
            <a:off x="8763000" y="3048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6705600" cy="1143000"/>
          </a:xfrm>
        </p:spPr>
        <p:txBody>
          <a:bodyPr/>
          <a:lstStyle/>
          <a:p>
            <a:pPr algn="r" eaLnBrk="1" hangingPunct="1"/>
            <a:r>
              <a:rPr lang="en-US" b="1" smtClean="0"/>
              <a:t>Win - WIN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/>
            <a:r>
              <a:rPr lang="en-US" smtClean="0"/>
              <a:t>Win – Lose</a:t>
            </a:r>
          </a:p>
          <a:p>
            <a:pPr eaLnBrk="1" hangingPunct="1"/>
            <a:r>
              <a:rPr lang="en-US" smtClean="0"/>
              <a:t>Lose – Win</a:t>
            </a:r>
          </a:p>
          <a:p>
            <a:pPr eaLnBrk="1" hangingPunct="1"/>
            <a:r>
              <a:rPr lang="en-US" smtClean="0"/>
              <a:t>Lose – Lose</a:t>
            </a:r>
          </a:p>
          <a:p>
            <a:pPr eaLnBrk="1" hangingPunct="1"/>
            <a:r>
              <a:rPr lang="en-US" smtClean="0"/>
              <a:t>Win</a:t>
            </a:r>
          </a:p>
          <a:p>
            <a:pPr eaLnBrk="1" hangingPunct="1"/>
            <a:r>
              <a:rPr lang="en-US" smtClean="0"/>
              <a:t>Win – Win atau tidak sama sekali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/>
          <a:lstStyle/>
          <a:p>
            <a:r>
              <a:rPr lang="en-US" sz="2000" smtClean="0"/>
              <a:t>Susunlah dua buah pesan yang bersifat PATHOS</a:t>
            </a:r>
          </a:p>
          <a:p>
            <a:pPr lvl="1"/>
            <a:r>
              <a:rPr lang="en-US" sz="1800" smtClean="0"/>
              <a:t>Jelaskan siapa yang menjadi target komunikan</a:t>
            </a:r>
          </a:p>
          <a:p>
            <a:pPr lvl="1"/>
            <a:r>
              <a:rPr lang="en-US" sz="1800" smtClean="0"/>
              <a:t>Jelaskan motif komunikasi anda</a:t>
            </a:r>
          </a:p>
          <a:p>
            <a:r>
              <a:rPr lang="en-US" sz="2000" smtClean="0"/>
              <a:t>Susunlah dua buah pesan yang bersifat LOGOS</a:t>
            </a:r>
          </a:p>
          <a:p>
            <a:pPr lvl="1"/>
            <a:r>
              <a:rPr lang="en-US" sz="1800" smtClean="0"/>
              <a:t>Jelaskan siapa yang menjadi target komunikan</a:t>
            </a:r>
          </a:p>
          <a:p>
            <a:pPr lvl="1"/>
            <a:r>
              <a:rPr lang="en-US" sz="1800" smtClean="0"/>
              <a:t>Jelaskan motif komunikasi anda</a:t>
            </a:r>
          </a:p>
          <a:p>
            <a:r>
              <a:rPr lang="en-US" sz="2000" smtClean="0"/>
              <a:t>Carilah seorang teman. Cobalah anda identifikasi ARAH motivasinya</a:t>
            </a:r>
          </a:p>
          <a:p>
            <a:pPr lvl="1"/>
            <a:r>
              <a:rPr lang="en-US" sz="1800" smtClean="0"/>
              <a:t>“Apakah yang Anda inginkan dari sebuah [konteks]”</a:t>
            </a:r>
          </a:p>
          <a:p>
            <a:pPr lvl="2"/>
            <a:r>
              <a:rPr lang="en-US" sz="1600" smtClean="0"/>
              <a:t>Setelah menemukan beberapa kriteria, tanyakan mengapa kriteria itu penting 3x</a:t>
            </a:r>
          </a:p>
          <a:p>
            <a:r>
              <a:rPr lang="en-US" sz="2000" smtClean="0"/>
              <a:t>Carilah seorang teman. Cobalah anda identifikasi SUMBER motivasinya</a:t>
            </a:r>
          </a:p>
          <a:p>
            <a:pPr lvl="1"/>
            <a:r>
              <a:rPr lang="en-US" sz="1800" smtClean="0"/>
              <a:t>“Bagaimana anda tahu bahwa anda sudah mengerjakan sebuah pekerjaan dengan baik dalam [konteks]”</a:t>
            </a:r>
          </a:p>
          <a:p>
            <a:pPr lvl="2"/>
            <a:r>
              <a:rPr lang="en-US" sz="1400" smtClean="0"/>
              <a:t>Konteks bisa di kantor, rumah, sekolah, dalam membeli sesuatu. dll</a:t>
            </a:r>
          </a:p>
          <a:p>
            <a:endParaRPr lang="en-US" sz="2200" smtClean="0"/>
          </a:p>
          <a:p>
            <a:endParaRPr lang="en-US" sz="2400" smtClean="0"/>
          </a:p>
          <a:p>
            <a:pPr lvl="2"/>
            <a:endParaRPr lang="en-US" sz="2000" smtClean="0"/>
          </a:p>
        </p:txBody>
      </p:sp>
      <p:sp>
        <p:nvSpPr>
          <p:cNvPr id="80899" name="TextBox 4"/>
          <p:cNvSpPr txBox="1">
            <a:spLocks noChangeArrowheads="1"/>
          </p:cNvSpPr>
          <p:nvPr/>
        </p:nvSpPr>
        <p:spPr bwMode="auto">
          <a:xfrm>
            <a:off x="609600" y="457200"/>
            <a:ext cx="1293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LATIHAN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On-screen Show (4:3)</PresentationFormat>
  <Paragraphs>38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Budi  Emosi  EQ</vt:lpstr>
      <vt:lpstr>Dasar Persuasi: Win - Win</vt:lpstr>
      <vt:lpstr>Win - WIN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Budi  Emosi  EQ</dc:title>
  <dc:creator>User</dc:creator>
  <cp:lastModifiedBy>May</cp:lastModifiedBy>
  <cp:revision>2</cp:revision>
  <dcterms:created xsi:type="dcterms:W3CDTF">2012-03-01T12:21:22Z</dcterms:created>
  <dcterms:modified xsi:type="dcterms:W3CDTF">2015-02-28T03:30:48Z</dcterms:modified>
</cp:coreProperties>
</file>