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6D12-68AF-44FF-AC0E-574FBFA66B91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B0A1-FB4D-4423-AA2C-3F6C6E5E85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6D12-68AF-44FF-AC0E-574FBFA66B91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B0A1-FB4D-4423-AA2C-3F6C6E5E85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6D12-68AF-44FF-AC0E-574FBFA66B91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B0A1-FB4D-4423-AA2C-3F6C6E5E85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6D12-68AF-44FF-AC0E-574FBFA66B91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B0A1-FB4D-4423-AA2C-3F6C6E5E85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6D12-68AF-44FF-AC0E-574FBFA66B91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B0A1-FB4D-4423-AA2C-3F6C6E5E85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6D12-68AF-44FF-AC0E-574FBFA66B91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B0A1-FB4D-4423-AA2C-3F6C6E5E85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6D12-68AF-44FF-AC0E-574FBFA66B91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B0A1-FB4D-4423-AA2C-3F6C6E5E85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6D12-68AF-44FF-AC0E-574FBFA66B91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B0A1-FB4D-4423-AA2C-3F6C6E5E85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6D12-68AF-44FF-AC0E-574FBFA66B91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B0A1-FB4D-4423-AA2C-3F6C6E5E85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6D12-68AF-44FF-AC0E-574FBFA66B91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0B0A1-FB4D-4423-AA2C-3F6C6E5E85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6D12-68AF-44FF-AC0E-574FBFA66B91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230B0A1-FB4D-4423-AA2C-3F6C6E5E85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406D12-68AF-44FF-AC0E-574FBFA66B91}" type="datetimeFigureOut">
              <a:rPr lang="en-US" smtClean="0"/>
              <a:pPr/>
              <a:t>10/20/2012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30B0A1-FB4D-4423-AA2C-3F6C6E5E855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19600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BERPOTENSI UNTUK TERJADI GANGGUAN KINERJA SYSTEM CARDIOVASCULAR-PULMONARY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1981200"/>
          </a:xfrm>
        </p:spPr>
        <p:txBody>
          <a:bodyPr>
            <a:noAutofit/>
          </a:bodyPr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1.BERPOTENSI </a:t>
            </a:r>
            <a:r>
              <a:rPr lang="en-GB" sz="3600" b="1" dirty="0" smtClean="0">
                <a:solidFill>
                  <a:schemeClr val="tx1"/>
                </a:solidFill>
              </a:rPr>
              <a:t>UNTUK TERJADI GANGGUAN KINERJA SYSTEM CARDIOVASCULAR-PULMONARY</a:t>
            </a:r>
            <a:endParaRPr lang="en-US" sz="36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2590800"/>
          <a:ext cx="7315200" cy="3396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6096000"/>
              </a:tblGrid>
              <a:tr h="47969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ICD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sz="2800" dirty="0" smtClean="0"/>
                        <a:t>KONDISI</a:t>
                      </a:r>
                      <a:endParaRPr lang="en-US" sz="2800" dirty="0"/>
                    </a:p>
                  </a:txBody>
                  <a:tcPr/>
                </a:tc>
              </a:tr>
              <a:tr h="2878183">
                <a:tc>
                  <a:txBody>
                    <a:bodyPr/>
                    <a:lstStyle/>
                    <a:p>
                      <a:pPr marL="274320" lvl="3" indent="-274320">
                        <a:buSzPct val="95000"/>
                        <a:buNone/>
                      </a:pPr>
                      <a:r>
                        <a:rPr lang="en-US" sz="2800" dirty="0" smtClean="0"/>
                        <a:t>250</a:t>
                      </a:r>
                      <a:endParaRPr lang="en-US" sz="1800" dirty="0" smtClean="0"/>
                    </a:p>
                    <a:p>
                      <a:pPr>
                        <a:buNone/>
                      </a:pPr>
                      <a:r>
                        <a:rPr lang="en-US" sz="2800" dirty="0" smtClean="0"/>
                        <a:t>272</a:t>
                      </a:r>
                      <a:endParaRPr lang="en-US" sz="1800" dirty="0" smtClean="0"/>
                    </a:p>
                    <a:p>
                      <a:pPr>
                        <a:buNone/>
                      </a:pPr>
                      <a:r>
                        <a:rPr lang="en-US" sz="2800" dirty="0" smtClean="0"/>
                        <a:t>278</a:t>
                      </a:r>
                      <a:endParaRPr lang="en-US" sz="1800" dirty="0" smtClean="0"/>
                    </a:p>
                    <a:p>
                      <a:pPr>
                        <a:buNone/>
                      </a:pPr>
                      <a:r>
                        <a:rPr lang="en-US" sz="2800" dirty="0" smtClean="0"/>
                        <a:t>401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Diabetes </a:t>
                      </a:r>
                      <a:r>
                        <a:rPr lang="en-US" sz="2800" dirty="0" err="1" smtClean="0"/>
                        <a:t>Melitus</a:t>
                      </a:r>
                      <a:r>
                        <a:rPr lang="en-US" sz="2800" dirty="0" smtClean="0"/>
                        <a:t> </a:t>
                      </a:r>
                    </a:p>
                    <a:p>
                      <a:r>
                        <a:rPr lang="en-US" sz="2800" dirty="0" err="1" smtClean="0"/>
                        <a:t>Gangguan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metabolisme</a:t>
                      </a:r>
                      <a:endParaRPr lang="en-US" sz="2800" dirty="0" smtClean="0"/>
                    </a:p>
                    <a:p>
                      <a:r>
                        <a:rPr lang="en-US" sz="2800" dirty="0" err="1" smtClean="0"/>
                        <a:t>Obesitas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dan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hyperalimentation</a:t>
                      </a:r>
                      <a:r>
                        <a:rPr lang="en-US" sz="2800" dirty="0" smtClean="0"/>
                        <a:t> lain</a:t>
                      </a:r>
                    </a:p>
                    <a:p>
                      <a:r>
                        <a:rPr lang="en-US" sz="2800" dirty="0" smtClean="0"/>
                        <a:t>Essential </a:t>
                      </a:r>
                      <a:r>
                        <a:rPr lang="en-US" sz="2800" dirty="0" err="1" smtClean="0"/>
                        <a:t>hipertensi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676400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2. </a:t>
            </a:r>
            <a:r>
              <a:rPr lang="en-GB" b="1" dirty="0" err="1" smtClean="0">
                <a:solidFill>
                  <a:schemeClr val="tx1"/>
                </a:solidFill>
              </a:rPr>
              <a:t>Gangguan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kapasitas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aerobik</a:t>
            </a:r>
            <a:r>
              <a:rPr lang="en-GB" b="1" dirty="0" smtClean="0">
                <a:solidFill>
                  <a:schemeClr val="tx1"/>
                </a:solidFill>
              </a:rPr>
              <a:t>/</a:t>
            </a:r>
            <a:r>
              <a:rPr lang="en-GB" b="1" dirty="0" err="1" smtClean="0">
                <a:solidFill>
                  <a:schemeClr val="tx1"/>
                </a:solidFill>
              </a:rPr>
              <a:t>ketahanan</a:t>
            </a:r>
            <a:r>
              <a:rPr lang="en-GB" b="1" dirty="0" smtClean="0">
                <a:solidFill>
                  <a:schemeClr val="tx1"/>
                </a:solidFill>
              </a:rPr>
              <a:t> yang </a:t>
            </a:r>
            <a:r>
              <a:rPr lang="en-GB" b="1" dirty="0" err="1" smtClean="0">
                <a:solidFill>
                  <a:schemeClr val="tx1"/>
                </a:solidFill>
              </a:rPr>
              <a:t>berkaitan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dengan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decontioning</a:t>
            </a:r>
            <a:r>
              <a:rPr lang="en-GB" b="1" dirty="0" smtClean="0">
                <a:solidFill>
                  <a:schemeClr val="tx1"/>
                </a:solidFill>
              </a:rPr>
              <a:t> syndrome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err="1" smtClean="0"/>
              <a:t>Penyakit</a:t>
            </a:r>
            <a:r>
              <a:rPr lang="en-US" sz="2800" dirty="0" smtClean="0"/>
              <a:t> </a:t>
            </a:r>
            <a:r>
              <a:rPr lang="en-US" sz="2800" dirty="0" smtClean="0"/>
              <a:t>Parkinson</a:t>
            </a:r>
            <a:endParaRPr lang="en-US" sz="1800" dirty="0" smtClean="0"/>
          </a:p>
          <a:p>
            <a:r>
              <a:rPr lang="en-US" sz="2800" dirty="0" err="1" smtClean="0"/>
              <a:t>Penyakit</a:t>
            </a:r>
            <a:r>
              <a:rPr lang="en-US" sz="2800" dirty="0" smtClean="0"/>
              <a:t> </a:t>
            </a:r>
            <a:r>
              <a:rPr lang="en-US" sz="2800" dirty="0" err="1" smtClean="0"/>
              <a:t>Spinocerebral</a:t>
            </a:r>
            <a:endParaRPr lang="en-US" sz="1800" dirty="0" smtClean="0"/>
          </a:p>
          <a:p>
            <a:pPr lvl="0"/>
            <a:r>
              <a:rPr lang="en-US" sz="2800" dirty="0" smtClean="0"/>
              <a:t>Multiple Sclerosis</a:t>
            </a:r>
            <a:endParaRPr lang="en-US" sz="18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057400"/>
          </a:xfrm>
        </p:spPr>
        <p:txBody>
          <a:bodyPr>
            <a:noAutofit/>
          </a:bodyPr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3. </a:t>
            </a:r>
            <a:r>
              <a:rPr lang="en-GB" sz="3600" b="1" dirty="0" err="1" smtClean="0">
                <a:solidFill>
                  <a:schemeClr val="tx1"/>
                </a:solidFill>
              </a:rPr>
              <a:t>Ganguan</a:t>
            </a:r>
            <a:r>
              <a:rPr lang="en-GB" sz="3600" b="1" dirty="0" smtClean="0">
                <a:solidFill>
                  <a:schemeClr val="tx1"/>
                </a:solidFill>
              </a:rPr>
              <a:t> </a:t>
            </a:r>
            <a:r>
              <a:rPr lang="en-GB" sz="3600" b="1" dirty="0" err="1" smtClean="0">
                <a:solidFill>
                  <a:schemeClr val="tx1"/>
                </a:solidFill>
              </a:rPr>
              <a:t>ventilasi</a:t>
            </a:r>
            <a:r>
              <a:rPr lang="en-GB" sz="3600" b="1" dirty="0" smtClean="0">
                <a:solidFill>
                  <a:schemeClr val="tx1"/>
                </a:solidFill>
              </a:rPr>
              <a:t>, </a:t>
            </a:r>
            <a:r>
              <a:rPr lang="en-GB" sz="3600" b="1" dirty="0" err="1" smtClean="0">
                <a:solidFill>
                  <a:schemeClr val="tx1"/>
                </a:solidFill>
              </a:rPr>
              <a:t>respirasi</a:t>
            </a:r>
            <a:r>
              <a:rPr lang="en-GB" sz="3600" b="1" dirty="0" smtClean="0">
                <a:solidFill>
                  <a:schemeClr val="tx1"/>
                </a:solidFill>
              </a:rPr>
              <a:t>/gas exchange, aerobic capacity/</a:t>
            </a:r>
            <a:r>
              <a:rPr lang="en-GB" sz="3600" b="1" dirty="0" err="1" smtClean="0">
                <a:solidFill>
                  <a:schemeClr val="tx1"/>
                </a:solidFill>
              </a:rPr>
              <a:t>indurance</a:t>
            </a:r>
            <a:r>
              <a:rPr lang="en-GB" sz="3600" b="1" dirty="0" smtClean="0">
                <a:solidFill>
                  <a:schemeClr val="tx1"/>
                </a:solidFill>
              </a:rPr>
              <a:t> yang </a:t>
            </a:r>
            <a:r>
              <a:rPr lang="en-GB" sz="3600" b="1" dirty="0" err="1" smtClean="0">
                <a:solidFill>
                  <a:schemeClr val="tx1"/>
                </a:solidFill>
              </a:rPr>
              <a:t>berkaitan</a:t>
            </a:r>
            <a:r>
              <a:rPr lang="en-GB" sz="3600" b="1" dirty="0" smtClean="0">
                <a:solidFill>
                  <a:schemeClr val="tx1"/>
                </a:solidFill>
              </a:rPr>
              <a:t> </a:t>
            </a:r>
            <a:r>
              <a:rPr lang="en-GB" sz="3600" b="1" dirty="0" err="1" smtClean="0">
                <a:solidFill>
                  <a:schemeClr val="tx1"/>
                </a:solidFill>
              </a:rPr>
              <a:t>dengan</a:t>
            </a:r>
            <a:r>
              <a:rPr lang="en-GB" sz="3600" b="1" dirty="0" smtClean="0">
                <a:solidFill>
                  <a:schemeClr val="tx1"/>
                </a:solidFill>
              </a:rPr>
              <a:t> Airways clearance dysfunction.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5814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Pleurisy</a:t>
            </a:r>
          </a:p>
          <a:p>
            <a:pPr lvl="0"/>
            <a:r>
              <a:rPr lang="en-US" dirty="0" err="1" smtClean="0"/>
              <a:t>Abses</a:t>
            </a:r>
            <a:r>
              <a:rPr lang="en-US" dirty="0" smtClean="0"/>
              <a:t> </a:t>
            </a:r>
            <a:r>
              <a:rPr lang="en-US" dirty="0" err="1" smtClean="0"/>
              <a:t>paru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mediastinum</a:t>
            </a:r>
            <a:endParaRPr lang="en-US" dirty="0" smtClean="0"/>
          </a:p>
          <a:p>
            <a:pPr lvl="0"/>
            <a:r>
              <a:rPr lang="en-US" dirty="0" smtClean="0"/>
              <a:t>Pneumonia  bacterial </a:t>
            </a:r>
            <a:r>
              <a:rPr lang="en-US" dirty="0" err="1" smtClean="0"/>
              <a:t>lainnya</a:t>
            </a:r>
            <a:endParaRPr lang="en-US" dirty="0" smtClean="0"/>
          </a:p>
          <a:p>
            <a:pPr lvl="0"/>
            <a:r>
              <a:rPr lang="en-US" dirty="0" smtClean="0"/>
              <a:t>Bronchitis </a:t>
            </a:r>
            <a:r>
              <a:rPr lang="en-US" dirty="0" err="1" smtClean="0"/>
              <a:t>kronis</a:t>
            </a:r>
            <a:endParaRPr lang="en-US" dirty="0" smtClean="0"/>
          </a:p>
          <a:p>
            <a:pPr lvl="0"/>
            <a:r>
              <a:rPr lang="en-US" dirty="0" smtClean="0"/>
              <a:t>Emphysema</a:t>
            </a:r>
          </a:p>
          <a:p>
            <a:pPr lvl="0"/>
            <a:r>
              <a:rPr lang="en-US" dirty="0" smtClean="0"/>
              <a:t>Asthma</a:t>
            </a:r>
          </a:p>
          <a:p>
            <a:pPr lvl="0"/>
            <a:r>
              <a:rPr lang="en-US" dirty="0" err="1" smtClean="0"/>
              <a:t>Bronchetasis</a:t>
            </a:r>
            <a:endParaRPr lang="en-US" dirty="0" smtClean="0"/>
          </a:p>
          <a:p>
            <a:pPr lvl="0"/>
            <a:r>
              <a:rPr lang="en-US" dirty="0" err="1" smtClean="0"/>
              <a:t>Obstruksi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nafas</a:t>
            </a:r>
            <a:r>
              <a:rPr lang="en-US" dirty="0" smtClean="0"/>
              <a:t> </a:t>
            </a:r>
            <a:r>
              <a:rPr lang="en-US" dirty="0" err="1" smtClean="0"/>
              <a:t>kronis</a:t>
            </a:r>
            <a:r>
              <a:rPr lang="en-US" dirty="0" smtClean="0"/>
              <a:t> ,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diklasifikan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COPD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618488"/>
          </a:xfrm>
        </p:spPr>
        <p:txBody>
          <a:bodyPr>
            <a:noAutofit/>
          </a:bodyPr>
          <a:lstStyle/>
          <a:p>
            <a:pPr algn="ctr"/>
            <a:r>
              <a:rPr lang="en-GB" sz="3200" b="1" dirty="0" smtClean="0">
                <a:solidFill>
                  <a:schemeClr val="tx1"/>
                </a:solidFill>
              </a:rPr>
              <a:t>4. </a:t>
            </a:r>
            <a:r>
              <a:rPr lang="en-GB" sz="3200" b="1" dirty="0" err="1" smtClean="0">
                <a:solidFill>
                  <a:schemeClr val="tx1"/>
                </a:solidFill>
              </a:rPr>
              <a:t>Gangguan</a:t>
            </a:r>
            <a:r>
              <a:rPr lang="en-GB" sz="3200" b="1" dirty="0" smtClean="0">
                <a:solidFill>
                  <a:schemeClr val="tx1"/>
                </a:solidFill>
              </a:rPr>
              <a:t> </a:t>
            </a:r>
            <a:r>
              <a:rPr lang="en-GB" sz="3200" b="1" dirty="0" err="1" smtClean="0">
                <a:solidFill>
                  <a:schemeClr val="tx1"/>
                </a:solidFill>
              </a:rPr>
              <a:t>kapasitas</a:t>
            </a:r>
            <a:r>
              <a:rPr lang="en-GB" sz="3200" b="1" dirty="0" smtClean="0">
                <a:solidFill>
                  <a:schemeClr val="tx1"/>
                </a:solidFill>
              </a:rPr>
              <a:t> </a:t>
            </a:r>
            <a:r>
              <a:rPr lang="en-GB" sz="3200" b="1" dirty="0" err="1" smtClean="0">
                <a:solidFill>
                  <a:schemeClr val="tx1"/>
                </a:solidFill>
              </a:rPr>
              <a:t>aerobik</a:t>
            </a:r>
            <a:r>
              <a:rPr lang="en-GB" sz="3200" b="1" dirty="0" smtClean="0">
                <a:solidFill>
                  <a:schemeClr val="tx1"/>
                </a:solidFill>
              </a:rPr>
              <a:t>/</a:t>
            </a:r>
            <a:r>
              <a:rPr lang="en-GB" sz="3200" b="1" dirty="0" err="1" smtClean="0">
                <a:solidFill>
                  <a:schemeClr val="tx1"/>
                </a:solidFill>
              </a:rPr>
              <a:t>ketahanan</a:t>
            </a:r>
            <a:r>
              <a:rPr lang="en-GB" sz="3200" b="1" dirty="0" smtClean="0">
                <a:solidFill>
                  <a:schemeClr val="tx1"/>
                </a:solidFill>
              </a:rPr>
              <a:t> yang </a:t>
            </a:r>
            <a:r>
              <a:rPr lang="en-GB" sz="3200" b="1" dirty="0" err="1" smtClean="0">
                <a:solidFill>
                  <a:schemeClr val="tx1"/>
                </a:solidFill>
              </a:rPr>
              <a:t>berkaitan</a:t>
            </a:r>
            <a:r>
              <a:rPr lang="en-GB" sz="3200" b="1" dirty="0" smtClean="0">
                <a:solidFill>
                  <a:schemeClr val="tx1"/>
                </a:solidFill>
              </a:rPr>
              <a:t> </a:t>
            </a:r>
            <a:r>
              <a:rPr lang="en-GB" sz="3200" b="1" dirty="0" err="1" smtClean="0">
                <a:solidFill>
                  <a:schemeClr val="tx1"/>
                </a:solidFill>
              </a:rPr>
              <a:t>dengan</a:t>
            </a:r>
            <a:r>
              <a:rPr lang="en-GB" sz="3200" b="1" dirty="0" smtClean="0">
                <a:solidFill>
                  <a:schemeClr val="tx1"/>
                </a:solidFill>
              </a:rPr>
              <a:t> Cardiovascular Pump </a:t>
            </a:r>
            <a:r>
              <a:rPr lang="en-GB" sz="3200" b="1" dirty="0" err="1" smtClean="0">
                <a:solidFill>
                  <a:schemeClr val="tx1"/>
                </a:solidFill>
              </a:rPr>
              <a:t>Dysfuntion</a:t>
            </a:r>
            <a:r>
              <a:rPr lang="en-GB" sz="3200" b="1" dirty="0" smtClean="0">
                <a:solidFill>
                  <a:schemeClr val="tx1"/>
                </a:solidFill>
              </a:rPr>
              <a:t> or failure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katup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endParaRPr lang="en-US" dirty="0" smtClean="0"/>
          </a:p>
          <a:p>
            <a:pPr lvl="0"/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smtClean="0"/>
              <a:t>ischemic </a:t>
            </a:r>
            <a:r>
              <a:rPr lang="en-US" dirty="0" err="1" smtClean="0"/>
              <a:t>jantung</a:t>
            </a:r>
            <a:r>
              <a:rPr lang="en-US" dirty="0" smtClean="0"/>
              <a:t>  sub </a:t>
            </a:r>
            <a:r>
              <a:rPr lang="en-US" dirty="0" err="1" smtClean="0"/>
              <a:t>akut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akut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 smtClean="0"/>
          </a:p>
          <a:p>
            <a:pPr lvl="0"/>
            <a:r>
              <a:rPr lang="en-US" dirty="0" smtClean="0"/>
              <a:t>Infarction myocardial old</a:t>
            </a:r>
          </a:p>
          <a:p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endParaRPr lang="en-US" dirty="0" smtClean="0"/>
          </a:p>
          <a:p>
            <a:r>
              <a:rPr lang="en-US" dirty="0" err="1" smtClean="0"/>
              <a:t>Penyakit</a:t>
            </a:r>
            <a:r>
              <a:rPr lang="en-US" dirty="0" smtClean="0"/>
              <a:t> vascular </a:t>
            </a:r>
            <a:r>
              <a:rPr lang="en-US" dirty="0" err="1" smtClean="0"/>
              <a:t>perifer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542288"/>
          </a:xfrm>
        </p:spPr>
        <p:txBody>
          <a:bodyPr>
            <a:noAutofit/>
          </a:bodyPr>
          <a:lstStyle/>
          <a:p>
            <a:pPr algn="ctr"/>
            <a:r>
              <a:rPr lang="en-GB" sz="3200" b="1" dirty="0" smtClean="0">
                <a:solidFill>
                  <a:schemeClr val="tx1"/>
                </a:solidFill>
              </a:rPr>
              <a:t>5. </a:t>
            </a:r>
            <a:r>
              <a:rPr lang="en-GB" sz="3200" b="1" dirty="0" err="1" smtClean="0">
                <a:solidFill>
                  <a:schemeClr val="tx1"/>
                </a:solidFill>
              </a:rPr>
              <a:t>Ganguan</a:t>
            </a:r>
            <a:r>
              <a:rPr lang="en-GB" sz="3200" b="1" dirty="0" smtClean="0">
                <a:solidFill>
                  <a:schemeClr val="tx1"/>
                </a:solidFill>
              </a:rPr>
              <a:t> </a:t>
            </a:r>
            <a:r>
              <a:rPr lang="en-GB" sz="3200" b="1" dirty="0" err="1" smtClean="0">
                <a:solidFill>
                  <a:schemeClr val="tx1"/>
                </a:solidFill>
              </a:rPr>
              <a:t>ventilasi</a:t>
            </a:r>
            <a:r>
              <a:rPr lang="en-GB" sz="3200" b="1" dirty="0" smtClean="0">
                <a:solidFill>
                  <a:schemeClr val="tx1"/>
                </a:solidFill>
              </a:rPr>
              <a:t>, </a:t>
            </a:r>
            <a:r>
              <a:rPr lang="en-GB" sz="3200" b="1" dirty="0" err="1" smtClean="0">
                <a:solidFill>
                  <a:schemeClr val="tx1"/>
                </a:solidFill>
              </a:rPr>
              <a:t>respirasi</a:t>
            </a:r>
            <a:r>
              <a:rPr lang="en-GB" sz="3200" b="1" dirty="0" smtClean="0">
                <a:solidFill>
                  <a:schemeClr val="tx1"/>
                </a:solidFill>
              </a:rPr>
              <a:t>/gas exchange, aerobic capacity/</a:t>
            </a:r>
            <a:r>
              <a:rPr lang="en-GB" sz="3200" b="1" dirty="0" err="1" smtClean="0">
                <a:solidFill>
                  <a:schemeClr val="tx1"/>
                </a:solidFill>
              </a:rPr>
              <a:t>indurance</a:t>
            </a:r>
            <a:r>
              <a:rPr lang="en-GB" sz="3200" b="1" dirty="0" smtClean="0">
                <a:solidFill>
                  <a:schemeClr val="tx1"/>
                </a:solidFill>
              </a:rPr>
              <a:t> yang </a:t>
            </a:r>
            <a:r>
              <a:rPr lang="en-GB" sz="3200" b="1" dirty="0" err="1" smtClean="0">
                <a:solidFill>
                  <a:schemeClr val="tx1"/>
                </a:solidFill>
              </a:rPr>
              <a:t>berkaitan</a:t>
            </a:r>
            <a:r>
              <a:rPr lang="en-GB" sz="3200" b="1" dirty="0" smtClean="0">
                <a:solidFill>
                  <a:schemeClr val="tx1"/>
                </a:solidFill>
              </a:rPr>
              <a:t> </a:t>
            </a:r>
            <a:r>
              <a:rPr lang="en-GB" sz="3200" b="1" dirty="0" err="1" smtClean="0">
                <a:solidFill>
                  <a:schemeClr val="tx1"/>
                </a:solidFill>
              </a:rPr>
              <a:t>dengan</a:t>
            </a:r>
            <a:r>
              <a:rPr lang="en-GB" sz="3200" b="1" dirty="0" smtClean="0">
                <a:solidFill>
                  <a:schemeClr val="tx1"/>
                </a:solidFill>
              </a:rPr>
              <a:t> </a:t>
            </a:r>
            <a:r>
              <a:rPr lang="en-GB" sz="3200" b="1" dirty="0" err="1" smtClean="0">
                <a:solidFill>
                  <a:schemeClr val="tx1"/>
                </a:solidFill>
              </a:rPr>
              <a:t>Ventilatory</a:t>
            </a:r>
            <a:r>
              <a:rPr lang="en-GB" sz="3200" b="1" dirty="0" smtClean="0">
                <a:solidFill>
                  <a:schemeClr val="tx1"/>
                </a:solidFill>
              </a:rPr>
              <a:t> Pump Dysfunction or Failure.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Infantile Cerebral Pals</a:t>
            </a:r>
          </a:p>
          <a:p>
            <a:r>
              <a:rPr lang="en-US" dirty="0" err="1" smtClean="0"/>
              <a:t>Penyakit</a:t>
            </a:r>
            <a:r>
              <a:rPr lang="en-US" dirty="0" smtClean="0"/>
              <a:t> Parkinson</a:t>
            </a:r>
          </a:p>
          <a:p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spinocerebral</a:t>
            </a:r>
            <a:endParaRPr lang="en-US" dirty="0" smtClean="0"/>
          </a:p>
          <a:p>
            <a:r>
              <a:rPr lang="en-US" dirty="0" smtClean="0"/>
              <a:t>Poliomyelitis </a:t>
            </a:r>
            <a:r>
              <a:rPr lang="en-US" dirty="0" err="1" smtClean="0"/>
              <a:t>akut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6. </a:t>
            </a:r>
            <a:r>
              <a:rPr lang="en-GB" sz="3600" b="1" dirty="0" err="1" smtClean="0">
                <a:solidFill>
                  <a:schemeClr val="tx1"/>
                </a:solidFill>
              </a:rPr>
              <a:t>Ganguan</a:t>
            </a:r>
            <a:r>
              <a:rPr lang="en-GB" sz="3600" b="1" dirty="0" smtClean="0">
                <a:solidFill>
                  <a:schemeClr val="tx1"/>
                </a:solidFill>
              </a:rPr>
              <a:t> </a:t>
            </a:r>
            <a:r>
              <a:rPr lang="en-GB" sz="3600" b="1" dirty="0" err="1" smtClean="0">
                <a:solidFill>
                  <a:schemeClr val="tx1"/>
                </a:solidFill>
              </a:rPr>
              <a:t>ventilasi</a:t>
            </a:r>
            <a:r>
              <a:rPr lang="en-GB" sz="3600" b="1" dirty="0" smtClean="0">
                <a:solidFill>
                  <a:schemeClr val="tx1"/>
                </a:solidFill>
              </a:rPr>
              <a:t>, </a:t>
            </a:r>
            <a:r>
              <a:rPr lang="en-GB" sz="3600" b="1" dirty="0" err="1" smtClean="0">
                <a:solidFill>
                  <a:schemeClr val="tx1"/>
                </a:solidFill>
              </a:rPr>
              <a:t>respirasi</a:t>
            </a:r>
            <a:r>
              <a:rPr lang="en-GB" sz="3600" b="1" dirty="0" smtClean="0">
                <a:solidFill>
                  <a:schemeClr val="tx1"/>
                </a:solidFill>
              </a:rPr>
              <a:t>/gas exchange, aerobic capacity/</a:t>
            </a:r>
            <a:r>
              <a:rPr lang="en-GB" sz="3600" b="1" dirty="0" err="1" smtClean="0">
                <a:solidFill>
                  <a:schemeClr val="tx1"/>
                </a:solidFill>
              </a:rPr>
              <a:t>indurance</a:t>
            </a:r>
            <a:r>
              <a:rPr lang="en-GB" sz="3600" b="1" dirty="0" smtClean="0">
                <a:solidFill>
                  <a:schemeClr val="tx1"/>
                </a:solidFill>
              </a:rPr>
              <a:t> yang </a:t>
            </a:r>
            <a:r>
              <a:rPr lang="en-GB" sz="3600" b="1" dirty="0" err="1" smtClean="0">
                <a:solidFill>
                  <a:schemeClr val="tx1"/>
                </a:solidFill>
              </a:rPr>
              <a:t>berkaitan</a:t>
            </a:r>
            <a:r>
              <a:rPr lang="en-GB" sz="3600" b="1" dirty="0" smtClean="0">
                <a:solidFill>
                  <a:schemeClr val="tx1"/>
                </a:solidFill>
              </a:rPr>
              <a:t> </a:t>
            </a:r>
            <a:r>
              <a:rPr lang="en-GB" sz="3600" b="1" dirty="0" err="1" smtClean="0">
                <a:solidFill>
                  <a:schemeClr val="tx1"/>
                </a:solidFill>
              </a:rPr>
              <a:t>dengan</a:t>
            </a:r>
            <a:r>
              <a:rPr lang="en-GB" sz="3600" b="1" dirty="0" smtClean="0">
                <a:solidFill>
                  <a:schemeClr val="tx1"/>
                </a:solidFill>
              </a:rPr>
              <a:t> Respiratory Failure.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metabolisme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 smtClean="0"/>
          </a:p>
          <a:p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coagulasi</a:t>
            </a:r>
            <a:endParaRPr lang="en-US" dirty="0" smtClean="0"/>
          </a:p>
          <a:p>
            <a:r>
              <a:rPr lang="en-US" dirty="0" smtClean="0"/>
              <a:t>Hemorrhage </a:t>
            </a:r>
            <a:r>
              <a:rPr lang="en-US" dirty="0" smtClean="0"/>
              <a:t>intracranial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 smtClean="0">
                <a:solidFill>
                  <a:schemeClr val="tx1"/>
                </a:solidFill>
              </a:rPr>
              <a:t>7. </a:t>
            </a:r>
            <a:r>
              <a:rPr lang="en-GB" sz="3600" b="1" dirty="0" err="1" smtClean="0">
                <a:solidFill>
                  <a:schemeClr val="tx1"/>
                </a:solidFill>
              </a:rPr>
              <a:t>Ganguan</a:t>
            </a:r>
            <a:r>
              <a:rPr lang="en-GB" sz="3600" b="1" dirty="0" smtClean="0">
                <a:solidFill>
                  <a:schemeClr val="tx1"/>
                </a:solidFill>
              </a:rPr>
              <a:t> </a:t>
            </a:r>
            <a:r>
              <a:rPr lang="en-GB" sz="3600" b="1" dirty="0" err="1" smtClean="0">
                <a:solidFill>
                  <a:schemeClr val="tx1"/>
                </a:solidFill>
              </a:rPr>
              <a:t>ventilasi</a:t>
            </a:r>
            <a:r>
              <a:rPr lang="en-GB" sz="3600" b="1" dirty="0" smtClean="0">
                <a:solidFill>
                  <a:schemeClr val="tx1"/>
                </a:solidFill>
              </a:rPr>
              <a:t>, </a:t>
            </a:r>
            <a:r>
              <a:rPr lang="en-GB" sz="3600" b="1" dirty="0" err="1" smtClean="0">
                <a:solidFill>
                  <a:schemeClr val="tx1"/>
                </a:solidFill>
              </a:rPr>
              <a:t>respirasi</a:t>
            </a:r>
            <a:r>
              <a:rPr lang="en-GB" sz="3600" b="1" dirty="0" smtClean="0">
                <a:solidFill>
                  <a:schemeClr val="tx1"/>
                </a:solidFill>
              </a:rPr>
              <a:t>/gas exchange, aerobic capacity/</a:t>
            </a:r>
            <a:r>
              <a:rPr lang="en-GB" sz="3600" b="1" dirty="0" err="1" smtClean="0">
                <a:solidFill>
                  <a:schemeClr val="tx1"/>
                </a:solidFill>
              </a:rPr>
              <a:t>indurance</a:t>
            </a:r>
            <a:r>
              <a:rPr lang="en-GB" sz="3600" b="1" dirty="0" smtClean="0">
                <a:solidFill>
                  <a:schemeClr val="tx1"/>
                </a:solidFill>
              </a:rPr>
              <a:t> yang </a:t>
            </a:r>
            <a:r>
              <a:rPr lang="en-GB" sz="3600" b="1" dirty="0" err="1" smtClean="0">
                <a:solidFill>
                  <a:schemeClr val="tx1"/>
                </a:solidFill>
              </a:rPr>
              <a:t>berkaitan</a:t>
            </a:r>
            <a:r>
              <a:rPr lang="en-GB" sz="3600" b="1" dirty="0" smtClean="0">
                <a:solidFill>
                  <a:schemeClr val="tx1"/>
                </a:solidFill>
              </a:rPr>
              <a:t> </a:t>
            </a:r>
            <a:r>
              <a:rPr lang="en-GB" sz="3600" b="1" dirty="0" err="1" smtClean="0">
                <a:solidFill>
                  <a:schemeClr val="tx1"/>
                </a:solidFill>
              </a:rPr>
              <a:t>dengan</a:t>
            </a:r>
            <a:r>
              <a:rPr lang="en-GB" sz="3600" b="1" dirty="0" smtClean="0">
                <a:solidFill>
                  <a:schemeClr val="tx1"/>
                </a:solidFill>
              </a:rPr>
              <a:t> Respiratory Failure </a:t>
            </a:r>
            <a:r>
              <a:rPr lang="en-GB" sz="3600" b="1" dirty="0" err="1" smtClean="0">
                <a:solidFill>
                  <a:schemeClr val="tx1"/>
                </a:solidFill>
              </a:rPr>
              <a:t>pada</a:t>
            </a:r>
            <a:r>
              <a:rPr lang="en-GB" sz="3600" b="1" dirty="0" smtClean="0">
                <a:solidFill>
                  <a:schemeClr val="tx1"/>
                </a:solidFill>
              </a:rPr>
              <a:t> </a:t>
            </a:r>
            <a:r>
              <a:rPr lang="en-GB" sz="3600" b="1" dirty="0" err="1" smtClean="0">
                <a:solidFill>
                  <a:schemeClr val="tx1"/>
                </a:solidFill>
              </a:rPr>
              <a:t>neonatus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Sindrom</a:t>
            </a:r>
            <a:r>
              <a:rPr lang="en-US" dirty="0" smtClean="0"/>
              <a:t>  distress respiratory</a:t>
            </a:r>
          </a:p>
          <a:p>
            <a:r>
              <a:rPr lang="en-US" dirty="0" err="1" smtClean="0"/>
              <a:t>Kongesti</a:t>
            </a:r>
            <a:r>
              <a:rPr lang="en-US" dirty="0" smtClean="0"/>
              <a:t> pulmonary </a:t>
            </a:r>
            <a:r>
              <a:rPr lang="en-US" dirty="0" err="1" smtClean="0"/>
              <a:t>dan</a:t>
            </a:r>
            <a:r>
              <a:rPr lang="en-US" dirty="0" smtClean="0"/>
              <a:t> hypostasis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8. </a:t>
            </a:r>
            <a:r>
              <a:rPr lang="en-GB" sz="3600" b="1" dirty="0" err="1" smtClean="0">
                <a:solidFill>
                  <a:schemeClr val="tx1"/>
                </a:solidFill>
              </a:rPr>
              <a:t>Ganguan</a:t>
            </a:r>
            <a:r>
              <a:rPr lang="en-GB" sz="3600" b="1" dirty="0" smtClean="0">
                <a:solidFill>
                  <a:schemeClr val="tx1"/>
                </a:solidFill>
              </a:rPr>
              <a:t> </a:t>
            </a:r>
            <a:r>
              <a:rPr lang="en-GB" sz="3600" b="1" dirty="0" err="1" smtClean="0">
                <a:solidFill>
                  <a:schemeClr val="tx1"/>
                </a:solidFill>
              </a:rPr>
              <a:t>sirkulasi</a:t>
            </a:r>
            <a:r>
              <a:rPr lang="en-GB" sz="3600" b="1" dirty="0" smtClean="0">
                <a:solidFill>
                  <a:schemeClr val="tx1"/>
                </a:solidFill>
              </a:rPr>
              <a:t> </a:t>
            </a:r>
            <a:r>
              <a:rPr lang="en-GB" sz="3600" b="1" dirty="0" err="1" smtClean="0">
                <a:solidFill>
                  <a:schemeClr val="tx1"/>
                </a:solidFill>
              </a:rPr>
              <a:t>darah</a:t>
            </a:r>
            <a:r>
              <a:rPr lang="en-GB" sz="3600" b="1" dirty="0" smtClean="0">
                <a:solidFill>
                  <a:schemeClr val="tx1"/>
                </a:solidFill>
              </a:rPr>
              <a:t>, anthropometric dimensions </a:t>
            </a:r>
            <a:r>
              <a:rPr lang="en-GB" sz="3600" b="1" dirty="0" err="1" smtClean="0">
                <a:solidFill>
                  <a:schemeClr val="tx1"/>
                </a:solidFill>
              </a:rPr>
              <a:t>berkaitan</a:t>
            </a:r>
            <a:r>
              <a:rPr lang="en-GB" sz="3600" b="1" dirty="0" smtClean="0">
                <a:solidFill>
                  <a:schemeClr val="tx1"/>
                </a:solidFill>
              </a:rPr>
              <a:t> </a:t>
            </a:r>
            <a:r>
              <a:rPr lang="en-GB" sz="3600" b="1" dirty="0" err="1" smtClean="0">
                <a:solidFill>
                  <a:schemeClr val="tx1"/>
                </a:solidFill>
              </a:rPr>
              <a:t>dengan</a:t>
            </a:r>
            <a:r>
              <a:rPr lang="en-GB" sz="3600" b="1" dirty="0" smtClean="0">
                <a:solidFill>
                  <a:schemeClr val="tx1"/>
                </a:solidFill>
              </a:rPr>
              <a:t> </a:t>
            </a:r>
            <a:r>
              <a:rPr lang="en-GB" sz="3600" b="1" dirty="0" err="1" smtClean="0">
                <a:solidFill>
                  <a:schemeClr val="tx1"/>
                </a:solidFill>
              </a:rPr>
              <a:t>Lymphatetic</a:t>
            </a:r>
            <a:r>
              <a:rPr lang="en-GB" sz="3600" b="1" dirty="0" smtClean="0">
                <a:solidFill>
                  <a:schemeClr val="tx1"/>
                </a:solidFill>
              </a:rPr>
              <a:t> System disorders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Cellulites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abscess</a:t>
            </a:r>
          </a:p>
          <a:p>
            <a:r>
              <a:rPr lang="en-US" dirty="0" err="1" smtClean="0"/>
              <a:t>Lymphad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230</TotalTime>
  <Words>216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BERPOTENSI UNTUK TERJADI GANGGUAN KINERJA SYSTEM CARDIOVASCULAR-PULMONARY</vt:lpstr>
      <vt:lpstr>1.BERPOTENSI UNTUK TERJADI GANGGUAN KINERJA SYSTEM CARDIOVASCULAR-PULMONARY</vt:lpstr>
      <vt:lpstr>2. Gangguan kapasitas aerobik/ketahanan yang berkaitan dengan decontioning syndrome</vt:lpstr>
      <vt:lpstr>3. Ganguan ventilasi, respirasi/gas exchange, aerobic capacity/indurance yang berkaitan dengan Airways clearance dysfunction.</vt:lpstr>
      <vt:lpstr>4. Gangguan kapasitas aerobik/ketahanan yang berkaitan dengan Cardiovascular Pump Dysfuntion or failure</vt:lpstr>
      <vt:lpstr>5. Ganguan ventilasi, respirasi/gas exchange, aerobic capacity/indurance yang berkaitan dengan Ventilatory Pump Dysfunction or Failure.</vt:lpstr>
      <vt:lpstr>6. Ganguan ventilasi, respirasi/gas exchange, aerobic capacity/indurance yang berkaitan dengan Respiratory Failure.</vt:lpstr>
      <vt:lpstr>7. Ganguan ventilasi, respirasi/gas exchange, aerobic capacity/indurance yang berkaitan dengan Respiratory Failure pada neonatus</vt:lpstr>
      <vt:lpstr>8. Ganguan sirkulasi darah, anthropometric dimensions berkaitan dengan Lymphatetic System disorders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BERPOTENSI TERJADI GANGGUAN SIRKULASI  DAN JANTUNG</dc:title>
  <dc:creator>User</dc:creator>
  <cp:lastModifiedBy>User</cp:lastModifiedBy>
  <cp:revision>26</cp:revision>
  <dcterms:created xsi:type="dcterms:W3CDTF">2012-10-12T08:58:19Z</dcterms:created>
  <dcterms:modified xsi:type="dcterms:W3CDTF">2012-10-20T02:59:19Z</dcterms:modified>
</cp:coreProperties>
</file>