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25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2C67-DD02-44BF-956C-9B4328C1970D}" type="datetimeFigureOut">
              <a:rPr lang="en-US" smtClean="0"/>
              <a:t>7/29/2018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ADD0-703A-465F-BCD8-C177DF24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94FCF-6C4A-470B-BABA-BB7B17689A4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DFA49A-10F1-4BFF-9871-AB2BAF706308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7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A797F7-9D19-40AF-B270-619DBBF3145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FC883-3A06-4893-B8FE-E9D294E4CDD3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0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A1D7AC-77BD-4D3F-99FB-719E2EF1975F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2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DAB0F3-09AD-4EB7-BE73-882F077F0B1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1EC7DF-C93D-4CB5-B7B8-25E385E6DE7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0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E4D41-D80C-4509-9801-533ED63703A5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5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B1AF1-E25A-4E7D-AFD1-CB492CF5CF86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7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4C83BE-EA43-4136-8D27-959ED9F8905F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DE660E-6463-4F00-A845-8B4FDFA583F0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E8AC56-F381-4393-9E65-68689074F071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9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javascript:refimgshow(1)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javascript:refimgshow(1)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javascript:refimgshow(2)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javascript:refimgshow(1)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com.eg/imgres?imgurl=http://www.at-hiro.com/img/at/specialtest/s_knee_valgus30.jpg&amp;imgrefurl=http://www.at-hiro.com/at/modules/m4/special.htm&amp;h=120&amp;w=160&amp;sz=4&amp;hl=ar&amp;start=82&amp;um=1&amp;tbnid=u7vEvG6Ppkm0wM:&amp;tbnh=74&amp;tbnw=98&amp;prev=/images?q=++test+stress+valgus&amp;start=80&amp;ndsp=20&amp;svnum=10&amp;um=1&amp;hl=ar&amp;sa=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.eg/imgres?imgurl=http://www.nismat.org/orthocor/exam/varus2.jpg&amp;imgrefurl=http://www.tabeae.net/vb/showthread.php?t=774&amp;h=225&amp;w=300&amp;sz=15&amp;hl=ar&amp;start=2&amp;um=1&amp;tbnid=8jtsU9gAA4dG7M:&amp;tbnh=87&amp;tbnw=116&amp;prev=/images?q=++STRESS+VARUS+TEST+KNEE&amp;svnum=10&amp;um=1&amp;hl=ar&amp;sa=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286000" y="2667000"/>
            <a:ext cx="4537075" cy="647700"/>
          </a:xfrm>
        </p:spPr>
        <p:txBody>
          <a:bodyPr/>
          <a:lstStyle/>
          <a:p>
            <a:pPr algn="l" eaLnBrk="1" hangingPunct="1"/>
            <a:r>
              <a:rPr lang="es-UY" altLang="en-US" sz="2400" b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CEDERA </a:t>
            </a:r>
            <a:r>
              <a:rPr lang="es-UY" altLang="en-US" dirty="0"/>
              <a:t>JARINGAN </a:t>
            </a:r>
            <a:r>
              <a:rPr lang="es-UY" altLang="en-US" dirty="0" smtClean="0"/>
              <a:t>   	LUNAK</a:t>
            </a:r>
            <a:endParaRPr lang="es-ES" altLang="en-US" dirty="0"/>
          </a:p>
        </p:txBody>
      </p:sp>
      <p:sp>
        <p:nvSpPr>
          <p:cNvPr id="2051" name="Rectangle 167"/>
          <p:cNvSpPr>
            <a:spLocks noChangeArrowheads="1"/>
          </p:cNvSpPr>
          <p:nvPr/>
        </p:nvSpPr>
        <p:spPr bwMode="auto">
          <a:xfrm>
            <a:off x="1863725" y="4648200"/>
            <a:ext cx="4537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dirty="0"/>
              <a:t>EKO WIBOWO, </a:t>
            </a:r>
            <a:r>
              <a:rPr lang="es-ES" altLang="en-US" dirty="0" err="1"/>
              <a:t>S.Ft</a:t>
            </a:r>
            <a:r>
              <a:rPr lang="es-ES" altLang="en-US" dirty="0"/>
              <a:t>, M. Fis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5020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KNEE LIGAMENT INJURY</a:t>
            </a:r>
            <a:endParaRPr lang="id-ID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5052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d-ID" dirty="0" smtClean="0"/>
          </a:p>
          <a:p>
            <a:r>
              <a:rPr lang="id-ID" dirty="0" smtClean="0">
                <a:latin typeface="Eras Bold ITC" panose="020B0907030504020204" pitchFamily="34" charset="0"/>
              </a:rPr>
              <a:t>ACL  Tear</a:t>
            </a:r>
          </a:p>
          <a:p>
            <a:r>
              <a:rPr lang="id-ID" dirty="0" smtClean="0">
                <a:latin typeface="Eras Bold ITC" panose="020B0907030504020204" pitchFamily="34" charset="0"/>
              </a:rPr>
              <a:t>PCL  Tear</a:t>
            </a:r>
          </a:p>
          <a:p>
            <a:r>
              <a:rPr lang="id-ID" dirty="0" smtClean="0">
                <a:latin typeface="Eras Bold ITC" panose="020B0907030504020204" pitchFamily="34" charset="0"/>
              </a:rPr>
              <a:t>LCL   Tear</a:t>
            </a:r>
          </a:p>
          <a:p>
            <a:r>
              <a:rPr lang="id-ID" dirty="0" smtClean="0">
                <a:latin typeface="Eras Bold ITC" panose="020B0907030504020204" pitchFamily="34" charset="0"/>
              </a:rPr>
              <a:t>MCL  Tear</a:t>
            </a:r>
          </a:p>
          <a:p>
            <a:r>
              <a:rPr lang="id-ID" dirty="0" smtClean="0">
                <a:latin typeface="Eras Bold ITC" panose="020B0907030504020204" pitchFamily="34" charset="0"/>
              </a:rPr>
              <a:t>Meniscus  Lesi / Meniscal Injuries</a:t>
            </a:r>
            <a:endParaRPr lang="id-ID" dirty="0">
              <a:latin typeface="Eras Bold ITC" panose="020B0907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295400"/>
            <a:ext cx="7162800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Anton M Allen, MD; Chief Editor: Felix S Chew, MD, MBA, </a:t>
            </a:r>
            <a:r>
              <a:rPr lang="en-US" dirty="0" err="1" smtClean="0">
                <a:solidFill>
                  <a:schemeClr val="bg1"/>
                </a:solidFill>
              </a:rPr>
              <a:t>EdM</a:t>
            </a:r>
            <a:r>
              <a:rPr lang="en-US" dirty="0" smtClean="0">
                <a:solidFill>
                  <a:schemeClr val="bg1"/>
                </a:solidFill>
              </a:rPr>
              <a:t>  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676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28600"/>
            <a:ext cx="7707086" cy="772886"/>
          </a:xfrm>
          <a:ln>
            <a:solidFill>
              <a:schemeClr val="accent3"/>
            </a:solidFill>
          </a:ln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The </a:t>
            </a:r>
            <a:r>
              <a:rPr lang="en-US" sz="1600" b="1" dirty="0" err="1" smtClean="0">
                <a:solidFill>
                  <a:srgbClr val="FF0000"/>
                </a:solidFill>
                <a:latin typeface="Eras Bold ITC" panose="020B0907030504020204" pitchFamily="34" charset="0"/>
              </a:rPr>
              <a:t>aetiology</a:t>
            </a:r>
            <a:r>
              <a:rPr lang="en-US" sz="16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, presentation and management of knee ligament injuries</a:t>
            </a:r>
            <a:endParaRPr lang="id-ID" sz="1600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126843"/>
              </p:ext>
            </p:extLst>
          </p:nvPr>
        </p:nvGraphicFramePr>
        <p:xfrm>
          <a:off x="914400" y="1310419"/>
          <a:ext cx="7391400" cy="516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101476"/>
                <a:gridCol w="2826124"/>
              </a:tblGrid>
              <a:tr h="517939">
                <a:tc>
                  <a:txBody>
                    <a:bodyPr/>
                    <a:lstStyle/>
                    <a:p>
                      <a:r>
                        <a:rPr kumimoji="0" lang="en-US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Ligament  and </a:t>
                      </a:r>
                      <a:r>
                        <a:rPr kumimoji="0" lang="en-US" sz="16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aetiology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Clinically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Treatment  (Complications)</a:t>
                      </a:r>
                      <a:endParaRPr lang="id-ID" sz="1600" dirty="0"/>
                    </a:p>
                  </a:txBody>
                  <a:tcPr/>
                </a:tc>
              </a:tr>
              <a:tr h="2737678">
                <a:tc>
                  <a:txBody>
                    <a:bodyPr/>
                    <a:lstStyle/>
                    <a:p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ACL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More common in males Incidence 1 in 3000/year Common sports injury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Valgus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twisting, hyperextension, foot rigid to ground, knee flexed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Associated ligament and menisci injury</a:t>
                      </a:r>
                      <a:endParaRPr kumimoji="0" lang="id-ID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History of trauma Effusion and pain Decreased ROM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anterior draw test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MRI or arthroscopy</a:t>
                      </a:r>
                      <a:endParaRPr kumimoji="0" lang="id-ID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 and analgesia Physiotherapy Immobilization if needed Ligament reconstruction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Repair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meniscal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tear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(Chronic instability, OA)</a:t>
                      </a:r>
                      <a:endParaRPr kumimoji="0" lang="id-ID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49783">
                <a:tc>
                  <a:txBody>
                    <a:bodyPr/>
                    <a:lstStyle/>
                    <a:p>
                      <a:r>
                        <a:rPr kumimoji="0" lang="en-US" sz="1600" b="1" i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PCL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Uncommon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Common following RTAs (knee flexed, tibia forced </a:t>
                      </a:r>
                      <a:r>
                        <a:rPr kumimoji="0" lang="en-US" sz="16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posteriorly</a:t>
                      </a:r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) Other ligament injury very common</a:t>
                      </a:r>
                      <a:endParaRPr kumimoji="0" lang="id-ID" sz="1600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History of trauma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Inability to weight bear, knee gives way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Positive posterior draw test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MRI or arthroscopy</a:t>
                      </a:r>
                      <a:endParaRPr kumimoji="0" lang="id-ID" sz="1600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Rest and analgesia Physiotherapy Immobilization if needed Surgery for athletes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(OA)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4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230473"/>
              </p:ext>
            </p:extLst>
          </p:nvPr>
        </p:nvGraphicFramePr>
        <p:xfrm>
          <a:off x="914400" y="1402080"/>
          <a:ext cx="77724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2860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Ligament  and </a:t>
                      </a:r>
                      <a:r>
                        <a:rPr kumimoji="0" lang="en-US" sz="1600" b="1" i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aetiology</a:t>
                      </a:r>
                      <a:r>
                        <a:rPr kumimoji="0" lang="en-US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endParaRPr kumimoji="0" lang="id-ID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Clinically 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Treatment  (Complications)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MCL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common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Associated ACL or medial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meniscal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injury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Lateral blow is common (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valgus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stress)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History of trauma Effusion uncommon Tenderness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Valgus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testing positive (Grade 1–3) MRI or arthroscopy to confirm</a:t>
                      </a:r>
                      <a:endParaRPr kumimoji="0" lang="id-ID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 smtClean="0"/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 and analgesia Physiotherapy Immobilization if needed Surgery if chronic</a:t>
                      </a:r>
                      <a:endParaRPr kumimoji="0" lang="id-ID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b="1" i="1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LCL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Uncommon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Medial blow is common (</a:t>
                      </a:r>
                      <a:r>
                        <a:rPr kumimoji="0" lang="en-US" sz="16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valgus</a:t>
                      </a:r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stress) Associated with ACL and PCL injury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Associated with biceps </a:t>
                      </a:r>
                      <a:r>
                        <a:rPr kumimoji="0" lang="en-US" sz="16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femoris</a:t>
                      </a:r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tendon, fascia </a:t>
                      </a:r>
                      <a:r>
                        <a:rPr kumimoji="0" lang="en-US" sz="16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lata</a:t>
                      </a:r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and common </a:t>
                      </a:r>
                      <a:r>
                        <a:rPr kumimoji="0" lang="en-US" sz="16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peroneal</a:t>
                      </a:r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nerve injury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 smtClean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Instability  less common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LCL not easily found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6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Varus</a:t>
                      </a:r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testing positive (Grade 1–3) MRI or arthroscopy to confirm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 smtClean="0">
                        <a:solidFill>
                          <a:srgbClr val="000099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Rest and analgesia Physiotherapy Immobilization if needed Surgery rarely needed</a:t>
                      </a:r>
                      <a:endParaRPr kumimoji="0" lang="id-ID" sz="1600" kern="1200" dirty="0" smtClean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d-ID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 noGrp="1"/>
          </p:cNvGrpSpPr>
          <p:nvPr/>
        </p:nvGrpSpPr>
        <p:grpSpPr bwMode="auto">
          <a:xfrm>
            <a:off x="685800" y="1371600"/>
            <a:ext cx="7833118" cy="5029200"/>
            <a:chOff x="-3048" y="1706"/>
            <a:chExt cx="4525" cy="2614"/>
          </a:xfrm>
        </p:grpSpPr>
        <p:pic>
          <p:nvPicPr>
            <p:cNvPr id="7" name="Picture 7" descr="4PC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246" y="1706"/>
              <a:ext cx="3085" cy="2614"/>
            </a:xfrm>
            <a:prstGeom prst="rect">
              <a:avLst/>
            </a:prstGeom>
            <a:noFill/>
          </p:spPr>
        </p:pic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839" y="3215"/>
              <a:ext cx="63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dirty="0">
                  <a:latin typeface="Eras Bold ITC" panose="020B0907030504020204" pitchFamily="34" charset="0"/>
                  <a:cs typeface="Arial" charset="0"/>
                </a:rPr>
                <a:t>medial</a:t>
              </a:r>
            </a:p>
            <a:p>
              <a:r>
                <a:rPr lang="nl-BE" dirty="0">
                  <a:latin typeface="Eras Bold ITC" panose="020B0907030504020204" pitchFamily="34" charset="0"/>
                  <a:cs typeface="Arial" charset="0"/>
                </a:rPr>
                <a:t>condyle</a:t>
              </a:r>
              <a:endParaRPr lang="nl-NL" dirty="0">
                <a:latin typeface="Eras Bold ITC" panose="020B0907030504020204" pitchFamily="34" charset="0"/>
                <a:cs typeface="Arial" charset="0"/>
              </a:endParaRPr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848" y="2144"/>
              <a:ext cx="3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dirty="0">
                  <a:latin typeface="Eras Bold ITC" panose="020B0907030504020204" pitchFamily="34" charset="0"/>
                  <a:cs typeface="Arial" charset="0"/>
                </a:rPr>
                <a:t>ACL</a:t>
              </a:r>
              <a:endParaRPr lang="nl-NL" dirty="0">
                <a:latin typeface="Eras Bold ITC" panose="020B0907030504020204" pitchFamily="34" charset="0"/>
                <a:cs typeface="Arial" charset="0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-2745" y="3657"/>
              <a:ext cx="3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dirty="0">
                  <a:latin typeface="Eras Bold ITC" panose="020B0907030504020204" pitchFamily="34" charset="0"/>
                  <a:cs typeface="Arial" charset="0"/>
                </a:rPr>
                <a:t>PCL</a:t>
              </a:r>
              <a:endParaRPr lang="nl-NL" dirty="0">
                <a:latin typeface="Eras Bold ITC" panose="020B0907030504020204" pitchFamily="34" charset="0"/>
                <a:cs typeface="Arial" charset="0"/>
              </a:endParaRP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-3048" y="2731"/>
              <a:ext cx="63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dirty="0">
                  <a:latin typeface="Eras Bold ITC" panose="020B0907030504020204" pitchFamily="34" charset="0"/>
                  <a:cs typeface="Arial" charset="0"/>
                </a:rPr>
                <a:t>lateral</a:t>
              </a:r>
            </a:p>
            <a:p>
              <a:r>
                <a:rPr lang="nl-BE" dirty="0">
                  <a:latin typeface="Eras Bold ITC" panose="020B0907030504020204" pitchFamily="34" charset="0"/>
                  <a:cs typeface="Arial" charset="0"/>
                </a:rPr>
                <a:t>condyle</a:t>
              </a:r>
              <a:endParaRPr lang="nl-NL" dirty="0">
                <a:latin typeface="Eras Bold ITC" panose="020B0907030504020204" pitchFamily="34" charset="0"/>
                <a:cs typeface="Arial" charset="0"/>
              </a:endParaRPr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9421" y="1295400"/>
            <a:ext cx="846457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800" dirty="0" err="1">
                <a:solidFill>
                  <a:srgbClr val="FF0000"/>
                </a:solidFill>
                <a:latin typeface="Eras Bold ITC" panose="020B0907030504020204" pitchFamily="34" charset="0"/>
              </a:rPr>
              <a:t>cruciate</a:t>
            </a:r>
            <a:r>
              <a:rPr lang="en-US" sz="2800" dirty="0">
                <a:solidFill>
                  <a:srgbClr val="FF0000"/>
                </a:solidFill>
                <a:latin typeface="Eras Bold ITC" panose="020B0907030504020204" pitchFamily="34" charset="0"/>
              </a:rPr>
              <a:t> ligaments</a:t>
            </a:r>
          </a:p>
          <a:p>
            <a:pPr marL="342900" indent="-342900">
              <a:buClr>
                <a:schemeClr val="bg2"/>
              </a:buClr>
            </a:pPr>
            <a:endParaRPr lang="id-ID" sz="2000" dirty="0" smtClean="0">
              <a:latin typeface="Arial" charset="0"/>
            </a:endParaRPr>
          </a:p>
          <a:p>
            <a:pPr marL="342900" indent="-342900">
              <a:buClr>
                <a:schemeClr val="bg2"/>
              </a:buClr>
            </a:pPr>
            <a:endParaRPr lang="id-ID" sz="2000" dirty="0" smtClean="0">
              <a:latin typeface="Arial" charset="0"/>
            </a:endParaRPr>
          </a:p>
          <a:p>
            <a:pPr marL="342900" indent="-342900">
              <a:buClr>
                <a:schemeClr val="bg2"/>
              </a:buClr>
            </a:pPr>
            <a:r>
              <a:rPr lang="en-US" sz="2000" dirty="0" smtClean="0">
                <a:latin typeface="Eras Bold ITC" panose="020B0907030504020204" pitchFamily="34" charset="0"/>
              </a:rPr>
              <a:t>collateral </a:t>
            </a:r>
            <a:r>
              <a:rPr lang="en-US" sz="2000" dirty="0">
                <a:latin typeface="Eras Bold ITC" panose="020B0907030504020204" pitchFamily="34" charset="0"/>
              </a:rPr>
              <a:t>ligaments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>
                <a:latin typeface="Eras Bold ITC" panose="020B0907030504020204" pitchFamily="34" charset="0"/>
              </a:rPr>
              <a:t>MCL</a:t>
            </a:r>
          </a:p>
          <a:p>
            <a:pPr marL="742950" lvl="1" indent="-285750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2000" dirty="0">
                <a:latin typeface="Eras Bold ITC" panose="020B0907030504020204" pitchFamily="34" charset="0"/>
              </a:rPr>
              <a:t>LCL</a:t>
            </a:r>
          </a:p>
        </p:txBody>
      </p:sp>
    </p:spTree>
    <p:extLst>
      <p:ext uri="{BB962C8B-B14F-4D97-AF65-F5344CB8AC3E}">
        <p14:creationId xmlns:p14="http://schemas.microsoft.com/office/powerpoint/2010/main" val="11458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Knee</a:t>
            </a:r>
            <a:endParaRPr lang="en-US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457452"/>
            <a:ext cx="5113383" cy="5867148"/>
            <a:chOff x="2472" y="637"/>
            <a:chExt cx="2313" cy="2686"/>
          </a:xfrm>
        </p:grpSpPr>
        <p:pic>
          <p:nvPicPr>
            <p:cNvPr id="7" name="Picture 5" descr="7anterior%20knee%20join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637"/>
              <a:ext cx="1860" cy="2686"/>
            </a:xfrm>
            <a:prstGeom prst="rect">
              <a:avLst/>
            </a:prstGeom>
            <a:noFill/>
          </p:spPr>
        </p:pic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2472" y="2659"/>
              <a:ext cx="30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l-BE" dirty="0">
                  <a:latin typeface="Eras Bold ITC" panose="020B0907030504020204" pitchFamily="34" charset="0"/>
                  <a:cs typeface="Arial" charset="0"/>
                </a:rPr>
                <a:t>ACL</a:t>
              </a:r>
              <a:endParaRPr lang="nl-NL" dirty="0">
                <a:latin typeface="Eras Bold ITC" panose="020B0907030504020204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7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d-ID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ACL Tear</a:t>
            </a:r>
            <a:endParaRPr lang="id-ID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772400" cy="422196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Examination:</a:t>
            </a: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solidFill>
                <a:schemeClr val="tx2"/>
              </a:solidFill>
              <a:latin typeface="Eras Bold ITC" panose="020B0907030504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Lachman test : firm end point.</a:t>
            </a:r>
          </a:p>
          <a:p>
            <a:pPr>
              <a:lnSpc>
                <a:spcPct val="80000"/>
              </a:lnSpc>
              <a:buNone/>
            </a:pPr>
            <a:endParaRPr lang="en-US" sz="3200" b="1" dirty="0" smtClean="0">
              <a:solidFill>
                <a:schemeClr val="tx2"/>
              </a:solidFill>
              <a:latin typeface="Eras Bold ITC" panose="020B0907030504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Anterior drawer test.</a:t>
            </a:r>
          </a:p>
          <a:p>
            <a:pPr>
              <a:lnSpc>
                <a:spcPct val="80000"/>
              </a:lnSpc>
              <a:buNone/>
            </a:pPr>
            <a:endParaRPr lang="en-US" sz="3200" b="1" dirty="0" smtClean="0">
              <a:solidFill>
                <a:schemeClr val="tx2"/>
              </a:solidFill>
              <a:latin typeface="Eras Bold ITC" panose="020B0907030504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3200" b="1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Pivot shift test.</a:t>
            </a:r>
          </a:p>
          <a:p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353848"/>
            <a:ext cx="6781800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Anton M Allen, MD; Chief Editor: Felix S Chew, MD, MBA, </a:t>
            </a:r>
            <a:r>
              <a:rPr lang="en-US" dirty="0" err="1" smtClean="0">
                <a:solidFill>
                  <a:schemeClr val="bg1"/>
                </a:solidFill>
              </a:rPr>
              <a:t>EdM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 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761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Eras Bold ITC" panose="020B0907030504020204" pitchFamily="34" charset="0"/>
                <a:cs typeface="Calibri" pitchFamily="34" charset="0"/>
              </a:rPr>
              <a:t>Management:</a:t>
            </a:r>
            <a:r>
              <a:rPr lang="en-US" dirty="0" smtClean="0">
                <a:solidFill>
                  <a:srgbClr val="FF0000"/>
                </a:solidFill>
                <a:latin typeface="Eras Bold ITC" panose="020B0907030504020204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Eras Bold ITC" panose="020B0907030504020204" pitchFamily="34" charset="0"/>
                <a:cs typeface="Calibri" pitchFamily="34" charset="0"/>
              </a:rPr>
            </a:br>
            <a:endParaRPr lang="id-ID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4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Non surgical treatment:</a:t>
            </a:r>
            <a:endParaRPr lang="id-ID" sz="3200" dirty="0" smtClean="0">
              <a:solidFill>
                <a:schemeClr val="tx2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>
              <a:buNone/>
            </a:pPr>
            <a:endParaRPr lang="en-US" sz="3200" dirty="0" smtClean="0">
              <a:solidFill>
                <a:schemeClr val="tx2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Eras Bold ITC" panose="020B0907030504020204" pitchFamily="34" charset="0"/>
                <a:cs typeface="Calibri" pitchFamily="34" charset="0"/>
              </a:rPr>
              <a:t>Indication:</a:t>
            </a:r>
          </a:p>
          <a:p>
            <a:r>
              <a:rPr lang="id-ID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Old age –non professional athlete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 </a:t>
            </a:r>
            <a:r>
              <a:rPr lang="id-ID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low demand activities.</a:t>
            </a:r>
            <a:endParaRPr lang="en-US" sz="2800" dirty="0" smtClean="0">
              <a:solidFill>
                <a:schemeClr val="tx2"/>
              </a:solidFill>
              <a:latin typeface="Eras Bold ITC" panose="020B0907030504020204" pitchFamily="34" charset="0"/>
              <a:cs typeface="Tahoma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93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Eras Bold ITC" panose="020B0907030504020204" pitchFamily="34" charset="0"/>
              </a:rPr>
              <a:t>ACL Normal       Injury</a:t>
            </a:r>
            <a:endParaRPr lang="id-ID" dirty="0">
              <a:latin typeface="Eras Bold ITC" panose="020B0907030504020204" pitchFamily="34" charset="0"/>
            </a:endParaRPr>
          </a:p>
        </p:txBody>
      </p:sp>
      <p:pic>
        <p:nvPicPr>
          <p:cNvPr id="9" name="Content Placeholder 8" descr="acl_mri_norm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4075996" cy="4213004"/>
          </a:xfrm>
          <a:ln>
            <a:solidFill>
              <a:srgbClr val="FF0000"/>
            </a:solidFill>
          </a:ln>
        </p:spPr>
      </p:pic>
      <p:pic>
        <p:nvPicPr>
          <p:cNvPr id="8" name="Picture 18" descr="t ac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4100" y="3334544"/>
            <a:ext cx="1066800" cy="1057275"/>
          </a:xfr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759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47800"/>
            <a:ext cx="4114800" cy="4678363"/>
          </a:xfrm>
        </p:spPr>
        <p:txBody>
          <a:bodyPr>
            <a:normAutofit/>
          </a:bodyPr>
          <a:lstStyle/>
          <a:p>
            <a:endParaRPr lang="en-US" sz="2400" dirty="0" smtClean="0">
              <a:latin typeface="Eras Bold ITC" panose="020B0907030504020204" pitchFamily="34" charset="0"/>
            </a:endParaRPr>
          </a:p>
          <a:p>
            <a:endParaRPr lang="en-US" sz="2400" dirty="0">
              <a:latin typeface="Eras Bold ITC" panose="020B0907030504020204" pitchFamily="34" charset="0"/>
            </a:endParaRPr>
          </a:p>
          <a:p>
            <a:r>
              <a:rPr lang="id-ID" sz="2400" dirty="0" smtClean="0">
                <a:latin typeface="Eras Bold ITC" panose="020B0907030504020204" pitchFamily="34" charset="0"/>
              </a:rPr>
              <a:t>MRI dapat menentukan  pengobatan cedera ligamen anterior (ACL) dengan  memastikan diagnosis dari kerobekan ACL pada pasien dengan temuan yang meragukan pada pemeriksaan fisik.</a:t>
            </a:r>
          </a:p>
          <a:p>
            <a:endParaRPr lang="id-ID" sz="2400" dirty="0">
              <a:latin typeface="Eras Bold ITC" panose="020B0907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752600"/>
            <a:ext cx="40386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Kissing anterior bone bruises indicative of hypere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9856"/>
            <a:ext cx="3581400" cy="433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3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914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Eras Bold ITC" panose="020B0907030504020204" pitchFamily="34" charset="0"/>
                <a:cs typeface="Calibri" pitchFamily="34" charset="0"/>
              </a:rPr>
              <a:t>Method of Non surgical treatment :</a:t>
            </a:r>
            <a:r>
              <a:rPr lang="en-US" sz="3200" b="1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Eras Bold ITC" panose="020B0907030504020204" pitchFamily="34" charset="0"/>
              </a:rPr>
            </a:br>
            <a:endParaRPr lang="id-ID" sz="3200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640"/>
            <a:ext cx="7772400" cy="513636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Control pain and inflammation.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chemeClr val="tx2"/>
              </a:solidFill>
              <a:latin typeface="Eras Bold ITC" panose="020B0907030504020204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Weight bearing as tolerated.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chemeClr val="tx2"/>
              </a:solidFill>
              <a:latin typeface="Eras Bold ITC" panose="020B0907030504020204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Range of motion exercise.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chemeClr val="tx2"/>
              </a:solidFill>
              <a:latin typeface="Eras Bold ITC" panose="020B0907030504020204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Muscle strengthening exercise. 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chemeClr val="tx2"/>
              </a:solidFill>
              <a:latin typeface="Eras Bold ITC" panose="020B0907030504020204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Avoid cutting, jumping, twisting.</a:t>
            </a:r>
          </a:p>
          <a:p>
            <a:pPr>
              <a:buNone/>
            </a:pPr>
            <a:r>
              <a:rPr lang="en-US" sz="2800" dirty="0" smtClean="0">
                <a:latin typeface="Eras Bold ITC" panose="020B0907030504020204" pitchFamily="34" charset="0"/>
                <a:cs typeface="Tahoma" pitchFamily="34" charset="0"/>
              </a:rPr>
              <a:t>      (</a:t>
            </a:r>
            <a:r>
              <a:rPr lang="id-ID" sz="2800" dirty="0" smtClean="0">
                <a:latin typeface="Eras Bold ITC" panose="020B0907030504020204" pitchFamily="34" charset="0"/>
              </a:rPr>
              <a:t>Hindari memotong, melompat, memutar</a:t>
            </a:r>
            <a:r>
              <a:rPr lang="en-US" sz="2800" dirty="0" smtClean="0">
                <a:latin typeface="Eras Bold ITC" panose="020B0907030504020204" pitchFamily="34" charset="0"/>
                <a:cs typeface="Tahoma" pitchFamily="34" charset="0"/>
              </a:rPr>
              <a:t>)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Functional knee braces.</a:t>
            </a:r>
            <a:endParaRPr lang="en-US" sz="2800" b="1" dirty="0" smtClean="0">
              <a:solidFill>
                <a:schemeClr val="tx2"/>
              </a:solidFill>
              <a:latin typeface="Eras Bold ITC" panose="020B0907030504020204" pitchFamily="34" charset="0"/>
            </a:endParaRPr>
          </a:p>
          <a:p>
            <a:endParaRPr lang="id-ID" dirty="0"/>
          </a:p>
        </p:txBody>
      </p:sp>
      <p:pic>
        <p:nvPicPr>
          <p:cNvPr id="6" name="Picture 6" descr="knee sup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10399" y="1676400"/>
            <a:ext cx="1316979" cy="23575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62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42" y="1779370"/>
            <a:ext cx="7535858" cy="4457137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d-ID" sz="2800" dirty="0" smtClean="0"/>
              <a:t>    </a:t>
            </a:r>
            <a:r>
              <a:rPr lang="en-US" sz="2000" dirty="0" err="1" smtClean="0">
                <a:latin typeface="Eras Bold ITC" panose="020B0907030504020204" pitchFamily="34" charset="0"/>
              </a:rPr>
              <a:t>Partisipasi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dalam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olahraga</a:t>
            </a:r>
            <a:r>
              <a:rPr lang="en-US" sz="2000" dirty="0" smtClean="0">
                <a:latin typeface="Eras Bold ITC" panose="020B0907030504020204" pitchFamily="34" charset="0"/>
              </a:rPr>
              <a:t>, </a:t>
            </a:r>
            <a:r>
              <a:rPr lang="en-US" sz="2000" dirty="0" err="1" smtClean="0">
                <a:latin typeface="Eras Bold ITC" panose="020B0907030504020204" pitchFamily="34" charset="0"/>
              </a:rPr>
              <a:t>kegiatan</a:t>
            </a:r>
            <a:r>
              <a:rPr lang="id-ID" sz="2000" dirty="0" smtClean="0">
                <a:latin typeface="Eras Bold ITC" panose="020B0907030504020204" pitchFamily="34" charset="0"/>
              </a:rPr>
              <a:t/>
            </a:r>
            <a:br>
              <a:rPr lang="id-ID" sz="2000" dirty="0" smtClean="0">
                <a:latin typeface="Eras Bold ITC" panose="020B0907030504020204" pitchFamily="34" charset="0"/>
              </a:rPr>
            </a:br>
            <a:r>
              <a:rPr lang="id-ID" sz="2000" dirty="0" smtClean="0">
                <a:latin typeface="Eras Bold ITC" panose="020B0907030504020204" pitchFamily="34" charset="0"/>
              </a:rPr>
              <a:t>   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kebugaran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fisik,bisa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melukai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jaringan</a:t>
            </a:r>
            <a:r>
              <a:rPr lang="id-ID" sz="2000" dirty="0" smtClean="0">
                <a:latin typeface="Eras Bold ITC" panose="020B0907030504020204" pitchFamily="34" charset="0"/>
              </a:rPr>
              <a:t/>
            </a:r>
            <a:br>
              <a:rPr lang="id-ID" sz="2000" dirty="0" smtClean="0">
                <a:latin typeface="Eras Bold ITC" panose="020B0907030504020204" pitchFamily="34" charset="0"/>
              </a:rPr>
            </a:br>
            <a:r>
              <a:rPr lang="id-ID" sz="2000" dirty="0" smtClean="0">
                <a:latin typeface="Eras Bold ITC" panose="020B0907030504020204" pitchFamily="34" charset="0"/>
              </a:rPr>
              <a:t>   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lunak</a:t>
            </a:r>
            <a:r>
              <a:rPr lang="en-US" sz="2800" dirty="0" smtClean="0"/>
              <a:t>.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id-ID" sz="2800" dirty="0" smtClean="0"/>
              <a:t>     </a:t>
            </a:r>
            <a:r>
              <a:rPr lang="en-US" sz="2000" dirty="0" err="1" smtClean="0">
                <a:latin typeface="Eras Bold ITC" panose="020B0907030504020204" pitchFamily="34" charset="0"/>
              </a:rPr>
              <a:t>Kegiatan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sehari-hari</a:t>
            </a:r>
            <a:r>
              <a:rPr lang="en-US" sz="2000" dirty="0" smtClean="0">
                <a:latin typeface="Eras Bold ITC" panose="020B0907030504020204" pitchFamily="34" charset="0"/>
              </a:rPr>
              <a:t> yang paling </a:t>
            </a:r>
            <a:r>
              <a:rPr lang="id-ID" sz="2000" dirty="0" smtClean="0">
                <a:latin typeface="Eras Bold ITC" panose="020B0907030504020204" pitchFamily="34" charset="0"/>
              </a:rPr>
              <a:t/>
            </a:r>
            <a:br>
              <a:rPr lang="id-ID" sz="2000" dirty="0" smtClean="0">
                <a:latin typeface="Eras Bold ITC" panose="020B0907030504020204" pitchFamily="34" charset="0"/>
              </a:rPr>
            </a:br>
            <a:r>
              <a:rPr lang="id-ID" sz="2000" dirty="0" smtClean="0">
                <a:latin typeface="Eras Bold ITC" panose="020B0907030504020204" pitchFamily="34" charset="0"/>
              </a:rPr>
              <a:t>     </a:t>
            </a:r>
            <a:r>
              <a:rPr lang="en-US" sz="2000" dirty="0" err="1" smtClean="0">
                <a:latin typeface="Eras Bold ITC" panose="020B0907030504020204" pitchFamily="34" charset="0"/>
              </a:rPr>
              <a:t>sederhana</a:t>
            </a:r>
            <a:r>
              <a:rPr lang="en-US" sz="2000" dirty="0" smtClean="0">
                <a:latin typeface="Eras Bold ITC" panose="020B0907030504020204" pitchFamily="34" charset="0"/>
              </a:rPr>
              <a:t>-pun  </a:t>
            </a:r>
            <a:r>
              <a:rPr lang="en-US" sz="2000" dirty="0" err="1" smtClean="0">
                <a:latin typeface="Eras Bold ITC" panose="020B0907030504020204" pitchFamily="34" charset="0"/>
              </a:rPr>
              <a:t>dapat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merusak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id-ID" sz="2000" dirty="0" smtClean="0">
                <a:latin typeface="Eras Bold ITC" panose="020B0907030504020204" pitchFamily="34" charset="0"/>
              </a:rPr>
              <a:t/>
            </a:r>
            <a:br>
              <a:rPr lang="id-ID" sz="2000" dirty="0" smtClean="0">
                <a:latin typeface="Eras Bold ITC" panose="020B0907030504020204" pitchFamily="34" charset="0"/>
              </a:rPr>
            </a:br>
            <a:r>
              <a:rPr lang="id-ID" sz="2000" dirty="0" smtClean="0">
                <a:latin typeface="Eras Bold ITC" panose="020B0907030504020204" pitchFamily="34" charset="0"/>
              </a:rPr>
              <a:t>     </a:t>
            </a:r>
            <a:r>
              <a:rPr lang="en-US" sz="2000" dirty="0" err="1" smtClean="0">
                <a:latin typeface="Eras Bold ITC" panose="020B0907030504020204" pitchFamily="34" charset="0"/>
              </a:rPr>
              <a:t>ligamen</a:t>
            </a:r>
            <a:r>
              <a:rPr lang="en-US" sz="2000" dirty="0" smtClean="0">
                <a:latin typeface="Eras Bold ITC" panose="020B0907030504020204" pitchFamily="34" charset="0"/>
              </a:rPr>
              <a:t>, tendon, </a:t>
            </a:r>
            <a:r>
              <a:rPr lang="en-US" sz="2000" dirty="0" err="1" smtClean="0">
                <a:latin typeface="Eras Bold ITC" panose="020B0907030504020204" pitchFamily="34" charset="0"/>
              </a:rPr>
              <a:t>dan</a:t>
            </a:r>
            <a:r>
              <a:rPr lang="en-US" sz="2000" dirty="0" smtClean="0"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latin typeface="Eras Bold ITC" panose="020B0907030504020204" pitchFamily="34" charset="0"/>
              </a:rPr>
              <a:t>otot</a:t>
            </a:r>
            <a:endParaRPr lang="en-US" sz="2000" dirty="0">
              <a:latin typeface="Eras Bold ITC" panose="020B0907030504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67613" y="2362200"/>
            <a:ext cx="642942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1203112" y="4648200"/>
            <a:ext cx="642942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64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609600" indent="-609600"/>
            <a:r>
              <a:rPr lang="id-ID" sz="4000" b="1" dirty="0" smtClean="0">
                <a:solidFill>
                  <a:srgbClr val="FFFF00"/>
                </a:solidFill>
                <a:latin typeface="Eras Bold ITC" panose="020B0907030504020204" pitchFamily="34" charset="0"/>
                <a:cs typeface="Calibri" pitchFamily="34" charset="0"/>
              </a:rPr>
              <a:t>S</a:t>
            </a:r>
            <a:r>
              <a:rPr lang="en-US" sz="4000" b="1" dirty="0" err="1" smtClean="0">
                <a:solidFill>
                  <a:srgbClr val="FFFF00"/>
                </a:solidFill>
                <a:latin typeface="Eras Bold ITC" panose="020B0907030504020204" pitchFamily="34" charset="0"/>
                <a:cs typeface="Calibri" pitchFamily="34" charset="0"/>
              </a:rPr>
              <a:t>urgical</a:t>
            </a:r>
            <a:r>
              <a:rPr lang="en-US" sz="4000" b="1" dirty="0" smtClean="0">
                <a:solidFill>
                  <a:srgbClr val="FFFF00"/>
                </a:solidFill>
                <a:latin typeface="Eras Bold ITC" panose="020B0907030504020204" pitchFamily="34" charset="0"/>
                <a:cs typeface="Calibri" pitchFamily="34" charset="0"/>
              </a:rPr>
              <a:t> treatment: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Eras Bold ITC" panose="020B0907030504020204" pitchFamily="34" charset="0"/>
                <a:cs typeface="Calibri" pitchFamily="34" charset="0"/>
              </a:rPr>
              <a:t>Indications: </a:t>
            </a:r>
            <a:endParaRPr lang="id-ID" sz="3200" b="1" dirty="0" smtClean="0">
              <a:solidFill>
                <a:srgbClr val="00B050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 marL="609600" indent="-609600">
              <a:buNone/>
            </a:pPr>
            <a:endParaRPr lang="en-US" sz="3200" b="1" dirty="0" smtClean="0">
              <a:solidFill>
                <a:srgbClr val="FFFF00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 marL="609600" indent="-609600">
              <a:buFont typeface="Wingdings" pitchFamily="2" charset="2"/>
              <a:buChar char="§"/>
            </a:pPr>
            <a:r>
              <a:rPr lang="id-ID" sz="32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Y</a:t>
            </a:r>
            <a:r>
              <a:rPr lang="en-US" sz="3200" dirty="0" err="1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oung</a:t>
            </a:r>
            <a:r>
              <a:rPr lang="en-US" sz="32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 active patient.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Athlete. 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Repairable </a:t>
            </a:r>
            <a:r>
              <a:rPr lang="en-US" sz="3200" dirty="0" err="1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meniscal</a:t>
            </a:r>
            <a:r>
              <a:rPr lang="en-US" sz="32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 lesion.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Associated lesions (LCL, MCL, PCL).</a:t>
            </a:r>
            <a:endParaRPr lang="id-ID" sz="3200" dirty="0" smtClean="0">
              <a:solidFill>
                <a:schemeClr val="tx2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 marL="609600" indent="-609600">
              <a:buFont typeface="Wingdings" pitchFamily="2" charset="2"/>
              <a:buChar char="§"/>
            </a:pPr>
            <a:r>
              <a:rPr lang="id-ID" sz="32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Cedera ulang.</a:t>
            </a:r>
            <a:endParaRPr lang="en-US" sz="3200" dirty="0" smtClean="0">
              <a:solidFill>
                <a:schemeClr val="tx2"/>
              </a:solidFill>
              <a:latin typeface="Eras Bold ITC" panose="020B0907030504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d-ID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PCL  Tear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endParaRPr lang="en-US" dirty="0" smtClean="0">
              <a:latin typeface="Eras Bold ITC" panose="020B0907030504020204" pitchFamily="34" charset="0"/>
            </a:endParaRPr>
          </a:p>
          <a:p>
            <a:r>
              <a:rPr lang="en-US" dirty="0" smtClean="0">
                <a:latin typeface="Eras Bold ITC" panose="020B0907030504020204" pitchFamily="34" charset="0"/>
              </a:rPr>
              <a:t>MRI </a:t>
            </a:r>
            <a:r>
              <a:rPr lang="en-US" dirty="0" err="1" smtClean="0">
                <a:latin typeface="Eras Bold ITC" panose="020B0907030504020204" pitchFamily="34" charset="0"/>
              </a:rPr>
              <a:t>adalah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pemeriksaan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disukai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untuk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mengevaluasi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id-ID" dirty="0" smtClean="0">
                <a:latin typeface="Eras Bold ITC" panose="020B0907030504020204" pitchFamily="34" charset="0"/>
              </a:rPr>
              <a:t>injury </a:t>
            </a:r>
            <a:r>
              <a:rPr lang="en-US" dirty="0" err="1" smtClean="0">
                <a:latin typeface="Eras Bold ITC" panose="020B0907030504020204" pitchFamily="34" charset="0"/>
              </a:rPr>
              <a:t>ligamen</a:t>
            </a:r>
            <a:r>
              <a:rPr lang="en-US" dirty="0" smtClean="0">
                <a:latin typeface="Eras Bold ITC" panose="020B0907030504020204" pitchFamily="34" charset="0"/>
              </a:rPr>
              <a:t> posterior (PCL) </a:t>
            </a:r>
            <a:r>
              <a:rPr lang="id-ID" dirty="0" smtClean="0">
                <a:latin typeface="Eras Bold ITC" panose="020B0907030504020204" pitchFamily="34" charset="0"/>
              </a:rPr>
              <a:t>.</a:t>
            </a:r>
          </a:p>
          <a:p>
            <a:r>
              <a:rPr lang="id-ID" dirty="0" smtClean="0">
                <a:latin typeface="Eras Bold ITC" panose="020B0907030504020204" pitchFamily="34" charset="0"/>
              </a:rPr>
              <a:t>MRI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modalitas</a:t>
            </a:r>
            <a:r>
              <a:rPr lang="en-US" dirty="0" smtClean="0">
                <a:latin typeface="Eras Bold ITC" panose="020B0907030504020204" pitchFamily="34" charset="0"/>
              </a:rPr>
              <a:t> yang paling </a:t>
            </a:r>
            <a:r>
              <a:rPr lang="en-US" dirty="0" err="1" smtClean="0">
                <a:latin typeface="Eras Bold ITC" panose="020B0907030504020204" pitchFamily="34" charset="0"/>
              </a:rPr>
              <a:t>sensitif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banyak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digunakan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untuk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mengevaluasi</a:t>
            </a:r>
            <a:r>
              <a:rPr lang="en-US" dirty="0" smtClean="0">
                <a:latin typeface="Eras Bold ITC" panose="020B0907030504020204" pitchFamily="34" charset="0"/>
              </a:rPr>
              <a:t> PCL </a:t>
            </a:r>
            <a:r>
              <a:rPr lang="en-US" dirty="0" err="1" smtClean="0">
                <a:latin typeface="Eras Bold ITC" panose="020B0907030504020204" pitchFamily="34" charset="0"/>
              </a:rPr>
              <a:t>dan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struktur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kartilaginosa</a:t>
            </a:r>
            <a:r>
              <a:rPr lang="id-ID" dirty="0" smtClean="0">
                <a:latin typeface="Eras Bold ITC" panose="020B0907030504020204" pitchFamily="34" charset="0"/>
              </a:rPr>
              <a:t>.</a:t>
            </a:r>
          </a:p>
          <a:p>
            <a:r>
              <a:rPr lang="en-US" dirty="0" smtClean="0">
                <a:latin typeface="Eras Bold ITC" panose="020B0907030504020204" pitchFamily="34" charset="0"/>
              </a:rPr>
              <a:t>MRI </a:t>
            </a:r>
            <a:r>
              <a:rPr lang="en-US" dirty="0" err="1" smtClean="0">
                <a:latin typeface="Eras Bold ITC" panose="020B0907030504020204" pitchFamily="34" charset="0"/>
              </a:rPr>
              <a:t>lebih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unggul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id-ID" dirty="0" smtClean="0">
                <a:latin typeface="Eras Bold ITC" panose="020B0907030504020204" pitchFamily="34" charset="0"/>
              </a:rPr>
              <a:t>dalam </a:t>
            </a:r>
            <a:r>
              <a:rPr lang="en-US" dirty="0" err="1" smtClean="0">
                <a:latin typeface="Eras Bold ITC" panose="020B0907030504020204" pitchFamily="34" charset="0"/>
              </a:rPr>
              <a:t>pemeriksaan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fisik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telah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menggantikan</a:t>
            </a:r>
            <a:r>
              <a:rPr lang="en-US" dirty="0" smtClean="0">
                <a:latin typeface="Eras Bold ITC" panose="020B0907030504020204" pitchFamily="34" charset="0"/>
              </a:rPr>
              <a:t> CT </a:t>
            </a:r>
            <a:r>
              <a:rPr lang="en-US" dirty="0" err="1" smtClean="0">
                <a:latin typeface="Eras Bold ITC" panose="020B0907030504020204" pitchFamily="34" charset="0"/>
              </a:rPr>
              <a:t>dan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arthrography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karena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menawarkan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resolusi</a:t>
            </a:r>
            <a:r>
              <a:rPr lang="en-US" dirty="0" smtClean="0">
                <a:latin typeface="Eras Bold ITC" panose="020B0907030504020204" pitchFamily="34" charset="0"/>
              </a:rPr>
              <a:t> superior </a:t>
            </a:r>
            <a:r>
              <a:rPr lang="en-US" dirty="0" err="1" smtClean="0">
                <a:latin typeface="Eras Bold ITC" panose="020B0907030504020204" pitchFamily="34" charset="0"/>
              </a:rPr>
              <a:t>jaringan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lunak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noninvasif</a:t>
            </a:r>
            <a:r>
              <a:rPr lang="en-US" dirty="0" smtClean="0">
                <a:latin typeface="Eras Bold ITC" panose="020B0907030504020204" pitchFamily="34" charset="0"/>
              </a:rPr>
              <a:t>.  </a:t>
            </a:r>
            <a:endParaRPr lang="id-ID" dirty="0" smtClean="0">
              <a:latin typeface="Eras Bold ITC" panose="020B0907030504020204" pitchFamily="34" charset="0"/>
            </a:endParaRPr>
          </a:p>
          <a:p>
            <a:r>
              <a:rPr lang="id-ID" dirty="0" smtClean="0">
                <a:latin typeface="Eras Bold ITC" panose="020B0907030504020204" pitchFamily="34" charset="0"/>
              </a:rPr>
              <a:t>S</a:t>
            </a:r>
            <a:r>
              <a:rPr lang="en-US" dirty="0" err="1" smtClean="0">
                <a:latin typeface="Eras Bold ITC" panose="020B0907030504020204" pitchFamily="34" charset="0"/>
              </a:rPr>
              <a:t>ensitivitas</a:t>
            </a:r>
            <a:r>
              <a:rPr lang="en-US" dirty="0" smtClean="0">
                <a:latin typeface="Eras Bold ITC" panose="020B0907030504020204" pitchFamily="34" charset="0"/>
              </a:rPr>
              <a:t> MRI </a:t>
            </a:r>
            <a:r>
              <a:rPr lang="en-US" dirty="0" err="1" smtClean="0">
                <a:latin typeface="Eras Bold ITC" panose="020B0907030504020204" pitchFamily="34" charset="0"/>
              </a:rPr>
              <a:t>telah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id-ID" dirty="0" smtClean="0">
                <a:latin typeface="Eras Bold ITC" panose="020B0907030504020204" pitchFamily="34" charset="0"/>
              </a:rPr>
              <a:t>mengesampingkan </a:t>
            </a:r>
            <a:r>
              <a:rPr lang="en-US" dirty="0" err="1" smtClean="0">
                <a:latin typeface="Eras Bold ITC" panose="020B0907030504020204" pitchFamily="34" charset="0"/>
              </a:rPr>
              <a:t>penggunaan</a:t>
            </a:r>
            <a:r>
              <a:rPr lang="en-US" dirty="0" smtClean="0">
                <a:latin typeface="Eras Bold ITC" panose="020B0907030504020204" pitchFamily="34" charset="0"/>
              </a:rPr>
              <a:t> arthroscopy </a:t>
            </a:r>
            <a:r>
              <a:rPr lang="en-US" dirty="0" err="1" smtClean="0">
                <a:latin typeface="Eras Bold ITC" panose="020B0907030504020204" pitchFamily="34" charset="0"/>
              </a:rPr>
              <a:t>sebagai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alat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diagnostik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untuk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mengevaluasi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cedera</a:t>
            </a:r>
            <a:r>
              <a:rPr lang="en-US" dirty="0" smtClean="0">
                <a:latin typeface="Eras Bold ITC" panose="020B0907030504020204" pitchFamily="34" charset="0"/>
              </a:rPr>
              <a:t> PCL </a:t>
            </a:r>
            <a:r>
              <a:rPr lang="id-ID" dirty="0" smtClean="0">
                <a:latin typeface="Eras Bold ITC" panose="020B0907030504020204" pitchFamily="34" charset="0"/>
              </a:rPr>
              <a:t>(dan semua ligament lutut yang lain)</a:t>
            </a:r>
            <a:r>
              <a:rPr lang="en-US" dirty="0" err="1" smtClean="0">
                <a:latin typeface="Eras Bold ITC" panose="020B0907030504020204" pitchFamily="34" charset="0"/>
              </a:rPr>
              <a:t>di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hampir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semua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pasien</a:t>
            </a:r>
            <a:r>
              <a:rPr lang="en-US" dirty="0" smtClean="0">
                <a:latin typeface="Eras Bold ITC" panose="020B0907030504020204" pitchFamily="34" charset="0"/>
              </a:rPr>
              <a:t> . </a:t>
            </a:r>
            <a:endParaRPr lang="id-ID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0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Eras Bold ITC" panose="020B0907030504020204" pitchFamily="34" charset="0"/>
              </a:rPr>
              <a:t>PCL Normal         Injury</a:t>
            </a:r>
            <a:endParaRPr lang="id-ID" dirty="0">
              <a:latin typeface="Eras Bold ITC" panose="020B0907030504020204" pitchFamily="34" charset="0"/>
            </a:endParaRPr>
          </a:p>
        </p:txBody>
      </p:sp>
      <p:pic>
        <p:nvPicPr>
          <p:cNvPr id="8" name="Content Placeholder 7" descr="PCL NORMAL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3958" y="1882185"/>
            <a:ext cx="3743241" cy="4061415"/>
          </a:xfrm>
          <a:ln>
            <a:solidFill>
              <a:srgbClr val="FF0000"/>
            </a:solidFill>
          </a:ln>
        </p:spPr>
      </p:pic>
      <p:pic>
        <p:nvPicPr>
          <p:cNvPr id="7" name="Content Placeholder 6" descr="The normal femoral origin of the posterior cruciat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5397500" y="2929731"/>
            <a:ext cx="2540000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4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Eras Bold ITC" panose="020B0907030504020204" pitchFamily="34" charset="0"/>
            </a:endParaRPr>
          </a:p>
          <a:p>
            <a:r>
              <a:rPr lang="id-ID" dirty="0" smtClean="0">
                <a:latin typeface="Eras Bold ITC" panose="020B0907030504020204" pitchFamily="34" charset="0"/>
              </a:rPr>
              <a:t>Kerobekan Posterior Cruciatum Ligamen  (PCL)</a:t>
            </a:r>
          </a:p>
          <a:p>
            <a:r>
              <a:rPr lang="id-ID" dirty="0" smtClean="0">
                <a:latin typeface="Eras Bold ITC" panose="020B0907030504020204" pitchFamily="34" charset="0"/>
              </a:rPr>
              <a:t>MRI menunjukkan / memastikan kerobekan  PCL (panah).</a:t>
            </a:r>
          </a:p>
          <a:p>
            <a:endParaRPr lang="id-ID" dirty="0">
              <a:latin typeface="Eras Bold ITC" panose="020B0907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52600"/>
            <a:ext cx="4038600" cy="457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572000" y="1752600"/>
            <a:ext cx="40386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pic>
        <p:nvPicPr>
          <p:cNvPr id="10" name="Picture 9" descr="Posterior cruciate ligament (PCL) tear in a patien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43100"/>
            <a:ext cx="373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6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Pemeriksaan penunjang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id-ID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524000"/>
            <a:ext cx="51816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X-ray :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id-ID" sz="2800" dirty="0" smtClean="0">
                <a:latin typeface="Eras Bold ITC" panose="020B0907030504020204" pitchFamily="34" charset="0"/>
              </a:rPr>
              <a:t>Untuk mendeteksi avulsion tulang.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MRI: </a:t>
            </a:r>
          </a:p>
          <a:p>
            <a:pPr marL="411480" lvl="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id-ID" sz="2800" dirty="0" smtClean="0">
                <a:latin typeface="Eras Bold ITC" panose="020B0907030504020204" pitchFamily="34" charset="0"/>
              </a:rPr>
              <a:t>Menunjukkan avulsi dan - atau </a:t>
            </a:r>
            <a:r>
              <a:rPr lang="en-US" sz="2800" dirty="0" smtClean="0"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latin typeface="Eras Bold ITC" panose="020B0907030504020204" pitchFamily="34" charset="0"/>
              </a:rPr>
              <a:t>ke</a:t>
            </a:r>
            <a:r>
              <a:rPr lang="id-ID" sz="2800" dirty="0" smtClean="0">
                <a:latin typeface="Eras Bold ITC" panose="020B0907030504020204" pitchFamily="34" charset="0"/>
              </a:rPr>
              <a:t>robekan midsubstance.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Bold ITC" panose="020B0907030504020204" pitchFamily="34" charset="0"/>
            </a:endParaRPr>
          </a:p>
        </p:txBody>
      </p:sp>
      <p:pic>
        <p:nvPicPr>
          <p:cNvPr id="7" name="Picture 6" descr="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02519" y="1322408"/>
            <a:ext cx="1905000" cy="241139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8" name="Picture 9" descr="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42857" y="3886200"/>
            <a:ext cx="1998980" cy="248320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17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Eras Bold ITC" panose="020B0907030504020204" pitchFamily="34" charset="0"/>
                <a:cs typeface="Calibri" pitchFamily="34" charset="0"/>
              </a:rPr>
              <a:t>Management:</a:t>
            </a:r>
            <a:br>
              <a:rPr lang="en-US" sz="3200" b="1" dirty="0" smtClean="0">
                <a:solidFill>
                  <a:srgbClr val="C00000"/>
                </a:solidFill>
                <a:latin typeface="Eras Bold ITC" panose="020B0907030504020204" pitchFamily="34" charset="0"/>
                <a:cs typeface="Calibri" pitchFamily="34" charset="0"/>
              </a:rPr>
            </a:br>
            <a:endParaRPr lang="id-ID" sz="3200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907760"/>
          </a:xfrm>
          <a:ln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rgbClr val="00B050"/>
                </a:solidFill>
                <a:latin typeface="Eras Bold ITC" panose="020B0907030504020204" pitchFamily="34" charset="0"/>
                <a:cs typeface="Calibri" pitchFamily="34" charset="0"/>
              </a:rPr>
              <a:t>Avulsion fracture: </a:t>
            </a:r>
          </a:p>
          <a:p>
            <a:pPr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  open reduction internal fixation with screws.</a:t>
            </a:r>
          </a:p>
          <a:p>
            <a:pPr>
              <a:lnSpc>
                <a:spcPct val="90000"/>
              </a:lnSpc>
              <a:buNone/>
            </a:pPr>
            <a:endParaRPr lang="en-US" sz="3800" b="1" dirty="0" smtClean="0">
              <a:solidFill>
                <a:schemeClr val="tx2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rgbClr val="00B050"/>
                </a:solidFill>
                <a:latin typeface="Eras Bold ITC" panose="020B0907030504020204" pitchFamily="34" charset="0"/>
                <a:cs typeface="Calibri" pitchFamily="34" charset="0"/>
              </a:rPr>
              <a:t>Mid substance tear: </a:t>
            </a:r>
          </a:p>
          <a:p>
            <a:pPr>
              <a:lnSpc>
                <a:spcPct val="90000"/>
              </a:lnSpc>
              <a:buNone/>
            </a:pPr>
            <a:r>
              <a:rPr lang="en-US" sz="38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Grade I &amp; II : conservative treatment.</a:t>
            </a:r>
          </a:p>
          <a:p>
            <a:pPr>
              <a:lnSpc>
                <a:spcPct val="90000"/>
              </a:lnSpc>
              <a:buNone/>
            </a:pPr>
            <a:r>
              <a:rPr lang="en-US" sz="38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                        immobilization followed by</a:t>
            </a:r>
            <a:endParaRPr lang="id-ID" sz="3800" dirty="0" smtClean="0">
              <a:solidFill>
                <a:schemeClr val="tx2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id-ID" sz="38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                       </a:t>
            </a:r>
            <a:r>
              <a:rPr lang="en-US" sz="38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 strengthening exercise.</a:t>
            </a:r>
          </a:p>
          <a:p>
            <a:pPr>
              <a:lnSpc>
                <a:spcPct val="90000"/>
              </a:lnSpc>
              <a:buNone/>
            </a:pPr>
            <a:endParaRPr lang="en-US" sz="3800" dirty="0" smtClean="0">
              <a:solidFill>
                <a:schemeClr val="tx2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8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Grade III &amp; IV</a:t>
            </a:r>
            <a:r>
              <a:rPr lang="id-ID" sz="38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id-ID" sz="38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I</a:t>
            </a:r>
            <a:r>
              <a:rPr lang="en-US" sz="3800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n young active patient : </a:t>
            </a:r>
            <a:r>
              <a:rPr lang="en-US" sz="3800" dirty="0" smtClean="0">
                <a:solidFill>
                  <a:srgbClr val="00B050"/>
                </a:solidFill>
                <a:latin typeface="Eras Bold ITC" panose="020B0907030504020204" pitchFamily="34" charset="0"/>
                <a:cs typeface="Calibri" pitchFamily="34" charset="0"/>
              </a:rPr>
              <a:t>reconstruction.</a:t>
            </a:r>
            <a:r>
              <a:rPr lang="en-US" sz="3800" dirty="0" smtClean="0">
                <a:solidFill>
                  <a:srgbClr val="FFFF00"/>
                </a:solidFill>
                <a:latin typeface="Eras Bold ITC" panose="020B0907030504020204" pitchFamily="34" charset="0"/>
                <a:cs typeface="Calibri" pitchFamily="34" charset="0"/>
              </a:rPr>
              <a:t>  </a:t>
            </a:r>
          </a:p>
          <a:p>
            <a:pPr>
              <a:lnSpc>
                <a:spcPct val="90000"/>
              </a:lnSpc>
              <a:buNone/>
            </a:pPr>
            <a:endParaRPr lang="en-US" sz="3200" b="1" dirty="0" smtClean="0">
              <a:cs typeface="Tahoma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148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920"/>
            <a:ext cx="7772400" cy="582216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lvl="0"/>
            <a:endParaRPr lang="id-ID" dirty="0" smtClean="0"/>
          </a:p>
          <a:p>
            <a:pPr lvl="0"/>
            <a:r>
              <a:rPr lang="en-US" sz="3000" dirty="0" smtClean="0">
                <a:latin typeface="Eras Bold ITC" panose="020B0907030504020204" pitchFamily="34" charset="0"/>
              </a:rPr>
              <a:t>CT scan </a:t>
            </a:r>
            <a:r>
              <a:rPr lang="en-US" sz="3000" dirty="0" err="1" smtClean="0">
                <a:latin typeface="Eras Bold ITC" panose="020B0907030504020204" pitchFamily="34" charset="0"/>
              </a:rPr>
              <a:t>sangat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baik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untuk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mengidentifikasi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patah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tulang</a:t>
            </a:r>
            <a:r>
              <a:rPr lang="en-US" sz="3000" dirty="0" smtClean="0">
                <a:latin typeface="Eras Bold ITC" panose="020B0907030504020204" pitchFamily="34" charset="0"/>
              </a:rPr>
              <a:t> , </a:t>
            </a:r>
            <a:r>
              <a:rPr lang="en-US" sz="3000" dirty="0" err="1" smtClean="0">
                <a:latin typeface="Eras Bold ITC" panose="020B0907030504020204" pitchFamily="34" charset="0"/>
              </a:rPr>
              <a:t>termasuk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patah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tulang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kecil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id-ID" sz="3000" dirty="0" smtClean="0">
                <a:latin typeface="Eras Bold ITC" panose="020B0907030504020204" pitchFamily="34" charset="0"/>
              </a:rPr>
              <a:t>.</a:t>
            </a:r>
          </a:p>
          <a:p>
            <a:pPr lvl="0"/>
            <a:r>
              <a:rPr lang="id-ID" sz="3000" dirty="0" smtClean="0">
                <a:latin typeface="Eras Bold ITC" panose="020B0907030504020204" pitchFamily="34" charset="0"/>
              </a:rPr>
              <a:t>CT scan 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memberikan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kontras</a:t>
            </a:r>
            <a:r>
              <a:rPr lang="en-US" sz="3000" dirty="0" smtClean="0">
                <a:latin typeface="Eras Bold ITC" panose="020B0907030504020204" pitchFamily="34" charset="0"/>
              </a:rPr>
              <a:t> suboptimal </a:t>
            </a:r>
            <a:r>
              <a:rPr lang="en-US" sz="3000" dirty="0" err="1" smtClean="0">
                <a:latin typeface="Eras Bold ITC" panose="020B0907030504020204" pitchFamily="34" charset="0"/>
              </a:rPr>
              <a:t>untuk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menentukan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cedera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ligamen</a:t>
            </a:r>
            <a:r>
              <a:rPr lang="en-US" sz="3000" dirty="0" smtClean="0">
                <a:latin typeface="Eras Bold ITC" panose="020B0907030504020204" pitchFamily="34" charset="0"/>
              </a:rPr>
              <a:t>, </a:t>
            </a:r>
            <a:r>
              <a:rPr lang="en-US" sz="3000" dirty="0" err="1" smtClean="0">
                <a:latin typeface="Eras Bold ITC" panose="020B0907030504020204" pitchFamily="34" charset="0"/>
              </a:rPr>
              <a:t>dengan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demikian</a:t>
            </a:r>
            <a:r>
              <a:rPr lang="en-US" sz="3000" dirty="0" smtClean="0">
                <a:latin typeface="Eras Bold ITC" panose="020B0907030504020204" pitchFamily="34" charset="0"/>
              </a:rPr>
              <a:t>, </a:t>
            </a:r>
            <a:r>
              <a:rPr lang="en-US" sz="30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CT </a:t>
            </a:r>
            <a:r>
              <a:rPr lang="en-US" sz="3000" b="1" dirty="0" err="1" smtClean="0">
                <a:solidFill>
                  <a:srgbClr val="00B050"/>
                </a:solidFill>
                <a:latin typeface="Eras Bold ITC" panose="020B0907030504020204" pitchFamily="34" charset="0"/>
              </a:rPr>
              <a:t>telah</a:t>
            </a:r>
            <a:r>
              <a:rPr lang="en-US" sz="30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Eras Bold ITC" panose="020B0907030504020204" pitchFamily="34" charset="0"/>
              </a:rPr>
              <a:t>digantikan</a:t>
            </a:r>
            <a:r>
              <a:rPr lang="en-US" sz="30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Eras Bold ITC" panose="020B0907030504020204" pitchFamily="34" charset="0"/>
              </a:rPr>
              <a:t>oleh</a:t>
            </a:r>
            <a:r>
              <a:rPr lang="en-US" sz="30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 MRI </a:t>
            </a:r>
            <a:endParaRPr lang="id-ID" sz="3000" b="1" dirty="0" smtClean="0">
              <a:solidFill>
                <a:srgbClr val="00B050"/>
              </a:solidFill>
              <a:latin typeface="Eras Bold ITC" panose="020B0907030504020204" pitchFamily="34" charset="0"/>
            </a:endParaRPr>
          </a:p>
          <a:p>
            <a:pPr lvl="0"/>
            <a:r>
              <a:rPr lang="en-US" sz="3000" dirty="0" err="1" smtClean="0">
                <a:latin typeface="Eras Bold ITC" panose="020B0907030504020204" pitchFamily="34" charset="0"/>
              </a:rPr>
              <a:t>Arthrography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dapat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memvisualisasikan</a:t>
            </a:r>
            <a:r>
              <a:rPr lang="en-US" sz="3000" dirty="0" smtClean="0">
                <a:latin typeface="Eras Bold ITC" panose="020B0907030504020204" pitchFamily="34" charset="0"/>
              </a:rPr>
              <a:t> PCL </a:t>
            </a:r>
            <a:r>
              <a:rPr lang="en-US" sz="3000" dirty="0" err="1" smtClean="0">
                <a:latin typeface="Eras Bold ITC" panose="020B0907030504020204" pitchFamily="34" charset="0"/>
              </a:rPr>
              <a:t>hanya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secara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tidak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langsung</a:t>
            </a:r>
            <a:r>
              <a:rPr lang="en-US" sz="3000" dirty="0" smtClean="0">
                <a:latin typeface="Eras Bold ITC" panose="020B0907030504020204" pitchFamily="34" charset="0"/>
              </a:rPr>
              <a:t>, </a:t>
            </a:r>
            <a:r>
              <a:rPr lang="en-US" sz="3000" dirty="0" err="1" smtClean="0">
                <a:latin typeface="Eras Bold ITC" panose="020B0907030504020204" pitchFamily="34" charset="0"/>
              </a:rPr>
              <a:t>tetapi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tidak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diindikasikan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untuk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mengevaluasi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ligamen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lutut</a:t>
            </a:r>
            <a:endParaRPr lang="id-ID" sz="3000" dirty="0" smtClean="0">
              <a:latin typeface="Eras Bold ITC" panose="020B0907030504020204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79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d-ID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MCL  Tear</a:t>
            </a:r>
            <a:br>
              <a:rPr lang="id-ID" dirty="0" smtClean="0">
                <a:solidFill>
                  <a:srgbClr val="C00000"/>
                </a:solidFill>
                <a:latin typeface="Eras Bold ITC" panose="020B0907030504020204" pitchFamily="34" charset="0"/>
              </a:rPr>
            </a:br>
            <a:endParaRPr lang="id-ID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7"/>
            <a:ext cx="8229600" cy="4525963"/>
          </a:xfrm>
        </p:spPr>
        <p:txBody>
          <a:bodyPr/>
          <a:lstStyle/>
          <a:p>
            <a:pPr lvl="0"/>
            <a:r>
              <a:rPr lang="en-US" sz="4000" dirty="0" smtClean="0">
                <a:latin typeface="Eras Bold ITC" panose="020B0907030504020204" pitchFamily="34" charset="0"/>
              </a:rPr>
              <a:t>Grade 1 - Microscopic tears</a:t>
            </a:r>
            <a:endParaRPr lang="id-ID" sz="4000" dirty="0" smtClean="0">
              <a:latin typeface="Eras Bold ITC" panose="020B0907030504020204" pitchFamily="34" charset="0"/>
            </a:endParaRPr>
          </a:p>
          <a:p>
            <a:pPr lvl="0"/>
            <a:r>
              <a:rPr lang="en-US" sz="4000" dirty="0" smtClean="0">
                <a:latin typeface="Eras Bold ITC" panose="020B0907030504020204" pitchFamily="34" charset="0"/>
              </a:rPr>
              <a:t>Grade 2 - Partial tears</a:t>
            </a:r>
            <a:endParaRPr lang="id-ID" sz="4000" dirty="0" smtClean="0">
              <a:latin typeface="Eras Bold ITC" panose="020B0907030504020204" pitchFamily="34" charset="0"/>
            </a:endParaRPr>
          </a:p>
          <a:p>
            <a:pPr lvl="0"/>
            <a:r>
              <a:rPr lang="en-US" sz="4000" dirty="0" smtClean="0">
                <a:latin typeface="Eras Bold ITC" panose="020B0907030504020204" pitchFamily="34" charset="0"/>
              </a:rPr>
              <a:t>Grade 3 - Complete tears</a:t>
            </a:r>
            <a:endParaRPr lang="id-ID" sz="4000" dirty="0" smtClean="0">
              <a:latin typeface="Eras Bold ITC" panose="020B0907030504020204" pitchFamily="34" charset="0"/>
            </a:endParaRPr>
          </a:p>
          <a:p>
            <a:endParaRPr lang="id-ID" sz="40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r>
              <a:rPr lang="en-US" sz="3200" dirty="0" smtClean="0"/>
              <a:t>        </a:t>
            </a:r>
            <a:r>
              <a:rPr lang="en-US" sz="3200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Pemeriksaan</a:t>
            </a:r>
            <a:r>
              <a:rPr lang="en-US" sz="32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penunjang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Eras Bold ITC" panose="020B0907030504020204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Eras Bold ITC" panose="020B0907030504020204" pitchFamily="34" charset="0"/>
              </a:rPr>
            </a:br>
            <a:r>
              <a:rPr lang="en-US" sz="3200" dirty="0" smtClean="0">
                <a:latin typeface="Eras Bold ITC" panose="020B0907030504020204" pitchFamily="34" charset="0"/>
              </a:rPr>
              <a:t/>
            </a:r>
            <a:br>
              <a:rPr lang="en-US" sz="3200" dirty="0" smtClean="0">
                <a:latin typeface="Eras Bold ITC" panose="020B0907030504020204" pitchFamily="34" charset="0"/>
              </a:rPr>
            </a:br>
            <a:r>
              <a:rPr lang="en-US" sz="3200" dirty="0" smtClean="0">
                <a:latin typeface="Eras Bold ITC" panose="020B0907030504020204" pitchFamily="34" charset="0"/>
              </a:rPr>
              <a:t>   </a:t>
            </a:r>
            <a:r>
              <a:rPr lang="id-ID" sz="3200" dirty="0" smtClean="0">
                <a:latin typeface="Eras Bold ITC" panose="020B0907030504020204" pitchFamily="34" charset="0"/>
              </a:rPr>
              <a:t>MCL Normal  </a:t>
            </a:r>
            <a:r>
              <a:rPr lang="en-US" sz="3200" dirty="0" smtClean="0">
                <a:latin typeface="Eras Bold ITC" panose="020B0907030504020204" pitchFamily="34" charset="0"/>
              </a:rPr>
              <a:t>    </a:t>
            </a:r>
            <a:r>
              <a:rPr lang="id-ID" sz="3200" dirty="0" smtClean="0">
                <a:latin typeface="Eras Bold ITC" panose="020B0907030504020204" pitchFamily="34" charset="0"/>
              </a:rPr>
              <a:t>        Injury</a:t>
            </a:r>
            <a:endParaRPr lang="id-ID" sz="3200" dirty="0">
              <a:latin typeface="Eras Bold ITC" panose="020B0907030504020204" pitchFamily="34" charset="0"/>
            </a:endParaRPr>
          </a:p>
        </p:txBody>
      </p:sp>
      <p:pic>
        <p:nvPicPr>
          <p:cNvPr id="8" name="Content Placeholder 7" descr="med colat lig norm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3553967"/>
          </a:xfrm>
          <a:ln>
            <a:solidFill>
              <a:srgbClr val="FF0000"/>
            </a:solidFill>
          </a:ln>
        </p:spPr>
      </p:pic>
      <p:pic>
        <p:nvPicPr>
          <p:cNvPr id="7" name="Content Placeholder 6" descr="Proton density coronal image shows the anterior ve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676400"/>
            <a:ext cx="3124200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5410200"/>
            <a:ext cx="624840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Plain </a:t>
            </a:r>
            <a:r>
              <a:rPr lang="en-US" sz="2400" b="1" dirty="0" err="1" smtClean="0">
                <a:solidFill>
                  <a:srgbClr val="FF0000"/>
                </a:solidFill>
                <a:latin typeface="Eras Bold ITC" panose="020B0907030504020204" pitchFamily="34" charset="0"/>
              </a:rPr>
              <a:t>Xray</a:t>
            </a:r>
            <a:r>
              <a:rPr lang="en-US" sz="24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: to detect bone avulsion.</a:t>
            </a: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MRI: interruption of </a:t>
            </a:r>
            <a:r>
              <a:rPr lang="en-US" sz="2400" b="1" dirty="0" err="1" smtClean="0">
                <a:solidFill>
                  <a:srgbClr val="FF0000"/>
                </a:solidFill>
                <a:latin typeface="Eras Bold ITC" panose="020B0907030504020204" pitchFamily="34" charset="0"/>
              </a:rPr>
              <a:t>continuaty</a:t>
            </a:r>
            <a:r>
              <a:rPr lang="en-US" sz="24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0"/>
            <a:ext cx="7772400" cy="2438400"/>
          </a:xfrm>
          <a:ln>
            <a:solidFill>
              <a:srgbClr val="FF0000"/>
            </a:solidFill>
          </a:ln>
        </p:spPr>
        <p:txBody>
          <a:bodyPr/>
          <a:lstStyle/>
          <a:p>
            <a:pPr lvl="1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Diagnosis</a:t>
            </a:r>
          </a:p>
          <a:p>
            <a:pPr lvl="1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Contusions on the medial aspect. </a:t>
            </a:r>
          </a:p>
          <a:p>
            <a:pPr lvl="1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Clinical test:</a:t>
            </a:r>
          </a:p>
          <a:p>
            <a:pPr lvl="1"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Calibri" pitchFamily="34" charset="0"/>
              </a:rPr>
              <a:t>Stress valgus test: in 30 degree flexion</a:t>
            </a:r>
          </a:p>
        </p:txBody>
      </p:sp>
      <p:pic>
        <p:nvPicPr>
          <p:cNvPr id="6" name="Picture 8" descr="s_knee_valgus3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80260"/>
            <a:ext cx="2514600" cy="22773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72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Jenis</a:t>
            </a:r>
            <a:r>
              <a:rPr lang="en-US" sz="32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Cidera</a:t>
            </a:r>
            <a:r>
              <a:rPr lang="en-US" sz="32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id-ID" sz="32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Jaringan</a:t>
            </a:r>
            <a:r>
              <a:rPr lang="en-US" sz="32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lunak</a:t>
            </a:r>
            <a:endParaRPr lang="en-US" sz="3200" dirty="0" smtClean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Contusio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(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benturan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pd jar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lunak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)</a:t>
            </a:r>
            <a:endParaRPr lang="en-GB" sz="2400" dirty="0" smtClean="0">
              <a:latin typeface="Eras Bold ITC" panose="020B0907030504020204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Sprain (over stretch capsule-ligament)</a:t>
            </a:r>
            <a:endParaRPr lang="en-GB" sz="2400" dirty="0" smtClean="0">
              <a:latin typeface="Eras Bold ITC" panose="020B0907030504020204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Rupture (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putusnya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continuity jar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lunak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Sore Muscle (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nyeri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otot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krn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cidera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Muscle Cramp (spasm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lokal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pd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jaringan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otot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)</a:t>
            </a:r>
            <a:endParaRPr lang="en-GB" sz="2400" dirty="0" smtClean="0">
              <a:latin typeface="Eras Bold ITC" panose="020B0907030504020204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Strain (over stretch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jaringan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otot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Tendinitis (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radang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tendon)</a:t>
            </a:r>
            <a:endParaRPr lang="en-GB" sz="2400" dirty="0" smtClean="0">
              <a:latin typeface="Eras Bold ITC" panose="020B0907030504020204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Avulsion (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tercabutnya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pelekatan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tendon pd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periost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Busitis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(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radang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bursa)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Luxation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(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sendi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lepas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/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berpindah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dari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posisi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GB" sz="2400" dirty="0" err="1" smtClean="0">
                <a:latin typeface="Eras Bold ITC" panose="020B0907030504020204" pitchFamily="34" charset="0"/>
                <a:cs typeface="Arial" charset="0"/>
              </a:rPr>
              <a:t>semula</a:t>
            </a:r>
            <a:r>
              <a:rPr lang="en-GB" sz="2400" dirty="0" smtClean="0">
                <a:latin typeface="Eras Bold ITC" panose="020B0907030504020204" pitchFamily="34" charset="0"/>
                <a:cs typeface="Arial" charset="0"/>
              </a:rPr>
              <a:t>)</a:t>
            </a:r>
            <a:endParaRPr lang="en-US" sz="2400" dirty="0" smtClean="0">
              <a:latin typeface="Eras Bold ITC" panose="020B0907030504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1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7772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hlink"/>
              </a:buClr>
              <a:buSzPct val="55000"/>
            </a:pPr>
            <a:endParaRPr lang="en-US" sz="3200" b="1" dirty="0" smtClean="0">
              <a:solidFill>
                <a:srgbClr val="00B050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3200" b="1" dirty="0" smtClean="0">
                <a:solidFill>
                  <a:srgbClr val="00B050"/>
                </a:solidFill>
                <a:latin typeface="Eras Bold ITC" panose="020B0907030504020204" pitchFamily="34" charset="0"/>
                <a:cs typeface="Calibri" pitchFamily="34" charset="0"/>
              </a:rPr>
              <a:t>Management: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endParaRPr lang="id-ID" sz="3200" b="1" dirty="0" smtClean="0">
              <a:solidFill>
                <a:srgbClr val="00B050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 marL="742950" lvl="1" indent="-285750">
              <a:buClr>
                <a:schemeClr val="hlink"/>
              </a:buClr>
              <a:buSzPct val="55000"/>
            </a:pPr>
            <a:endParaRPr lang="en-US" sz="3200" dirty="0" smtClean="0">
              <a:solidFill>
                <a:schemeClr val="tx2"/>
              </a:solidFill>
              <a:latin typeface="Eras Bold ITC" panose="020B0907030504020204" pitchFamily="34" charset="0"/>
              <a:cs typeface="Calibri" pitchFamily="34" charset="0"/>
            </a:endParaRP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4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Grade I: </a:t>
            </a:r>
            <a:r>
              <a:rPr lang="en-US" sz="2400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use crutches.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endParaRPr lang="en-US" sz="2400" dirty="0" smtClean="0">
              <a:solidFill>
                <a:schemeClr val="tx2"/>
              </a:solidFill>
              <a:latin typeface="Eras Bold ITC" panose="020B0907030504020204" pitchFamily="34" charset="0"/>
            </a:endParaRP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4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Grade II: </a:t>
            </a:r>
            <a:r>
              <a:rPr lang="en-US" sz="2400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use crutches &amp; 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400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                    hinged knee brace for 2-3 weeks.</a:t>
            </a:r>
          </a:p>
          <a:p>
            <a:pPr marL="742950" lvl="1" indent="-285750">
              <a:buClr>
                <a:schemeClr val="hlink"/>
              </a:buClr>
              <a:buSzPct val="55000"/>
            </a:pPr>
            <a:endParaRPr lang="en-US" sz="2400" dirty="0" smtClean="0">
              <a:solidFill>
                <a:schemeClr val="tx2"/>
              </a:solidFill>
              <a:latin typeface="Eras Bold ITC" panose="020B0907030504020204" pitchFamily="34" charset="0"/>
            </a:endParaRP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en-US" sz="24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Grade III: </a:t>
            </a:r>
            <a:r>
              <a:rPr lang="en-US" sz="2400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hinged knee brace or cast</a:t>
            </a:r>
            <a:endParaRPr lang="id-ID" sz="2400" dirty="0" smtClean="0">
              <a:solidFill>
                <a:schemeClr val="tx2"/>
              </a:solidFill>
              <a:latin typeface="Eras Bold ITC" panose="020B0907030504020204" pitchFamily="34" charset="0"/>
            </a:endParaRPr>
          </a:p>
          <a:p>
            <a:pPr marL="742950" lvl="1" indent="-285750">
              <a:buClr>
                <a:schemeClr val="hlink"/>
              </a:buClr>
              <a:buSzPct val="55000"/>
            </a:pPr>
            <a:r>
              <a:rPr lang="id-ID" sz="2400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                     </a:t>
            </a:r>
            <a:r>
              <a:rPr lang="en-US" sz="2400" dirty="0" smtClean="0">
                <a:solidFill>
                  <a:schemeClr val="tx2"/>
                </a:solidFill>
                <a:latin typeface="Eras Bold ITC" panose="020B0907030504020204" pitchFamily="34" charset="0"/>
              </a:rPr>
              <a:t>immobilization for 4 weeks. </a:t>
            </a:r>
            <a:endParaRPr lang="id-ID" sz="24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1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tegory_Knee_Brace_Rigid_Hinged_Kn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62100"/>
            <a:ext cx="2895600" cy="2895600"/>
          </a:xfrm>
        </p:spPr>
      </p:pic>
      <p:pic>
        <p:nvPicPr>
          <p:cNvPr id="7" name="Picture 6" descr="Category_Knee_Braces_Soft_Hing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186" y="1524000"/>
            <a:ext cx="40386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371" y="5179758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Eras Bold ITC" panose="020B0907030504020204" pitchFamily="34" charset="0"/>
              </a:rPr>
              <a:t>Rigid hinged knee brace                 Soft hinged knee brace</a:t>
            </a:r>
            <a:endParaRPr lang="en-US" sz="2400" b="1" dirty="0">
              <a:latin typeface="Eras Bold ITC" panose="020B0907030504020204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2514600" y="2590800"/>
            <a:ext cx="1066800" cy="8382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239000" y="4305272"/>
            <a:ext cx="1066800" cy="8382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31673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d-ID" sz="32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Lateral Collateral Ligament Tear</a:t>
            </a:r>
            <a:r>
              <a:rPr lang="id-ID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/>
            </a:r>
            <a:br>
              <a:rPr lang="id-ID" dirty="0" smtClean="0">
                <a:solidFill>
                  <a:srgbClr val="C00000"/>
                </a:solidFill>
                <a:latin typeface="Eras Bold ITC" panose="020B0907030504020204" pitchFamily="34" charset="0"/>
              </a:rPr>
            </a:br>
            <a:endParaRPr lang="id-ID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d-ID" dirty="0" smtClean="0"/>
          </a:p>
          <a:p>
            <a:r>
              <a:rPr lang="en-US" dirty="0" smtClean="0">
                <a:latin typeface="Eras Bold ITC" panose="020B0907030504020204" pitchFamily="34" charset="0"/>
              </a:rPr>
              <a:t>LCL </a:t>
            </a:r>
            <a:r>
              <a:rPr lang="id-ID" dirty="0" smtClean="0">
                <a:latin typeface="Eras Bold ITC" panose="020B0907030504020204" pitchFamily="34" charset="0"/>
              </a:rPr>
              <a:t>tear </a:t>
            </a:r>
            <a:r>
              <a:rPr lang="en-US" dirty="0" err="1" smtClean="0">
                <a:latin typeface="Eras Bold ITC" panose="020B0907030504020204" pitchFamily="34" charset="0"/>
              </a:rPr>
              <a:t>adalah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cedera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olahraga</a:t>
            </a:r>
            <a:r>
              <a:rPr lang="en-US" dirty="0" smtClean="0">
                <a:latin typeface="Eras Bold ITC" panose="020B0907030504020204" pitchFamily="34" charset="0"/>
              </a:rPr>
              <a:t> yang </a:t>
            </a:r>
            <a:r>
              <a:rPr lang="en-US" dirty="0" err="1" smtClean="0">
                <a:latin typeface="Eras Bold ITC" panose="020B0907030504020204" pitchFamily="34" charset="0"/>
              </a:rPr>
              <a:t>relatif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umum</a:t>
            </a:r>
            <a:r>
              <a:rPr lang="en-US" dirty="0" smtClean="0">
                <a:latin typeface="Eras Bold ITC" panose="020B0907030504020204" pitchFamily="34" charset="0"/>
              </a:rPr>
              <a:t> yang </a:t>
            </a:r>
            <a:r>
              <a:rPr lang="en-US" dirty="0" err="1" smtClean="0">
                <a:latin typeface="Eras Bold ITC" panose="020B0907030504020204" pitchFamily="34" charset="0"/>
              </a:rPr>
              <a:t>mempengaruhi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lutut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ditandai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oleh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robeknya</a:t>
            </a:r>
            <a:r>
              <a:rPr lang="en-US" dirty="0" smtClean="0">
                <a:latin typeface="Eras Bold ITC" panose="020B0907030504020204" pitchFamily="34" charset="0"/>
              </a:rPr>
              <a:t> LCL. </a:t>
            </a:r>
            <a:endParaRPr lang="id-ID" dirty="0" smtClean="0">
              <a:latin typeface="Eras Bold ITC" panose="020B0907030504020204" pitchFamily="34" charset="0"/>
            </a:endParaRPr>
          </a:p>
          <a:p>
            <a:r>
              <a:rPr lang="en-US" dirty="0" err="1" smtClean="0">
                <a:latin typeface="Eras Bold ITC" panose="020B0907030504020204" pitchFamily="34" charset="0"/>
              </a:rPr>
              <a:t>Ligamen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adalah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sebuah</a:t>
            </a:r>
            <a:r>
              <a:rPr lang="en-US" dirty="0" smtClean="0">
                <a:latin typeface="Eras Bold ITC" panose="020B0907030504020204" pitchFamily="34" charset="0"/>
              </a:rPr>
              <a:t> band yang </a:t>
            </a:r>
            <a:r>
              <a:rPr lang="en-US" dirty="0" err="1" smtClean="0">
                <a:latin typeface="Eras Bold ITC" panose="020B0907030504020204" pitchFamily="34" charset="0"/>
              </a:rPr>
              <a:t>kuat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dari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jaringan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ikat</a:t>
            </a:r>
            <a:r>
              <a:rPr lang="en-US" dirty="0" smtClean="0">
                <a:latin typeface="Eras Bold ITC" panose="020B0907030504020204" pitchFamily="34" charset="0"/>
              </a:rPr>
              <a:t> yang </a:t>
            </a:r>
            <a:r>
              <a:rPr lang="en-US" dirty="0" err="1" smtClean="0">
                <a:latin typeface="Eras Bold ITC" panose="020B0907030504020204" pitchFamily="34" charset="0"/>
              </a:rPr>
              <a:t>menempel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ke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tulang</a:t>
            </a:r>
            <a:r>
              <a:rPr lang="id-ID" dirty="0" smtClean="0">
                <a:latin typeface="Eras Bold ITC" panose="020B0907030504020204" pitchFamily="34" charset="0"/>
              </a:rPr>
              <a:t>.</a:t>
            </a:r>
          </a:p>
          <a:p>
            <a:pPr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04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 </a:t>
            </a:r>
            <a:r>
              <a:rPr lang="id-ID" dirty="0" smtClean="0">
                <a:latin typeface="Eras Bold ITC" panose="020B0907030504020204" pitchFamily="34" charset="0"/>
              </a:rPr>
              <a:t>LCL Normal        Injury</a:t>
            </a:r>
            <a:endParaRPr lang="id-ID" dirty="0">
              <a:latin typeface="Eras Bold ITC" panose="020B0907030504020204" pitchFamily="34" charset="0"/>
            </a:endParaRPr>
          </a:p>
        </p:txBody>
      </p:sp>
      <p:pic>
        <p:nvPicPr>
          <p:cNvPr id="7" name="Content Placeholder 6" descr="LCL NORM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3935392" cy="3886200"/>
          </a:xfrm>
          <a:ln>
            <a:solidFill>
              <a:srgbClr val="FF0000"/>
            </a:solidFill>
          </a:ln>
        </p:spPr>
      </p:pic>
      <p:pic>
        <p:nvPicPr>
          <p:cNvPr id="10" name="Content Placeholder 9" descr="LCL INJUR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0020" y="1828800"/>
            <a:ext cx="3878248" cy="3886200"/>
          </a:xfrm>
          <a:ln>
            <a:solidFill>
              <a:srgbClr val="FF0000"/>
            </a:solidFill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1" name="Down Arrow 10"/>
          <p:cNvSpPr/>
          <p:nvPr/>
        </p:nvSpPr>
        <p:spPr>
          <a:xfrm rot="2368348">
            <a:off x="7874275" y="4412366"/>
            <a:ext cx="3810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Down Arrow 11"/>
          <p:cNvSpPr/>
          <p:nvPr/>
        </p:nvSpPr>
        <p:spPr>
          <a:xfrm rot="16200000">
            <a:off x="3200400" y="4267200"/>
            <a:ext cx="3810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33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Pemeriksaan penunjang:</a:t>
            </a:r>
            <a:endParaRPr lang="id-ID" sz="3200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>
                <a:solidFill>
                  <a:srgbClr val="FF0000"/>
                </a:solidFill>
              </a:rPr>
              <a:t/>
            </a:r>
            <a:br>
              <a:rPr lang="id-ID" dirty="0" smtClean="0">
                <a:solidFill>
                  <a:srgbClr val="FF0000"/>
                </a:solidFill>
              </a:rPr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b="1" dirty="0" smtClean="0">
                <a:solidFill>
                  <a:schemeClr val="tx2">
                    <a:lumMod val="75000"/>
                  </a:schemeClr>
                </a:solidFill>
                <a:latin typeface="Eras Bold ITC" panose="020B0907030504020204" pitchFamily="34" charset="0"/>
              </a:rPr>
              <a:t>X-Ray : </a:t>
            </a:r>
          </a:p>
          <a:p>
            <a:r>
              <a:rPr lang="id-ID" b="1" dirty="0" smtClean="0">
                <a:latin typeface="Eras Bold ITC" panose="020B0907030504020204" pitchFamily="34" charset="0"/>
              </a:rPr>
              <a:t>U</a:t>
            </a:r>
            <a:r>
              <a:rPr lang="id-ID" dirty="0" smtClean="0">
                <a:latin typeface="Eras Bold ITC" panose="020B0907030504020204" pitchFamily="34" charset="0"/>
              </a:rPr>
              <a:t>ntuk mendeteksi adanya avulsion tulang.</a:t>
            </a:r>
            <a:r>
              <a:rPr lang="id-ID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/>
            </a:r>
            <a:br>
              <a:rPr lang="id-ID" dirty="0" smtClean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endParaRPr lang="id-ID" dirty="0" smtClean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36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26440"/>
            <a:ext cx="7772400" cy="5364960"/>
          </a:xfrm>
        </p:spPr>
        <p:txBody>
          <a:bodyPr/>
          <a:lstStyle/>
          <a:p>
            <a:pPr lvl="1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Diagnosis</a:t>
            </a:r>
          </a:p>
          <a:p>
            <a:pPr lvl="1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Contusions on the lateral aspect.</a:t>
            </a:r>
          </a:p>
          <a:p>
            <a:pPr lvl="1">
              <a:buNone/>
            </a:pPr>
            <a:r>
              <a:rPr lang="en-US" sz="2000" b="1" dirty="0" err="1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Hemoarthrosis</a:t>
            </a:r>
            <a:r>
              <a:rPr lang="en-US" sz="20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, lateral pain. </a:t>
            </a:r>
            <a:endParaRPr lang="id-ID" sz="2000" b="1" dirty="0" smtClean="0">
              <a:solidFill>
                <a:schemeClr val="tx2"/>
              </a:solidFill>
              <a:latin typeface="Eras Bold ITC" panose="020B0907030504020204" pitchFamily="34" charset="0"/>
              <a:cs typeface="Tahoma" pitchFamily="34" charset="0"/>
            </a:endParaRPr>
          </a:p>
          <a:p>
            <a:pPr lvl="1">
              <a:buNone/>
            </a:pPr>
            <a:endParaRPr lang="en-US" sz="2000" b="1" dirty="0" smtClean="0">
              <a:solidFill>
                <a:schemeClr val="tx2"/>
              </a:solidFill>
              <a:latin typeface="Eras Bold ITC" panose="020B0907030504020204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Eras Bold ITC" panose="020B0907030504020204" pitchFamily="34" charset="0"/>
                <a:cs typeface="Tahoma" pitchFamily="34" charset="0"/>
              </a:rPr>
              <a:t>Clinical test: for LCL&amp; </a:t>
            </a:r>
            <a:r>
              <a:rPr lang="en-US" sz="2000" b="1" dirty="0" err="1" smtClean="0">
                <a:solidFill>
                  <a:srgbClr val="00B050"/>
                </a:solidFill>
                <a:latin typeface="Eras Bold ITC" panose="020B0907030504020204" pitchFamily="34" charset="0"/>
                <a:cs typeface="Tahoma" pitchFamily="34" charset="0"/>
              </a:rPr>
              <a:t>posterolateral</a:t>
            </a:r>
            <a:r>
              <a:rPr lang="en-US" sz="2000" b="1" dirty="0" smtClean="0">
                <a:solidFill>
                  <a:srgbClr val="00B050"/>
                </a:solidFill>
                <a:latin typeface="Eras Bold ITC" panose="020B0907030504020204" pitchFamily="34" charset="0"/>
                <a:cs typeface="Tahoma" pitchFamily="34" charset="0"/>
              </a:rPr>
              <a:t> instability.</a:t>
            </a:r>
          </a:p>
          <a:p>
            <a:pPr lvl="1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Stress </a:t>
            </a:r>
            <a:r>
              <a:rPr lang="en-US" sz="2000" b="1" dirty="0" err="1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varus</a:t>
            </a:r>
            <a:r>
              <a:rPr lang="en-US" sz="20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 test: in 30 degree flexion.</a:t>
            </a:r>
          </a:p>
          <a:p>
            <a:pPr lvl="1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External rotation </a:t>
            </a:r>
            <a:r>
              <a:rPr lang="en-US" sz="2000" b="1" dirty="0" err="1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recurvatum</a:t>
            </a:r>
            <a:r>
              <a:rPr lang="en-US" sz="20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 test.</a:t>
            </a:r>
          </a:p>
          <a:p>
            <a:pPr lvl="1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Reverse pivot shift test.</a:t>
            </a:r>
          </a:p>
          <a:p>
            <a:pPr lvl="1">
              <a:buNone/>
            </a:pPr>
            <a:r>
              <a:rPr lang="en-US" sz="2000" b="1" dirty="0" err="1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Posterolateral</a:t>
            </a:r>
            <a:r>
              <a:rPr lang="en-US" sz="2000" b="1" dirty="0" smtClean="0">
                <a:solidFill>
                  <a:schemeClr val="tx2"/>
                </a:solidFill>
                <a:latin typeface="Eras Bold ITC" panose="020B0907030504020204" pitchFamily="34" charset="0"/>
                <a:cs typeface="Tahoma" pitchFamily="34" charset="0"/>
              </a:rPr>
              <a:t> drawer test.</a:t>
            </a:r>
          </a:p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41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id-ID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Assesment</a:t>
            </a:r>
            <a:endParaRPr lang="id-ID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219200"/>
            <a:ext cx="5105400" cy="49839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>
                <a:latin typeface="Eras Bold ITC" panose="020B0907030504020204" pitchFamily="34" charset="0"/>
              </a:rPr>
              <a:t>Memar pada aspek lateral.</a:t>
            </a:r>
            <a:br>
              <a:rPr lang="id-ID" dirty="0" smtClean="0">
                <a:latin typeface="Eras Bold ITC" panose="020B0907030504020204" pitchFamily="34" charset="0"/>
              </a:rPr>
            </a:br>
            <a:r>
              <a:rPr lang="id-ID" dirty="0" smtClean="0">
                <a:latin typeface="Eras Bold ITC" panose="020B0907030504020204" pitchFamily="34" charset="0"/>
              </a:rPr>
              <a:t>Nyeri, Hemoarthrosis lateral.</a:t>
            </a:r>
            <a:br>
              <a:rPr lang="id-ID" dirty="0" smtClean="0">
                <a:latin typeface="Eras Bold ITC" panose="020B0907030504020204" pitchFamily="34" charset="0"/>
              </a:rPr>
            </a:br>
            <a:r>
              <a:rPr lang="id-ID" dirty="0" smtClean="0">
                <a:solidFill>
                  <a:srgbClr val="92D050"/>
                </a:solidFill>
                <a:latin typeface="Eras Bold ITC" panose="020B0907030504020204" pitchFamily="34" charset="0"/>
              </a:rPr>
              <a:t>Uji Klinis: </a:t>
            </a:r>
          </a:p>
          <a:p>
            <a:pPr>
              <a:buNone/>
            </a:pPr>
            <a:r>
              <a:rPr lang="id-ID" dirty="0" smtClean="0">
                <a:latin typeface="Eras Bold ITC" panose="020B0907030504020204" pitchFamily="34" charset="0"/>
              </a:rPr>
              <a:t>     Untuk LCL &amp; ketidakstabilan posterolateral.</a:t>
            </a:r>
            <a:br>
              <a:rPr lang="id-ID" dirty="0" smtClean="0">
                <a:latin typeface="Eras Bold ITC" panose="020B0907030504020204" pitchFamily="34" charset="0"/>
              </a:rPr>
            </a:br>
            <a:r>
              <a:rPr lang="id-ID" dirty="0" smtClean="0">
                <a:latin typeface="Eras Bold ITC" panose="020B0907030504020204" pitchFamily="34" charset="0"/>
              </a:rPr>
              <a:t>Stres varus test: </a:t>
            </a:r>
            <a:endParaRPr lang="en-US" dirty="0" smtClean="0">
              <a:latin typeface="Eras Bold ITC" panose="020B0907030504020204" pitchFamily="34" charset="0"/>
            </a:endParaRPr>
          </a:p>
          <a:p>
            <a:pPr>
              <a:buNone/>
            </a:pPr>
            <a:r>
              <a:rPr lang="en-US" dirty="0">
                <a:latin typeface="Eras Bold ITC" panose="020B0907030504020204" pitchFamily="34" charset="0"/>
              </a:rPr>
              <a:t> </a:t>
            </a:r>
            <a:r>
              <a:rPr lang="en-US" dirty="0" smtClean="0">
                <a:latin typeface="Eras Bold ITC" panose="020B0907030504020204" pitchFamily="34" charset="0"/>
              </a:rPr>
              <a:t>  </a:t>
            </a:r>
            <a:r>
              <a:rPr lang="id-ID" dirty="0" smtClean="0">
                <a:latin typeface="Eras Bold ITC" panose="020B0907030504020204" pitchFamily="34" charset="0"/>
              </a:rPr>
              <a:t>di 30</a:t>
            </a:r>
            <a:r>
              <a:rPr lang="id-ID" dirty="0" smtClean="0">
                <a:latin typeface="Eras Bold ITC" panose="020B0907030504020204" pitchFamily="34" charset="0"/>
                <a:cs typeface="Calibri"/>
              </a:rPr>
              <a:t>ᵒ</a:t>
            </a:r>
            <a:r>
              <a:rPr lang="id-ID" dirty="0" smtClean="0">
                <a:latin typeface="Eras Bold ITC" panose="020B0907030504020204" pitchFamily="34" charset="0"/>
              </a:rPr>
              <a:t> fleksi.</a:t>
            </a:r>
            <a:r>
              <a:rPr lang="id-ID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/>
            </a:r>
            <a:br>
              <a:rPr lang="id-ID" dirty="0" smtClean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endParaRPr lang="id-ID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6" name="Picture 5" descr="varus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2924131" cy="288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0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M</a:t>
            </a:r>
            <a:r>
              <a:rPr lang="id-ID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anajemen:</a:t>
            </a:r>
            <a:endParaRPr lang="id-ID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8229600" cy="4525963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Eras Bold ITC" panose="020B0907030504020204" pitchFamily="34" charset="0"/>
              </a:rPr>
              <a:t>Cedera akut sudut posterolateral: harus diperbaiki melalui pembedahan.</a:t>
            </a:r>
            <a:endParaRPr lang="en-US" dirty="0" smtClean="0">
              <a:latin typeface="Eras Bold ITC" panose="020B0907030504020204" pitchFamily="34" charset="0"/>
            </a:endParaRPr>
          </a:p>
          <a:p>
            <a:r>
              <a:rPr lang="id-ID" dirty="0" smtClean="0">
                <a:latin typeface="Eras Bold ITC" panose="020B0907030504020204" pitchFamily="34" charset="0"/>
              </a:rPr>
              <a:t>Jika ada genu varum: osteotomy tibialis</a:t>
            </a:r>
            <a:endParaRPr lang="id-ID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3040"/>
            <a:ext cx="7772400" cy="55173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d-ID" sz="30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Grade 1</a:t>
            </a:r>
            <a:r>
              <a:rPr lang="en-US" sz="3000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 :</a:t>
            </a:r>
            <a:endParaRPr lang="id-ID" sz="3000" dirty="0" smtClean="0">
              <a:solidFill>
                <a:srgbClr val="00B050"/>
              </a:solidFill>
              <a:latin typeface="Eras Bold ITC" panose="020B0907030504020204" pitchFamily="34" charset="0"/>
            </a:endParaRPr>
          </a:p>
          <a:p>
            <a:pPr lvl="0"/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id-ID" sz="3000" dirty="0" smtClean="0">
                <a:latin typeface="Eras Bold ITC" panose="020B0907030504020204" pitchFamily="34" charset="0"/>
              </a:rPr>
              <a:t>Hanya sedikit kerobekan serabut</a:t>
            </a:r>
            <a:r>
              <a:rPr lang="en-US" sz="3000" dirty="0" smtClean="0">
                <a:latin typeface="Eras Bold ITC" panose="020B0907030504020204" pitchFamily="34" charset="0"/>
              </a:rPr>
              <a:t> yang </a:t>
            </a:r>
            <a:r>
              <a:rPr lang="en-US" sz="3000" dirty="0" err="1" smtClean="0">
                <a:latin typeface="Eras Bold ITC" panose="020B0907030504020204" pitchFamily="34" charset="0"/>
              </a:rPr>
              <a:t>robek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sehingga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id-ID" sz="3000" dirty="0" smtClean="0">
                <a:latin typeface="Eras Bold ITC" panose="020B0907030504020204" pitchFamily="34" charset="0"/>
              </a:rPr>
              <a:t>timbul </a:t>
            </a:r>
            <a:r>
              <a:rPr lang="en-US" sz="3000" dirty="0" smtClean="0">
                <a:latin typeface="Eras Bold ITC" panose="020B0907030504020204" pitchFamily="34" charset="0"/>
              </a:rPr>
              <a:t>rasa </a:t>
            </a:r>
            <a:r>
              <a:rPr lang="en-US" sz="3000" dirty="0" err="1" smtClean="0">
                <a:latin typeface="Eras Bold ITC" panose="020B0907030504020204" pitchFamily="34" charset="0"/>
              </a:rPr>
              <a:t>sakit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tetapi</a:t>
            </a:r>
            <a:r>
              <a:rPr lang="id-ID" sz="3000" dirty="0" smtClean="0">
                <a:latin typeface="Eras Bold ITC" panose="020B0907030504020204" pitchFamily="34" charset="0"/>
              </a:rPr>
              <a:t>, masih berfungsi penuh.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endParaRPr lang="id-ID" sz="3000" dirty="0" smtClean="0">
              <a:latin typeface="Eras Bold ITC" panose="020B0907030504020204" pitchFamily="34" charset="0"/>
            </a:endParaRPr>
          </a:p>
          <a:p>
            <a:pPr lvl="0"/>
            <a:r>
              <a:rPr lang="en-US" sz="30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Grade 2 </a:t>
            </a:r>
            <a:r>
              <a:rPr lang="en-US" sz="3000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: </a:t>
            </a:r>
            <a:endParaRPr lang="id-ID" sz="3000" dirty="0" smtClean="0">
              <a:solidFill>
                <a:srgbClr val="00B050"/>
              </a:solidFill>
              <a:latin typeface="Eras Bold ITC" panose="020B0907030504020204" pitchFamily="34" charset="0"/>
            </a:endParaRPr>
          </a:p>
          <a:p>
            <a:pPr lvl="0"/>
            <a:r>
              <a:rPr lang="id-ID" sz="3000" dirty="0" smtClean="0">
                <a:latin typeface="Eras Bold ITC" panose="020B0907030504020204" pitchFamily="34" charset="0"/>
              </a:rPr>
              <a:t>S</a:t>
            </a:r>
            <a:r>
              <a:rPr lang="en-US" sz="3000" dirty="0" err="1" smtClean="0">
                <a:latin typeface="Eras Bold ITC" panose="020B0907030504020204" pitchFamily="34" charset="0"/>
              </a:rPr>
              <a:t>ejumlah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besar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serat</a:t>
            </a:r>
            <a:r>
              <a:rPr lang="en-US" sz="3000" dirty="0" smtClean="0">
                <a:latin typeface="Eras Bold ITC" panose="020B0907030504020204" pitchFamily="34" charset="0"/>
              </a:rPr>
              <a:t> yang </a:t>
            </a:r>
            <a:r>
              <a:rPr lang="en-US" sz="3000" dirty="0" err="1" smtClean="0">
                <a:latin typeface="Eras Bold ITC" panose="020B0907030504020204" pitchFamily="34" charset="0"/>
              </a:rPr>
              <a:t>robek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dengan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id-ID" sz="3000" dirty="0" smtClean="0">
                <a:latin typeface="Eras Bold ITC" panose="020B0907030504020204" pitchFamily="34" charset="0"/>
              </a:rPr>
              <a:t>diikuti gangguan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fungsi</a:t>
            </a:r>
            <a:r>
              <a:rPr lang="en-US" sz="3000" dirty="0" smtClean="0">
                <a:latin typeface="Eras Bold ITC" panose="020B0907030504020204" pitchFamily="34" charset="0"/>
              </a:rPr>
              <a:t>. </a:t>
            </a:r>
            <a:endParaRPr lang="id-ID" sz="3000" dirty="0" smtClean="0">
              <a:latin typeface="Eras Bold ITC" panose="020B0907030504020204" pitchFamily="34" charset="0"/>
            </a:endParaRPr>
          </a:p>
          <a:p>
            <a:pPr lvl="0"/>
            <a:r>
              <a:rPr lang="id-ID" sz="3000" b="1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Grade 3</a:t>
            </a:r>
            <a:r>
              <a:rPr lang="en-US" sz="3000" dirty="0" smtClean="0">
                <a:solidFill>
                  <a:srgbClr val="00B050"/>
                </a:solidFill>
                <a:latin typeface="Eras Bold ITC" panose="020B0907030504020204" pitchFamily="34" charset="0"/>
              </a:rPr>
              <a:t> : </a:t>
            </a:r>
            <a:endParaRPr lang="id-ID" sz="3000" dirty="0" smtClean="0">
              <a:solidFill>
                <a:srgbClr val="00B050"/>
              </a:solidFill>
              <a:latin typeface="Eras Bold ITC" panose="020B0907030504020204" pitchFamily="34" charset="0"/>
            </a:endParaRPr>
          </a:p>
          <a:p>
            <a:pPr lvl="0"/>
            <a:r>
              <a:rPr lang="id-ID" sz="3000" dirty="0" smtClean="0">
                <a:latin typeface="Eras Bold ITC" panose="020B0907030504020204" pitchFamily="34" charset="0"/>
              </a:rPr>
              <a:t>S</a:t>
            </a:r>
            <a:r>
              <a:rPr lang="en-US" sz="3000" dirty="0" err="1" smtClean="0">
                <a:latin typeface="Eras Bold ITC" panose="020B0907030504020204" pitchFamily="34" charset="0"/>
              </a:rPr>
              <a:t>emua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serat</a:t>
            </a:r>
            <a:r>
              <a:rPr lang="en-US" sz="3000" dirty="0" smtClean="0">
                <a:latin typeface="Eras Bold ITC" panose="020B0907030504020204" pitchFamily="34" charset="0"/>
              </a:rPr>
              <a:t> yang </a:t>
            </a:r>
            <a:r>
              <a:rPr lang="id-ID" sz="3000" dirty="0" smtClean="0">
                <a:latin typeface="Eras Bold ITC" panose="020B0907030504020204" pitchFamily="34" charset="0"/>
              </a:rPr>
              <a:t>putus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menyebabkan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ketidakstabilan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lutut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dan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id-ID" sz="3000" dirty="0" smtClean="0">
                <a:latin typeface="Eras Bold ITC" panose="020B0907030504020204" pitchFamily="34" charset="0"/>
              </a:rPr>
              <a:t>terjadi gangguan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r>
              <a:rPr lang="en-US" sz="3000" dirty="0" err="1" smtClean="0">
                <a:latin typeface="Eras Bold ITC" panose="020B0907030504020204" pitchFamily="34" charset="0"/>
              </a:rPr>
              <a:t>fungs</a:t>
            </a:r>
            <a:r>
              <a:rPr lang="id-ID" sz="3000" dirty="0" smtClean="0">
                <a:latin typeface="Eras Bold ITC" panose="020B0907030504020204" pitchFamily="34" charset="0"/>
              </a:rPr>
              <a:t>i yang </a:t>
            </a:r>
            <a:r>
              <a:rPr lang="en-US" sz="3000" dirty="0" err="1" smtClean="0">
                <a:latin typeface="Eras Bold ITC" panose="020B0907030504020204" pitchFamily="34" charset="0"/>
              </a:rPr>
              <a:t>signifikan</a:t>
            </a:r>
            <a:r>
              <a:rPr lang="id-ID" sz="3000" dirty="0" smtClean="0">
                <a:latin typeface="Eras Bold ITC" panose="020B0907030504020204" pitchFamily="34" charset="0"/>
              </a:rPr>
              <a:t>.</a:t>
            </a:r>
          </a:p>
          <a:p>
            <a:pPr lvl="0">
              <a:buNone/>
            </a:pPr>
            <a:r>
              <a:rPr lang="id-ID" sz="3000" dirty="0" smtClean="0">
                <a:latin typeface="Eras Bold ITC" panose="020B0907030504020204" pitchFamily="34" charset="0"/>
              </a:rPr>
              <a:t>    </a:t>
            </a:r>
            <a:r>
              <a:rPr lang="en-US" sz="3000" dirty="0" smtClean="0">
                <a:latin typeface="Eras Bold ITC" panose="020B0907030504020204" pitchFamily="34" charset="0"/>
              </a:rPr>
              <a:t> </a:t>
            </a:r>
            <a:endParaRPr lang="id-ID" sz="3000" dirty="0" smtClean="0">
              <a:latin typeface="Eras Bold ITC" panose="020B0907030504020204" pitchFamily="34" charset="0"/>
            </a:endParaRPr>
          </a:p>
          <a:p>
            <a:pPr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47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d-ID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MENISCAL INJURIES</a:t>
            </a:r>
            <a:endParaRPr lang="id-ID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Eras Bold ITC" panose="020B0907030504020204" pitchFamily="34" charset="0"/>
              </a:rPr>
              <a:t>Tes klinis  (McMurray atau Apley test ,positif ) s/d. 70%.</a:t>
            </a:r>
          </a:p>
          <a:p>
            <a:r>
              <a:rPr lang="id-ID" dirty="0" smtClean="0">
                <a:latin typeface="Eras Bold ITC" panose="020B0907030504020204" pitchFamily="34" charset="0"/>
              </a:rPr>
              <a:t> MRI dan Artroskopi dapat digunakan untuk membantu menegakkan  diagnosis.</a:t>
            </a:r>
          </a:p>
          <a:p>
            <a:r>
              <a:rPr lang="id-ID" dirty="0" smtClean="0">
                <a:latin typeface="Eras Bold ITC" panose="020B0907030504020204" pitchFamily="34" charset="0"/>
              </a:rPr>
              <a:t> Cedera ligamen terkait</a:t>
            </a:r>
            <a:endParaRPr lang="id-ID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C00000"/>
                </a:solidFill>
                <a:latin typeface="Eras Bold ITC" panose="020B0907030504020204" pitchFamily="34" charset="0"/>
                <a:cs typeface="Arial" charset="0"/>
              </a:rPr>
              <a:t>Contusio</a:t>
            </a:r>
            <a:endParaRPr lang="en-US" b="1" dirty="0" smtClean="0">
              <a:solidFill>
                <a:srgbClr val="C00000"/>
              </a:solidFill>
              <a:latin typeface="Eras Bold ITC" panose="020B0907030504020204" pitchFamily="34" charset="0"/>
              <a:cs typeface="Arial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Eras Bold ITC" panose="020B0907030504020204" pitchFamily="34" charset="0"/>
              </a:rPr>
              <a:t>Merupakan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cidera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kompresi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tertutup</a:t>
            </a:r>
            <a:r>
              <a:rPr lang="en-US" dirty="0" smtClean="0">
                <a:latin typeface="Eras Bold ITC" panose="020B0907030504020204" pitchFamily="34" charset="0"/>
              </a:rPr>
              <a:t> (</a:t>
            </a:r>
            <a:r>
              <a:rPr lang="en-US" dirty="0" err="1" smtClean="0">
                <a:latin typeface="Eras Bold ITC" panose="020B0907030504020204" pitchFamily="34" charset="0"/>
              </a:rPr>
              <a:t>benturan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benda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tumpul</a:t>
            </a:r>
            <a:r>
              <a:rPr lang="en-US" dirty="0" smtClean="0">
                <a:latin typeface="Eras Bold ITC" panose="020B0907030504020204" pitchFamily="34" charset="0"/>
              </a:rPr>
              <a:t>)  </a:t>
            </a:r>
          </a:p>
          <a:p>
            <a:pPr eaLnBrk="1" hangingPunct="1">
              <a:defRPr/>
            </a:pPr>
            <a:r>
              <a:rPr lang="en-US" dirty="0" err="1" smtClean="0">
                <a:latin typeface="Eras Bold ITC" panose="020B0907030504020204" pitchFamily="34" charset="0"/>
              </a:rPr>
              <a:t>Terdapat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haematome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kulit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dan</a:t>
            </a:r>
            <a:r>
              <a:rPr lang="en-US" dirty="0" smtClean="0">
                <a:latin typeface="Eras Bold ITC" panose="020B0907030504020204" pitchFamily="34" charset="0"/>
              </a:rPr>
              <a:t> jar</a:t>
            </a:r>
            <a:r>
              <a:rPr lang="id-ID" dirty="0" smtClean="0">
                <a:latin typeface="Eras Bold ITC" panose="020B0907030504020204" pitchFamily="34" charset="0"/>
              </a:rPr>
              <a:t>ingan 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id-ID" dirty="0" smtClean="0">
                <a:latin typeface="Eras Bold ITC" panose="020B0907030504020204" pitchFamily="34" charset="0"/>
              </a:rPr>
              <a:t>di </a:t>
            </a:r>
            <a:r>
              <a:rPr lang="en-US" dirty="0" err="1" smtClean="0">
                <a:latin typeface="Eras Bold ITC" panose="020B0907030504020204" pitchFamily="34" charset="0"/>
              </a:rPr>
              <a:t>bawahnya</a:t>
            </a:r>
            <a:r>
              <a:rPr lang="en-US" dirty="0" smtClean="0">
                <a:latin typeface="Eras Bold ITC" panose="020B090703050402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dirty="0" err="1" smtClean="0">
                <a:latin typeface="Eras Bold ITC" panose="020B0907030504020204" pitchFamily="34" charset="0"/>
              </a:rPr>
              <a:t>Cidera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meliputi</a:t>
            </a:r>
            <a:r>
              <a:rPr lang="en-US" dirty="0" smtClean="0">
                <a:latin typeface="Eras Bold ITC" panose="020B0907030504020204" pitchFamily="34" charset="0"/>
              </a:rPr>
              <a:t> jar</a:t>
            </a:r>
            <a:r>
              <a:rPr lang="id-ID" dirty="0" smtClean="0">
                <a:latin typeface="Eras Bold ITC" panose="020B0907030504020204" pitchFamily="34" charset="0"/>
              </a:rPr>
              <a:t>ingan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kulit</a:t>
            </a:r>
            <a:r>
              <a:rPr lang="en-US" dirty="0" smtClean="0">
                <a:latin typeface="Eras Bold ITC" panose="020B0907030504020204" pitchFamily="34" charset="0"/>
              </a:rPr>
              <a:t>, fascia </a:t>
            </a:r>
            <a:r>
              <a:rPr lang="en-US" dirty="0" err="1" smtClean="0">
                <a:latin typeface="Eras Bold ITC" panose="020B0907030504020204" pitchFamily="34" charset="0"/>
              </a:rPr>
              <a:t>dan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otot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id-ID" dirty="0" smtClean="0">
                <a:latin typeface="Eras Bold ITC" panose="020B0907030504020204" pitchFamily="34" charset="0"/>
              </a:rPr>
              <a:t>di </a:t>
            </a:r>
            <a:r>
              <a:rPr lang="en-US" dirty="0" err="1" smtClean="0">
                <a:latin typeface="Eras Bold ITC" panose="020B0907030504020204" pitchFamily="34" charset="0"/>
              </a:rPr>
              <a:t>bawahnya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tanpa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r>
              <a:rPr lang="en-US" dirty="0" err="1" smtClean="0">
                <a:latin typeface="Eras Bold ITC" panose="020B0907030504020204" pitchFamily="34" charset="0"/>
              </a:rPr>
              <a:t>kerobekan</a:t>
            </a:r>
            <a:r>
              <a:rPr lang="en-US" dirty="0" smtClean="0">
                <a:latin typeface="Eras Bold ITC" panose="020B0907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27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Eras Bold ITC" panose="020B0907030504020204" pitchFamily="34" charset="0"/>
              </a:rPr>
              <a:t>Meniscal</a:t>
            </a:r>
            <a:r>
              <a:rPr lang="en-US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injuries</a:t>
            </a:r>
            <a:endParaRPr lang="id-ID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3560"/>
            <a:ext cx="8229600" cy="4572000"/>
          </a:xfrm>
        </p:spPr>
        <p:txBody>
          <a:bodyPr>
            <a:normAutofit fontScale="85000" lnSpcReduction="10000"/>
          </a:bodyPr>
          <a:lstStyle/>
          <a:p>
            <a:pPr marL="342900">
              <a:buClr>
                <a:schemeClr val="bg2"/>
              </a:buClr>
              <a:buFont typeface="Wingdings" pitchFamily="2" charset="2"/>
              <a:buChar char="§"/>
            </a:pPr>
            <a:r>
              <a:rPr lang="id-ID" sz="3200" dirty="0" smtClean="0">
                <a:latin typeface="Eras Bold ITC" panose="020B0907030504020204" pitchFamily="34" charset="0"/>
              </a:rPr>
              <a:t>H</a:t>
            </a:r>
            <a:r>
              <a:rPr lang="en-US" sz="3200" dirty="0" err="1" smtClean="0">
                <a:latin typeface="Eras Bold ITC" panose="020B0907030504020204" pitchFamily="34" charset="0"/>
              </a:rPr>
              <a:t>istory</a:t>
            </a:r>
            <a:r>
              <a:rPr lang="en-US" sz="3200" dirty="0" smtClean="0">
                <a:latin typeface="Eras Bold ITC" panose="020B0907030504020204" pitchFamily="34" charset="0"/>
              </a:rPr>
              <a:t>: flexion–rotation, effusion, locking</a:t>
            </a:r>
          </a:p>
          <a:p>
            <a:pPr marL="342900">
              <a:buClr>
                <a:schemeClr val="bg2"/>
              </a:buClr>
              <a:buFont typeface="Wingdings" pitchFamily="2" charset="2"/>
              <a:buChar char="§"/>
            </a:pPr>
            <a:endParaRPr lang="en-US" sz="3200" dirty="0" smtClean="0">
              <a:latin typeface="Eras Bold ITC" panose="020B0907030504020204" pitchFamily="34" charset="0"/>
            </a:endParaRPr>
          </a:p>
          <a:p>
            <a:pPr marL="342900">
              <a:buClr>
                <a:schemeClr val="bg2"/>
              </a:buClr>
              <a:buFont typeface="Wingdings" pitchFamily="2" charset="2"/>
              <a:buChar char="§"/>
            </a:pPr>
            <a:r>
              <a:rPr lang="id-ID" sz="3200" dirty="0" smtClean="0">
                <a:latin typeface="Eras Bold ITC" panose="020B0907030504020204" pitchFamily="34" charset="0"/>
              </a:rPr>
              <a:t>E</a:t>
            </a:r>
            <a:r>
              <a:rPr lang="en-US" sz="3200" dirty="0" err="1" smtClean="0">
                <a:latin typeface="Eras Bold ITC" panose="020B0907030504020204" pitchFamily="34" charset="0"/>
              </a:rPr>
              <a:t>xamination</a:t>
            </a:r>
            <a:r>
              <a:rPr lang="en-US" sz="3200" dirty="0" smtClean="0">
                <a:latin typeface="Eras Bold ITC" panose="020B0907030504020204" pitchFamily="34" charset="0"/>
              </a:rPr>
              <a:t>: effusion, pain with </a:t>
            </a:r>
            <a:r>
              <a:rPr lang="en-US" sz="3200" dirty="0" err="1" smtClean="0">
                <a:latin typeface="Eras Bold ITC" panose="020B0907030504020204" pitchFamily="34" charset="0"/>
              </a:rPr>
              <a:t>hyperflexion</a:t>
            </a:r>
            <a:r>
              <a:rPr lang="en-US" sz="3200" dirty="0" smtClean="0">
                <a:latin typeface="Eras Bold ITC" panose="020B0907030504020204" pitchFamily="34" charset="0"/>
              </a:rPr>
              <a:t>, pain at joint, McMurray, </a:t>
            </a:r>
            <a:r>
              <a:rPr lang="en-US" sz="3200" dirty="0" err="1" smtClean="0">
                <a:latin typeface="Eras Bold ITC" panose="020B0907030504020204" pitchFamily="34" charset="0"/>
              </a:rPr>
              <a:t>Apley</a:t>
            </a:r>
            <a:r>
              <a:rPr lang="en-US" sz="3200" dirty="0" smtClean="0">
                <a:latin typeface="Eras Bold ITC" panose="020B0907030504020204" pitchFamily="34" charset="0"/>
              </a:rPr>
              <a:t> test</a:t>
            </a:r>
          </a:p>
          <a:p>
            <a:pPr marL="342900">
              <a:buClr>
                <a:schemeClr val="bg2"/>
              </a:buClr>
              <a:buFont typeface="Wingdings" pitchFamily="2" charset="2"/>
              <a:buChar char="§"/>
            </a:pPr>
            <a:endParaRPr lang="en-US" sz="3200" dirty="0" smtClean="0">
              <a:latin typeface="Eras Bold ITC" panose="020B0907030504020204" pitchFamily="34" charset="0"/>
            </a:endParaRPr>
          </a:p>
          <a:p>
            <a:pPr marL="342900">
              <a:buClr>
                <a:schemeClr val="bg2"/>
              </a:buClr>
              <a:buFont typeface="Wingdings" pitchFamily="2" charset="2"/>
              <a:buChar char="§"/>
            </a:pPr>
            <a:r>
              <a:rPr lang="id-ID" sz="3200" dirty="0" smtClean="0">
                <a:latin typeface="Eras Bold ITC" panose="020B0907030504020204" pitchFamily="34" charset="0"/>
              </a:rPr>
              <a:t>D</a:t>
            </a:r>
            <a:r>
              <a:rPr lang="en-US" sz="3200" dirty="0" err="1" smtClean="0">
                <a:latin typeface="Eras Bold ITC" panose="020B0907030504020204" pitchFamily="34" charset="0"/>
              </a:rPr>
              <a:t>iagnosis</a:t>
            </a:r>
            <a:r>
              <a:rPr lang="en-US" sz="3200" dirty="0" smtClean="0">
                <a:latin typeface="Eras Bold ITC" panose="020B0907030504020204" pitchFamily="34" charset="0"/>
              </a:rPr>
              <a:t>: MRI</a:t>
            </a:r>
          </a:p>
          <a:p>
            <a:pPr marL="342900">
              <a:buClr>
                <a:schemeClr val="bg2"/>
              </a:buClr>
              <a:buFont typeface="Wingdings" pitchFamily="2" charset="2"/>
              <a:buChar char="§"/>
            </a:pPr>
            <a:endParaRPr lang="en-US" sz="3200" dirty="0" smtClean="0">
              <a:latin typeface="Eras Bold ITC" panose="020B0907030504020204" pitchFamily="34" charset="0"/>
            </a:endParaRPr>
          </a:p>
          <a:p>
            <a:pPr marL="342900">
              <a:buClr>
                <a:schemeClr val="bg2"/>
              </a:buClr>
              <a:buFont typeface="Wingdings" pitchFamily="2" charset="2"/>
              <a:buChar char="§"/>
            </a:pPr>
            <a:r>
              <a:rPr lang="id-ID" sz="3200" dirty="0" smtClean="0">
                <a:latin typeface="Eras Bold ITC" panose="020B0907030504020204" pitchFamily="34" charset="0"/>
              </a:rPr>
              <a:t>T</a:t>
            </a:r>
            <a:r>
              <a:rPr lang="en-US" sz="3200" dirty="0" err="1" smtClean="0">
                <a:latin typeface="Eras Bold ITC" panose="020B0907030504020204" pitchFamily="34" charset="0"/>
              </a:rPr>
              <a:t>reatment</a:t>
            </a:r>
            <a:r>
              <a:rPr lang="en-US" sz="3200" dirty="0" smtClean="0">
                <a:latin typeface="Eras Bold ITC" panose="020B0907030504020204" pitchFamily="34" charset="0"/>
              </a:rPr>
              <a:t>: conservative, surgery (partial </a:t>
            </a:r>
            <a:r>
              <a:rPr lang="en-US" sz="3200" dirty="0" err="1" smtClean="0">
                <a:latin typeface="Eras Bold ITC" panose="020B0907030504020204" pitchFamily="34" charset="0"/>
              </a:rPr>
              <a:t>meniscectomy</a:t>
            </a:r>
            <a:r>
              <a:rPr lang="en-US" sz="3200" dirty="0" smtClean="0">
                <a:latin typeface="Eras Bold ITC" panose="020B0907030504020204" pitchFamily="34" charset="0"/>
              </a:rPr>
              <a:t>, suture, transplant)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35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Knee Model</a:t>
            </a:r>
            <a:r>
              <a:rPr lang="en-US" sz="28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Eras Bold ITC" panose="020B0907030504020204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(Red Arrows point to Meniscus)</a:t>
            </a:r>
            <a:r>
              <a:rPr lang="en-US" sz="28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 </a:t>
            </a:r>
            <a:endParaRPr lang="id-ID" sz="2800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8" name="Content Placeholder 7" descr="http://www.emedx.com/emedx/diagnosis_information/diagnosis_information_image_files/knee_images/knee_model_meniscus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276600" y="1600200"/>
            <a:ext cx="31242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9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707136"/>
          </a:xfrm>
        </p:spPr>
        <p:txBody>
          <a:bodyPr/>
          <a:lstStyle/>
          <a:p>
            <a:r>
              <a:rPr lang="en-US" sz="2400" b="1" dirty="0" smtClean="0">
                <a:latin typeface="Eras Bold ITC" panose="020B0907030504020204" pitchFamily="34" charset="0"/>
              </a:rPr>
              <a:t>MRI of Normal Meniscus</a:t>
            </a:r>
            <a:r>
              <a:rPr lang="en-US" sz="2400" dirty="0" smtClean="0">
                <a:latin typeface="Eras Bold ITC" panose="020B0907030504020204" pitchFamily="34" charset="0"/>
              </a:rPr>
              <a:t>        </a:t>
            </a:r>
            <a:r>
              <a:rPr lang="en-US" sz="2400" b="1" dirty="0" smtClean="0">
                <a:latin typeface="Eras Bold ITC" panose="020B0907030504020204" pitchFamily="34" charset="0"/>
              </a:rPr>
              <a:t>MRI of Torn Meniscus</a:t>
            </a:r>
            <a:r>
              <a:rPr lang="en-US" sz="2400" dirty="0" smtClean="0">
                <a:latin typeface="Eras Bold ITC" panose="020B0907030504020204" pitchFamily="34" charset="0"/>
              </a:rPr>
              <a:t> </a:t>
            </a:r>
            <a:endParaRPr lang="en-US" sz="2400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096899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10" name="Content Placeholder 5" descr="http://www.emedx.com/emedx/diagnosis_information/diagnosis_information_image_files/knee_images/meniscus_mri_torn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28800"/>
            <a:ext cx="3048000" cy="362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1295400"/>
            <a:ext cx="4038600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572000" y="1295400"/>
            <a:ext cx="40386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http://www.emedx.com/emedx/diagnosis_information/diagnosis_information_image_files/knee_images/meniscus_mri_norm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5943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latin typeface="Eras Bold ITC" panose="020B0907030504020204" pitchFamily="34" charset="0"/>
              </a:rPr>
              <a:t>Perhatikan sinyal hitam  pada ujung panah merah</a:t>
            </a:r>
            <a:endParaRPr lang="en-US" b="1" dirty="0">
              <a:latin typeface="Eras Bold ITC" panose="020B0907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943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Eras Bold ITC" panose="020B0907030504020204" pitchFamily="34" charset="0"/>
              </a:rPr>
              <a:t>Perhatikan sinyal putih dalam sinyal hitam di ujung panah </a:t>
            </a:r>
            <a:r>
              <a:rPr lang="id-ID" sz="2000" b="1" dirty="0" smtClean="0">
                <a:latin typeface="Eras Bold ITC" panose="020B0907030504020204" pitchFamily="34" charset="0"/>
              </a:rPr>
              <a:t>merah</a:t>
            </a:r>
            <a:endParaRPr lang="en-US" sz="2000" b="1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Treatment</a:t>
            </a:r>
            <a:endParaRPr lang="id-ID" b="1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00764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RICE,  </a:t>
            </a:r>
            <a:endParaRPr lang="id-ID" dirty="0" smtClean="0">
              <a:latin typeface="Eras Bold ITC" panose="020B0907030504020204" pitchFamily="34" charset="0"/>
            </a:endParaRPr>
          </a:p>
          <a:p>
            <a:r>
              <a:rPr lang="id-ID" dirty="0" smtClean="0">
                <a:latin typeface="Eras Bold ITC" panose="020B0907030504020204" pitchFamily="34" charset="0"/>
              </a:rPr>
              <a:t>A</a:t>
            </a:r>
            <a:r>
              <a:rPr lang="en-US" dirty="0" err="1" smtClean="0">
                <a:latin typeface="Eras Bold ITC" panose="020B0907030504020204" pitchFamily="34" charset="0"/>
              </a:rPr>
              <a:t>nalgesia</a:t>
            </a:r>
            <a:r>
              <a:rPr lang="en-US" dirty="0" smtClean="0">
                <a:latin typeface="Eras Bold ITC" panose="020B0907030504020204" pitchFamily="34" charset="0"/>
              </a:rPr>
              <a:t> </a:t>
            </a:r>
            <a:endParaRPr lang="id-ID" dirty="0" smtClean="0">
              <a:latin typeface="Eras Bold ITC" panose="020B0907030504020204" pitchFamily="34" charset="0"/>
            </a:endParaRPr>
          </a:p>
          <a:p>
            <a:r>
              <a:rPr lang="id-ID" dirty="0" smtClean="0">
                <a:latin typeface="Eras Bold ITC" panose="020B0907030504020204" pitchFamily="34" charset="0"/>
              </a:rPr>
              <a:t>P</a:t>
            </a:r>
            <a:r>
              <a:rPr lang="en-US" dirty="0" err="1" smtClean="0">
                <a:latin typeface="Eras Bold ITC" panose="020B0907030504020204" pitchFamily="34" charset="0"/>
              </a:rPr>
              <a:t>hysiotherapy</a:t>
            </a:r>
            <a:r>
              <a:rPr lang="en-US" dirty="0" smtClean="0">
                <a:latin typeface="Eras Bold ITC" panose="020B0907030504020204" pitchFamily="34" charset="0"/>
              </a:rPr>
              <a:t>. </a:t>
            </a:r>
            <a:endParaRPr lang="id-ID" dirty="0" smtClean="0">
              <a:latin typeface="Eras Bold ITC" panose="020B0907030504020204" pitchFamily="34" charset="0"/>
            </a:endParaRPr>
          </a:p>
          <a:p>
            <a:r>
              <a:rPr lang="en-US" dirty="0" smtClean="0">
                <a:latin typeface="Eras Bold ITC" panose="020B0907030504020204" pitchFamily="34" charset="0"/>
              </a:rPr>
              <a:t>Surgery (arthroscopy) involves either repair or partial  </a:t>
            </a:r>
            <a:r>
              <a:rPr lang="en-US" dirty="0" err="1" smtClean="0">
                <a:latin typeface="Eras Bold ITC" panose="020B0907030504020204" pitchFamily="34" charset="0"/>
              </a:rPr>
              <a:t>meniscectomy</a:t>
            </a:r>
            <a:r>
              <a:rPr lang="en-US" dirty="0" smtClean="0">
                <a:latin typeface="Eras Bold ITC" panose="020B0907030504020204" pitchFamily="34" charset="0"/>
              </a:rPr>
              <a:t>.</a:t>
            </a:r>
            <a:endParaRPr lang="id-ID" dirty="0" smtClean="0">
              <a:latin typeface="Eras Bold ITC" panose="020B0907030504020204" pitchFamily="34" charset="0"/>
            </a:endParaRPr>
          </a:p>
          <a:p>
            <a:r>
              <a:rPr lang="id-ID" dirty="0" err="1" smtClean="0">
                <a:latin typeface="Eras Bold ITC" panose="020B0907030504020204" pitchFamily="34" charset="0"/>
              </a:rPr>
              <a:t>M</a:t>
            </a:r>
            <a:r>
              <a:rPr lang="en-US" dirty="0" err="1" smtClean="0">
                <a:latin typeface="Eras Bold ITC" panose="020B0907030504020204" pitchFamily="34" charset="0"/>
              </a:rPr>
              <a:t>eniscectomies</a:t>
            </a:r>
            <a:r>
              <a:rPr lang="en-US" dirty="0" smtClean="0">
                <a:latin typeface="Eras Bold ITC" panose="020B0907030504020204" pitchFamily="34" charset="0"/>
              </a:rPr>
              <a:t>.</a:t>
            </a:r>
            <a:endParaRPr lang="id-ID" dirty="0" smtClean="0">
              <a:latin typeface="Eras Bold ITC" panose="020B0907030504020204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89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Strain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lvl="1" eaLnBrk="1" hangingPunct="1"/>
            <a:endParaRPr lang="en-US" sz="2000" b="1" dirty="0" smtClean="0">
              <a:effectLst/>
              <a:latin typeface="Eras Bold ITC" panose="020B0907030504020204" pitchFamily="34" charset="0"/>
            </a:endParaRPr>
          </a:p>
          <a:p>
            <a:pPr lvl="1" eaLnBrk="1" hangingPunct="1"/>
            <a:endParaRPr lang="en-US" sz="2000" b="1" dirty="0">
              <a:latin typeface="Eras Bold ITC" panose="020B0907030504020204" pitchFamily="34" charset="0"/>
            </a:endParaRPr>
          </a:p>
          <a:p>
            <a:pPr lvl="1" eaLnBrk="1" hangingPunct="1"/>
            <a:r>
              <a:rPr lang="en-US" sz="2000" b="1" dirty="0" smtClean="0">
                <a:solidFill>
                  <a:srgbClr val="00B050"/>
                </a:solidFill>
                <a:effectLst/>
                <a:latin typeface="Eras Bold ITC" panose="020B0907030504020204" pitchFamily="34" charset="0"/>
              </a:rPr>
              <a:t>First Degree Strain</a:t>
            </a:r>
            <a:r>
              <a:rPr lang="en-US" sz="2000" dirty="0" smtClean="0">
                <a:solidFill>
                  <a:srgbClr val="00B050"/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atau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mild strain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yaitu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cidera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unit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musculo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-tendinous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ringan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akibat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penguluran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yg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berlebihan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. </a:t>
            </a:r>
            <a:endParaRPr lang="en-US" sz="2000" b="1" dirty="0" smtClean="0">
              <a:effectLst/>
              <a:latin typeface="Eras Bold ITC" panose="020B0907030504020204" pitchFamily="34" charset="0"/>
            </a:endParaRPr>
          </a:p>
          <a:p>
            <a:pPr lvl="2" eaLnBrk="1" hangingPunct="1"/>
            <a:r>
              <a:rPr lang="en-US" sz="2000" b="1" dirty="0" err="1" smtClean="0">
                <a:effectLst/>
                <a:latin typeface="Eras Bold ITC" panose="020B0907030504020204" pitchFamily="34" charset="0"/>
              </a:rPr>
              <a:t>Gejala</a:t>
            </a:r>
            <a:r>
              <a:rPr lang="en-US" sz="2000" b="1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nyeri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lokal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meningkat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bila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bergerak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atau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bila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ada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beban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pd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. </a:t>
            </a:r>
            <a:endParaRPr lang="en-US" sz="2000" b="1" dirty="0" smtClean="0">
              <a:effectLst/>
              <a:latin typeface="Eras Bold ITC" panose="020B0907030504020204" pitchFamily="34" charset="0"/>
            </a:endParaRPr>
          </a:p>
          <a:p>
            <a:pPr lvl="2" eaLnBrk="1" hangingPunct="1"/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Spasme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ringan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,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bengkak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, tenderness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gangguan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kekuatan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fungsi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ringan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.</a:t>
            </a:r>
            <a:endParaRPr lang="en-US" sz="2000" b="1" dirty="0" smtClean="0">
              <a:effectLst/>
              <a:latin typeface="Eras Bold ITC" panose="020B0907030504020204" pitchFamily="34" charset="0"/>
            </a:endParaRPr>
          </a:p>
          <a:p>
            <a:pPr lvl="2" eaLnBrk="1" hangingPunct="1"/>
            <a:r>
              <a:rPr lang="en-US" sz="2000" b="1" dirty="0" err="1" smtClean="0">
                <a:effectLst/>
                <a:latin typeface="Eras Bold ITC" panose="020B0907030504020204" pitchFamily="34" charset="0"/>
              </a:rPr>
              <a:t>Komplikasi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: strain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berulang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, tendonitis,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periostitis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.</a:t>
            </a:r>
            <a:endParaRPr lang="en-US" sz="2000" b="1" dirty="0" smtClean="0">
              <a:effectLst/>
              <a:latin typeface="Eras Bold ITC" panose="020B0907030504020204" pitchFamily="34" charset="0"/>
            </a:endParaRPr>
          </a:p>
          <a:p>
            <a:pPr lvl="2" eaLnBrk="1" hangingPunct="1"/>
            <a:r>
              <a:rPr lang="en-US" sz="2000" b="1" dirty="0" err="1" smtClean="0">
                <a:effectLst/>
                <a:latin typeface="Eras Bold ITC" panose="020B0907030504020204" pitchFamily="34" charset="0"/>
              </a:rPr>
              <a:t>Perubahan</a:t>
            </a:r>
            <a:r>
              <a:rPr lang="en-US" sz="2000" b="1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b="1" dirty="0" err="1" smtClean="0">
                <a:effectLst/>
                <a:latin typeface="Eras Bold ITC" panose="020B0907030504020204" pitchFamily="34" charset="0"/>
              </a:rPr>
              <a:t>pathologi</a:t>
            </a:r>
            <a:r>
              <a:rPr lang="en-US" sz="2000" b="1" dirty="0" smtClean="0">
                <a:effectLst/>
                <a:latin typeface="Eras Bold ITC" panose="020B0907030504020204" pitchFamily="34" charset="0"/>
              </a:rPr>
              <a:t>: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inflamasi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ringan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tanpa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perdarahan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besar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mengganggu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jaringan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0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000" dirty="0" smtClean="0">
                <a:effectLst/>
                <a:latin typeface="Eras Bold ITC" panose="020B0907030504020204" pitchFamily="34" charset="0"/>
              </a:rPr>
              <a:t>-tendon.</a:t>
            </a:r>
          </a:p>
        </p:txBody>
      </p:sp>
    </p:spTree>
    <p:extLst>
      <p:ext uri="{BB962C8B-B14F-4D97-AF65-F5344CB8AC3E}">
        <p14:creationId xmlns:p14="http://schemas.microsoft.com/office/powerpoint/2010/main" val="38629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92D050"/>
                </a:solidFill>
                <a:effectLst/>
                <a:latin typeface="Eras Bold ITC" panose="020B0907030504020204" pitchFamily="34" charset="0"/>
              </a:rPr>
              <a:t>Second Degree Strain</a:t>
            </a:r>
            <a:r>
              <a:rPr lang="en-US" sz="2400" dirty="0" smtClean="0">
                <a:solidFill>
                  <a:srgbClr val="92D050"/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atau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moderate strain: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cidera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pada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unit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musculotendinous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akibat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kontraksi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atau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penguluran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yg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berlebihan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. </a:t>
            </a:r>
            <a:endParaRPr lang="en-US" sz="2400" b="1" dirty="0" smtClean="0">
              <a:effectLst/>
              <a:latin typeface="Eras Bold ITC" panose="020B0907030504020204" pitchFamily="34" charset="0"/>
            </a:endParaRP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Gejala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tanda-tanda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 :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nyeri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lokal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meningkat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apabila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bergerak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atau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bila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ada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beban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pd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.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Spasme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sedang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,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bengkak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, tenderness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gangguan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kekuatan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fungsi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sedang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.</a:t>
            </a:r>
            <a:endParaRPr lang="en-US" sz="2400" b="1" dirty="0" smtClean="0">
              <a:effectLst/>
              <a:latin typeface="Eras Bold ITC" panose="020B0907030504020204" pitchFamily="34" charset="0"/>
            </a:endParaRP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Komplikasi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: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strain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ulang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, tendonitis,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periostitis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.</a:t>
            </a:r>
            <a:endParaRPr lang="en-US" sz="2400" b="1" dirty="0" smtClean="0">
              <a:effectLst/>
              <a:latin typeface="Eras Bold ITC" panose="020B0907030504020204" pitchFamily="34" charset="0"/>
            </a:endParaRPr>
          </a:p>
          <a:p>
            <a:pPr lvl="1" eaLnBrk="1" hangingPunct="1">
              <a:defRPr/>
            </a:pP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Perubahan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pathologi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: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robekan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serabut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.</a:t>
            </a:r>
            <a:endParaRPr lang="en-US" sz="2400" dirty="0" smtClean="0">
              <a:latin typeface="Eras Bold ITC" panose="020B0907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80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98675"/>
            <a:ext cx="82296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92D050"/>
                </a:solidFill>
                <a:effectLst/>
                <a:latin typeface="Eras Bold ITC" panose="020B0907030504020204" pitchFamily="34" charset="0"/>
              </a:rPr>
              <a:t>Third Degree Strain</a:t>
            </a:r>
            <a:r>
              <a:rPr lang="en-US" sz="2400" dirty="0" smtClean="0">
                <a:solidFill>
                  <a:srgbClr val="92D050"/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atau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strain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berat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: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tarikan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/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penguluran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mendadak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yg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cukup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berat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.</a:t>
            </a:r>
            <a:endParaRPr lang="en-US" sz="2400" b="1" dirty="0" smtClean="0">
              <a:effectLst/>
              <a:latin typeface="Eras Bold ITC" panose="020B0907030504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Gejala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tanda-tanda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: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nyeri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hebat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disabilitas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,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spasme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kuat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,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bengkak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,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haematoma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, tenderness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gangguan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fungsi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.</a:t>
            </a:r>
            <a:endParaRPr lang="en-US" sz="2400" b="1" dirty="0" smtClean="0">
              <a:effectLst/>
              <a:latin typeface="Eras Bold ITC" panose="020B0907030504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Komplikasi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: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disabilitas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yg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lama.</a:t>
            </a:r>
            <a:endParaRPr lang="en-US" sz="2400" b="1" dirty="0" smtClean="0">
              <a:effectLst/>
              <a:latin typeface="Eras Bold ITC" panose="020B0907030504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Perubahan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b="1" dirty="0" err="1" smtClean="0">
                <a:effectLst/>
                <a:latin typeface="Eras Bold ITC" panose="020B0907030504020204" pitchFamily="34" charset="0"/>
              </a:rPr>
              <a:t>pathologi</a:t>
            </a:r>
            <a:r>
              <a:rPr lang="en-US" sz="2400" b="1" dirty="0" smtClean="0">
                <a:effectLst/>
                <a:latin typeface="Eras Bold ITC" panose="020B0907030504020204" pitchFamily="34" charset="0"/>
              </a:rPr>
              <a:t>: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robekan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atau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tendon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dgn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terpisahnya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jar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dgn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jar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, jar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dgn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tendon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atau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jar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otot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-tendon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dgn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400" dirty="0" err="1" smtClean="0">
                <a:effectLst/>
                <a:latin typeface="Eras Bold ITC" panose="020B0907030504020204" pitchFamily="34" charset="0"/>
              </a:rPr>
              <a:t>tulang</a:t>
            </a:r>
            <a:r>
              <a:rPr lang="en-US" sz="2400" dirty="0" smtClean="0">
                <a:effectLst/>
                <a:latin typeface="Eras Bold ITC" panose="020B0907030504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28596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53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676400"/>
            <a:ext cx="759944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>
                <a:solidFill>
                  <a:srgbClr val="C00000"/>
                </a:solidFill>
                <a:effectLst/>
                <a:latin typeface="Eras Bold ITC" panose="020B0907030504020204" pitchFamily="34" charset="0"/>
              </a:rPr>
              <a:t>Sprain</a:t>
            </a:r>
            <a:r>
              <a:rPr lang="id-ID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Eras Bold ITC" panose="020B0907030504020204" pitchFamily="34" charset="0"/>
              </a:rPr>
              <a:t> </a:t>
            </a:r>
            <a:r>
              <a:rPr lang="id-ID" sz="1800" b="1" dirty="0" smtClean="0">
                <a:solidFill>
                  <a:schemeClr val="tx1"/>
                </a:solidFill>
                <a:effectLst/>
                <a:latin typeface="Eras Bold ITC" panose="020B0907030504020204" pitchFamily="34" charset="0"/>
              </a:rPr>
              <a:t>(</a:t>
            </a:r>
            <a:r>
              <a:rPr lang="en-US" sz="1800" b="1" dirty="0" err="1" smtClean="0">
                <a:solidFill>
                  <a:schemeClr val="tx1"/>
                </a:solidFill>
                <a:effectLst/>
                <a:latin typeface="Eras Bold ITC" panose="020B0907030504020204" pitchFamily="34" charset="0"/>
              </a:rPr>
              <a:t>Cidera</a:t>
            </a:r>
            <a:r>
              <a:rPr lang="en-US" sz="1800" b="1" dirty="0" smtClean="0">
                <a:solidFill>
                  <a:schemeClr val="tx1"/>
                </a:solidFill>
                <a:effectLst/>
                <a:latin typeface="Eras Bold ITC" panose="020B0907030504020204" pitchFamily="34" charset="0"/>
              </a:rPr>
              <a:t> Ligament</a:t>
            </a:r>
            <a:r>
              <a:rPr lang="id-ID" sz="1800" b="1" dirty="0" smtClean="0">
                <a:solidFill>
                  <a:schemeClr val="tx1"/>
                </a:solidFill>
                <a:effectLst/>
                <a:latin typeface="Eras Bold ITC" panose="020B0907030504020204" pitchFamily="34" charset="0"/>
              </a:rPr>
              <a:t>)</a:t>
            </a:r>
            <a:endParaRPr lang="en-US" sz="1800" b="1" dirty="0" smtClean="0">
              <a:solidFill>
                <a:schemeClr val="tx1"/>
              </a:solidFill>
              <a:effectLst/>
              <a:latin typeface="Eras Bold ITC" panose="020B0907030504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Kerusakan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ligament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sering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disebut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sprain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penguluran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lig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melebihi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elastisitasnya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yg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terjadi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akibat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gerak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sendi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berlebihan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scr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fisiologis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, </a:t>
            </a:r>
            <a:r>
              <a:rPr lang="en-US" sz="2800" dirty="0" smtClean="0">
                <a:effectLst/>
                <a:latin typeface="Eras Bold ITC" panose="020B0907030504020204" pitchFamily="34" charset="0"/>
                <a:cs typeface="Arial" charset="0"/>
              </a:rPr>
              <a:t>→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Bila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pemulihan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tidak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sempurna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akan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terjadi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ligament laxity </a:t>
            </a:r>
            <a:r>
              <a:rPr lang="en-US" sz="2800" dirty="0" smtClean="0">
                <a:effectLst/>
                <a:latin typeface="Eras Bold ITC" panose="020B0907030504020204" pitchFamily="34" charset="0"/>
                <a:cs typeface="Arial" charset="0"/>
              </a:rPr>
              <a:t>→ </a:t>
            </a:r>
            <a:r>
              <a:rPr lang="en-US" sz="2800" dirty="0" err="1" smtClean="0">
                <a:effectLst/>
                <a:latin typeface="Eras Bold ITC" panose="020B0907030504020204" pitchFamily="34" charset="0"/>
                <a:cs typeface="Arial" charset="0"/>
              </a:rPr>
              <a:t>hipermobilitas</a:t>
            </a:r>
            <a:r>
              <a:rPr lang="en-US" sz="2800" dirty="0" smtClean="0">
                <a:effectLst/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  <a:cs typeface="Arial" charset="0"/>
              </a:rPr>
              <a:t>atau</a:t>
            </a:r>
            <a:r>
              <a:rPr lang="en-US" sz="2800" dirty="0" smtClean="0">
                <a:effectLst/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  <a:cs typeface="Arial" charset="0"/>
              </a:rPr>
              <a:t>instabilitas</a:t>
            </a:r>
            <a:r>
              <a:rPr lang="en-US" sz="2800" dirty="0" smtClean="0">
                <a:effectLst/>
                <a:latin typeface="Eras Bold ITC" panose="020B0907030504020204" pitchFamily="34" charset="0"/>
                <a:cs typeface="Arial" charset="0"/>
              </a:rPr>
              <a:t>.</a:t>
            </a:r>
            <a:endParaRPr lang="en-US" sz="2800" dirty="0" smtClean="0">
              <a:effectLst/>
              <a:latin typeface="Eras Bold ITC" panose="020B0907030504020204" pitchFamily="34" charset="0"/>
            </a:endParaRPr>
          </a:p>
          <a:p>
            <a:pPr eaLnBrk="1" hangingPunct="1"/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Kerusakan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yg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berat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berupa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rupture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atau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</a:rPr>
              <a:t>putus</a:t>
            </a:r>
            <a:r>
              <a:rPr lang="en-US" sz="2800" dirty="0" smtClean="0">
                <a:effectLst/>
                <a:latin typeface="Eras Bold ITC" panose="020B0907030504020204" pitchFamily="34" charset="0"/>
              </a:rPr>
              <a:t> </a:t>
            </a:r>
            <a:r>
              <a:rPr lang="en-US" sz="2800" dirty="0" smtClean="0">
                <a:effectLst/>
                <a:latin typeface="Eras Bold ITC" panose="020B0907030504020204" pitchFamily="34" charset="0"/>
                <a:cs typeface="Arial" charset="0"/>
              </a:rPr>
              <a:t>→ </a:t>
            </a:r>
            <a:r>
              <a:rPr lang="en-US" sz="2800" dirty="0" err="1" smtClean="0">
                <a:effectLst/>
                <a:latin typeface="Eras Bold ITC" panose="020B0907030504020204" pitchFamily="34" charset="0"/>
                <a:cs typeface="Arial" charset="0"/>
              </a:rPr>
              <a:t>akan</a:t>
            </a:r>
            <a:r>
              <a:rPr lang="en-US" sz="2800" dirty="0" smtClean="0">
                <a:effectLst/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  <a:cs typeface="Arial" charset="0"/>
              </a:rPr>
              <a:t>menimbulkan</a:t>
            </a:r>
            <a:r>
              <a:rPr lang="en-US" sz="2800" dirty="0" smtClean="0">
                <a:effectLst/>
                <a:latin typeface="Eras Bold ITC" panose="020B0907030504020204" pitchFamily="34" charset="0"/>
                <a:cs typeface="Arial" charset="0"/>
              </a:rPr>
              <a:t> </a:t>
            </a:r>
            <a:r>
              <a:rPr lang="en-US" sz="2800" dirty="0" err="1" smtClean="0">
                <a:effectLst/>
                <a:latin typeface="Eras Bold ITC" panose="020B0907030504020204" pitchFamily="34" charset="0"/>
                <a:cs typeface="Arial" charset="0"/>
              </a:rPr>
              <a:t>instabilitas</a:t>
            </a:r>
            <a:r>
              <a:rPr lang="en-US" sz="2800" dirty="0" smtClean="0">
                <a:effectLst/>
                <a:latin typeface="Eras Bold ITC" panose="020B0907030504020204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9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76200"/>
            <a:ext cx="7772400" cy="914400"/>
          </a:xfrm>
        </p:spPr>
        <p:txBody>
          <a:bodyPr/>
          <a:lstStyle/>
          <a:p>
            <a:r>
              <a:rPr lang="id-ID" dirty="0" smtClean="0"/>
              <a:t>              </a:t>
            </a:r>
            <a:r>
              <a:rPr lang="id-ID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SPRAIN ANKLE</a:t>
            </a:r>
            <a:endParaRPr lang="id-ID" b="1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4" name="Content Placeholder 3" descr="sprain 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175" y="2958306"/>
            <a:ext cx="2533650" cy="1809750"/>
          </a:xfrm>
          <a:ln w="28575">
            <a:solidFill>
              <a:srgbClr val="FF0000"/>
            </a:solidFill>
          </a:ln>
        </p:spPr>
      </p:pic>
      <p:pic>
        <p:nvPicPr>
          <p:cNvPr id="6" name="Picture 5" descr="plantar-flexion-inversion-sp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81384"/>
            <a:ext cx="3276599" cy="35260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965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id-ID" sz="20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X-ray</a:t>
            </a:r>
            <a:br>
              <a:rPr lang="id-ID" sz="2000" dirty="0" smtClean="0">
                <a:solidFill>
                  <a:srgbClr val="C00000"/>
                </a:solidFill>
                <a:latin typeface="Eras Bold ITC" panose="020B0907030504020204" pitchFamily="34" charset="0"/>
              </a:rPr>
            </a:br>
            <a:r>
              <a:rPr lang="id-ID" sz="20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Tes ini baik untuk tulang tetapi kurang efektif memvisualisasikan jaringan lunak. Retakan kecil atau  stres fractur pada mungkin kurang jelas .</a:t>
            </a:r>
            <a:endParaRPr lang="id-ID" sz="2000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Content Placeholder 4" descr="sprain 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24539"/>
            <a:ext cx="7084923" cy="2266461"/>
          </a:xfrm>
          <a:ln>
            <a:solidFill>
              <a:srgbClr val="FF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114800" y="4800600"/>
            <a:ext cx="4572000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id-ID" sz="1600" dirty="0" smtClean="0">
                <a:latin typeface="Eras Bold ITC" panose="020B0907030504020204" pitchFamily="34" charset="0"/>
              </a:rPr>
              <a:t>Magnetic resonance imaging (MRI)</a:t>
            </a:r>
            <a:br>
              <a:rPr lang="id-ID" sz="1600" dirty="0" smtClean="0">
                <a:latin typeface="Eras Bold ITC" panose="020B0907030504020204" pitchFamily="34" charset="0"/>
              </a:rPr>
            </a:br>
            <a:r>
              <a:rPr lang="id-ID" sz="1600" dirty="0" smtClean="0">
                <a:latin typeface="Eras Bold ITC" panose="020B0907030504020204" pitchFamily="34" charset="0"/>
              </a:rPr>
              <a:t>MRI menggunakan gelombang radio dan medan magnet yang kuat untuk menghasilkan gambar rinci struktur internal. Teknologi ini sangat baik memvisualisasikan cedera jaringan lunak</a:t>
            </a:r>
            <a:endParaRPr lang="id-ID" sz="1600" dirty="0">
              <a:latin typeface="Eras Bold ITC" panose="020B0907030504020204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7086600" y="4191000"/>
            <a:ext cx="9144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68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id-ID" sz="20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Computerized tomography (CT)</a:t>
            </a:r>
            <a:br>
              <a:rPr lang="id-ID" sz="2000" dirty="0" smtClean="0">
                <a:solidFill>
                  <a:srgbClr val="C00000"/>
                </a:solidFill>
                <a:latin typeface="Eras Bold ITC" panose="020B0907030504020204" pitchFamily="34" charset="0"/>
              </a:rPr>
            </a:br>
            <a:r>
              <a:rPr lang="id-ID" sz="2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CT scan </a:t>
            </a:r>
            <a:r>
              <a:rPr lang="id-ID" sz="2000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sangat berguna karena  dapat mengungkapkan lebih detail tentang sendi dan jaringan lunak yang mengelilinginya.</a:t>
            </a:r>
            <a:endParaRPr lang="id-ID" sz="2000" dirty="0"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Content Placeholder 4" descr="ct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94857"/>
            <a:ext cx="3894827" cy="3675743"/>
          </a:xfrm>
          <a:ln>
            <a:solidFill>
              <a:srgbClr val="FF0000"/>
            </a:solidFill>
          </a:ln>
        </p:spPr>
      </p:pic>
      <p:pic>
        <p:nvPicPr>
          <p:cNvPr id="6" name="Picture 5" descr="ct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00200"/>
            <a:ext cx="3352800" cy="4470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011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Complications</a:t>
            </a:r>
            <a:endParaRPr lang="id-ID" dirty="0">
              <a:solidFill>
                <a:srgbClr val="FFFF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Chronic pain</a:t>
            </a:r>
            <a:br>
              <a:rPr lang="en-US" dirty="0" smtClean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endParaRPr lang="en-US" dirty="0" smtClean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Chronic joint instability</a:t>
            </a:r>
            <a:br>
              <a:rPr lang="en-US" dirty="0" smtClean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endParaRPr lang="en-US" dirty="0" smtClean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r>
              <a:rPr lang="id-ID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Awal-awal arthritis pada sendi yang cedera.</a:t>
            </a:r>
            <a:endParaRPr lang="en-US" dirty="0" smtClean="0">
              <a:solidFill>
                <a:srgbClr val="FF0000"/>
              </a:solidFill>
              <a:latin typeface="Eras Bold ITC" panose="020B0907030504020204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634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UEU</Template>
  <TotalTime>67</TotalTime>
  <Words>1362</Words>
  <Application>Microsoft Office PowerPoint</Application>
  <PresentationFormat>On-screen Show (4:3)</PresentationFormat>
  <Paragraphs>263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PPT UEU</vt:lpstr>
      <vt:lpstr>CEDERA JARINGAN     LUNAK</vt:lpstr>
      <vt:lpstr>    Partisipasi dalam olahraga, kegiatan     kebugaran fisik,bisa melukai jaringan     lunak.         Kegiatan sehari-hari yang paling       sederhana-pun  dapat merusak       ligamen, tendon, dan otot</vt:lpstr>
      <vt:lpstr>Jenis Cidera Jaringan lunak</vt:lpstr>
      <vt:lpstr>Contusio</vt:lpstr>
      <vt:lpstr>Sprain (Cidera Ligament)</vt:lpstr>
      <vt:lpstr>              SPRAIN ANKLE</vt:lpstr>
      <vt:lpstr>X-ray Tes ini baik untuk tulang tetapi kurang efektif memvisualisasikan jaringan lunak. Retakan kecil atau  stres fractur pada mungkin kurang jelas .</vt:lpstr>
      <vt:lpstr>Computerized tomography (CT) CT scan sangat berguna karena  dapat mengungkapkan lebih detail tentang sendi dan jaringan lunak yang mengelilinginya.</vt:lpstr>
      <vt:lpstr>Complications</vt:lpstr>
      <vt:lpstr>KNEE LIGAMENT INJURY</vt:lpstr>
      <vt:lpstr>The aetiology, presentation and management of knee ligament injuries</vt:lpstr>
      <vt:lpstr>PowerPoint Presentation</vt:lpstr>
      <vt:lpstr>PowerPoint Presentation</vt:lpstr>
      <vt:lpstr>PowerPoint Presentation</vt:lpstr>
      <vt:lpstr>ACL Tear</vt:lpstr>
      <vt:lpstr>Management: </vt:lpstr>
      <vt:lpstr>ACL Normal       Injury</vt:lpstr>
      <vt:lpstr>PowerPoint Presentation</vt:lpstr>
      <vt:lpstr>Method of Non surgical treatment : </vt:lpstr>
      <vt:lpstr>Surgical treatment:</vt:lpstr>
      <vt:lpstr>PCL  Tear </vt:lpstr>
      <vt:lpstr>PCL Normal         Injury</vt:lpstr>
      <vt:lpstr>PowerPoint Presentation</vt:lpstr>
      <vt:lpstr>Pemeriksaan penunjang </vt:lpstr>
      <vt:lpstr>Management: </vt:lpstr>
      <vt:lpstr>PowerPoint Presentation</vt:lpstr>
      <vt:lpstr>MCL  Tear </vt:lpstr>
      <vt:lpstr>        Pemeriksaan penunjang     MCL Normal              Injury</vt:lpstr>
      <vt:lpstr>PowerPoint Presentation</vt:lpstr>
      <vt:lpstr>PowerPoint Presentation</vt:lpstr>
      <vt:lpstr>PowerPoint Presentation</vt:lpstr>
      <vt:lpstr>Lateral Collateral Ligament Tear </vt:lpstr>
      <vt:lpstr>  LCL Normal        Injury</vt:lpstr>
      <vt:lpstr>Pemeriksaan penunjang:</vt:lpstr>
      <vt:lpstr>PowerPoint Presentation</vt:lpstr>
      <vt:lpstr>Assesment</vt:lpstr>
      <vt:lpstr>Manajemen:</vt:lpstr>
      <vt:lpstr>PowerPoint Presentation</vt:lpstr>
      <vt:lpstr>MENISCAL INJURIES</vt:lpstr>
      <vt:lpstr>Meniscal injuries</vt:lpstr>
      <vt:lpstr>Knee Model (Red Arrows point to Meniscus) </vt:lpstr>
      <vt:lpstr>MRI of Normal Meniscus        MRI of Torn Meniscus </vt:lpstr>
      <vt:lpstr>Treatment</vt:lpstr>
      <vt:lpstr>Strain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User</dc:creator>
  <cp:lastModifiedBy>Staff</cp:lastModifiedBy>
  <cp:revision>42</cp:revision>
  <dcterms:created xsi:type="dcterms:W3CDTF">2018-06-06T03:45:47Z</dcterms:created>
  <dcterms:modified xsi:type="dcterms:W3CDTF">2018-07-29T02:32:38Z</dcterms:modified>
</cp:coreProperties>
</file>