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5"/>
  </p:notesMasterIdLst>
  <p:sldIdLst>
    <p:sldId id="280" r:id="rId2"/>
    <p:sldId id="323" r:id="rId3"/>
    <p:sldId id="354" r:id="rId4"/>
    <p:sldId id="355" r:id="rId5"/>
    <p:sldId id="357" r:id="rId6"/>
    <p:sldId id="324" r:id="rId7"/>
    <p:sldId id="334" r:id="rId8"/>
    <p:sldId id="335" r:id="rId9"/>
    <p:sldId id="336" r:id="rId10"/>
    <p:sldId id="331" r:id="rId11"/>
    <p:sldId id="329" r:id="rId12"/>
    <p:sldId id="330" r:id="rId13"/>
    <p:sldId id="337" r:id="rId14"/>
    <p:sldId id="338" r:id="rId15"/>
    <p:sldId id="339" r:id="rId16"/>
    <p:sldId id="340" r:id="rId17"/>
    <p:sldId id="325" r:id="rId18"/>
    <p:sldId id="345" r:id="rId19"/>
    <p:sldId id="341" r:id="rId20"/>
    <p:sldId id="342" r:id="rId21"/>
    <p:sldId id="343" r:id="rId22"/>
    <p:sldId id="344" r:id="rId23"/>
    <p:sldId id="346" r:id="rId24"/>
    <p:sldId id="347" r:id="rId25"/>
    <p:sldId id="348" r:id="rId26"/>
    <p:sldId id="349" r:id="rId27"/>
    <p:sldId id="350" r:id="rId28"/>
    <p:sldId id="351" r:id="rId29"/>
    <p:sldId id="352" r:id="rId30"/>
    <p:sldId id="326" r:id="rId31"/>
    <p:sldId id="356" r:id="rId32"/>
    <p:sldId id="333" r:id="rId33"/>
    <p:sldId id="35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357"/>
  </p:normalViewPr>
  <p:slideViewPr>
    <p:cSldViewPr>
      <p:cViewPr>
        <p:scale>
          <a:sx n="74" d="100"/>
          <a:sy n="74" d="100"/>
        </p:scale>
        <p:origin x="-1164"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EE6F1B-47FF-474C-B749-E37079123444}" type="datetimeFigureOut">
              <a:rPr lang="en-US" smtClean="0"/>
              <a:t>23/07/2018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9C4698-BE84-4717-90B6-A45A0D6744DE}" type="slidenum">
              <a:rPr lang="en-US" smtClean="0"/>
              <a:t>‹#›</a:t>
            </a:fld>
            <a:endParaRPr lang="en-US"/>
          </a:p>
        </p:txBody>
      </p:sp>
    </p:spTree>
    <p:extLst>
      <p:ext uri="{BB962C8B-B14F-4D97-AF65-F5344CB8AC3E}">
        <p14:creationId xmlns:p14="http://schemas.microsoft.com/office/powerpoint/2010/main" val="1554085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6654713-425A-4AC7-A0B8-B2303EFA2CA3}" type="datetimeFigureOut">
              <a:rPr lang="en-US" smtClean="0"/>
              <a:pPr/>
              <a:t>23/07/2018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28AE603-88BC-4174-A196-B0E8BEC4047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654713-425A-4AC7-A0B8-B2303EFA2CA3}" type="datetimeFigureOut">
              <a:rPr lang="en-US" smtClean="0"/>
              <a:pPr/>
              <a:t>23/07/2018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AE603-88BC-4174-A196-B0E8BEC404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654713-425A-4AC7-A0B8-B2303EFA2CA3}" type="datetimeFigureOut">
              <a:rPr lang="en-US" smtClean="0"/>
              <a:pPr/>
              <a:t>23/07/2018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AE603-88BC-4174-A196-B0E8BEC404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36654713-425A-4AC7-A0B8-B2303EFA2CA3}" type="datetimeFigureOut">
              <a:rPr lang="en-US" smtClean="0"/>
              <a:pPr/>
              <a:t>23/07/2018</a:t>
            </a:fld>
            <a:endParaRPr lang="en-US"/>
          </a:p>
        </p:txBody>
      </p:sp>
      <p:sp>
        <p:nvSpPr>
          <p:cNvPr id="9" name="Slide Number Placeholder 8"/>
          <p:cNvSpPr>
            <a:spLocks noGrp="1"/>
          </p:cNvSpPr>
          <p:nvPr>
            <p:ph type="sldNum" sz="quarter" idx="15"/>
          </p:nvPr>
        </p:nvSpPr>
        <p:spPr/>
        <p:txBody>
          <a:bodyPr rtlCol="0"/>
          <a:lstStyle/>
          <a:p>
            <a:fld id="{B28AE603-88BC-4174-A196-B0E8BEC4047F}"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6654713-425A-4AC7-A0B8-B2303EFA2CA3}" type="datetimeFigureOut">
              <a:rPr lang="en-US" smtClean="0"/>
              <a:pPr/>
              <a:t>23/07/2018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28AE603-88BC-4174-A196-B0E8BEC4047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6654713-425A-4AC7-A0B8-B2303EFA2CA3}" type="datetimeFigureOut">
              <a:rPr lang="en-US" smtClean="0"/>
              <a:pPr/>
              <a:t>23/07/2018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AE603-88BC-4174-A196-B0E8BEC4047F}"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6654713-425A-4AC7-A0B8-B2303EFA2CA3}" type="datetimeFigureOut">
              <a:rPr lang="en-US" smtClean="0"/>
              <a:pPr/>
              <a:t>23/07/2018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8AE603-88BC-4174-A196-B0E8BEC4047F}"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6654713-425A-4AC7-A0B8-B2303EFA2CA3}" type="datetimeFigureOut">
              <a:rPr lang="en-US" smtClean="0"/>
              <a:pPr/>
              <a:t>23/07/2018</a:t>
            </a:fld>
            <a:endParaRPr lang="en-US"/>
          </a:p>
        </p:txBody>
      </p:sp>
      <p:sp>
        <p:nvSpPr>
          <p:cNvPr id="7" name="Slide Number Placeholder 6"/>
          <p:cNvSpPr>
            <a:spLocks noGrp="1"/>
          </p:cNvSpPr>
          <p:nvPr>
            <p:ph type="sldNum" sz="quarter" idx="11"/>
          </p:nvPr>
        </p:nvSpPr>
        <p:spPr/>
        <p:txBody>
          <a:bodyPr rtlCol="0"/>
          <a:lstStyle/>
          <a:p>
            <a:fld id="{B28AE603-88BC-4174-A196-B0E8BEC4047F}"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654713-425A-4AC7-A0B8-B2303EFA2CA3}" type="datetimeFigureOut">
              <a:rPr lang="en-US" smtClean="0"/>
              <a:pPr/>
              <a:t>23/07/2018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8AE603-88BC-4174-A196-B0E8BEC404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36654713-425A-4AC7-A0B8-B2303EFA2CA3}" type="datetimeFigureOut">
              <a:rPr lang="en-US" smtClean="0"/>
              <a:pPr/>
              <a:t>23/07/2018</a:t>
            </a:fld>
            <a:endParaRPr lang="en-US"/>
          </a:p>
        </p:txBody>
      </p:sp>
      <p:sp>
        <p:nvSpPr>
          <p:cNvPr id="22" name="Slide Number Placeholder 21"/>
          <p:cNvSpPr>
            <a:spLocks noGrp="1"/>
          </p:cNvSpPr>
          <p:nvPr>
            <p:ph type="sldNum" sz="quarter" idx="15"/>
          </p:nvPr>
        </p:nvSpPr>
        <p:spPr/>
        <p:txBody>
          <a:bodyPr rtlCol="0"/>
          <a:lstStyle/>
          <a:p>
            <a:fld id="{B28AE603-88BC-4174-A196-B0E8BEC4047F}"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6654713-425A-4AC7-A0B8-B2303EFA2CA3}" type="datetimeFigureOut">
              <a:rPr lang="en-US" smtClean="0"/>
              <a:pPr/>
              <a:t>23/07/2018</a:t>
            </a:fld>
            <a:endParaRPr lang="en-US"/>
          </a:p>
        </p:txBody>
      </p:sp>
      <p:sp>
        <p:nvSpPr>
          <p:cNvPr id="18" name="Slide Number Placeholder 17"/>
          <p:cNvSpPr>
            <a:spLocks noGrp="1"/>
          </p:cNvSpPr>
          <p:nvPr>
            <p:ph type="sldNum" sz="quarter" idx="11"/>
          </p:nvPr>
        </p:nvSpPr>
        <p:spPr/>
        <p:txBody>
          <a:bodyPr rtlCol="0"/>
          <a:lstStyle/>
          <a:p>
            <a:fld id="{B28AE603-88BC-4174-A196-B0E8BEC4047F}"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6654713-425A-4AC7-A0B8-B2303EFA2CA3}" type="datetimeFigureOut">
              <a:rPr lang="en-US" smtClean="0"/>
              <a:pPr/>
              <a:t>23/07/2018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28AE603-88BC-4174-A196-B0E8BEC404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fisiokidtherapist.wordpress.com/2013/03/15/conginetal-talipes-equinus-varus-ctev/" TargetMode="External"/><Relationship Id="rId2" Type="http://schemas.openxmlformats.org/officeDocument/2006/relationships/hyperlink" Target="http://www.kalbemed.com/Portals/6/07_191Congenital%20Talipes%20Equinovarus.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srcRect l="1051" r="800" b="504"/>
          <a:stretch>
            <a:fillRect/>
          </a:stretch>
        </p:blipFill>
        <p:spPr bwMode="auto">
          <a:xfrm>
            <a:off x="0" y="322262"/>
            <a:ext cx="9144000" cy="6840538"/>
          </a:xfrm>
          <a:prstGeom prst="rect">
            <a:avLst/>
          </a:prstGeom>
          <a:noFill/>
          <a:ln w="9525">
            <a:noFill/>
            <a:miter lim="800000"/>
            <a:headEnd/>
            <a:tailEnd/>
          </a:ln>
        </p:spPr>
      </p:pic>
      <p:sp>
        <p:nvSpPr>
          <p:cNvPr id="2051" name="TextBox 1"/>
          <p:cNvSpPr txBox="1">
            <a:spLocks noChangeArrowheads="1"/>
          </p:cNvSpPr>
          <p:nvPr/>
        </p:nvSpPr>
        <p:spPr bwMode="auto">
          <a:xfrm>
            <a:off x="3222625" y="3657599"/>
            <a:ext cx="5638800" cy="707886"/>
          </a:xfrm>
          <a:prstGeom prst="rect">
            <a:avLst/>
          </a:prstGeom>
          <a:noFill/>
          <a:ln w="9525">
            <a:noFill/>
            <a:miter lim="800000"/>
            <a:headEnd/>
            <a:tailEnd/>
          </a:ln>
        </p:spPr>
        <p:txBody>
          <a:bodyPr>
            <a:spAutoFit/>
          </a:bodyPr>
          <a:lstStyle/>
          <a:p>
            <a:pPr algn="ctr"/>
            <a:r>
              <a:rPr lang="en-US" sz="2000" b="1" dirty="0" smtClean="0">
                <a:solidFill>
                  <a:schemeClr val="accent5">
                    <a:lumMod val="20000"/>
                    <a:lumOff val="80000"/>
                  </a:schemeClr>
                </a:solidFill>
              </a:rPr>
              <a:t>CONGENITAL </a:t>
            </a:r>
            <a:r>
              <a:rPr lang="en-US" sz="2000" b="1" dirty="0">
                <a:solidFill>
                  <a:schemeClr val="accent5">
                    <a:lumMod val="20000"/>
                    <a:lumOff val="80000"/>
                  </a:schemeClr>
                </a:solidFill>
              </a:rPr>
              <a:t>TALIPES EQUINO VARUS (CTEV) </a:t>
            </a:r>
          </a:p>
        </p:txBody>
      </p:sp>
      <p:sp>
        <p:nvSpPr>
          <p:cNvPr id="4" name="TextBox 1"/>
          <p:cNvSpPr txBox="1">
            <a:spLocks noChangeArrowheads="1"/>
          </p:cNvSpPr>
          <p:nvPr/>
        </p:nvSpPr>
        <p:spPr bwMode="auto">
          <a:xfrm>
            <a:off x="5526767" y="4783374"/>
            <a:ext cx="3352801" cy="307777"/>
          </a:xfrm>
          <a:prstGeom prst="rect">
            <a:avLst/>
          </a:prstGeom>
          <a:noFill/>
          <a:ln w="9525">
            <a:noFill/>
            <a:miter lim="800000"/>
            <a:headEnd/>
            <a:tailEnd/>
          </a:ln>
        </p:spPr>
        <p:txBody>
          <a:bodyPr wrap="square">
            <a:spAutoFit/>
          </a:bodyPr>
          <a:lstStyle/>
          <a:p>
            <a:pPr algn="ctr"/>
            <a:r>
              <a:rPr lang="en-US" sz="1400" b="1" dirty="0" err="1" smtClean="0">
                <a:solidFill>
                  <a:srgbClr val="AEBAD5">
                    <a:lumMod val="20000"/>
                    <a:lumOff val="80000"/>
                  </a:srgbClr>
                </a:solidFill>
              </a:rPr>
              <a:t>Eko</a:t>
            </a:r>
            <a:r>
              <a:rPr lang="en-US" sz="1400" b="1" dirty="0" smtClean="0">
                <a:solidFill>
                  <a:srgbClr val="AEBAD5">
                    <a:lumMod val="20000"/>
                    <a:lumOff val="80000"/>
                  </a:srgbClr>
                </a:solidFill>
              </a:rPr>
              <a:t> </a:t>
            </a:r>
            <a:r>
              <a:rPr lang="en-US" sz="1400" b="1" dirty="0" err="1" smtClean="0">
                <a:solidFill>
                  <a:srgbClr val="AEBAD5">
                    <a:lumMod val="20000"/>
                    <a:lumOff val="80000"/>
                  </a:srgbClr>
                </a:solidFill>
              </a:rPr>
              <a:t>Wibowo</a:t>
            </a:r>
            <a:r>
              <a:rPr lang="en-US" sz="1400" b="1" dirty="0" smtClean="0">
                <a:solidFill>
                  <a:srgbClr val="AEBAD5">
                    <a:lumMod val="20000"/>
                    <a:lumOff val="80000"/>
                  </a:srgbClr>
                </a:solidFill>
              </a:rPr>
              <a:t>, S. Ft, M. </a:t>
            </a:r>
            <a:r>
              <a:rPr lang="en-US" sz="1400" b="1" dirty="0" err="1" smtClean="0">
                <a:solidFill>
                  <a:srgbClr val="AEBAD5">
                    <a:lumMod val="20000"/>
                    <a:lumOff val="80000"/>
                  </a:srgbClr>
                </a:solidFill>
              </a:rPr>
              <a:t>Fis</a:t>
            </a:r>
            <a:endParaRPr lang="en-US" sz="1400" b="1" dirty="0">
              <a:solidFill>
                <a:prstClr val="white"/>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ETIOLOGI</a:t>
            </a:r>
            <a:endParaRPr lang="en-US" dirty="0"/>
          </a:p>
        </p:txBody>
      </p:sp>
      <p:sp>
        <p:nvSpPr>
          <p:cNvPr id="3" name="Content Placeholder 2"/>
          <p:cNvSpPr>
            <a:spLocks noGrp="1"/>
          </p:cNvSpPr>
          <p:nvPr>
            <p:ph sz="quarter" idx="1"/>
          </p:nvPr>
        </p:nvSpPr>
        <p:spPr/>
        <p:txBody>
          <a:bodyPr/>
          <a:lstStyle/>
          <a:p>
            <a:pPr marL="457200" indent="-457200">
              <a:buFont typeface="+mj-lt"/>
              <a:buAutoNum type="arabicPeriod"/>
            </a:pPr>
            <a:r>
              <a:rPr lang="en-US" dirty="0" err="1" smtClean="0"/>
              <a:t>Semasa</a:t>
            </a:r>
            <a:r>
              <a:rPr lang="en-US" dirty="0" smtClean="0"/>
              <a:t> </a:t>
            </a:r>
            <a:r>
              <a:rPr lang="en-US" dirty="0" err="1"/>
              <a:t>kehamilan</a:t>
            </a:r>
            <a:r>
              <a:rPr lang="en-US" dirty="0"/>
              <a:t>, </a:t>
            </a:r>
            <a:r>
              <a:rPr lang="en-US" dirty="0" err="1"/>
              <a:t>ibu</a:t>
            </a:r>
            <a:r>
              <a:rPr lang="en-US" dirty="0"/>
              <a:t> </a:t>
            </a:r>
            <a:r>
              <a:rPr lang="en-US" dirty="0" err="1"/>
              <a:t>mengalami</a:t>
            </a:r>
            <a:r>
              <a:rPr lang="en-US" dirty="0"/>
              <a:t> </a:t>
            </a:r>
            <a:r>
              <a:rPr lang="en-US" dirty="0" err="1"/>
              <a:t>kekurangan</a:t>
            </a:r>
            <a:r>
              <a:rPr lang="en-US" dirty="0"/>
              <a:t> </a:t>
            </a:r>
            <a:r>
              <a:rPr lang="en-US" dirty="0" err="1"/>
              <a:t>kalsium</a:t>
            </a:r>
            <a:r>
              <a:rPr lang="en-US" dirty="0"/>
              <a:t>.</a:t>
            </a:r>
          </a:p>
          <a:p>
            <a:pPr marL="457200" indent="-457200">
              <a:buFont typeface="+mj-lt"/>
              <a:buAutoNum type="arabicPeriod"/>
            </a:pPr>
            <a:r>
              <a:rPr lang="en-US" dirty="0" err="1" smtClean="0"/>
              <a:t>Usia</a:t>
            </a:r>
            <a:r>
              <a:rPr lang="en-US" dirty="0" smtClean="0"/>
              <a:t> </a:t>
            </a:r>
            <a:r>
              <a:rPr lang="en-US" dirty="0" err="1"/>
              <a:t>kandungan</a:t>
            </a:r>
            <a:r>
              <a:rPr lang="en-US" dirty="0"/>
              <a:t> 7-8 </a:t>
            </a:r>
            <a:r>
              <a:rPr lang="en-US" dirty="0" err="1"/>
              <a:t>bulan</a:t>
            </a:r>
            <a:r>
              <a:rPr lang="en-US" dirty="0"/>
              <a:t> </a:t>
            </a:r>
            <a:r>
              <a:rPr lang="en-US" dirty="0" err="1"/>
              <a:t>terjadi</a:t>
            </a:r>
            <a:r>
              <a:rPr lang="en-US" dirty="0"/>
              <a:t> trauma.</a:t>
            </a:r>
          </a:p>
          <a:p>
            <a:pPr marL="457200" indent="-457200">
              <a:buFont typeface="+mj-lt"/>
              <a:buAutoNum type="arabicPeriod"/>
            </a:pPr>
            <a:r>
              <a:rPr lang="en-US" dirty="0" err="1" smtClean="0"/>
              <a:t>Infeksi</a:t>
            </a:r>
            <a:r>
              <a:rPr lang="en-US" dirty="0" smtClean="0"/>
              <a:t> </a:t>
            </a:r>
            <a:r>
              <a:rPr lang="en-US" dirty="0"/>
              <a:t>virus polio.</a:t>
            </a:r>
          </a:p>
        </p:txBody>
      </p:sp>
    </p:spTree>
    <p:extLst>
      <p:ext uri="{BB962C8B-B14F-4D97-AF65-F5344CB8AC3E}">
        <p14:creationId xmlns:p14="http://schemas.microsoft.com/office/powerpoint/2010/main" val="1125795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CTEV </a:t>
            </a:r>
            <a:r>
              <a:rPr lang="en-US" dirty="0" err="1" smtClean="0"/>
              <a:t>ada</a:t>
            </a:r>
            <a:r>
              <a:rPr lang="en-US" dirty="0" smtClean="0"/>
              <a:t> 2 type :</a:t>
            </a:r>
            <a:endParaRPr lang="en-US" dirty="0"/>
          </a:p>
        </p:txBody>
      </p:sp>
      <p:sp>
        <p:nvSpPr>
          <p:cNvPr id="3" name="Content Placeholder 2"/>
          <p:cNvSpPr>
            <a:spLocks noGrp="1"/>
          </p:cNvSpPr>
          <p:nvPr>
            <p:ph sz="quarter" idx="1"/>
          </p:nvPr>
        </p:nvSpPr>
        <p:spPr/>
        <p:txBody>
          <a:bodyPr/>
          <a:lstStyle/>
          <a:p>
            <a:pPr marL="457200" indent="-457200">
              <a:buFont typeface="+mj-lt"/>
              <a:buAutoNum type="arabicPeriod"/>
            </a:pPr>
            <a:r>
              <a:rPr lang="en-US" dirty="0" err="1" smtClean="0"/>
              <a:t>Struktural</a:t>
            </a:r>
            <a:r>
              <a:rPr lang="en-US" dirty="0"/>
              <a:t>, </a:t>
            </a:r>
            <a:r>
              <a:rPr lang="en-US" dirty="0" err="1"/>
              <a:t>disebabkan</a:t>
            </a:r>
            <a:r>
              <a:rPr lang="en-US" dirty="0"/>
              <a:t> </a:t>
            </a:r>
            <a:r>
              <a:rPr lang="en-US" dirty="0" err="1"/>
              <a:t>oleh</a:t>
            </a:r>
            <a:r>
              <a:rPr lang="en-US" dirty="0"/>
              <a:t> </a:t>
            </a:r>
            <a:r>
              <a:rPr lang="en-US" dirty="0" err="1"/>
              <a:t>tulang</a:t>
            </a:r>
            <a:r>
              <a:rPr lang="en-US" dirty="0"/>
              <a:t> yang </a:t>
            </a:r>
            <a:r>
              <a:rPr lang="en-US" dirty="0" err="1"/>
              <a:t>berubah</a:t>
            </a:r>
            <a:r>
              <a:rPr lang="en-US" dirty="0"/>
              <a:t>.</a:t>
            </a:r>
          </a:p>
          <a:p>
            <a:pPr marL="457200" indent="-457200">
              <a:buFont typeface="+mj-lt"/>
              <a:buAutoNum type="arabicPeriod"/>
            </a:pPr>
            <a:r>
              <a:rPr lang="en-US" dirty="0" smtClean="0"/>
              <a:t>Postural</a:t>
            </a:r>
            <a:r>
              <a:rPr lang="en-US" dirty="0"/>
              <a:t>, </a:t>
            </a:r>
            <a:r>
              <a:rPr lang="en-US" dirty="0" err="1"/>
              <a:t>disebabkan</a:t>
            </a:r>
            <a:r>
              <a:rPr lang="en-US" dirty="0"/>
              <a:t> </a:t>
            </a:r>
            <a:r>
              <a:rPr lang="en-US" dirty="0" err="1"/>
              <a:t>oleh</a:t>
            </a:r>
            <a:r>
              <a:rPr lang="en-US" dirty="0"/>
              <a:t> </a:t>
            </a:r>
            <a:r>
              <a:rPr lang="en-US" dirty="0" err="1"/>
              <a:t>jaringan</a:t>
            </a:r>
            <a:r>
              <a:rPr lang="en-US" dirty="0"/>
              <a:t> </a:t>
            </a:r>
            <a:r>
              <a:rPr lang="en-US" dirty="0" err="1"/>
              <a:t>lunak</a:t>
            </a:r>
            <a:r>
              <a:rPr lang="en-US" dirty="0"/>
              <a:t> </a:t>
            </a:r>
            <a:r>
              <a:rPr lang="en-US" dirty="0" err="1"/>
              <a:t>yaitu</a:t>
            </a:r>
            <a:r>
              <a:rPr lang="en-US" dirty="0"/>
              <a:t> </a:t>
            </a:r>
            <a:r>
              <a:rPr lang="en-US" dirty="0" err="1"/>
              <a:t>otot</a:t>
            </a:r>
            <a:r>
              <a:rPr lang="en-US" dirty="0"/>
              <a:t> </a:t>
            </a:r>
            <a:r>
              <a:rPr lang="en-US" dirty="0" err="1"/>
              <a:t>mengalami</a:t>
            </a:r>
            <a:r>
              <a:rPr lang="en-US" dirty="0"/>
              <a:t> </a:t>
            </a:r>
            <a:r>
              <a:rPr lang="en-US" dirty="0" err="1"/>
              <a:t>layuh</a:t>
            </a:r>
            <a:r>
              <a:rPr lang="en-US" dirty="0"/>
              <a:t> </a:t>
            </a:r>
            <a:r>
              <a:rPr lang="en-US" dirty="0" err="1"/>
              <a:t>satu</a:t>
            </a:r>
            <a:r>
              <a:rPr lang="en-US" dirty="0"/>
              <a:t> </a:t>
            </a:r>
            <a:r>
              <a:rPr lang="en-US" dirty="0" err="1"/>
              <a:t>sisi</a:t>
            </a:r>
            <a:r>
              <a:rPr lang="en-US" dirty="0"/>
              <a:t>. </a:t>
            </a:r>
            <a:r>
              <a:rPr lang="en-US" dirty="0" err="1"/>
              <a:t>Penyebab</a:t>
            </a:r>
            <a:r>
              <a:rPr lang="en-US" dirty="0"/>
              <a:t> </a:t>
            </a:r>
            <a:r>
              <a:rPr lang="en-US" dirty="0" err="1"/>
              <a:t>layuh</a:t>
            </a:r>
            <a:r>
              <a:rPr lang="en-US" dirty="0"/>
              <a:t> </a:t>
            </a:r>
            <a:r>
              <a:rPr lang="en-US" dirty="0" err="1"/>
              <a:t>adalah</a:t>
            </a:r>
            <a:r>
              <a:rPr lang="en-US" dirty="0"/>
              <a:t> APM ( Anterior Polio Myelitis )</a:t>
            </a:r>
          </a:p>
        </p:txBody>
      </p:sp>
    </p:spTree>
    <p:extLst>
      <p:ext uri="{BB962C8B-B14F-4D97-AF65-F5344CB8AC3E}">
        <p14:creationId xmlns:p14="http://schemas.microsoft.com/office/powerpoint/2010/main" val="1016669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Gambaran</a:t>
            </a:r>
            <a:r>
              <a:rPr lang="en-US" dirty="0" smtClean="0"/>
              <a:t> </a:t>
            </a:r>
            <a:r>
              <a:rPr lang="en-US" dirty="0" err="1" smtClean="0"/>
              <a:t>ctev</a:t>
            </a:r>
            <a:endParaRPr lang="en-US" dirty="0"/>
          </a:p>
        </p:txBody>
      </p:sp>
      <p:sp>
        <p:nvSpPr>
          <p:cNvPr id="3" name="Content Placeholder 2"/>
          <p:cNvSpPr>
            <a:spLocks noGrp="1"/>
          </p:cNvSpPr>
          <p:nvPr>
            <p:ph sz="quarter" idx="1"/>
          </p:nvPr>
        </p:nvSpPr>
        <p:spPr/>
        <p:txBody>
          <a:bodyPr>
            <a:normAutofit/>
          </a:bodyPr>
          <a:lstStyle/>
          <a:p>
            <a:pPr marL="342900" indent="-342900">
              <a:buFont typeface="+mj-lt"/>
              <a:buAutoNum type="arabicPeriod"/>
            </a:pPr>
            <a:r>
              <a:rPr lang="en-US" sz="1800" dirty="0" err="1" smtClean="0"/>
              <a:t>m.Tibialis</a:t>
            </a:r>
            <a:r>
              <a:rPr lang="en-US" sz="1800" dirty="0" smtClean="0"/>
              <a:t> </a:t>
            </a:r>
            <a:r>
              <a:rPr lang="en-US" sz="1800" dirty="0"/>
              <a:t>anterior——————————- over stretch</a:t>
            </a:r>
          </a:p>
          <a:p>
            <a:pPr marL="342900" indent="-342900">
              <a:buFont typeface="+mj-lt"/>
              <a:buAutoNum type="arabicPeriod"/>
            </a:pPr>
            <a:r>
              <a:rPr lang="en-US" sz="1800" dirty="0" err="1" smtClean="0"/>
              <a:t>m.Peroneus</a:t>
            </a:r>
            <a:r>
              <a:rPr lang="en-US" sz="1800" dirty="0" smtClean="0"/>
              <a:t> </a:t>
            </a:r>
            <a:r>
              <a:rPr lang="en-US" sz="1800" dirty="0" err="1"/>
              <a:t>longus</a:t>
            </a:r>
            <a:r>
              <a:rPr lang="en-US" sz="1800" dirty="0"/>
              <a:t>, brevis </a:t>
            </a:r>
            <a:r>
              <a:rPr lang="en-US" sz="1800" dirty="0" err="1"/>
              <a:t>dan</a:t>
            </a:r>
            <a:r>
              <a:rPr lang="en-US" sz="1800" dirty="0"/>
              <a:t> </a:t>
            </a:r>
            <a:r>
              <a:rPr lang="en-US" sz="1800" dirty="0" err="1"/>
              <a:t>tertius</a:t>
            </a:r>
            <a:r>
              <a:rPr lang="en-US" sz="1800" dirty="0"/>
              <a:t>———– over stretch</a:t>
            </a:r>
          </a:p>
          <a:p>
            <a:pPr marL="342900" indent="-342900">
              <a:buFont typeface="+mj-lt"/>
              <a:buAutoNum type="arabicPeriod"/>
            </a:pPr>
            <a:r>
              <a:rPr lang="en-US" sz="1800" dirty="0" err="1" smtClean="0"/>
              <a:t>m.Gastroc</a:t>
            </a:r>
            <a:r>
              <a:rPr lang="en-US" sz="1800" dirty="0"/>
              <a:t>————————————— </a:t>
            </a:r>
            <a:r>
              <a:rPr lang="en-US" sz="1800" dirty="0" err="1"/>
              <a:t>contractur</a:t>
            </a:r>
            <a:endParaRPr lang="en-US" sz="1800" dirty="0"/>
          </a:p>
          <a:p>
            <a:pPr marL="342900" indent="-342900">
              <a:buFont typeface="+mj-lt"/>
              <a:buAutoNum type="arabicPeriod"/>
            </a:pPr>
            <a:r>
              <a:rPr lang="en-US" sz="1800" dirty="0" err="1" smtClean="0"/>
              <a:t>m.Soleus</a:t>
            </a:r>
            <a:r>
              <a:rPr lang="en-US" sz="1800" dirty="0"/>
              <a:t>—————————————- </a:t>
            </a:r>
            <a:r>
              <a:rPr lang="en-US" sz="1800" dirty="0" err="1"/>
              <a:t>contractur</a:t>
            </a:r>
            <a:endParaRPr lang="en-US" sz="1800" dirty="0"/>
          </a:p>
          <a:p>
            <a:pPr marL="342900" indent="-342900">
              <a:buFont typeface="+mj-lt"/>
              <a:buAutoNum type="arabicPeriod"/>
            </a:pPr>
            <a:r>
              <a:rPr lang="en-US" sz="1800" dirty="0" err="1" smtClean="0"/>
              <a:t>m.Tibialis</a:t>
            </a:r>
            <a:r>
              <a:rPr lang="en-US" sz="1800" dirty="0" smtClean="0"/>
              <a:t> </a:t>
            </a:r>
            <a:r>
              <a:rPr lang="en-US" sz="1800" dirty="0"/>
              <a:t>posterior—————————— </a:t>
            </a:r>
            <a:r>
              <a:rPr lang="en-US" sz="1800" dirty="0" err="1"/>
              <a:t>contrctur</a:t>
            </a:r>
            <a:endParaRPr lang="en-US" sz="1800" dirty="0"/>
          </a:p>
          <a:p>
            <a:pPr marL="342900" indent="-342900">
              <a:buFont typeface="+mj-lt"/>
              <a:buAutoNum type="arabicPeriod"/>
            </a:pPr>
            <a:r>
              <a:rPr lang="en-US" sz="1800" dirty="0" err="1" smtClean="0"/>
              <a:t>otot-otot</a:t>
            </a:r>
            <a:r>
              <a:rPr lang="en-US" sz="1800" dirty="0" smtClean="0"/>
              <a:t> </a:t>
            </a:r>
            <a:r>
              <a:rPr lang="en-US" sz="1800" dirty="0"/>
              <a:t>Plantar flexor </a:t>
            </a:r>
            <a:r>
              <a:rPr lang="en-US" sz="1800" dirty="0" err="1"/>
              <a:t>lainnya</a:t>
            </a:r>
            <a:r>
              <a:rPr lang="en-US" sz="1800" dirty="0"/>
              <a:t>—————— contract</a:t>
            </a:r>
          </a:p>
        </p:txBody>
      </p:sp>
    </p:spTree>
    <p:extLst>
      <p:ext uri="{BB962C8B-B14F-4D97-AF65-F5344CB8AC3E}">
        <p14:creationId xmlns:p14="http://schemas.microsoft.com/office/powerpoint/2010/main" val="1130110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Pemendekan</a:t>
            </a:r>
            <a:r>
              <a:rPr lang="en-US" dirty="0" smtClean="0"/>
              <a:t> </a:t>
            </a:r>
            <a:r>
              <a:rPr lang="en-US" dirty="0" err="1" smtClean="0"/>
              <a:t>otot-otot</a:t>
            </a:r>
            <a:endParaRPr lang="en-US" dirty="0"/>
          </a:p>
        </p:txBody>
      </p:sp>
      <p:sp>
        <p:nvSpPr>
          <p:cNvPr id="3" name="Content Placeholder 2"/>
          <p:cNvSpPr>
            <a:spLocks noGrp="1"/>
          </p:cNvSpPr>
          <p:nvPr>
            <p:ph sz="quarter" idx="1"/>
          </p:nvPr>
        </p:nvSpPr>
        <p:spPr/>
        <p:txBody>
          <a:bodyPr/>
          <a:lstStyle/>
          <a:p>
            <a:pPr>
              <a:lnSpc>
                <a:spcPct val="90000"/>
              </a:lnSpc>
            </a:pPr>
            <a:r>
              <a:rPr lang="en-US" altLang="en-US" b="1" dirty="0" err="1"/>
              <a:t>Equinus</a:t>
            </a:r>
            <a:r>
              <a:rPr lang="en-US" altLang="en-US" b="1" dirty="0"/>
              <a:t> :</a:t>
            </a:r>
          </a:p>
          <a:p>
            <a:pPr>
              <a:lnSpc>
                <a:spcPct val="90000"/>
              </a:lnSpc>
              <a:buNone/>
            </a:pPr>
            <a:r>
              <a:rPr lang="en-US" altLang="en-US" dirty="0"/>
              <a:t>   Gastrocnemius, Soleus, </a:t>
            </a:r>
            <a:r>
              <a:rPr lang="en-US" altLang="en-US" dirty="0" err="1"/>
              <a:t>Tibialis</a:t>
            </a:r>
            <a:r>
              <a:rPr lang="en-US" altLang="en-US" dirty="0"/>
              <a:t>   </a:t>
            </a:r>
          </a:p>
          <a:p>
            <a:pPr>
              <a:lnSpc>
                <a:spcPct val="90000"/>
              </a:lnSpc>
              <a:buNone/>
            </a:pPr>
            <a:r>
              <a:rPr lang="en-US" altLang="en-US" dirty="0"/>
              <a:t>   posterior, Flexor </a:t>
            </a:r>
            <a:r>
              <a:rPr lang="en-US" altLang="en-US" dirty="0" err="1"/>
              <a:t>hallucis</a:t>
            </a:r>
            <a:r>
              <a:rPr lang="en-US" altLang="en-US" dirty="0"/>
              <a:t> </a:t>
            </a:r>
            <a:r>
              <a:rPr lang="en-US" altLang="en-US" dirty="0" err="1"/>
              <a:t>longus</a:t>
            </a:r>
            <a:r>
              <a:rPr lang="en-US" altLang="en-US" dirty="0"/>
              <a:t>,  </a:t>
            </a:r>
          </a:p>
          <a:p>
            <a:pPr>
              <a:lnSpc>
                <a:spcPct val="90000"/>
              </a:lnSpc>
              <a:buNone/>
            </a:pPr>
            <a:r>
              <a:rPr lang="en-US" altLang="en-US" dirty="0"/>
              <a:t>   Flexor </a:t>
            </a:r>
            <a:r>
              <a:rPr lang="en-US" altLang="en-US" dirty="0" err="1"/>
              <a:t>digitorum</a:t>
            </a:r>
            <a:r>
              <a:rPr lang="en-US" altLang="en-US" dirty="0"/>
              <a:t> </a:t>
            </a:r>
            <a:r>
              <a:rPr lang="en-US" altLang="en-US" dirty="0" err="1"/>
              <a:t>longus</a:t>
            </a:r>
            <a:endParaRPr lang="en-US" altLang="en-US" dirty="0"/>
          </a:p>
          <a:p>
            <a:pPr>
              <a:lnSpc>
                <a:spcPct val="90000"/>
              </a:lnSpc>
            </a:pPr>
            <a:r>
              <a:rPr lang="en-US" altLang="en-US" b="1" dirty="0" err="1"/>
              <a:t>Varus</a:t>
            </a:r>
            <a:endParaRPr lang="en-US" altLang="en-US" dirty="0"/>
          </a:p>
          <a:p>
            <a:pPr>
              <a:lnSpc>
                <a:spcPct val="90000"/>
              </a:lnSpc>
              <a:buNone/>
            </a:pPr>
            <a:r>
              <a:rPr lang="en-US" altLang="en-US" b="1" dirty="0"/>
              <a:t>   </a:t>
            </a:r>
            <a:r>
              <a:rPr lang="en-US" altLang="en-US" dirty="0" err="1"/>
              <a:t>Tibialis</a:t>
            </a:r>
            <a:r>
              <a:rPr lang="en-US" altLang="en-US" dirty="0"/>
              <a:t> anterior </a:t>
            </a:r>
            <a:r>
              <a:rPr lang="en-US" altLang="en-US" dirty="0" err="1"/>
              <a:t>dan</a:t>
            </a:r>
            <a:r>
              <a:rPr lang="en-US" altLang="en-US" dirty="0"/>
              <a:t> posterior,  </a:t>
            </a:r>
          </a:p>
          <a:p>
            <a:pPr>
              <a:lnSpc>
                <a:spcPct val="90000"/>
              </a:lnSpc>
              <a:buNone/>
            </a:pPr>
            <a:r>
              <a:rPr lang="en-US" altLang="en-US" dirty="0"/>
              <a:t>   Flexor </a:t>
            </a:r>
            <a:r>
              <a:rPr lang="en-US" altLang="en-US" dirty="0" err="1"/>
              <a:t>hallucis</a:t>
            </a:r>
            <a:r>
              <a:rPr lang="en-US" altLang="en-US" dirty="0"/>
              <a:t> </a:t>
            </a:r>
            <a:r>
              <a:rPr lang="en-US" altLang="en-US" dirty="0" err="1"/>
              <a:t>longus</a:t>
            </a:r>
            <a:r>
              <a:rPr lang="en-US" altLang="en-US" dirty="0"/>
              <a:t>, Flexor  </a:t>
            </a:r>
          </a:p>
          <a:p>
            <a:pPr>
              <a:lnSpc>
                <a:spcPct val="90000"/>
              </a:lnSpc>
              <a:buNone/>
            </a:pPr>
            <a:r>
              <a:rPr lang="en-US" altLang="en-US" dirty="0"/>
              <a:t>   </a:t>
            </a:r>
            <a:r>
              <a:rPr lang="en-US" altLang="en-US" dirty="0" err="1"/>
              <a:t>digitorum</a:t>
            </a:r>
            <a:r>
              <a:rPr lang="en-US" altLang="en-US" dirty="0"/>
              <a:t> </a:t>
            </a:r>
            <a:r>
              <a:rPr lang="en-US" altLang="en-US" dirty="0" err="1"/>
              <a:t>longus</a:t>
            </a:r>
            <a:endParaRPr lang="en-GB" altLang="en-US" dirty="0"/>
          </a:p>
          <a:p>
            <a:endParaRPr lang="en-US" dirty="0"/>
          </a:p>
        </p:txBody>
      </p:sp>
    </p:spTree>
    <p:extLst>
      <p:ext uri="{BB962C8B-B14F-4D97-AF65-F5344CB8AC3E}">
        <p14:creationId xmlns:p14="http://schemas.microsoft.com/office/powerpoint/2010/main" val="1028664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971800"/>
            <a:ext cx="7696200" cy="3502152"/>
          </a:xfrm>
        </p:spPr>
        <p:txBody>
          <a:bodyPr/>
          <a:lstStyle/>
          <a:p>
            <a:pPr marL="0" indent="0">
              <a:spcBef>
                <a:spcPct val="50000"/>
              </a:spcBef>
              <a:buNone/>
            </a:pPr>
            <a:r>
              <a:rPr lang="en-US" altLang="en-US" b="1" dirty="0"/>
              <a:t>Abnormal</a:t>
            </a:r>
            <a:r>
              <a:rPr lang="en-US" altLang="en-US" dirty="0"/>
              <a:t> :</a:t>
            </a:r>
          </a:p>
          <a:p>
            <a:pPr>
              <a:spcBef>
                <a:spcPct val="50000"/>
              </a:spcBef>
            </a:pPr>
            <a:r>
              <a:rPr lang="en-US" altLang="en-US" dirty="0"/>
              <a:t> Talus </a:t>
            </a:r>
            <a:r>
              <a:rPr lang="en-US" altLang="en-US" dirty="0" err="1"/>
              <a:t>lebih</a:t>
            </a:r>
            <a:r>
              <a:rPr lang="en-US" altLang="en-US" dirty="0"/>
              <a:t> </a:t>
            </a:r>
            <a:r>
              <a:rPr lang="en-US" altLang="en-US" dirty="0" err="1"/>
              <a:t>ke</a:t>
            </a:r>
            <a:r>
              <a:rPr lang="en-US" altLang="en-US" dirty="0"/>
              <a:t> dorsal</a:t>
            </a:r>
          </a:p>
          <a:p>
            <a:pPr>
              <a:spcBef>
                <a:spcPct val="50000"/>
              </a:spcBef>
            </a:pPr>
            <a:r>
              <a:rPr lang="en-US" altLang="en-US" dirty="0"/>
              <a:t> Talus </a:t>
            </a:r>
            <a:r>
              <a:rPr lang="en-US" altLang="en-US" dirty="0" err="1"/>
              <a:t>dan</a:t>
            </a:r>
            <a:r>
              <a:rPr lang="en-US" altLang="en-US" dirty="0"/>
              <a:t> calcaneus </a:t>
            </a:r>
            <a:r>
              <a:rPr lang="en-US" altLang="en-US" dirty="0" err="1"/>
              <a:t>lebih</a:t>
            </a:r>
            <a:r>
              <a:rPr lang="en-US" altLang="en-US" dirty="0"/>
              <a:t> </a:t>
            </a:r>
            <a:r>
              <a:rPr lang="en-US" altLang="en-US" dirty="0" err="1"/>
              <a:t>kecil</a:t>
            </a:r>
            <a:r>
              <a:rPr lang="en-US" altLang="en-US" dirty="0"/>
              <a:t> </a:t>
            </a:r>
            <a:r>
              <a:rPr lang="en-US" altLang="en-US" dirty="0" err="1"/>
              <a:t>dari</a:t>
            </a:r>
            <a:r>
              <a:rPr lang="en-US" altLang="en-US" dirty="0"/>
              <a:t> normal</a:t>
            </a:r>
          </a:p>
          <a:p>
            <a:pPr>
              <a:spcBef>
                <a:spcPct val="50000"/>
              </a:spcBef>
            </a:pPr>
            <a:r>
              <a:rPr lang="en-US" altLang="en-US" dirty="0"/>
              <a:t> Convex </a:t>
            </a:r>
            <a:r>
              <a:rPr lang="en-US" altLang="en-US" dirty="0" err="1"/>
              <a:t>ke</a:t>
            </a:r>
            <a:r>
              <a:rPr lang="en-US" altLang="en-US" dirty="0"/>
              <a:t> medial </a:t>
            </a:r>
            <a:r>
              <a:rPr lang="en-US" altLang="en-US" dirty="0" err="1" smtClean="0"/>
              <a:t>kontraktur</a:t>
            </a:r>
            <a:r>
              <a:rPr lang="en-US" altLang="en-US" dirty="0" smtClean="0"/>
              <a:t> </a:t>
            </a:r>
            <a:r>
              <a:rPr lang="en-US" altLang="en-US" dirty="0" err="1"/>
              <a:t>otot-otot</a:t>
            </a:r>
            <a:r>
              <a:rPr lang="en-US" altLang="en-US" dirty="0"/>
              <a:t>                  </a:t>
            </a:r>
            <a:r>
              <a:rPr lang="en-US" altLang="en-US" dirty="0" smtClean="0"/>
              <a:t>  medial </a:t>
            </a:r>
            <a:r>
              <a:rPr lang="en-US" altLang="en-US" dirty="0"/>
              <a:t>foot, </a:t>
            </a:r>
            <a:r>
              <a:rPr lang="en-US" altLang="en-US" dirty="0" err="1"/>
              <a:t>juga</a:t>
            </a:r>
            <a:r>
              <a:rPr lang="en-US" altLang="en-US" dirty="0"/>
              <a:t> </a:t>
            </a:r>
            <a:r>
              <a:rPr lang="en-US" altLang="en-US" dirty="0" err="1"/>
              <a:t>subluxasi</a:t>
            </a:r>
            <a:r>
              <a:rPr lang="en-US" altLang="en-US" dirty="0"/>
              <a:t> </a:t>
            </a:r>
            <a:r>
              <a:rPr lang="en-US" altLang="en-US" dirty="0" err="1"/>
              <a:t>dari</a:t>
            </a:r>
            <a:r>
              <a:rPr lang="en-US" altLang="en-US" dirty="0"/>
              <a:t> </a:t>
            </a:r>
            <a:r>
              <a:rPr lang="en-US" altLang="en-US" dirty="0" err="1"/>
              <a:t>calcaneo</a:t>
            </a:r>
            <a:r>
              <a:rPr lang="en-US" altLang="en-US" dirty="0"/>
              <a:t>-cuboid joint</a:t>
            </a:r>
          </a:p>
          <a:p>
            <a:pPr>
              <a:spcBef>
                <a:spcPct val="50000"/>
              </a:spcBef>
            </a:pPr>
            <a:r>
              <a:rPr lang="en-US" altLang="en-US" dirty="0"/>
              <a:t> </a:t>
            </a:r>
            <a:r>
              <a:rPr lang="en-US" altLang="en-US" dirty="0" err="1"/>
              <a:t>Ligamen</a:t>
            </a:r>
            <a:r>
              <a:rPr lang="en-US" altLang="en-US" dirty="0"/>
              <a:t> </a:t>
            </a:r>
            <a:r>
              <a:rPr lang="en-US" altLang="en-US" dirty="0" err="1"/>
              <a:t>dan</a:t>
            </a:r>
            <a:r>
              <a:rPr lang="en-US" altLang="en-US" dirty="0"/>
              <a:t> </a:t>
            </a:r>
            <a:r>
              <a:rPr lang="en-US" altLang="en-US" dirty="0" err="1"/>
              <a:t>capsul</a:t>
            </a:r>
            <a:r>
              <a:rPr lang="en-US" altLang="en-US" dirty="0"/>
              <a:t> </a:t>
            </a:r>
            <a:r>
              <a:rPr lang="en-US" altLang="en-US" dirty="0" err="1"/>
              <a:t>sendi</a:t>
            </a:r>
            <a:r>
              <a:rPr lang="en-US" altLang="en-US" dirty="0"/>
              <a:t> over stretch</a:t>
            </a:r>
            <a:endParaRPr lang="en-US" dirty="0"/>
          </a:p>
        </p:txBody>
      </p:sp>
      <p:pic>
        <p:nvPicPr>
          <p:cNvPr id="4" name="Picture 4" descr="skeleton f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609600"/>
            <a:ext cx="4267199"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205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keleton fo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85800"/>
            <a:ext cx="5562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473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uscle foo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838200"/>
            <a:ext cx="441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019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Penatalaksanaan</a:t>
            </a:r>
            <a:r>
              <a:rPr lang="en-US" dirty="0" smtClean="0"/>
              <a:t> </a:t>
            </a:r>
            <a:r>
              <a:rPr lang="en-US" dirty="0" err="1" smtClean="0"/>
              <a:t>fisioterapi</a:t>
            </a:r>
            <a:r>
              <a:rPr lang="en-US" dirty="0" smtClean="0"/>
              <a:t> </a:t>
            </a:r>
            <a:r>
              <a:rPr lang="en-US" dirty="0" err="1" smtClean="0"/>
              <a:t>pada</a:t>
            </a:r>
            <a:r>
              <a:rPr lang="en-US" dirty="0" smtClean="0"/>
              <a:t> CTEV</a:t>
            </a:r>
            <a:endParaRPr lang="en-US" dirty="0"/>
          </a:p>
        </p:txBody>
      </p:sp>
      <p:sp>
        <p:nvSpPr>
          <p:cNvPr id="3" name="Content Placeholder 2"/>
          <p:cNvSpPr>
            <a:spLocks noGrp="1"/>
          </p:cNvSpPr>
          <p:nvPr>
            <p:ph sz="quarter" idx="1"/>
          </p:nvPr>
        </p:nvSpPr>
        <p:spPr/>
        <p:txBody>
          <a:bodyPr/>
          <a:lstStyle/>
          <a:p>
            <a:r>
              <a:rPr lang="en-US" dirty="0" err="1" smtClean="0"/>
              <a:t>Bertujuan</a:t>
            </a:r>
            <a:r>
              <a:rPr lang="en-US" dirty="0" smtClean="0"/>
              <a:t> </a:t>
            </a:r>
            <a:r>
              <a:rPr lang="en-US" dirty="0" err="1" smtClean="0"/>
              <a:t>untuk</a:t>
            </a:r>
            <a:r>
              <a:rPr lang="en-US" dirty="0" smtClean="0"/>
              <a:t> </a:t>
            </a:r>
            <a:r>
              <a:rPr lang="en-US" dirty="0" err="1"/>
              <a:t>mengembalikan</a:t>
            </a:r>
            <a:r>
              <a:rPr lang="en-US" dirty="0"/>
              <a:t> </a:t>
            </a:r>
            <a:r>
              <a:rPr lang="en-US" dirty="0" err="1" smtClean="0"/>
              <a:t>dan</a:t>
            </a:r>
            <a:r>
              <a:rPr lang="en-US" dirty="0"/>
              <a:t> </a:t>
            </a:r>
            <a:r>
              <a:rPr lang="en-US" dirty="0" err="1" smtClean="0"/>
              <a:t>memelihara</a:t>
            </a:r>
            <a:r>
              <a:rPr lang="en-US" dirty="0" smtClean="0"/>
              <a:t> </a:t>
            </a:r>
            <a:r>
              <a:rPr lang="en-US" dirty="0" err="1"/>
              <a:t>bentuk</a:t>
            </a:r>
            <a:r>
              <a:rPr lang="en-US" dirty="0"/>
              <a:t> kaki </a:t>
            </a:r>
            <a:r>
              <a:rPr lang="en-US" dirty="0" err="1"/>
              <a:t>secara</a:t>
            </a:r>
            <a:r>
              <a:rPr lang="en-US" dirty="0"/>
              <a:t> normal, </a:t>
            </a:r>
            <a:r>
              <a:rPr lang="en-US" dirty="0" err="1"/>
              <a:t>meningkatkan</a:t>
            </a:r>
            <a:r>
              <a:rPr lang="en-US" dirty="0"/>
              <a:t> </a:t>
            </a:r>
            <a:r>
              <a:rPr lang="en-US" dirty="0" err="1"/>
              <a:t>kekuatan</a:t>
            </a:r>
            <a:r>
              <a:rPr lang="en-US" dirty="0"/>
              <a:t> </a:t>
            </a:r>
            <a:r>
              <a:rPr lang="en-US" dirty="0" err="1"/>
              <a:t>otot</a:t>
            </a:r>
            <a:r>
              <a:rPr lang="en-US" dirty="0"/>
              <a:t> </a:t>
            </a:r>
            <a:r>
              <a:rPr lang="en-US" dirty="0" err="1" smtClean="0"/>
              <a:t>eskrimitas</a:t>
            </a:r>
            <a:r>
              <a:rPr lang="en-US" dirty="0" smtClean="0"/>
              <a:t> </a:t>
            </a:r>
            <a:r>
              <a:rPr lang="en-US" dirty="0" err="1"/>
              <a:t>bawah</a:t>
            </a:r>
            <a:r>
              <a:rPr lang="en-US" dirty="0"/>
              <a:t> </a:t>
            </a:r>
            <a:r>
              <a:rPr lang="en-US" dirty="0" err="1"/>
              <a:t>dan</a:t>
            </a:r>
            <a:r>
              <a:rPr lang="en-US" dirty="0"/>
              <a:t> </a:t>
            </a:r>
            <a:r>
              <a:rPr lang="en-US" dirty="0" err="1"/>
              <a:t>meningkatkan</a:t>
            </a:r>
            <a:r>
              <a:rPr lang="en-US" dirty="0"/>
              <a:t> </a:t>
            </a:r>
            <a:r>
              <a:rPr lang="en-US" dirty="0" err="1"/>
              <a:t>aktivitas</a:t>
            </a:r>
            <a:r>
              <a:rPr lang="en-US" dirty="0"/>
              <a:t> </a:t>
            </a:r>
            <a:r>
              <a:rPr lang="en-US" dirty="0" err="1"/>
              <a:t>fungsional</a:t>
            </a:r>
            <a:r>
              <a:rPr lang="en-US" dirty="0"/>
              <a:t> </a:t>
            </a:r>
            <a:r>
              <a:rPr lang="en-US" dirty="0" err="1"/>
              <a:t>pada</a:t>
            </a:r>
            <a:r>
              <a:rPr lang="en-US" dirty="0"/>
              <a:t> </a:t>
            </a:r>
            <a:r>
              <a:rPr lang="en-US" dirty="0" err="1" smtClean="0"/>
              <a:t>eksrimitas</a:t>
            </a:r>
            <a:r>
              <a:rPr lang="en-US" dirty="0" smtClean="0"/>
              <a:t> </a:t>
            </a:r>
            <a:r>
              <a:rPr lang="en-US" dirty="0" err="1" smtClean="0"/>
              <a:t>bawah</a:t>
            </a:r>
            <a:endParaRPr lang="en-US" dirty="0" smtClean="0"/>
          </a:p>
          <a:p>
            <a:r>
              <a:rPr lang="en-US" dirty="0" err="1"/>
              <a:t>M</a:t>
            </a:r>
            <a:r>
              <a:rPr lang="en-US" dirty="0" err="1" smtClean="0"/>
              <a:t>embantu</a:t>
            </a:r>
            <a:r>
              <a:rPr lang="en-US" dirty="0" smtClean="0"/>
              <a:t> </a:t>
            </a:r>
            <a:r>
              <a:rPr lang="en-US" dirty="0" err="1"/>
              <a:t>pasien</a:t>
            </a:r>
            <a:r>
              <a:rPr lang="en-US" dirty="0"/>
              <a:t> </a:t>
            </a:r>
            <a:r>
              <a:rPr lang="en-US" dirty="0" err="1"/>
              <a:t>dan</a:t>
            </a:r>
            <a:r>
              <a:rPr lang="en-US" dirty="0"/>
              <a:t> </a:t>
            </a:r>
            <a:r>
              <a:rPr lang="en-US" dirty="0" err="1"/>
              <a:t>keluarganya</a:t>
            </a:r>
            <a:r>
              <a:rPr lang="en-US" dirty="0"/>
              <a:t> </a:t>
            </a:r>
            <a:r>
              <a:rPr lang="en-US" dirty="0" err="1"/>
              <a:t>memperbaiki</a:t>
            </a:r>
            <a:r>
              <a:rPr lang="en-US" dirty="0"/>
              <a:t> </a:t>
            </a:r>
            <a:r>
              <a:rPr lang="en-US" dirty="0" err="1"/>
              <a:t>fungsi</a:t>
            </a:r>
            <a:r>
              <a:rPr lang="en-US" dirty="0"/>
              <a:t> </a:t>
            </a:r>
            <a:r>
              <a:rPr lang="en-US" dirty="0" err="1"/>
              <a:t>gerak</a:t>
            </a:r>
            <a:r>
              <a:rPr lang="en-US" dirty="0"/>
              <a:t> </a:t>
            </a:r>
            <a:r>
              <a:rPr lang="en-US" dirty="0" err="1"/>
              <a:t>dan</a:t>
            </a:r>
            <a:r>
              <a:rPr lang="en-US" dirty="0"/>
              <a:t> </a:t>
            </a:r>
            <a:r>
              <a:rPr lang="en-US" dirty="0" err="1"/>
              <a:t>mencegah</a:t>
            </a:r>
            <a:r>
              <a:rPr lang="en-US" dirty="0"/>
              <a:t> </a:t>
            </a:r>
            <a:r>
              <a:rPr lang="en-US" dirty="0" err="1"/>
              <a:t>terjadinya</a:t>
            </a:r>
            <a:r>
              <a:rPr lang="en-US" dirty="0"/>
              <a:t> </a:t>
            </a:r>
            <a:r>
              <a:rPr lang="en-US" dirty="0" err="1"/>
              <a:t>kecacatan</a:t>
            </a:r>
            <a:r>
              <a:rPr lang="en-US" dirty="0"/>
              <a:t> </a:t>
            </a:r>
            <a:r>
              <a:rPr lang="en-US" dirty="0" err="1"/>
              <a:t>sedini</a:t>
            </a:r>
            <a:r>
              <a:rPr lang="en-US" dirty="0"/>
              <a:t> </a:t>
            </a:r>
            <a:r>
              <a:rPr lang="en-US" dirty="0" err="1"/>
              <a:t>mungkin</a:t>
            </a:r>
            <a:r>
              <a:rPr lang="en-US" dirty="0"/>
              <a:t> </a:t>
            </a:r>
            <a:r>
              <a:rPr lang="en-US" dirty="0" err="1"/>
              <a:t>sehingga</a:t>
            </a:r>
            <a:r>
              <a:rPr lang="en-US" dirty="0"/>
              <a:t> </a:t>
            </a:r>
            <a:r>
              <a:rPr lang="en-US" dirty="0" err="1"/>
              <a:t>diharapkan</a:t>
            </a:r>
            <a:r>
              <a:rPr lang="en-US" dirty="0"/>
              <a:t> </a:t>
            </a:r>
            <a:r>
              <a:rPr lang="en-US" dirty="0" err="1"/>
              <a:t>penderita</a:t>
            </a:r>
            <a:r>
              <a:rPr lang="en-US" dirty="0"/>
              <a:t> </a:t>
            </a:r>
            <a:r>
              <a:rPr lang="en-US" dirty="0" err="1"/>
              <a:t>bisa</a:t>
            </a:r>
            <a:r>
              <a:rPr lang="en-US" dirty="0"/>
              <a:t> </a:t>
            </a:r>
            <a:r>
              <a:rPr lang="en-US" dirty="0" err="1" smtClean="0"/>
              <a:t>mandiri</a:t>
            </a:r>
            <a:r>
              <a:rPr lang="en-US" dirty="0" smtClean="0"/>
              <a:t>.</a:t>
            </a:r>
          </a:p>
          <a:p>
            <a:r>
              <a:rPr lang="en-US" dirty="0" err="1"/>
              <a:t>Untuk</a:t>
            </a:r>
            <a:r>
              <a:rPr lang="en-US" dirty="0"/>
              <a:t> </a:t>
            </a:r>
            <a:r>
              <a:rPr lang="en-US" dirty="0" err="1"/>
              <a:t>pasien</a:t>
            </a:r>
            <a:r>
              <a:rPr lang="en-US" dirty="0"/>
              <a:t> yang </a:t>
            </a:r>
            <a:r>
              <a:rPr lang="en-US" dirty="0" err="1"/>
              <a:t>telah</a:t>
            </a:r>
            <a:r>
              <a:rPr lang="en-US" dirty="0"/>
              <a:t> </a:t>
            </a:r>
            <a:r>
              <a:rPr lang="en-US" dirty="0" err="1"/>
              <a:t>dewasa</a:t>
            </a:r>
            <a:r>
              <a:rPr lang="en-US" dirty="0"/>
              <a:t>, CTEV </a:t>
            </a:r>
            <a:r>
              <a:rPr lang="en-US" dirty="0" err="1"/>
              <a:t>bisa</a:t>
            </a:r>
            <a:r>
              <a:rPr lang="en-US" dirty="0"/>
              <a:t> </a:t>
            </a:r>
            <a:r>
              <a:rPr lang="en-US" dirty="0" err="1"/>
              <a:t>dikoreksi</a:t>
            </a:r>
            <a:r>
              <a:rPr lang="en-US" dirty="0"/>
              <a:t> </a:t>
            </a:r>
            <a:r>
              <a:rPr lang="en-US" dirty="0" err="1"/>
              <a:t>dengan</a:t>
            </a:r>
            <a:r>
              <a:rPr lang="en-US" dirty="0"/>
              <a:t> </a:t>
            </a:r>
            <a:r>
              <a:rPr lang="en-US" dirty="0" err="1"/>
              <a:t>operasi</a:t>
            </a:r>
            <a:r>
              <a:rPr lang="en-US" dirty="0"/>
              <a:t> </a:t>
            </a:r>
            <a:r>
              <a:rPr lang="en-US" dirty="0" err="1"/>
              <a:t>osteotomi</a:t>
            </a:r>
            <a:r>
              <a:rPr lang="en-US" dirty="0"/>
              <a:t>, </a:t>
            </a:r>
            <a:r>
              <a:rPr lang="en-US" dirty="0" err="1"/>
              <a:t>yaitu</a:t>
            </a:r>
            <a:r>
              <a:rPr lang="en-US" dirty="0"/>
              <a:t> </a:t>
            </a:r>
            <a:r>
              <a:rPr lang="en-US" dirty="0" err="1"/>
              <a:t>dengan</a:t>
            </a:r>
            <a:r>
              <a:rPr lang="en-US" dirty="0"/>
              <a:t> </a:t>
            </a:r>
            <a:r>
              <a:rPr lang="en-US" dirty="0" err="1"/>
              <a:t>mengangkat</a:t>
            </a:r>
            <a:r>
              <a:rPr lang="en-US" dirty="0"/>
              <a:t> </a:t>
            </a:r>
            <a:r>
              <a:rPr lang="en-US" dirty="0" err="1"/>
              <a:t>tulang</a:t>
            </a:r>
            <a:r>
              <a:rPr lang="en-US" dirty="0"/>
              <a:t> Talus.</a:t>
            </a:r>
          </a:p>
          <a:p>
            <a:endParaRPr lang="en-US" dirty="0"/>
          </a:p>
        </p:txBody>
      </p:sp>
    </p:spTree>
    <p:extLst>
      <p:ext uri="{BB962C8B-B14F-4D97-AF65-F5344CB8AC3E}">
        <p14:creationId xmlns:p14="http://schemas.microsoft.com/office/powerpoint/2010/main" val="6729312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Prinsip</a:t>
            </a:r>
            <a:r>
              <a:rPr lang="en-US" dirty="0" smtClean="0"/>
              <a:t> </a:t>
            </a:r>
            <a:r>
              <a:rPr lang="en-US" dirty="0" err="1" smtClean="0"/>
              <a:t>fisioterapi</a:t>
            </a:r>
            <a:endParaRPr lang="en-US" dirty="0"/>
          </a:p>
        </p:txBody>
      </p:sp>
      <p:sp>
        <p:nvSpPr>
          <p:cNvPr id="3" name="Content Placeholder 2"/>
          <p:cNvSpPr>
            <a:spLocks noGrp="1"/>
          </p:cNvSpPr>
          <p:nvPr>
            <p:ph sz="quarter" idx="1"/>
          </p:nvPr>
        </p:nvSpPr>
        <p:spPr/>
        <p:txBody>
          <a:bodyPr/>
          <a:lstStyle/>
          <a:p>
            <a:pPr marL="609600" indent="-609600">
              <a:lnSpc>
                <a:spcPct val="90000"/>
              </a:lnSpc>
              <a:buFont typeface="Wingdings" charset="2"/>
              <a:buAutoNum type="arabicPeriod"/>
            </a:pPr>
            <a:r>
              <a:rPr lang="en-US" altLang="en-US" b="1" dirty="0" err="1"/>
              <a:t>Koreksi</a:t>
            </a:r>
            <a:r>
              <a:rPr lang="en-US" altLang="en-US" b="1" dirty="0"/>
              <a:t> Posture  :</a:t>
            </a:r>
          </a:p>
          <a:p>
            <a:pPr marL="609600" indent="-609600">
              <a:lnSpc>
                <a:spcPct val="90000"/>
              </a:lnSpc>
              <a:buNone/>
            </a:pPr>
            <a:r>
              <a:rPr lang="en-US" altLang="en-US" b="1" dirty="0"/>
              <a:t>    </a:t>
            </a:r>
            <a:r>
              <a:rPr lang="en-US" altLang="en-US" b="1" dirty="0">
                <a:sym typeface="CommonBullets" charset="0"/>
              </a:rPr>
              <a:t> </a:t>
            </a:r>
            <a:r>
              <a:rPr lang="en-US" altLang="en-US" dirty="0">
                <a:sym typeface="CommonBullets" charset="0"/>
              </a:rPr>
              <a:t>Splinting :</a:t>
            </a:r>
          </a:p>
          <a:p>
            <a:pPr marL="609600" indent="-609600">
              <a:lnSpc>
                <a:spcPct val="90000"/>
              </a:lnSpc>
              <a:buNone/>
            </a:pPr>
            <a:r>
              <a:rPr lang="en-US" altLang="en-US" dirty="0">
                <a:sym typeface="CommonBullets" charset="0"/>
              </a:rPr>
              <a:t>      - Medical </a:t>
            </a:r>
            <a:r>
              <a:rPr lang="en-US" altLang="en-US" dirty="0" err="1">
                <a:sym typeface="CommonBullets" charset="0"/>
              </a:rPr>
              <a:t>Plester</a:t>
            </a:r>
            <a:endParaRPr lang="en-US" altLang="en-US" dirty="0">
              <a:sym typeface="CommonBullets" charset="0"/>
            </a:endParaRPr>
          </a:p>
          <a:p>
            <a:pPr marL="609600" indent="-609600">
              <a:lnSpc>
                <a:spcPct val="90000"/>
              </a:lnSpc>
              <a:buNone/>
            </a:pPr>
            <a:r>
              <a:rPr lang="en-US" altLang="en-US" dirty="0">
                <a:sym typeface="CommonBullets" charset="0"/>
              </a:rPr>
              <a:t>      - Denis Browne Splint</a:t>
            </a:r>
          </a:p>
          <a:p>
            <a:pPr marL="609600" indent="-609600">
              <a:lnSpc>
                <a:spcPct val="90000"/>
              </a:lnSpc>
              <a:buNone/>
            </a:pPr>
            <a:r>
              <a:rPr lang="en-US" altLang="en-US" dirty="0">
                <a:sym typeface="CommonBullets" charset="0"/>
              </a:rPr>
              <a:t>      - Denis Browne splint with </a:t>
            </a:r>
          </a:p>
          <a:p>
            <a:pPr marL="609600" indent="-609600">
              <a:lnSpc>
                <a:spcPct val="90000"/>
              </a:lnSpc>
              <a:buNone/>
            </a:pPr>
            <a:r>
              <a:rPr lang="en-US" altLang="en-US" dirty="0">
                <a:sym typeface="CommonBullets" charset="0"/>
              </a:rPr>
              <a:t>        </a:t>
            </a:r>
            <a:r>
              <a:rPr lang="en-US" altLang="en-US" dirty="0" err="1">
                <a:sym typeface="CommonBullets" charset="0"/>
              </a:rPr>
              <a:t>straping</a:t>
            </a:r>
            <a:endParaRPr lang="en-US" altLang="en-US" dirty="0">
              <a:sym typeface="CommonBullets" charset="0"/>
            </a:endParaRPr>
          </a:p>
          <a:p>
            <a:pPr marL="609600" indent="-609600">
              <a:lnSpc>
                <a:spcPct val="90000"/>
              </a:lnSpc>
              <a:buNone/>
            </a:pPr>
            <a:r>
              <a:rPr lang="en-US" altLang="en-US" b="1" dirty="0"/>
              <a:t>      </a:t>
            </a:r>
            <a:r>
              <a:rPr lang="en-US" altLang="en-US" dirty="0"/>
              <a:t>- Denis Browne </a:t>
            </a:r>
            <a:r>
              <a:rPr lang="en-US" altLang="en-US" dirty="0" err="1"/>
              <a:t>Nightsplint</a:t>
            </a:r>
            <a:r>
              <a:rPr lang="en-US" altLang="en-US" dirty="0"/>
              <a:t> dg </a:t>
            </a:r>
          </a:p>
          <a:p>
            <a:pPr marL="609600" indent="-609600">
              <a:lnSpc>
                <a:spcPct val="90000"/>
              </a:lnSpc>
              <a:buNone/>
            </a:pPr>
            <a:r>
              <a:rPr lang="en-US" altLang="en-US" dirty="0"/>
              <a:t>        </a:t>
            </a:r>
            <a:r>
              <a:rPr lang="en-US" altLang="en-US" dirty="0" err="1"/>
              <a:t>sepatu</a:t>
            </a:r>
            <a:r>
              <a:rPr lang="en-US" altLang="en-US" b="1" dirty="0"/>
              <a:t> </a:t>
            </a:r>
          </a:p>
          <a:p>
            <a:pPr marL="609600" indent="-609600">
              <a:lnSpc>
                <a:spcPct val="90000"/>
              </a:lnSpc>
              <a:buNone/>
            </a:pPr>
            <a:r>
              <a:rPr lang="en-US" altLang="en-US" b="1" dirty="0"/>
              <a:t>    </a:t>
            </a:r>
            <a:r>
              <a:rPr lang="en-US" altLang="en-US" b="1" dirty="0">
                <a:sym typeface="CommonBullets" charset="0"/>
              </a:rPr>
              <a:t> </a:t>
            </a:r>
            <a:r>
              <a:rPr lang="en-US" altLang="en-US" dirty="0" err="1">
                <a:sym typeface="CommonBullets" charset="0"/>
              </a:rPr>
              <a:t>Straping</a:t>
            </a:r>
            <a:r>
              <a:rPr lang="en-US" altLang="en-US" b="1" dirty="0"/>
              <a:t>   </a:t>
            </a:r>
          </a:p>
          <a:p>
            <a:endParaRPr lang="en-US" dirty="0"/>
          </a:p>
        </p:txBody>
      </p:sp>
    </p:spTree>
    <p:extLst>
      <p:ext uri="{BB962C8B-B14F-4D97-AF65-F5344CB8AC3E}">
        <p14:creationId xmlns:p14="http://schemas.microsoft.com/office/powerpoint/2010/main" val="1206829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Mobilisasi</a:t>
            </a:r>
            <a:endParaRPr lang="en-US" dirty="0"/>
          </a:p>
        </p:txBody>
      </p:sp>
      <p:pic>
        <p:nvPicPr>
          <p:cNvPr id="4" name="Picture 4" descr="mob ank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17638"/>
            <a:ext cx="6940757"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 y="5562600"/>
            <a:ext cx="2667000" cy="369332"/>
          </a:xfrm>
          <a:prstGeom prst="rect">
            <a:avLst/>
          </a:prstGeom>
          <a:noFill/>
        </p:spPr>
        <p:txBody>
          <a:bodyPr wrap="square" rtlCol="0">
            <a:spAutoFit/>
          </a:bodyPr>
          <a:lstStyle/>
          <a:p>
            <a:r>
              <a:rPr lang="en-US" dirty="0" err="1" smtClean="0"/>
              <a:t>Mobilisasi</a:t>
            </a:r>
            <a:r>
              <a:rPr lang="en-US" dirty="0" smtClean="0"/>
              <a:t> Forefoot</a:t>
            </a:r>
            <a:endParaRPr lang="en-US" dirty="0"/>
          </a:p>
        </p:txBody>
      </p:sp>
      <p:sp>
        <p:nvSpPr>
          <p:cNvPr id="6" name="TextBox 5"/>
          <p:cNvSpPr txBox="1"/>
          <p:nvPr/>
        </p:nvSpPr>
        <p:spPr>
          <a:xfrm>
            <a:off x="2971800" y="4037076"/>
            <a:ext cx="3429000" cy="369332"/>
          </a:xfrm>
          <a:prstGeom prst="rect">
            <a:avLst/>
          </a:prstGeom>
          <a:noFill/>
        </p:spPr>
        <p:txBody>
          <a:bodyPr wrap="square" rtlCol="0">
            <a:spAutoFit/>
          </a:bodyPr>
          <a:lstStyle/>
          <a:p>
            <a:r>
              <a:rPr lang="en-US" dirty="0" smtClean="0"/>
              <a:t>Stretching Tendon </a:t>
            </a:r>
            <a:r>
              <a:rPr lang="en-US" dirty="0" err="1" smtClean="0"/>
              <a:t>Archilles</a:t>
            </a:r>
            <a:endParaRPr lang="en-US" dirty="0"/>
          </a:p>
        </p:txBody>
      </p:sp>
    </p:spTree>
    <p:extLst>
      <p:ext uri="{BB962C8B-B14F-4D97-AF65-F5344CB8AC3E}">
        <p14:creationId xmlns:p14="http://schemas.microsoft.com/office/powerpoint/2010/main" val="185898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D</a:t>
            </a:r>
            <a:r>
              <a:rPr lang="id-ID" b="1" dirty="0" smtClean="0"/>
              <a:t>EFINISI</a:t>
            </a:r>
            <a:endParaRPr lang="en-US" b="1" dirty="0"/>
          </a:p>
        </p:txBody>
      </p:sp>
      <p:sp>
        <p:nvSpPr>
          <p:cNvPr id="3" name="Content Placeholder 2"/>
          <p:cNvSpPr>
            <a:spLocks noGrp="1"/>
          </p:cNvSpPr>
          <p:nvPr>
            <p:ph sz="quarter" idx="1"/>
          </p:nvPr>
        </p:nvSpPr>
        <p:spPr/>
        <p:txBody>
          <a:bodyPr>
            <a:normAutofit/>
          </a:bodyPr>
          <a:lstStyle/>
          <a:p>
            <a:r>
              <a:rPr lang="en-US" dirty="0" smtClean="0"/>
              <a:t>CTEV </a:t>
            </a:r>
            <a:r>
              <a:rPr lang="en-US" dirty="0" err="1"/>
              <a:t>adalah</a:t>
            </a:r>
            <a:r>
              <a:rPr lang="en-US" dirty="0"/>
              <a:t> </a:t>
            </a:r>
            <a:r>
              <a:rPr lang="en-US" dirty="0" err="1"/>
              <a:t>suatu</a:t>
            </a:r>
            <a:r>
              <a:rPr lang="en-US" dirty="0"/>
              <a:t> </a:t>
            </a:r>
            <a:r>
              <a:rPr lang="en-US" dirty="0" err="1"/>
              <a:t>kondisi</a:t>
            </a:r>
            <a:r>
              <a:rPr lang="en-US" dirty="0"/>
              <a:t> di </a:t>
            </a:r>
            <a:r>
              <a:rPr lang="en-US" dirty="0" err="1"/>
              <a:t>mana</a:t>
            </a:r>
            <a:r>
              <a:rPr lang="en-US" dirty="0"/>
              <a:t> kaki </a:t>
            </a:r>
            <a:r>
              <a:rPr lang="en-US" dirty="0" err="1"/>
              <a:t>pada</a:t>
            </a:r>
            <a:r>
              <a:rPr lang="en-US" dirty="0"/>
              <a:t> </a:t>
            </a:r>
            <a:r>
              <a:rPr lang="en-US" dirty="0" err="1" smtClean="0"/>
              <a:t>posisi</a:t>
            </a:r>
            <a:r>
              <a:rPr lang="en-US" dirty="0" smtClean="0"/>
              <a:t>:</a:t>
            </a:r>
            <a:endParaRPr lang="en-US" dirty="0"/>
          </a:p>
          <a:p>
            <a:pPr marL="457200" indent="-457200">
              <a:buFont typeface="+mj-lt"/>
              <a:buAutoNum type="arabicPeriod"/>
            </a:pPr>
            <a:r>
              <a:rPr lang="en-US" dirty="0" smtClean="0"/>
              <a:t>Plantar </a:t>
            </a:r>
            <a:r>
              <a:rPr lang="en-US" dirty="0"/>
              <a:t>flexi </a:t>
            </a:r>
            <a:r>
              <a:rPr lang="en-US" dirty="0" err="1"/>
              <a:t>talocranialis</a:t>
            </a:r>
            <a:r>
              <a:rPr lang="en-US" dirty="0"/>
              <a:t> </a:t>
            </a:r>
            <a:r>
              <a:rPr lang="en-US" dirty="0" err="1"/>
              <a:t>karena</a:t>
            </a:r>
            <a:r>
              <a:rPr lang="en-US" dirty="0"/>
              <a:t> m. </a:t>
            </a:r>
            <a:r>
              <a:rPr lang="en-US" dirty="0" err="1"/>
              <a:t>Tibialis</a:t>
            </a:r>
            <a:r>
              <a:rPr lang="en-US" dirty="0"/>
              <a:t> anterior </a:t>
            </a:r>
            <a:r>
              <a:rPr lang="en-US" dirty="0" err="1"/>
              <a:t>lemah</a:t>
            </a:r>
            <a:r>
              <a:rPr lang="en-US" dirty="0"/>
              <a:t>.</a:t>
            </a:r>
          </a:p>
          <a:p>
            <a:pPr marL="457200" indent="-457200">
              <a:buFont typeface="+mj-lt"/>
              <a:buAutoNum type="arabicPeriod"/>
            </a:pPr>
            <a:r>
              <a:rPr lang="en-US" dirty="0" err="1" smtClean="0"/>
              <a:t>Inversi</a:t>
            </a:r>
            <a:r>
              <a:rPr lang="en-US" dirty="0" smtClean="0"/>
              <a:t> </a:t>
            </a:r>
            <a:r>
              <a:rPr lang="en-US" dirty="0"/>
              <a:t>ankle </a:t>
            </a:r>
            <a:r>
              <a:rPr lang="en-US" dirty="0" err="1"/>
              <a:t>karena</a:t>
            </a:r>
            <a:r>
              <a:rPr lang="en-US" dirty="0"/>
              <a:t> m. Peroneus </a:t>
            </a:r>
            <a:r>
              <a:rPr lang="en-US" dirty="0" err="1"/>
              <a:t>longus</a:t>
            </a:r>
            <a:r>
              <a:rPr lang="en-US" dirty="0"/>
              <a:t>, brevis </a:t>
            </a:r>
            <a:r>
              <a:rPr lang="en-US" dirty="0" err="1"/>
              <a:t>dan</a:t>
            </a:r>
            <a:r>
              <a:rPr lang="en-US" dirty="0"/>
              <a:t> </a:t>
            </a:r>
            <a:r>
              <a:rPr lang="en-US" dirty="0" err="1"/>
              <a:t>tertius</a:t>
            </a:r>
            <a:r>
              <a:rPr lang="en-US" dirty="0"/>
              <a:t> </a:t>
            </a:r>
            <a:r>
              <a:rPr lang="en-US" dirty="0" err="1"/>
              <a:t>lemah</a:t>
            </a:r>
            <a:r>
              <a:rPr lang="en-US" dirty="0"/>
              <a:t>.</a:t>
            </a:r>
          </a:p>
          <a:p>
            <a:pPr marL="457200" indent="-457200">
              <a:buFont typeface="+mj-lt"/>
              <a:buAutoNum type="arabicPeriod"/>
            </a:pPr>
            <a:r>
              <a:rPr lang="en-US" dirty="0" err="1" smtClean="0"/>
              <a:t>Adduksi</a:t>
            </a:r>
            <a:r>
              <a:rPr lang="en-US" dirty="0" smtClean="0"/>
              <a:t> </a:t>
            </a:r>
            <a:r>
              <a:rPr lang="en-US" dirty="0" err="1"/>
              <a:t>subtalar</a:t>
            </a:r>
            <a:r>
              <a:rPr lang="en-US" dirty="0"/>
              <a:t> </a:t>
            </a:r>
            <a:r>
              <a:rPr lang="en-US" dirty="0" err="1"/>
              <a:t>dan</a:t>
            </a:r>
            <a:r>
              <a:rPr lang="en-US" dirty="0"/>
              <a:t> </a:t>
            </a:r>
            <a:r>
              <a:rPr lang="en-US" dirty="0" err="1" smtClean="0"/>
              <a:t>midtarsal</a:t>
            </a:r>
            <a:r>
              <a:rPr lang="en-US" dirty="0" smtClean="0"/>
              <a:t>. </a:t>
            </a:r>
          </a:p>
          <a:p>
            <a:pPr marL="0" indent="0">
              <a:buNone/>
            </a:pPr>
            <a:r>
              <a:rPr lang="en-US" dirty="0" err="1" smtClean="0"/>
              <a:t>Jadi</a:t>
            </a:r>
            <a:r>
              <a:rPr lang="en-US" dirty="0" smtClean="0"/>
              <a:t> CTEV </a:t>
            </a:r>
            <a:r>
              <a:rPr lang="en-US" dirty="0" err="1"/>
              <a:t>adalah</a:t>
            </a:r>
            <a:r>
              <a:rPr lang="en-US" dirty="0"/>
              <a:t> </a:t>
            </a:r>
            <a:r>
              <a:rPr lang="en-US" dirty="0" err="1"/>
              <a:t>suatu</a:t>
            </a:r>
            <a:r>
              <a:rPr lang="en-US" dirty="0"/>
              <a:t> </a:t>
            </a:r>
            <a:r>
              <a:rPr lang="en-US" dirty="0" err="1"/>
              <a:t>penyakit</a:t>
            </a:r>
            <a:r>
              <a:rPr lang="en-US" dirty="0"/>
              <a:t> </a:t>
            </a:r>
            <a:r>
              <a:rPr lang="en-US" dirty="0" err="1"/>
              <a:t>bawaan</a:t>
            </a:r>
            <a:r>
              <a:rPr lang="en-US" dirty="0"/>
              <a:t> (congenital) yang </a:t>
            </a:r>
            <a:r>
              <a:rPr lang="en-US" dirty="0" err="1"/>
              <a:t>mengenai</a:t>
            </a:r>
            <a:r>
              <a:rPr lang="en-US" dirty="0"/>
              <a:t> </a:t>
            </a:r>
            <a:r>
              <a:rPr lang="en-US" dirty="0" err="1"/>
              <a:t>bagian</a:t>
            </a:r>
            <a:r>
              <a:rPr lang="en-US" dirty="0"/>
              <a:t> ankle kaki yang </a:t>
            </a:r>
            <a:r>
              <a:rPr lang="en-US" dirty="0" err="1"/>
              <a:t>membuat</a:t>
            </a:r>
            <a:r>
              <a:rPr lang="en-US" dirty="0"/>
              <a:t> </a:t>
            </a:r>
            <a:r>
              <a:rPr lang="en-US" dirty="0" err="1"/>
              <a:t>tumit</a:t>
            </a:r>
            <a:r>
              <a:rPr lang="en-US" dirty="0"/>
              <a:t> </a:t>
            </a:r>
            <a:r>
              <a:rPr lang="en-US" dirty="0" err="1"/>
              <a:t>lebih</a:t>
            </a:r>
            <a:r>
              <a:rPr lang="en-US" dirty="0"/>
              <a:t> </a:t>
            </a:r>
            <a:r>
              <a:rPr lang="en-US" dirty="0" err="1"/>
              <a:t>tinggi</a:t>
            </a:r>
            <a:r>
              <a:rPr lang="en-US" dirty="0"/>
              <a:t> </a:t>
            </a:r>
            <a:r>
              <a:rPr lang="en-US" dirty="0" err="1"/>
              <a:t>dan</a:t>
            </a:r>
            <a:r>
              <a:rPr lang="en-US" dirty="0"/>
              <a:t> </a:t>
            </a:r>
            <a:r>
              <a:rPr lang="en-US" dirty="0" err="1"/>
              <a:t>terjadi</a:t>
            </a:r>
            <a:r>
              <a:rPr lang="en-US" dirty="0"/>
              <a:t> </a:t>
            </a:r>
            <a:r>
              <a:rPr lang="en-US" dirty="0" err="1"/>
              <a:t>deviasi</a:t>
            </a:r>
            <a:r>
              <a:rPr lang="en-US" dirty="0"/>
              <a:t> </a:t>
            </a:r>
            <a:r>
              <a:rPr lang="en-US" dirty="0" err="1"/>
              <a:t>ke</a:t>
            </a:r>
            <a:r>
              <a:rPr lang="en-US" dirty="0"/>
              <a:t> medial.</a:t>
            </a:r>
          </a:p>
          <a:p>
            <a:endParaRPr lang="en-US" dirty="0"/>
          </a:p>
          <a:p>
            <a:endParaRPr lang="en-US" dirty="0"/>
          </a:p>
        </p:txBody>
      </p:sp>
    </p:spTree>
    <p:extLst>
      <p:ext uri="{BB962C8B-B14F-4D97-AF65-F5344CB8AC3E}">
        <p14:creationId xmlns:p14="http://schemas.microsoft.com/office/powerpoint/2010/main" val="1190515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dirty="0" err="1" smtClean="0"/>
              <a:t>Koreksi</a:t>
            </a:r>
            <a:r>
              <a:rPr lang="en-US" dirty="0" smtClean="0"/>
              <a:t> </a:t>
            </a:r>
            <a:r>
              <a:rPr lang="en-US" dirty="0" err="1" smtClean="0"/>
              <a:t>Aktif</a:t>
            </a:r>
            <a:endParaRPr lang="en-US" dirty="0"/>
          </a:p>
        </p:txBody>
      </p:sp>
      <p:sp>
        <p:nvSpPr>
          <p:cNvPr id="3" name="Content Placeholder 2"/>
          <p:cNvSpPr>
            <a:spLocks noGrp="1"/>
          </p:cNvSpPr>
          <p:nvPr>
            <p:ph sz="quarter" idx="1"/>
          </p:nvPr>
        </p:nvSpPr>
        <p:spPr/>
        <p:txBody>
          <a:bodyPr/>
          <a:lstStyle/>
          <a:p>
            <a:pPr>
              <a:lnSpc>
                <a:spcPct val="90000"/>
              </a:lnSpc>
              <a:buNone/>
            </a:pPr>
            <a:endParaRPr lang="en-US" altLang="en-US" b="1" dirty="0"/>
          </a:p>
          <a:p>
            <a:pPr>
              <a:lnSpc>
                <a:spcPct val="90000"/>
              </a:lnSpc>
              <a:buNone/>
            </a:pPr>
            <a:r>
              <a:rPr lang="en-US" altLang="en-US" b="1" dirty="0"/>
              <a:t>    </a:t>
            </a:r>
            <a:r>
              <a:rPr lang="en-US" altLang="en-US" dirty="0">
                <a:sym typeface="CommonBullets" charset="0"/>
              </a:rPr>
              <a:t> </a:t>
            </a:r>
            <a:r>
              <a:rPr lang="en-US" altLang="en-US" dirty="0" err="1">
                <a:sym typeface="CommonBullets" charset="0"/>
              </a:rPr>
              <a:t>Aktif</a:t>
            </a:r>
            <a:r>
              <a:rPr lang="en-US" altLang="en-US" dirty="0">
                <a:sym typeface="CommonBullets" charset="0"/>
              </a:rPr>
              <a:t> </a:t>
            </a:r>
            <a:r>
              <a:rPr lang="en-US" altLang="en-US" dirty="0" err="1">
                <a:sym typeface="CommonBullets" charset="0"/>
              </a:rPr>
              <a:t>Eversi</a:t>
            </a:r>
            <a:r>
              <a:rPr lang="en-US" altLang="en-US" dirty="0">
                <a:sym typeface="CommonBullets" charset="0"/>
              </a:rPr>
              <a:t> </a:t>
            </a:r>
            <a:r>
              <a:rPr lang="en-US" altLang="en-US" dirty="0" err="1">
                <a:sym typeface="CommonBullets" charset="0"/>
              </a:rPr>
              <a:t>dan</a:t>
            </a:r>
            <a:r>
              <a:rPr lang="en-US" altLang="en-US" dirty="0">
                <a:sym typeface="CommonBullets" charset="0"/>
              </a:rPr>
              <a:t> Dorsal </a:t>
            </a:r>
            <a:r>
              <a:rPr lang="en-US" altLang="en-US" dirty="0" err="1">
                <a:sym typeface="CommonBullets" charset="0"/>
              </a:rPr>
              <a:t>Fleksi</a:t>
            </a:r>
            <a:r>
              <a:rPr lang="en-US" altLang="en-US" dirty="0">
                <a:sym typeface="CommonBullets" charset="0"/>
              </a:rPr>
              <a:t>  </a:t>
            </a:r>
          </a:p>
          <a:p>
            <a:pPr>
              <a:lnSpc>
                <a:spcPct val="90000"/>
              </a:lnSpc>
              <a:buNone/>
            </a:pPr>
            <a:r>
              <a:rPr lang="en-US" altLang="en-US" dirty="0">
                <a:sym typeface="CommonBullets" charset="0"/>
              </a:rPr>
              <a:t>      ( </a:t>
            </a:r>
            <a:r>
              <a:rPr lang="en-US" altLang="en-US" dirty="0" err="1">
                <a:sym typeface="CommonBullets" charset="0"/>
              </a:rPr>
              <a:t>dengan</a:t>
            </a:r>
            <a:r>
              <a:rPr lang="en-US" altLang="en-US" dirty="0">
                <a:sym typeface="CommonBullets" charset="0"/>
              </a:rPr>
              <a:t> </a:t>
            </a:r>
            <a:r>
              <a:rPr lang="en-US" altLang="en-US" dirty="0" err="1">
                <a:sym typeface="CommonBullets" charset="0"/>
              </a:rPr>
              <a:t>merangsang</a:t>
            </a:r>
            <a:r>
              <a:rPr lang="en-US" altLang="en-US" dirty="0">
                <a:sym typeface="CommonBullets" charset="0"/>
              </a:rPr>
              <a:t> </a:t>
            </a:r>
            <a:r>
              <a:rPr lang="en-US" altLang="en-US" dirty="0" err="1">
                <a:sym typeface="CommonBullets" charset="0"/>
              </a:rPr>
              <a:t>bagian</a:t>
            </a:r>
            <a:r>
              <a:rPr lang="en-US" altLang="en-US" dirty="0">
                <a:sym typeface="CommonBullets" charset="0"/>
              </a:rPr>
              <a:t>  </a:t>
            </a:r>
          </a:p>
          <a:p>
            <a:pPr>
              <a:lnSpc>
                <a:spcPct val="90000"/>
              </a:lnSpc>
              <a:buNone/>
            </a:pPr>
            <a:r>
              <a:rPr lang="en-US" altLang="en-US" dirty="0">
                <a:sym typeface="CommonBullets" charset="0"/>
              </a:rPr>
              <a:t>      </a:t>
            </a:r>
            <a:r>
              <a:rPr lang="en-US" altLang="en-US" dirty="0" err="1">
                <a:sym typeface="CommonBullets" charset="0"/>
              </a:rPr>
              <a:t>luar</a:t>
            </a:r>
            <a:r>
              <a:rPr lang="en-US" altLang="en-US" dirty="0">
                <a:sym typeface="CommonBullets" charset="0"/>
              </a:rPr>
              <a:t> kaki )</a:t>
            </a:r>
          </a:p>
          <a:p>
            <a:pPr>
              <a:lnSpc>
                <a:spcPct val="90000"/>
              </a:lnSpc>
              <a:buNone/>
            </a:pPr>
            <a:endParaRPr lang="en-US" altLang="en-US" dirty="0">
              <a:sym typeface="CommonBullets" charset="0"/>
            </a:endParaRPr>
          </a:p>
          <a:p>
            <a:pPr>
              <a:lnSpc>
                <a:spcPct val="90000"/>
              </a:lnSpc>
              <a:buNone/>
            </a:pPr>
            <a:r>
              <a:rPr lang="en-US" altLang="en-US" dirty="0">
                <a:sym typeface="CommonBullets" charset="0"/>
              </a:rPr>
              <a:t>     </a:t>
            </a:r>
            <a:r>
              <a:rPr lang="en-US" altLang="en-US" dirty="0" err="1">
                <a:sym typeface="CommonBullets" charset="0"/>
              </a:rPr>
              <a:t>Stimulasi</a:t>
            </a:r>
            <a:r>
              <a:rPr lang="en-US" altLang="en-US" dirty="0">
                <a:sym typeface="CommonBullets" charset="0"/>
              </a:rPr>
              <a:t>  </a:t>
            </a:r>
            <a:r>
              <a:rPr lang="en-US" altLang="en-US" dirty="0" smtClean="0">
                <a:sym typeface="CommonBullets" charset="0"/>
              </a:rPr>
              <a:t>===</a:t>
            </a:r>
            <a:r>
              <a:rPr lang="en-US" altLang="en-US" dirty="0" smtClean="0">
                <a:sym typeface="Wingdings"/>
              </a:rPr>
              <a:t></a:t>
            </a:r>
            <a:r>
              <a:rPr lang="en-US" altLang="en-US" dirty="0" smtClean="0">
                <a:sym typeface="CommonBullets" charset="0"/>
              </a:rPr>
              <a:t>   </a:t>
            </a:r>
            <a:r>
              <a:rPr lang="en-US" altLang="en-US" dirty="0">
                <a:sym typeface="CommonBullets" charset="0"/>
              </a:rPr>
              <a:t>Placing reaction</a:t>
            </a:r>
          </a:p>
          <a:p>
            <a:endParaRPr lang="en-US" dirty="0"/>
          </a:p>
        </p:txBody>
      </p:sp>
    </p:spTree>
    <p:extLst>
      <p:ext uri="{BB962C8B-B14F-4D97-AF65-F5344CB8AC3E}">
        <p14:creationId xmlns:p14="http://schemas.microsoft.com/office/powerpoint/2010/main" val="1165366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Denis Browne Hobble Splint</a:t>
            </a:r>
            <a:endParaRPr lang="en-US" dirty="0"/>
          </a:p>
        </p:txBody>
      </p:sp>
      <p:pic>
        <p:nvPicPr>
          <p:cNvPr id="4" name="Picture 4" descr="ben brow hobble sp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057400"/>
            <a:ext cx="5867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606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Denis Browne Splint with strapping</a:t>
            </a:r>
            <a:endParaRPr lang="en-US" dirty="0"/>
          </a:p>
        </p:txBody>
      </p:sp>
      <p:pic>
        <p:nvPicPr>
          <p:cNvPr id="4" name="Picture 4" descr="den brown spll, str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00200"/>
            <a:ext cx="5257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594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325562"/>
          </a:xfrm>
        </p:spPr>
        <p:txBody>
          <a:bodyPr/>
          <a:lstStyle/>
          <a:p>
            <a:r>
              <a:rPr lang="en-US" dirty="0" smtClean="0"/>
              <a:t>Denis Browne night splint </a:t>
            </a:r>
            <a:r>
              <a:rPr lang="en-US" dirty="0" err="1" smtClean="0"/>
              <a:t>dgn</a:t>
            </a:r>
            <a:r>
              <a:rPr lang="en-US" dirty="0" smtClean="0"/>
              <a:t> </a:t>
            </a:r>
            <a:r>
              <a:rPr lang="en-US" dirty="0" err="1" smtClean="0"/>
              <a:t>sepatu</a:t>
            </a:r>
            <a:r>
              <a:rPr lang="en-US" dirty="0" smtClean="0"/>
              <a:t> cross bar</a:t>
            </a:r>
            <a:endParaRPr lang="en-US" dirty="0"/>
          </a:p>
        </p:txBody>
      </p:sp>
      <p:pic>
        <p:nvPicPr>
          <p:cNvPr id="4" name="Picture 4" descr="den brown sho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28800"/>
            <a:ext cx="5791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6995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1219200"/>
          </a:xfrm>
        </p:spPr>
        <p:txBody>
          <a:bodyPr/>
          <a:lstStyle/>
          <a:p>
            <a:r>
              <a:rPr lang="en-US" altLang="en-US" sz="3200" b="1"/>
              <a:t>PROSES FISIOTERAPI </a:t>
            </a:r>
            <a:br>
              <a:rPr lang="en-US" altLang="en-US" sz="3200" b="1"/>
            </a:br>
            <a:r>
              <a:rPr lang="en-US" altLang="en-US" sz="3200" b="1"/>
              <a:t>PADA CTEV</a:t>
            </a:r>
            <a:endParaRPr lang="en-US" dirty="0"/>
          </a:p>
        </p:txBody>
      </p:sp>
      <p:sp>
        <p:nvSpPr>
          <p:cNvPr id="3" name="Content Placeholder 2"/>
          <p:cNvSpPr>
            <a:spLocks noGrp="1"/>
          </p:cNvSpPr>
          <p:nvPr>
            <p:ph sz="quarter" idx="1"/>
          </p:nvPr>
        </p:nvSpPr>
        <p:spPr/>
        <p:txBody>
          <a:bodyPr/>
          <a:lstStyle/>
          <a:p>
            <a:pPr>
              <a:lnSpc>
                <a:spcPct val="90000"/>
              </a:lnSpc>
              <a:buNone/>
            </a:pPr>
            <a:r>
              <a:rPr lang="en-US" altLang="en-US" dirty="0"/>
              <a:t> I. </a:t>
            </a:r>
            <a:r>
              <a:rPr lang="en-US" altLang="en-US" dirty="0" err="1"/>
              <a:t>Anamnesa</a:t>
            </a:r>
            <a:r>
              <a:rPr lang="en-US" altLang="en-US" dirty="0"/>
              <a:t> : </a:t>
            </a:r>
            <a:r>
              <a:rPr lang="en-US" altLang="en-US" dirty="0" smtClean="0"/>
              <a:t>	- </a:t>
            </a:r>
            <a:r>
              <a:rPr lang="en-US" altLang="en-US" dirty="0" err="1"/>
              <a:t>Umum</a:t>
            </a:r>
            <a:endParaRPr lang="en-US" altLang="en-US" dirty="0"/>
          </a:p>
          <a:p>
            <a:pPr>
              <a:lnSpc>
                <a:spcPct val="90000"/>
              </a:lnSpc>
              <a:buNone/>
            </a:pPr>
            <a:r>
              <a:rPr lang="en-US" altLang="en-US" dirty="0"/>
              <a:t>			</a:t>
            </a:r>
            <a:r>
              <a:rPr lang="en-US" altLang="en-US" dirty="0" smtClean="0"/>
              <a:t>	- </a:t>
            </a:r>
            <a:r>
              <a:rPr lang="en-US" altLang="en-US" dirty="0" err="1"/>
              <a:t>Khusus</a:t>
            </a:r>
            <a:r>
              <a:rPr lang="en-US" altLang="en-US" dirty="0"/>
              <a:t> ;</a:t>
            </a:r>
          </a:p>
          <a:p>
            <a:pPr>
              <a:lnSpc>
                <a:spcPct val="90000"/>
              </a:lnSpc>
              <a:buNone/>
            </a:pPr>
            <a:r>
              <a:rPr lang="en-US" altLang="en-US" dirty="0"/>
              <a:t>  					• </a:t>
            </a:r>
            <a:r>
              <a:rPr lang="en-US" altLang="en-US" dirty="0" err="1"/>
              <a:t>Keluhan</a:t>
            </a:r>
            <a:r>
              <a:rPr lang="en-US" altLang="en-US" dirty="0"/>
              <a:t> </a:t>
            </a:r>
            <a:r>
              <a:rPr lang="en-US" altLang="en-US" dirty="0" err="1"/>
              <a:t>Utama</a:t>
            </a:r>
            <a:endParaRPr lang="en-US" altLang="en-US" dirty="0"/>
          </a:p>
          <a:p>
            <a:pPr>
              <a:lnSpc>
                <a:spcPct val="90000"/>
              </a:lnSpc>
              <a:buNone/>
            </a:pPr>
            <a:r>
              <a:rPr lang="en-US" altLang="en-US" dirty="0"/>
              <a:t>                  		</a:t>
            </a:r>
            <a:r>
              <a:rPr lang="en-US" altLang="en-US" dirty="0" smtClean="0"/>
              <a:t>	• </a:t>
            </a:r>
            <a:r>
              <a:rPr lang="en-US" altLang="en-US" dirty="0" err="1"/>
              <a:t>Riwayat</a:t>
            </a:r>
            <a:r>
              <a:rPr lang="en-US" altLang="en-US" dirty="0"/>
              <a:t> </a:t>
            </a:r>
            <a:r>
              <a:rPr lang="en-US" altLang="en-US" dirty="0" err="1"/>
              <a:t>Penyakit</a:t>
            </a:r>
            <a:endParaRPr lang="en-US" altLang="en-US" dirty="0"/>
          </a:p>
          <a:p>
            <a:pPr>
              <a:lnSpc>
                <a:spcPct val="90000"/>
              </a:lnSpc>
              <a:buNone/>
            </a:pPr>
            <a:r>
              <a:rPr lang="en-US" altLang="en-US" dirty="0"/>
              <a:t>II. </a:t>
            </a:r>
            <a:r>
              <a:rPr lang="en-US" altLang="en-US" dirty="0" err="1"/>
              <a:t>Pemeriksaan</a:t>
            </a:r>
            <a:r>
              <a:rPr lang="en-US" altLang="en-US" dirty="0"/>
              <a:t>:</a:t>
            </a:r>
          </a:p>
          <a:p>
            <a:pPr>
              <a:lnSpc>
                <a:spcPct val="90000"/>
              </a:lnSpc>
              <a:buNone/>
            </a:pPr>
            <a:r>
              <a:rPr lang="en-US" altLang="en-US" dirty="0"/>
              <a:t>	  - </a:t>
            </a:r>
            <a:r>
              <a:rPr lang="en-US" altLang="en-US" dirty="0" err="1"/>
              <a:t>Umum</a:t>
            </a:r>
            <a:endParaRPr lang="en-US" altLang="en-US" dirty="0"/>
          </a:p>
          <a:p>
            <a:pPr>
              <a:lnSpc>
                <a:spcPct val="90000"/>
              </a:lnSpc>
              <a:buNone/>
            </a:pPr>
            <a:r>
              <a:rPr lang="en-US" altLang="en-US" dirty="0"/>
              <a:t> 	  - </a:t>
            </a:r>
            <a:r>
              <a:rPr lang="en-US" altLang="en-US" dirty="0" err="1"/>
              <a:t>Khusus</a:t>
            </a:r>
            <a:r>
              <a:rPr lang="en-US" altLang="en-US" dirty="0"/>
              <a:t>;</a:t>
            </a:r>
          </a:p>
          <a:p>
            <a:pPr>
              <a:lnSpc>
                <a:spcPct val="90000"/>
              </a:lnSpc>
              <a:buNone/>
            </a:pPr>
            <a:r>
              <a:rPr lang="en-US" altLang="en-US" dirty="0"/>
              <a:t>		1. </a:t>
            </a:r>
            <a:r>
              <a:rPr lang="en-US" altLang="en-US" b="1" dirty="0" err="1"/>
              <a:t>Inspeksi</a:t>
            </a:r>
            <a:r>
              <a:rPr lang="en-US" altLang="en-US" dirty="0"/>
              <a:t> : </a:t>
            </a:r>
            <a:r>
              <a:rPr lang="en-US" altLang="en-US" dirty="0" err="1"/>
              <a:t>Posisi</a:t>
            </a:r>
            <a:r>
              <a:rPr lang="en-US" altLang="en-US" dirty="0"/>
              <a:t> kaki, </a:t>
            </a:r>
            <a:r>
              <a:rPr lang="en-US" altLang="en-US" dirty="0" err="1"/>
              <a:t>kemerahan</a:t>
            </a:r>
            <a:r>
              <a:rPr lang="en-US" altLang="en-US" dirty="0"/>
              <a:t>,  </a:t>
            </a:r>
          </a:p>
          <a:p>
            <a:pPr>
              <a:lnSpc>
                <a:spcPct val="90000"/>
              </a:lnSpc>
              <a:buNone/>
            </a:pPr>
            <a:r>
              <a:rPr lang="en-US" altLang="en-US" dirty="0"/>
              <a:t>            </a:t>
            </a:r>
            <a:r>
              <a:rPr lang="en-US" altLang="en-US" dirty="0" err="1"/>
              <a:t>luka</a:t>
            </a:r>
            <a:r>
              <a:rPr lang="en-US" altLang="en-US" dirty="0"/>
              <a:t>/</a:t>
            </a:r>
            <a:r>
              <a:rPr lang="en-US" altLang="en-US" dirty="0" err="1"/>
              <a:t>bekas</a:t>
            </a:r>
            <a:r>
              <a:rPr lang="en-US" altLang="en-US" dirty="0"/>
              <a:t> </a:t>
            </a:r>
            <a:r>
              <a:rPr lang="en-US" altLang="en-US" dirty="0" err="1"/>
              <a:t>operasi</a:t>
            </a:r>
            <a:r>
              <a:rPr lang="en-US" altLang="en-US" dirty="0"/>
              <a:t>, </a:t>
            </a:r>
            <a:r>
              <a:rPr lang="en-US" altLang="en-US" dirty="0" err="1"/>
              <a:t>bengkak</a:t>
            </a:r>
            <a:r>
              <a:rPr lang="en-US" altLang="en-US" dirty="0"/>
              <a:t>, </a:t>
            </a:r>
            <a:r>
              <a:rPr lang="en-US" altLang="en-US" dirty="0" err="1"/>
              <a:t>alat</a:t>
            </a:r>
            <a:r>
              <a:rPr lang="en-US" altLang="en-US" dirty="0"/>
              <a:t> </a:t>
            </a:r>
          </a:p>
          <a:p>
            <a:pPr>
              <a:lnSpc>
                <a:spcPct val="90000"/>
              </a:lnSpc>
              <a:buNone/>
            </a:pPr>
            <a:r>
              <a:rPr lang="en-US" altLang="en-US" dirty="0"/>
              <a:t>            bantu</a:t>
            </a:r>
          </a:p>
          <a:p>
            <a:endParaRPr lang="en-US" dirty="0"/>
          </a:p>
        </p:txBody>
      </p:sp>
    </p:spTree>
    <p:extLst>
      <p:ext uri="{BB962C8B-B14F-4D97-AF65-F5344CB8AC3E}">
        <p14:creationId xmlns:p14="http://schemas.microsoft.com/office/powerpoint/2010/main" val="789735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nSpc>
                <a:spcPct val="90000"/>
              </a:lnSpc>
              <a:buNone/>
            </a:pPr>
            <a:r>
              <a:rPr lang="en-US" altLang="en-US" dirty="0"/>
              <a:t>2. </a:t>
            </a:r>
            <a:r>
              <a:rPr lang="en-US" altLang="en-US" dirty="0" err="1"/>
              <a:t>Palpasi</a:t>
            </a:r>
            <a:r>
              <a:rPr lang="en-US" altLang="en-US" dirty="0"/>
              <a:t> : </a:t>
            </a:r>
            <a:r>
              <a:rPr lang="en-US" altLang="en-US" dirty="0" smtClean="0"/>
              <a:t>	- </a:t>
            </a:r>
            <a:r>
              <a:rPr lang="en-US" altLang="en-US" dirty="0" err="1"/>
              <a:t>suhu</a:t>
            </a:r>
            <a:r>
              <a:rPr lang="en-US" altLang="en-US" dirty="0"/>
              <a:t> </a:t>
            </a:r>
            <a:r>
              <a:rPr lang="en-US" altLang="en-US" dirty="0" err="1"/>
              <a:t>lokal</a:t>
            </a:r>
            <a:endParaRPr lang="en-US" altLang="en-US" dirty="0"/>
          </a:p>
          <a:p>
            <a:pPr>
              <a:lnSpc>
                <a:spcPct val="90000"/>
              </a:lnSpc>
              <a:buNone/>
            </a:pPr>
            <a:r>
              <a:rPr lang="en-US" altLang="en-US" dirty="0"/>
              <a:t>                 </a:t>
            </a:r>
            <a:r>
              <a:rPr lang="en-US" altLang="en-US" dirty="0" smtClean="0"/>
              <a:t>	- </a:t>
            </a:r>
            <a:r>
              <a:rPr lang="en-US" altLang="en-US" dirty="0"/>
              <a:t>tonus </a:t>
            </a:r>
            <a:r>
              <a:rPr lang="en-US" altLang="en-US" dirty="0" err="1"/>
              <a:t>otot</a:t>
            </a:r>
            <a:endParaRPr lang="en-US" altLang="en-US" dirty="0"/>
          </a:p>
          <a:p>
            <a:pPr>
              <a:lnSpc>
                <a:spcPct val="90000"/>
              </a:lnSpc>
              <a:buNone/>
            </a:pPr>
            <a:endParaRPr lang="en-US" altLang="en-US" dirty="0"/>
          </a:p>
          <a:p>
            <a:pPr>
              <a:lnSpc>
                <a:spcPct val="90000"/>
              </a:lnSpc>
              <a:buNone/>
            </a:pPr>
            <a:r>
              <a:rPr lang="en-US" altLang="en-US" dirty="0"/>
              <a:t>3. ROM </a:t>
            </a:r>
            <a:r>
              <a:rPr lang="en-US" altLang="en-US" dirty="0" err="1"/>
              <a:t>aktif</a:t>
            </a:r>
            <a:r>
              <a:rPr lang="en-US" altLang="en-US" dirty="0"/>
              <a:t>/</a:t>
            </a:r>
            <a:r>
              <a:rPr lang="en-US" altLang="en-US" dirty="0" err="1"/>
              <a:t>pasif</a:t>
            </a:r>
            <a:endParaRPr lang="en-US" altLang="en-US" dirty="0"/>
          </a:p>
          <a:p>
            <a:pPr>
              <a:lnSpc>
                <a:spcPct val="90000"/>
              </a:lnSpc>
              <a:buNone/>
            </a:pPr>
            <a:endParaRPr lang="en-US" altLang="en-US" dirty="0"/>
          </a:p>
          <a:p>
            <a:pPr>
              <a:lnSpc>
                <a:spcPct val="90000"/>
              </a:lnSpc>
              <a:buNone/>
            </a:pPr>
            <a:r>
              <a:rPr lang="en-US" altLang="en-US" dirty="0"/>
              <a:t>4. </a:t>
            </a:r>
            <a:r>
              <a:rPr lang="en-US" altLang="en-US" dirty="0" err="1"/>
              <a:t>Kemampuan</a:t>
            </a:r>
            <a:r>
              <a:rPr lang="en-US" altLang="en-US" dirty="0"/>
              <a:t> </a:t>
            </a:r>
            <a:r>
              <a:rPr lang="en-US" altLang="en-US" dirty="0" err="1"/>
              <a:t>aktifitas</a:t>
            </a:r>
            <a:r>
              <a:rPr lang="en-US" altLang="en-US" dirty="0"/>
              <a:t>/</a:t>
            </a:r>
          </a:p>
          <a:p>
            <a:pPr>
              <a:lnSpc>
                <a:spcPct val="90000"/>
              </a:lnSpc>
              <a:buNone/>
            </a:pPr>
            <a:r>
              <a:rPr lang="en-US" altLang="en-US" dirty="0"/>
              <a:t>    gross motor</a:t>
            </a:r>
            <a:endParaRPr lang="en-GB" altLang="en-US" dirty="0"/>
          </a:p>
          <a:p>
            <a:endParaRPr lang="en-US" dirty="0"/>
          </a:p>
        </p:txBody>
      </p:sp>
    </p:spTree>
    <p:extLst>
      <p:ext uri="{BB962C8B-B14F-4D97-AF65-F5344CB8AC3E}">
        <p14:creationId xmlns:p14="http://schemas.microsoft.com/office/powerpoint/2010/main" val="2043829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t>
            </a:r>
            <a:r>
              <a:rPr lang="en-US" dirty="0" err="1" smtClean="0"/>
              <a:t>Diagnosa</a:t>
            </a:r>
            <a:r>
              <a:rPr lang="en-US" dirty="0" smtClean="0"/>
              <a:t> </a:t>
            </a:r>
            <a:r>
              <a:rPr lang="en-US" dirty="0" err="1" smtClean="0"/>
              <a:t>Fisioterapi</a:t>
            </a:r>
            <a:endParaRPr lang="en-US" dirty="0"/>
          </a:p>
        </p:txBody>
      </p:sp>
      <p:sp>
        <p:nvSpPr>
          <p:cNvPr id="3" name="Content Placeholder 2"/>
          <p:cNvSpPr>
            <a:spLocks noGrp="1"/>
          </p:cNvSpPr>
          <p:nvPr>
            <p:ph sz="quarter" idx="1"/>
          </p:nvPr>
        </p:nvSpPr>
        <p:spPr/>
        <p:txBody>
          <a:bodyPr/>
          <a:lstStyle/>
          <a:p>
            <a:pPr>
              <a:lnSpc>
                <a:spcPct val="90000"/>
              </a:lnSpc>
            </a:pPr>
            <a:r>
              <a:rPr lang="en-US" altLang="en-US" dirty="0" err="1"/>
              <a:t>Kesulitan</a:t>
            </a:r>
            <a:r>
              <a:rPr lang="en-US" altLang="en-US" dirty="0"/>
              <a:t> </a:t>
            </a:r>
            <a:r>
              <a:rPr lang="en-US" altLang="en-US" dirty="0" err="1"/>
              <a:t>berjalan</a:t>
            </a:r>
            <a:r>
              <a:rPr lang="en-US" altLang="en-US" dirty="0"/>
              <a:t> </a:t>
            </a:r>
            <a:r>
              <a:rPr lang="en-US" altLang="en-US" dirty="0" err="1"/>
              <a:t>karena</a:t>
            </a:r>
            <a:r>
              <a:rPr lang="en-US" altLang="en-US" dirty="0"/>
              <a:t> </a:t>
            </a:r>
            <a:r>
              <a:rPr lang="en-US" altLang="en-US" dirty="0" err="1"/>
              <a:t>kelainan</a:t>
            </a:r>
            <a:r>
              <a:rPr lang="en-US" altLang="en-US" dirty="0"/>
              <a:t> </a:t>
            </a:r>
            <a:r>
              <a:rPr lang="en-US" altLang="en-US" dirty="0" err="1"/>
              <a:t>bentuk</a:t>
            </a:r>
            <a:r>
              <a:rPr lang="en-US" altLang="en-US" dirty="0"/>
              <a:t> kaki </a:t>
            </a:r>
            <a:r>
              <a:rPr lang="en-US" altLang="en-US" dirty="0" err="1"/>
              <a:t>berupa</a:t>
            </a:r>
            <a:r>
              <a:rPr lang="en-US" altLang="en-US" dirty="0"/>
              <a:t> plantar </a:t>
            </a:r>
            <a:r>
              <a:rPr lang="en-US" altLang="en-US" dirty="0" err="1"/>
              <a:t>fleksi</a:t>
            </a:r>
            <a:r>
              <a:rPr lang="en-US" altLang="en-US" dirty="0"/>
              <a:t>, </a:t>
            </a:r>
            <a:r>
              <a:rPr lang="en-US" altLang="en-US" dirty="0" err="1"/>
              <a:t>inversi</a:t>
            </a:r>
            <a:r>
              <a:rPr lang="en-US" altLang="en-US" dirty="0"/>
              <a:t> </a:t>
            </a:r>
            <a:r>
              <a:rPr lang="en-US" altLang="en-US" dirty="0" err="1"/>
              <a:t>dan</a:t>
            </a:r>
            <a:r>
              <a:rPr lang="en-US" altLang="en-US" dirty="0"/>
              <a:t> </a:t>
            </a:r>
            <a:r>
              <a:rPr lang="en-US" altLang="en-US" dirty="0" err="1"/>
              <a:t>adduksi</a:t>
            </a:r>
            <a:r>
              <a:rPr lang="en-US" altLang="en-US" dirty="0"/>
              <a:t> </a:t>
            </a:r>
            <a:r>
              <a:rPr lang="en-US" altLang="en-US" dirty="0" err="1"/>
              <a:t>karena</a:t>
            </a:r>
            <a:r>
              <a:rPr lang="en-US" altLang="en-US" dirty="0"/>
              <a:t> </a:t>
            </a:r>
            <a:r>
              <a:rPr lang="en-US" altLang="en-US" dirty="0" err="1"/>
              <a:t>pemendekan</a:t>
            </a:r>
            <a:r>
              <a:rPr lang="en-US" altLang="en-US" dirty="0"/>
              <a:t> </a:t>
            </a:r>
            <a:r>
              <a:rPr lang="en-US" altLang="en-US" dirty="0" err="1"/>
              <a:t>otot-otot</a:t>
            </a:r>
            <a:r>
              <a:rPr lang="en-US" altLang="en-US" dirty="0"/>
              <a:t> </a:t>
            </a:r>
            <a:r>
              <a:rPr lang="en-US" altLang="en-US" dirty="0" err="1"/>
              <a:t>dan</a:t>
            </a:r>
            <a:r>
              <a:rPr lang="en-US" altLang="en-US" dirty="0"/>
              <a:t> </a:t>
            </a:r>
            <a:r>
              <a:rPr lang="en-US" altLang="en-US" dirty="0" err="1"/>
              <a:t>ligamen</a:t>
            </a:r>
            <a:r>
              <a:rPr lang="en-US" altLang="en-US" dirty="0"/>
              <a:t> </a:t>
            </a:r>
            <a:r>
              <a:rPr lang="en-US" altLang="en-US" dirty="0" err="1"/>
              <a:t>bagian</a:t>
            </a:r>
            <a:r>
              <a:rPr lang="en-US" altLang="en-US" dirty="0"/>
              <a:t> medial foot </a:t>
            </a:r>
            <a:r>
              <a:rPr lang="en-US" altLang="en-US" dirty="0" err="1"/>
              <a:t>dan</a:t>
            </a:r>
            <a:r>
              <a:rPr lang="en-US" altLang="en-US" dirty="0"/>
              <a:t> </a:t>
            </a:r>
            <a:r>
              <a:rPr lang="en-US" altLang="en-US" dirty="0" err="1"/>
              <a:t>achiles</a:t>
            </a:r>
            <a:r>
              <a:rPr lang="en-US" altLang="en-US" dirty="0"/>
              <a:t> tendon</a:t>
            </a:r>
          </a:p>
          <a:p>
            <a:pPr>
              <a:lnSpc>
                <a:spcPct val="90000"/>
              </a:lnSpc>
            </a:pPr>
            <a:r>
              <a:rPr lang="en-US" altLang="en-US" dirty="0" err="1"/>
              <a:t>Perhatian</a:t>
            </a:r>
            <a:r>
              <a:rPr lang="en-US" altLang="en-US" dirty="0"/>
              <a:t> </a:t>
            </a:r>
            <a:r>
              <a:rPr lang="en-US" altLang="en-US" dirty="0" err="1"/>
              <a:t>kepada</a:t>
            </a:r>
            <a:r>
              <a:rPr lang="en-US" altLang="en-US" dirty="0"/>
              <a:t> :</a:t>
            </a:r>
          </a:p>
          <a:p>
            <a:pPr>
              <a:lnSpc>
                <a:spcPct val="90000"/>
              </a:lnSpc>
              <a:buNone/>
            </a:pPr>
            <a:r>
              <a:rPr lang="en-US" altLang="en-US" dirty="0"/>
              <a:t>   - </a:t>
            </a:r>
            <a:r>
              <a:rPr lang="en-US" altLang="en-US" dirty="0" err="1"/>
              <a:t>Spina</a:t>
            </a:r>
            <a:r>
              <a:rPr lang="en-US" altLang="en-US" dirty="0"/>
              <a:t> Bifida</a:t>
            </a:r>
          </a:p>
          <a:p>
            <a:pPr>
              <a:lnSpc>
                <a:spcPct val="90000"/>
              </a:lnSpc>
              <a:buNone/>
            </a:pPr>
            <a:r>
              <a:rPr lang="en-US" altLang="en-US" dirty="0"/>
              <a:t>   - </a:t>
            </a:r>
            <a:r>
              <a:rPr lang="en-US" altLang="en-US" dirty="0" err="1"/>
              <a:t>Kecacatan-kecacatan</a:t>
            </a:r>
            <a:r>
              <a:rPr lang="en-US" altLang="en-US" dirty="0"/>
              <a:t> lain   </a:t>
            </a:r>
          </a:p>
          <a:p>
            <a:pPr>
              <a:lnSpc>
                <a:spcPct val="90000"/>
              </a:lnSpc>
              <a:buNone/>
            </a:pPr>
            <a:r>
              <a:rPr lang="en-US" altLang="en-US" dirty="0"/>
              <a:t>     (</a:t>
            </a:r>
            <a:r>
              <a:rPr lang="en-US" altLang="en-US" dirty="0" err="1"/>
              <a:t>artrogriposis</a:t>
            </a:r>
            <a:r>
              <a:rPr lang="en-US" altLang="en-US" dirty="0"/>
              <a:t>)</a:t>
            </a:r>
            <a:endParaRPr lang="en-GB" altLang="en-US" dirty="0"/>
          </a:p>
          <a:p>
            <a:endParaRPr lang="en-US" dirty="0"/>
          </a:p>
        </p:txBody>
      </p:sp>
    </p:spTree>
    <p:extLst>
      <p:ext uri="{BB962C8B-B14F-4D97-AF65-F5344CB8AC3E}">
        <p14:creationId xmlns:p14="http://schemas.microsoft.com/office/powerpoint/2010/main" val="721834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 Program </a:t>
            </a:r>
            <a:r>
              <a:rPr lang="en-US" dirty="0" err="1" smtClean="0"/>
              <a:t>dan</a:t>
            </a:r>
            <a:r>
              <a:rPr lang="en-US" dirty="0" smtClean="0"/>
              <a:t> </a:t>
            </a:r>
            <a:r>
              <a:rPr lang="en-US" dirty="0" err="1" smtClean="0"/>
              <a:t>intervensi</a:t>
            </a:r>
            <a:r>
              <a:rPr lang="en-US" dirty="0" smtClean="0"/>
              <a:t> </a:t>
            </a:r>
            <a:r>
              <a:rPr lang="en-US" dirty="0" err="1" smtClean="0"/>
              <a:t>ft</a:t>
            </a:r>
            <a:endParaRPr lang="en-US" dirty="0"/>
          </a:p>
        </p:txBody>
      </p:sp>
      <p:sp>
        <p:nvSpPr>
          <p:cNvPr id="3" name="Content Placeholder 2"/>
          <p:cNvSpPr>
            <a:spLocks noGrp="1"/>
          </p:cNvSpPr>
          <p:nvPr>
            <p:ph sz="quarter" idx="1"/>
          </p:nvPr>
        </p:nvSpPr>
        <p:spPr/>
        <p:txBody>
          <a:bodyPr/>
          <a:lstStyle/>
          <a:p>
            <a:r>
              <a:rPr lang="en-US" altLang="en-US" dirty="0"/>
              <a:t>Stretching</a:t>
            </a:r>
          </a:p>
          <a:p>
            <a:r>
              <a:rPr lang="en-US" altLang="en-US" dirty="0" err="1"/>
              <a:t>Aktif</a:t>
            </a:r>
            <a:r>
              <a:rPr lang="en-US" altLang="en-US" dirty="0"/>
              <a:t> </a:t>
            </a:r>
            <a:r>
              <a:rPr lang="en-US" altLang="en-US" dirty="0" err="1"/>
              <a:t>Exc</a:t>
            </a:r>
            <a:r>
              <a:rPr lang="en-US" altLang="en-US" dirty="0"/>
              <a:t>         </a:t>
            </a:r>
            <a:r>
              <a:rPr lang="en-US" altLang="en-US" dirty="0" err="1"/>
              <a:t>merangsang</a:t>
            </a:r>
            <a:r>
              <a:rPr lang="en-US" altLang="en-US" dirty="0"/>
              <a:t> </a:t>
            </a:r>
            <a:r>
              <a:rPr lang="en-US" altLang="en-US" dirty="0" err="1"/>
              <a:t>bagian</a:t>
            </a:r>
            <a:r>
              <a:rPr lang="en-US" altLang="en-US" dirty="0"/>
              <a:t> </a:t>
            </a:r>
            <a:r>
              <a:rPr lang="en-US" altLang="en-US" dirty="0" err="1"/>
              <a:t>luar</a:t>
            </a:r>
            <a:r>
              <a:rPr lang="en-US" altLang="en-US" dirty="0"/>
              <a:t> kaki </a:t>
            </a:r>
          </a:p>
          <a:p>
            <a:r>
              <a:rPr lang="en-US" altLang="en-US" dirty="0"/>
              <a:t>Placing reaction       </a:t>
            </a:r>
            <a:r>
              <a:rPr lang="en-US" altLang="en-US" dirty="0" err="1"/>
              <a:t>berdiri</a:t>
            </a:r>
            <a:r>
              <a:rPr lang="en-US" altLang="en-US" dirty="0"/>
              <a:t> </a:t>
            </a:r>
            <a:r>
              <a:rPr lang="en-US" altLang="en-US" dirty="0" err="1"/>
              <a:t>dan</a:t>
            </a:r>
            <a:r>
              <a:rPr lang="en-US" altLang="en-US" dirty="0"/>
              <a:t> </a:t>
            </a:r>
            <a:r>
              <a:rPr lang="en-US" altLang="en-US" dirty="0" err="1" smtClean="0"/>
              <a:t>berjalan</a:t>
            </a:r>
            <a:endParaRPr lang="en-US" altLang="en-US" dirty="0" smtClean="0"/>
          </a:p>
          <a:p>
            <a:endParaRPr lang="en-US" altLang="en-US" dirty="0"/>
          </a:p>
          <a:p>
            <a:pPr marL="0" indent="0">
              <a:buNone/>
            </a:pPr>
            <a:r>
              <a:rPr lang="en-US" altLang="en-US" dirty="0" smtClean="0"/>
              <a:t>V. EVALUASI</a:t>
            </a:r>
          </a:p>
          <a:p>
            <a:pPr lvl="8"/>
            <a:endParaRPr lang="en-GB" altLang="en-US" dirty="0"/>
          </a:p>
          <a:p>
            <a:endParaRPr lang="en-US" dirty="0"/>
          </a:p>
        </p:txBody>
      </p:sp>
    </p:spTree>
    <p:extLst>
      <p:ext uri="{BB962C8B-B14F-4D97-AF65-F5344CB8AC3E}">
        <p14:creationId xmlns:p14="http://schemas.microsoft.com/office/powerpoint/2010/main" val="356877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ALAT UKUR</a:t>
            </a:r>
            <a:r>
              <a:rPr lang="id-ID" dirty="0"/>
              <a:t> </a:t>
            </a:r>
            <a:r>
              <a:rPr lang="id-ID" dirty="0" smtClean="0"/>
              <a:t>GONIOMETER</a:t>
            </a:r>
            <a:endParaRPr lang="en-US" dirty="0"/>
          </a:p>
        </p:txBody>
      </p:sp>
      <p:pic>
        <p:nvPicPr>
          <p:cNvPr id="4" name="Picture 4" descr="ROM ankl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20982"/>
            <a:ext cx="7391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678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a:p>
        </p:txBody>
      </p:sp>
      <p:pic>
        <p:nvPicPr>
          <p:cNvPr id="4" name="Picture 6" descr="muscle foo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19200"/>
            <a:ext cx="365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OM ankl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3810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305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pPr algn="ctr"/>
            <a:r>
              <a:rPr lang="id-ID" dirty="0" smtClean="0"/>
              <a:t>Prevalensi</a:t>
            </a:r>
            <a:endParaRPr lang="id-ID" dirty="0"/>
          </a:p>
        </p:txBody>
      </p:sp>
      <p:sp>
        <p:nvSpPr>
          <p:cNvPr id="3" name="Content Placeholder 2"/>
          <p:cNvSpPr>
            <a:spLocks noGrp="1"/>
          </p:cNvSpPr>
          <p:nvPr>
            <p:ph sz="quarter" idx="1"/>
          </p:nvPr>
        </p:nvSpPr>
        <p:spPr>
          <a:xfrm>
            <a:off x="457200" y="1295400"/>
            <a:ext cx="7467600" cy="4873752"/>
          </a:xfrm>
        </p:spPr>
        <p:txBody>
          <a:bodyPr/>
          <a:lstStyle/>
          <a:p>
            <a:pPr marL="0" indent="0">
              <a:buNone/>
            </a:pPr>
            <a:endParaRPr lang="id-ID" dirty="0" smtClean="0"/>
          </a:p>
          <a:p>
            <a:pPr marL="0" indent="0">
              <a:buNone/>
            </a:pPr>
            <a:r>
              <a:rPr lang="id-ID" dirty="0" smtClean="0"/>
              <a:t>Prevalensi kejadian </a:t>
            </a:r>
            <a:r>
              <a:rPr lang="id-ID" dirty="0"/>
              <a:t>1-2 per 1000 kelahiran</a:t>
            </a:r>
            <a:r>
              <a:rPr lang="id-ID" dirty="0" smtClean="0"/>
              <a:t>. Biasanya anak laki-lakil ebih sering terkena dengan </a:t>
            </a:r>
            <a:r>
              <a:rPr lang="id-ID" dirty="0"/>
              <a:t>ratio 2:1</a:t>
            </a:r>
            <a:r>
              <a:rPr lang="id-ID" dirty="0" smtClean="0"/>
              <a:t>. Padakasus </a:t>
            </a:r>
            <a:r>
              <a:rPr lang="id-ID" dirty="0"/>
              <a:t>unilateral, kaki </a:t>
            </a:r>
            <a:r>
              <a:rPr lang="id-ID" dirty="0" smtClean="0"/>
              <a:t>kanan lebih sering terkena</a:t>
            </a:r>
            <a:r>
              <a:rPr lang="id-ID" dirty="0"/>
              <a:t>.</a:t>
            </a:r>
          </a:p>
          <a:p>
            <a:pPr marL="0" indent="0">
              <a:buNone/>
            </a:pPr>
            <a:r>
              <a:rPr lang="id-ID" dirty="0" smtClean="0"/>
              <a:t>Insidens </a:t>
            </a:r>
            <a:r>
              <a:rPr lang="id-ID" dirty="0"/>
              <a:t>CTEV bervariasi, bergantung dari ras dan jenis kelamin. Insidens CTEV di Amerika Serikat sebesar 1-2 kasus dalam 1000 kelahiran hidup. Perbandingan kasus laki-laki dan perempuan adalah 2:1. </a:t>
            </a:r>
            <a:endParaRPr lang="id-ID" dirty="0" smtClean="0"/>
          </a:p>
          <a:p>
            <a:pPr marL="0" indent="0">
              <a:buNone/>
            </a:pPr>
            <a:r>
              <a:rPr lang="id-ID" dirty="0" smtClean="0"/>
              <a:t>Keterlibatan </a:t>
            </a:r>
            <a:r>
              <a:rPr lang="id-ID" dirty="0"/>
              <a:t>bilateral didapatkan pada 30-50% kasus</a:t>
            </a:r>
            <a:r>
              <a:rPr lang="id-ID" dirty="0" smtClean="0"/>
              <a:t>.</a:t>
            </a:r>
          </a:p>
        </p:txBody>
      </p:sp>
    </p:spTree>
    <p:extLst>
      <p:ext uri="{BB962C8B-B14F-4D97-AF65-F5344CB8AC3E}">
        <p14:creationId xmlns:p14="http://schemas.microsoft.com/office/powerpoint/2010/main" val="3539877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Sepatu </a:t>
            </a:r>
            <a:r>
              <a:rPr lang="en-US" dirty="0" err="1" smtClean="0"/>
              <a:t>Orthopedi</a:t>
            </a:r>
            <a:endParaRPr lang="en-US" dirty="0"/>
          </a:p>
        </p:txBody>
      </p:sp>
      <p:pic>
        <p:nvPicPr>
          <p:cNvPr id="4" name="Content Placeholder 3"/>
          <p:cNvPicPr>
            <a:picLocks noGrp="1" noChangeAspect="1"/>
          </p:cNvPicPr>
          <p:nvPr>
            <p:ph sz="quarter" idx="1"/>
          </p:nvPr>
        </p:nvPicPr>
        <p:blipFill>
          <a:blip r:embed="rId2"/>
          <a:stretch>
            <a:fillRect/>
          </a:stretch>
        </p:blipFill>
        <p:spPr>
          <a:xfrm>
            <a:off x="457200" y="2133600"/>
            <a:ext cx="4267200" cy="3429000"/>
          </a:xfrm>
        </p:spPr>
      </p:pic>
      <p:pic>
        <p:nvPicPr>
          <p:cNvPr id="5" name="Picture 4"/>
          <p:cNvPicPr>
            <a:picLocks noChangeAspect="1"/>
          </p:cNvPicPr>
          <p:nvPr/>
        </p:nvPicPr>
        <p:blipFill>
          <a:blip r:embed="rId3"/>
          <a:stretch>
            <a:fillRect/>
          </a:stretch>
        </p:blipFill>
        <p:spPr>
          <a:xfrm>
            <a:off x="4724400" y="2082800"/>
            <a:ext cx="3200400" cy="3327400"/>
          </a:xfrm>
          <a:prstGeom prst="rect">
            <a:avLst/>
          </a:prstGeom>
        </p:spPr>
      </p:pic>
    </p:spTree>
    <p:extLst>
      <p:ext uri="{BB962C8B-B14F-4D97-AF65-F5344CB8AC3E}">
        <p14:creationId xmlns:p14="http://schemas.microsoft.com/office/powerpoint/2010/main" val="4817862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EDUKASI</a:t>
            </a:r>
            <a:endParaRPr lang="id-ID" dirty="0"/>
          </a:p>
        </p:txBody>
      </p:sp>
      <p:sp>
        <p:nvSpPr>
          <p:cNvPr id="3" name="Content Placeholder 2"/>
          <p:cNvSpPr>
            <a:spLocks noGrp="1"/>
          </p:cNvSpPr>
          <p:nvPr>
            <p:ph sz="quarter" idx="1"/>
          </p:nvPr>
        </p:nvSpPr>
        <p:spPr/>
        <p:txBody>
          <a:bodyPr/>
          <a:lstStyle/>
          <a:p>
            <a:pPr marL="0" indent="0">
              <a:buNone/>
            </a:pPr>
            <a:r>
              <a:rPr lang="id-ID" dirty="0" smtClean="0"/>
              <a:t>Bagi pasien Agar </a:t>
            </a:r>
            <a:r>
              <a:rPr lang="id-ID" dirty="0"/>
              <a:t>selalu melakukan terapi secara rutin, melaksanakan anjuran dan larangan yang telah dijelaskan oleh terapis, dan rajin melakukan latihan dirumah sesuai yang telah diberikan terapis. </a:t>
            </a:r>
            <a:endParaRPr lang="id-ID" dirty="0" smtClean="0"/>
          </a:p>
          <a:p>
            <a:pPr marL="0" indent="0">
              <a:buNone/>
            </a:pPr>
            <a:endParaRPr lang="id-ID" dirty="0" smtClean="0"/>
          </a:p>
          <a:p>
            <a:pPr marL="0" indent="0">
              <a:buNone/>
            </a:pPr>
            <a:r>
              <a:rPr lang="id-ID" dirty="0" smtClean="0"/>
              <a:t>Bagi </a:t>
            </a:r>
            <a:r>
              <a:rPr lang="id-ID" dirty="0"/>
              <a:t>Keluarga Agar selalu memberikan dorongan atau support mental dan pengertian dengan sabar. Membantu penderita untuk melaksanakan program terapi. Dalam hal ini terapi latihan atau terapi yang telah ditentukan. </a:t>
            </a:r>
          </a:p>
        </p:txBody>
      </p:sp>
    </p:spTree>
    <p:extLst>
      <p:ext uri="{BB962C8B-B14F-4D97-AF65-F5344CB8AC3E}">
        <p14:creationId xmlns:p14="http://schemas.microsoft.com/office/powerpoint/2010/main" val="807551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SUMBER JURNAL</a:t>
            </a:r>
            <a:endParaRPr lang="en-US" dirty="0"/>
          </a:p>
        </p:txBody>
      </p:sp>
      <p:sp>
        <p:nvSpPr>
          <p:cNvPr id="3" name="Content Placeholder 2"/>
          <p:cNvSpPr>
            <a:spLocks noGrp="1"/>
          </p:cNvSpPr>
          <p:nvPr>
            <p:ph sz="quarter" idx="1"/>
          </p:nvPr>
        </p:nvSpPr>
        <p:spPr>
          <a:xfrm>
            <a:off x="533400" y="1295400"/>
            <a:ext cx="7467600" cy="4873752"/>
          </a:xfrm>
        </p:spPr>
        <p:txBody>
          <a:bodyPr/>
          <a:lstStyle/>
          <a:p>
            <a:pPr marL="0" indent="0">
              <a:buNone/>
            </a:pPr>
            <a:r>
              <a:rPr lang="en-US" dirty="0" err="1" smtClean="0"/>
              <a:t>Sumber</a:t>
            </a:r>
            <a:r>
              <a:rPr lang="en-US" dirty="0" smtClean="0"/>
              <a:t> :</a:t>
            </a:r>
          </a:p>
          <a:p>
            <a:pPr marL="457200" indent="-457200">
              <a:buFont typeface="+mj-lt"/>
              <a:buAutoNum type="arabicPeriod"/>
            </a:pPr>
            <a:r>
              <a:rPr lang="en-US" dirty="0" smtClean="0">
                <a:hlinkClick r:id="rId2" invalidUrl="http://www.kalbemed.com/Portals/6/07_191Congenital Talipes Equinovarus.pdf"/>
              </a:rPr>
              <a:t>http://www.kalbemed.com/Portals/6/07_191Congenital%20Talipes%20Equinovarus.pdf</a:t>
            </a:r>
            <a:endParaRPr lang="en-US" dirty="0" smtClean="0"/>
          </a:p>
          <a:p>
            <a:pPr marL="457200" indent="-457200">
              <a:buFont typeface="+mj-lt"/>
              <a:buAutoNum type="arabicPeriod"/>
            </a:pPr>
            <a:r>
              <a:rPr lang="en-US" dirty="0" smtClean="0">
                <a:hlinkClick r:id="rId3"/>
              </a:rPr>
              <a:t>https://fisiokidtherapist.wordpress.com/2013/03/15/conginetal-talipes-equinus-varus-ctev/</a:t>
            </a:r>
            <a:endParaRPr lang="en-US" dirty="0" smtClean="0"/>
          </a:p>
          <a:p>
            <a:pPr marL="457200" indent="-457200">
              <a:buFont typeface="+mj-lt"/>
              <a:buAutoNum type="arabicPeriod"/>
            </a:pPr>
            <a:r>
              <a:rPr lang="en-US" altLang="en-US" dirty="0" smtClean="0"/>
              <a:t>Roberta B. Shepherd </a:t>
            </a:r>
            <a:r>
              <a:rPr lang="en-US" altLang="en-US" dirty="0" err="1" smtClean="0"/>
              <a:t>Dip.Phty</a:t>
            </a:r>
            <a:r>
              <a:rPr lang="en-US" altLang="en-US" dirty="0" smtClean="0"/>
              <a:t>, Physiotherapy in </a:t>
            </a:r>
            <a:r>
              <a:rPr lang="en-US" altLang="en-US" dirty="0" err="1" smtClean="0"/>
              <a:t>Paediatrics</a:t>
            </a:r>
            <a:r>
              <a:rPr lang="en-US" altLang="en-US" dirty="0" smtClean="0"/>
              <a:t>, London 1974</a:t>
            </a:r>
            <a:endParaRPr lang="en-US" dirty="0"/>
          </a:p>
        </p:txBody>
      </p:sp>
    </p:spTree>
    <p:extLst>
      <p:ext uri="{BB962C8B-B14F-4D97-AF65-F5344CB8AC3E}">
        <p14:creationId xmlns:p14="http://schemas.microsoft.com/office/powerpoint/2010/main" val="299544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404" y="1171977"/>
            <a:ext cx="6619244" cy="2575094"/>
          </a:xfrm>
        </p:spPr>
        <p:txBody>
          <a:bodyPr>
            <a:normAutofit/>
          </a:bodyPr>
          <a:lstStyle/>
          <a:p>
            <a:pPr algn="ctr"/>
            <a:r>
              <a:rPr lang="en-US" sz="4400" dirty="0" err="1" smtClean="0"/>
              <a:t>Terima</a:t>
            </a:r>
            <a:r>
              <a:rPr lang="en-US" sz="4400" dirty="0" smtClean="0"/>
              <a:t> </a:t>
            </a:r>
            <a:r>
              <a:rPr lang="en-US" sz="4400" dirty="0" err="1" smtClean="0"/>
              <a:t>Kasih</a:t>
            </a:r>
            <a:endParaRPr lang="en-US" sz="4400" dirty="0"/>
          </a:p>
        </p:txBody>
      </p:sp>
    </p:spTree>
    <p:extLst>
      <p:ext uri="{BB962C8B-B14F-4D97-AF65-F5344CB8AC3E}">
        <p14:creationId xmlns:p14="http://schemas.microsoft.com/office/powerpoint/2010/main" val="3604447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Anatomi</a:t>
            </a:r>
            <a:endParaRPr lang="id-ID"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1447800"/>
            <a:ext cx="1981200" cy="1981200"/>
          </a:xfrm>
          <a:prstGeom prst="rect">
            <a:avLst/>
          </a:prstGeom>
        </p:spPr>
      </p:pic>
      <p:sp>
        <p:nvSpPr>
          <p:cNvPr id="5" name="TextBox 4"/>
          <p:cNvSpPr txBox="1"/>
          <p:nvPr/>
        </p:nvSpPr>
        <p:spPr>
          <a:xfrm>
            <a:off x="2209800" y="1371600"/>
            <a:ext cx="5943600" cy="4801314"/>
          </a:xfrm>
          <a:prstGeom prst="rect">
            <a:avLst/>
          </a:prstGeom>
          <a:noFill/>
        </p:spPr>
        <p:txBody>
          <a:bodyPr wrap="square" rtlCol="0">
            <a:spAutoFit/>
          </a:bodyPr>
          <a:lstStyle/>
          <a:p>
            <a:r>
              <a:rPr lang="id-ID" b="1" dirty="0" smtClean="0"/>
              <a:t>Struktur</a:t>
            </a:r>
            <a:r>
              <a:rPr lang="id-ID" b="1" dirty="0"/>
              <a:t> Tulang</a:t>
            </a:r>
            <a:endParaRPr lang="id-ID" dirty="0"/>
          </a:p>
          <a:p>
            <a:r>
              <a:rPr lang="id-ID" dirty="0"/>
              <a:t>Struktur tulang dan jaringan ikat menyusun kurang lebih 25% berat badan dan otot menyusun kurang lebih 50%. (Suratun, dkk, 2008)</a:t>
            </a:r>
          </a:p>
          <a:p>
            <a:r>
              <a:rPr lang="id-ID" dirty="0"/>
              <a:t>Pembagian skeletal yaitu :</a:t>
            </a:r>
          </a:p>
          <a:p>
            <a:endParaRPr lang="id-ID" dirty="0" smtClean="0"/>
          </a:p>
          <a:p>
            <a:r>
              <a:rPr lang="id-ID" dirty="0" smtClean="0"/>
              <a:t>1</a:t>
            </a:r>
            <a:r>
              <a:rPr lang="id-ID" dirty="0"/>
              <a:t>. Axial skeleton, terdiri dari kerangka tulang kepala dan leher, tengkorak, kolumna vertebrae, tulang iga, tulang hioid sternum</a:t>
            </a:r>
          </a:p>
          <a:p>
            <a:endParaRPr lang="id-ID" dirty="0" smtClean="0"/>
          </a:p>
          <a:p>
            <a:r>
              <a:rPr lang="id-ID" dirty="0" smtClean="0"/>
              <a:t>2</a:t>
            </a:r>
            <a:r>
              <a:rPr lang="id-ID" dirty="0"/>
              <a:t>. Apendikular skeleton, terdiri dari</a:t>
            </a:r>
          </a:p>
          <a:p>
            <a:r>
              <a:rPr lang="id-ID" dirty="0"/>
              <a:t>a. Kerangka tulang lengan dan kaki</a:t>
            </a:r>
          </a:p>
          <a:p>
            <a:r>
              <a:rPr lang="id-ID" dirty="0"/>
              <a:t>b. Ekstremitas atas (skapula, klavikula, humerus, ulna, radial) dan tangan (karpal, metakarpal, falang)</a:t>
            </a:r>
          </a:p>
          <a:p>
            <a:r>
              <a:rPr lang="id-ID" dirty="0"/>
              <a:t>c. Ekstremitas bawah (tulang pelvik, femur, patela, tibia, fibula) dan kaki (tarsal, metatarsal, falang)</a:t>
            </a:r>
          </a:p>
          <a:p>
            <a:endParaRPr lang="id-ID" dirty="0"/>
          </a:p>
        </p:txBody>
      </p:sp>
    </p:spTree>
    <p:extLst>
      <p:ext uri="{BB962C8B-B14F-4D97-AF65-F5344CB8AC3E}">
        <p14:creationId xmlns:p14="http://schemas.microsoft.com/office/powerpoint/2010/main" val="53680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dirty="0" smtClean="0"/>
              <a:t>ANATOMI</a:t>
            </a:r>
            <a:endParaRPr lang="id-ID" dirty="0"/>
          </a:p>
        </p:txBody>
      </p:sp>
      <p:sp>
        <p:nvSpPr>
          <p:cNvPr id="3" name="Content Placeholder 2"/>
          <p:cNvSpPr>
            <a:spLocks noGrp="1"/>
          </p:cNvSpPr>
          <p:nvPr>
            <p:ph sz="quarter" idx="1"/>
          </p:nvPr>
        </p:nvSpPr>
        <p:spPr>
          <a:xfrm>
            <a:off x="457200" y="1143000"/>
            <a:ext cx="8001000" cy="5102352"/>
          </a:xfrm>
        </p:spPr>
        <p:txBody>
          <a:bodyPr>
            <a:normAutofit fontScale="70000" lnSpcReduction="20000"/>
          </a:bodyPr>
          <a:lstStyle/>
          <a:p>
            <a:pPr marL="0" indent="0">
              <a:buNone/>
            </a:pPr>
            <a:r>
              <a:rPr lang="id-ID" b="1" dirty="0">
                <a:latin typeface="Times New Roman" pitchFamily="18" charset="0"/>
                <a:cs typeface="Times New Roman" pitchFamily="18" charset="0"/>
              </a:rPr>
              <a:t>2.1.2 Anatomi Kaki</a:t>
            </a:r>
            <a:endParaRPr lang="id-ID" dirty="0">
              <a:latin typeface="Times New Roman" pitchFamily="18" charset="0"/>
              <a:cs typeface="Times New Roman" pitchFamily="18" charset="0"/>
            </a:endParaRPr>
          </a:p>
          <a:p>
            <a:r>
              <a:rPr lang="id-ID" dirty="0">
                <a:latin typeface="Times New Roman" pitchFamily="18" charset="0"/>
                <a:cs typeface="Times New Roman" pitchFamily="18" charset="0"/>
              </a:rPr>
              <a:t>Kaki adalah suatu kesatuan unit yang kompleks dan terdiri dari 26 buah tulang yang dapat menyangga berat badan secara penuh saat berdiri dan mampu memindahkan tubuh pada semua keadaan tempat berpijak. Ke-26 tulang itu terdiri dari: 14 falang, 5 metatarsal dan 7 tarsal. Kaki dapat dibagi menjadi 3 segmen fungsional.</a:t>
            </a:r>
          </a:p>
          <a:p>
            <a:pPr marL="0" indent="0">
              <a:buNone/>
            </a:pPr>
            <a:r>
              <a:rPr lang="id-ID" dirty="0" smtClean="0">
                <a:latin typeface="Times New Roman" pitchFamily="18" charset="0"/>
                <a:cs typeface="Times New Roman" pitchFamily="18" charset="0"/>
              </a:rPr>
              <a:t>        a</a:t>
            </a:r>
            <a:r>
              <a:rPr lang="id-ID" dirty="0">
                <a:latin typeface="Times New Roman" pitchFamily="18" charset="0"/>
                <a:cs typeface="Times New Roman" pitchFamily="18" charset="0"/>
              </a:rPr>
              <a:t>. Hindfoot (segmen posterior</a:t>
            </a:r>
            <a:r>
              <a:rPr lang="id-ID" dirty="0" smtClean="0">
                <a:latin typeface="Times New Roman" pitchFamily="18" charset="0"/>
                <a:cs typeface="Times New Roman" pitchFamily="18" charset="0"/>
              </a:rPr>
              <a:t>)           Bagian</a:t>
            </a:r>
            <a:r>
              <a:rPr lang="id-ID" dirty="0">
                <a:latin typeface="Times New Roman" pitchFamily="18" charset="0"/>
                <a:cs typeface="Times New Roman" pitchFamily="18" charset="0"/>
              </a:rPr>
              <a:t> ini terletak langsung dibawah os tibia dan berfungsi sebagai penyangganya. Terdiri dari:</a:t>
            </a:r>
          </a:p>
          <a:p>
            <a:pPr marL="0" indent="0">
              <a:buNone/>
            </a:pPr>
            <a:r>
              <a:rPr lang="id-ID" dirty="0" smtClean="0">
                <a:latin typeface="Times New Roman" pitchFamily="18" charset="0"/>
                <a:cs typeface="Times New Roman" pitchFamily="18" charset="0"/>
              </a:rPr>
              <a:t>  -</a:t>
            </a:r>
            <a:r>
              <a:rPr lang="id-ID" dirty="0">
                <a:latin typeface="Times New Roman" pitchFamily="18" charset="0"/>
                <a:cs typeface="Times New Roman" pitchFamily="18" charset="0"/>
              </a:rPr>
              <a:t> Talus yang terletak di apeks kaki dan merupakan bagian dari sendi pergelangan kaki</a:t>
            </a:r>
          </a:p>
          <a:p>
            <a:pPr marL="0" indent="0">
              <a:buNone/>
            </a:pPr>
            <a:r>
              <a:rPr lang="id-ID" dirty="0" smtClean="0">
                <a:latin typeface="Times New Roman" pitchFamily="18" charset="0"/>
                <a:cs typeface="Times New Roman" pitchFamily="18" charset="0"/>
              </a:rPr>
              <a:t>  -</a:t>
            </a:r>
            <a:r>
              <a:rPr lang="id-ID" dirty="0">
                <a:latin typeface="Times New Roman" pitchFamily="18" charset="0"/>
                <a:cs typeface="Times New Roman" pitchFamily="18" charset="0"/>
              </a:rPr>
              <a:t> Calcaneus yang terletak dibagian belakang dan kontak dengan tanah</a:t>
            </a:r>
          </a:p>
          <a:p>
            <a:pPr marL="0" indent="0">
              <a:buNone/>
            </a:pPr>
            <a:r>
              <a:rPr lang="id-ID" dirty="0" smtClean="0">
                <a:latin typeface="Times New Roman" pitchFamily="18" charset="0"/>
                <a:cs typeface="Times New Roman" pitchFamily="18" charset="0"/>
              </a:rPr>
              <a:t>        b</a:t>
            </a:r>
            <a:r>
              <a:rPr lang="id-ID" dirty="0">
                <a:latin typeface="Times New Roman" pitchFamily="18" charset="0"/>
                <a:cs typeface="Times New Roman" pitchFamily="18" charset="0"/>
              </a:rPr>
              <a:t>. Midfoot (segmen tengah)</a:t>
            </a:r>
          </a:p>
          <a:p>
            <a:pPr marL="0" indent="0">
              <a:buNone/>
            </a:pPr>
            <a:r>
              <a:rPr lang="id-ID" dirty="0">
                <a:latin typeface="Times New Roman" pitchFamily="18" charset="0"/>
                <a:cs typeface="Times New Roman" pitchFamily="18" charset="0"/>
              </a:rPr>
              <a:t>Terdiri dari 5 tulang tarsal yaitu:</a:t>
            </a:r>
          </a:p>
          <a:p>
            <a:pPr marL="0" indent="0">
              <a:buNone/>
            </a:pPr>
            <a:r>
              <a:rPr lang="id-ID" dirty="0" smtClean="0">
                <a:latin typeface="Times New Roman" pitchFamily="18" charset="0"/>
                <a:cs typeface="Times New Roman" pitchFamily="18" charset="0"/>
              </a:rPr>
              <a:t>  -</a:t>
            </a:r>
            <a:r>
              <a:rPr lang="id-ID" dirty="0">
                <a:latin typeface="Times New Roman" pitchFamily="18" charset="0"/>
                <a:cs typeface="Times New Roman" pitchFamily="18" charset="0"/>
              </a:rPr>
              <a:t> 3 cuneiforme: medial, intermedium dan lateral</a:t>
            </a:r>
          </a:p>
          <a:p>
            <a:pPr marL="0" indent="0">
              <a:buNone/>
            </a:pPr>
            <a:r>
              <a:rPr lang="id-ID" dirty="0" smtClean="0">
                <a:latin typeface="Times New Roman" pitchFamily="18" charset="0"/>
                <a:cs typeface="Times New Roman" pitchFamily="18" charset="0"/>
              </a:rPr>
              <a:t>  -</a:t>
            </a:r>
            <a:r>
              <a:rPr lang="id-ID" dirty="0">
                <a:latin typeface="Times New Roman" pitchFamily="18" charset="0"/>
                <a:cs typeface="Times New Roman" pitchFamily="18" charset="0"/>
              </a:rPr>
              <a:t> </a:t>
            </a:r>
            <a:r>
              <a:rPr lang="id-ID" dirty="0" smtClean="0">
                <a:latin typeface="Times New Roman" pitchFamily="18" charset="0"/>
                <a:cs typeface="Times New Roman" pitchFamily="18" charset="0"/>
              </a:rPr>
              <a:t>Cuboid</a:t>
            </a:r>
          </a:p>
          <a:p>
            <a:pPr marL="0" indent="0">
              <a:buNone/>
            </a:pPr>
            <a:r>
              <a:rPr lang="id-ID" dirty="0" smtClean="0">
                <a:latin typeface="Times New Roman" pitchFamily="18" charset="0"/>
                <a:cs typeface="Times New Roman" pitchFamily="18" charset="0"/>
              </a:rPr>
              <a:t>  - Navikulare ke-5 tulang tersebut membentuk persegi empat ireguler dengan dasar medial dan apeks lateral. 3 cuneiforme dan bagian anterior cuboid serta naviculare dan bagian belakang tulang cuboid membentuk suatu garis.</a:t>
            </a:r>
          </a:p>
          <a:p>
            <a:pPr marL="0" indent="0">
              <a:buNone/>
            </a:pPr>
            <a:r>
              <a:rPr lang="id-ID" dirty="0" smtClean="0">
                <a:latin typeface="Times New Roman" pitchFamily="18" charset="0"/>
                <a:cs typeface="Times New Roman" pitchFamily="18" charset="0"/>
              </a:rPr>
              <a:t>       c</a:t>
            </a:r>
            <a:r>
              <a:rPr lang="id-ID" dirty="0">
                <a:latin typeface="Times New Roman" pitchFamily="18" charset="0"/>
                <a:cs typeface="Times New Roman" pitchFamily="18" charset="0"/>
              </a:rPr>
              <a:t>. Forefoot (segmen anterior)</a:t>
            </a:r>
          </a:p>
        </p:txBody>
      </p:sp>
    </p:spTree>
    <p:extLst>
      <p:ext uri="{BB962C8B-B14F-4D97-AF65-F5344CB8AC3E}">
        <p14:creationId xmlns:p14="http://schemas.microsoft.com/office/powerpoint/2010/main" val="594135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d-ID" dirty="0" smtClean="0"/>
              <a:t>PATOLOGI</a:t>
            </a:r>
            <a:endParaRPr lang="en-US" dirty="0"/>
          </a:p>
        </p:txBody>
      </p:sp>
      <p:sp>
        <p:nvSpPr>
          <p:cNvPr id="3" name="Content Placeholder 2"/>
          <p:cNvSpPr>
            <a:spLocks noGrp="1"/>
          </p:cNvSpPr>
          <p:nvPr>
            <p:ph sz="quarter" idx="1"/>
          </p:nvPr>
        </p:nvSpPr>
        <p:spPr/>
        <p:txBody>
          <a:bodyPr/>
          <a:lstStyle/>
          <a:p>
            <a:pPr marL="0" indent="0">
              <a:buNone/>
            </a:pPr>
            <a:r>
              <a:rPr lang="en-US" dirty="0" err="1"/>
              <a:t>Jadi</a:t>
            </a:r>
            <a:r>
              <a:rPr lang="en-US" dirty="0"/>
              <a:t> </a:t>
            </a:r>
            <a:r>
              <a:rPr lang="en-US" dirty="0" err="1"/>
              <a:t>telapak</a:t>
            </a:r>
            <a:r>
              <a:rPr lang="en-US" dirty="0"/>
              <a:t> kaki </a:t>
            </a:r>
            <a:r>
              <a:rPr lang="en-US" dirty="0" err="1"/>
              <a:t>menghadap</a:t>
            </a:r>
            <a:r>
              <a:rPr lang="en-US" dirty="0"/>
              <a:t> </a:t>
            </a:r>
            <a:r>
              <a:rPr lang="en-US" dirty="0" err="1"/>
              <a:t>ke</a:t>
            </a:r>
            <a:r>
              <a:rPr lang="en-US" dirty="0"/>
              <a:t> </a:t>
            </a:r>
            <a:r>
              <a:rPr lang="en-US" dirty="0" err="1"/>
              <a:t>dalam</a:t>
            </a:r>
            <a:r>
              <a:rPr lang="en-US" dirty="0"/>
              <a:t> </a:t>
            </a:r>
            <a:r>
              <a:rPr lang="en-US" dirty="0" err="1"/>
              <a:t>dan</a:t>
            </a:r>
            <a:r>
              <a:rPr lang="en-US" dirty="0"/>
              <a:t> </a:t>
            </a:r>
            <a:r>
              <a:rPr lang="en-US" dirty="0" err="1"/>
              <a:t>lutut</a:t>
            </a:r>
            <a:r>
              <a:rPr lang="en-US" dirty="0"/>
              <a:t> </a:t>
            </a:r>
            <a:r>
              <a:rPr lang="en-US" dirty="0" err="1"/>
              <a:t>varus</a:t>
            </a:r>
            <a:r>
              <a:rPr lang="en-US" dirty="0" smtClean="0"/>
              <a: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6562" y="3200400"/>
            <a:ext cx="4045438" cy="3124200"/>
          </a:xfrm>
          <a:prstGeom prst="rect">
            <a:avLst/>
          </a:prstGeom>
        </p:spPr>
      </p:pic>
    </p:spTree>
    <p:extLst>
      <p:ext uri="{BB962C8B-B14F-4D97-AF65-F5344CB8AC3E}">
        <p14:creationId xmlns:p14="http://schemas.microsoft.com/office/powerpoint/2010/main" val="1115458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CTEV DUPLEX</a:t>
            </a:r>
            <a:endParaRPr lang="en-US" dirty="0"/>
          </a:p>
        </p:txBody>
      </p:sp>
      <p:pic>
        <p:nvPicPr>
          <p:cNvPr id="4" name="Picture 4" descr="duplek ct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05000"/>
            <a:ext cx="6477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926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CTEV DEXTRA</a:t>
            </a:r>
            <a:endParaRPr lang="en-US" dirty="0"/>
          </a:p>
        </p:txBody>
      </p:sp>
      <p:pic>
        <p:nvPicPr>
          <p:cNvPr id="4" name="Picture 4" descr="dex ct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050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993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CTEV </a:t>
            </a:r>
            <a:r>
              <a:rPr lang="en-US" dirty="0" err="1" smtClean="0"/>
              <a:t>Sinisra</a:t>
            </a:r>
            <a:r>
              <a:rPr lang="en-US" dirty="0" smtClean="0"/>
              <a:t> </a:t>
            </a:r>
            <a:r>
              <a:rPr lang="en-US" dirty="0" err="1" smtClean="0"/>
              <a:t>dilihat</a:t>
            </a:r>
            <a:r>
              <a:rPr lang="en-US" dirty="0" smtClean="0"/>
              <a:t> </a:t>
            </a:r>
            <a:r>
              <a:rPr lang="en-US" dirty="0" err="1" smtClean="0"/>
              <a:t>dari</a:t>
            </a:r>
            <a:r>
              <a:rPr lang="en-US" dirty="0" smtClean="0"/>
              <a:t> </a:t>
            </a:r>
            <a:r>
              <a:rPr lang="en-US" dirty="0" err="1" smtClean="0"/>
              <a:t>bawah</a:t>
            </a:r>
            <a:endParaRPr lang="en-US" dirty="0"/>
          </a:p>
        </p:txBody>
      </p:sp>
      <p:pic>
        <p:nvPicPr>
          <p:cNvPr id="4" name="Picture 4" descr="sin ct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00200"/>
            <a:ext cx="4800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77885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7205</TotalTime>
  <Words>660</Words>
  <Application>Microsoft Office PowerPoint</Application>
  <PresentationFormat>On-screen Show (4:3)</PresentationFormat>
  <Paragraphs>138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Oriel</vt:lpstr>
      <vt:lpstr>PowerPoint Presentation</vt:lpstr>
      <vt:lpstr>DEFINISI</vt:lpstr>
      <vt:lpstr>Prevalensi</vt:lpstr>
      <vt:lpstr>Anatomi</vt:lpstr>
      <vt:lpstr>ANATOMI</vt:lpstr>
      <vt:lpstr>PATOLOGI</vt:lpstr>
      <vt:lpstr>CTEV DUPLEX</vt:lpstr>
      <vt:lpstr>CTEV DEXTRA</vt:lpstr>
      <vt:lpstr>CTEV Sinisra dilihat dari bawah</vt:lpstr>
      <vt:lpstr>ETIOLOGI</vt:lpstr>
      <vt:lpstr>CTEV ada 2 type :</vt:lpstr>
      <vt:lpstr>Gambaran ctev</vt:lpstr>
      <vt:lpstr>Pemendekan otot-otot</vt:lpstr>
      <vt:lpstr>PowerPoint Presentation</vt:lpstr>
      <vt:lpstr>PowerPoint Presentation</vt:lpstr>
      <vt:lpstr>PowerPoint Presentation</vt:lpstr>
      <vt:lpstr>Penatalaksanaan fisioterapi pada CTEV</vt:lpstr>
      <vt:lpstr>Prinsip fisioterapi</vt:lpstr>
      <vt:lpstr>2. Mobilisasi</vt:lpstr>
      <vt:lpstr>3. Koreksi Aktif</vt:lpstr>
      <vt:lpstr>Denis Browne Hobble Splint</vt:lpstr>
      <vt:lpstr>Denis Browne Splint with strapping</vt:lpstr>
      <vt:lpstr>Denis Browne night splint dgn sepatu cross bar</vt:lpstr>
      <vt:lpstr>PROSES FISIOTERAPI  PADA CTEV</vt:lpstr>
      <vt:lpstr>PowerPoint Presentation</vt:lpstr>
      <vt:lpstr>III. Diagnosa Fisioterapi</vt:lpstr>
      <vt:lpstr>IV. Program dan intervensi ft</vt:lpstr>
      <vt:lpstr>ALAT UKUR GONIOMETER</vt:lpstr>
      <vt:lpstr>PowerPoint Presentation</vt:lpstr>
      <vt:lpstr>Sepatu Orthopedi</vt:lpstr>
      <vt:lpstr>EDUKASI</vt:lpstr>
      <vt:lpstr>SUMBER JURNAL</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dc:title>
  <dc:creator>Sulis psikolog</dc:creator>
  <cp:lastModifiedBy>User</cp:lastModifiedBy>
  <cp:revision>43</cp:revision>
  <dcterms:created xsi:type="dcterms:W3CDTF">2016-09-23T01:52:01Z</dcterms:created>
  <dcterms:modified xsi:type="dcterms:W3CDTF">2018-07-23T04:51:41Z</dcterms:modified>
</cp:coreProperties>
</file>