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3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3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6654713-425A-4AC7-A0B8-B2303EFA2CA3}" type="datetimeFigureOut">
              <a:rPr lang="en-US" smtClean="0">
                <a:solidFill>
                  <a:srgbClr val="FFF39D"/>
                </a:solidFill>
              </a:rPr>
              <a:pPr/>
              <a:t>23/07/2018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9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732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3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4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1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42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7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1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ansharphysio.blogspot.com/p/artikel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22262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599"/>
            <a:ext cx="563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AEBAD5">
                    <a:lumMod val="20000"/>
                    <a:lumOff val="80000"/>
                  </a:srgbClr>
                </a:solidFill>
              </a:rPr>
              <a:t>Penataklasanaan</a:t>
            </a:r>
            <a:r>
              <a:rPr lang="en-US" sz="2000" b="1" dirty="0" smtClean="0">
                <a:solidFill>
                  <a:srgbClr val="AEBAD5">
                    <a:lumMod val="20000"/>
                    <a:lumOff val="80000"/>
                  </a:srgbClr>
                </a:solidFill>
              </a:rPr>
              <a:t> </a:t>
            </a:r>
            <a:r>
              <a:rPr lang="en-US" sz="2000" b="1" dirty="0" err="1" smtClean="0">
                <a:solidFill>
                  <a:srgbClr val="AEBAD5">
                    <a:lumMod val="20000"/>
                    <a:lumOff val="80000"/>
                  </a:srgbClr>
                </a:solidFill>
              </a:rPr>
              <a:t>Fisioterapi</a:t>
            </a:r>
            <a:r>
              <a:rPr lang="en-US" sz="2000" b="1" dirty="0" smtClean="0">
                <a:solidFill>
                  <a:srgbClr val="AEBAD5">
                    <a:lumMod val="20000"/>
                    <a:lumOff val="80000"/>
                  </a:srgbClr>
                </a:solidFill>
              </a:rPr>
              <a:t/>
            </a:r>
            <a:br>
              <a:rPr lang="en-US" sz="2000" b="1" dirty="0" smtClean="0">
                <a:solidFill>
                  <a:srgbClr val="AEBAD5">
                    <a:lumMod val="20000"/>
                    <a:lumOff val="80000"/>
                  </a:srgbClr>
                </a:solidFill>
              </a:rPr>
            </a:br>
            <a:r>
              <a:rPr lang="en-US" sz="2000" b="1" dirty="0" err="1" smtClean="0">
                <a:solidFill>
                  <a:srgbClr val="AEBAD5">
                    <a:lumMod val="20000"/>
                    <a:lumOff val="80000"/>
                  </a:srgbClr>
                </a:solidFill>
              </a:rPr>
              <a:t>pada</a:t>
            </a:r>
            <a:r>
              <a:rPr lang="en-US" sz="2000" b="1" dirty="0" smtClean="0">
                <a:solidFill>
                  <a:srgbClr val="AEBAD5">
                    <a:lumMod val="20000"/>
                    <a:lumOff val="80000"/>
                  </a:srgbClr>
                </a:solidFill>
              </a:rPr>
              <a:t> </a:t>
            </a:r>
            <a:r>
              <a:rPr lang="en-US" sz="2000" b="1" dirty="0" err="1" smtClean="0">
                <a:solidFill>
                  <a:srgbClr val="AEBAD5">
                    <a:lumMod val="20000"/>
                    <a:lumOff val="80000"/>
                  </a:srgbClr>
                </a:solidFill>
              </a:rPr>
              <a:t>Kanker</a:t>
            </a:r>
            <a:endParaRPr lang="en-US" sz="2000" b="1" dirty="0">
              <a:solidFill>
                <a:srgbClr val="AEBAD5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526767" y="4783374"/>
            <a:ext cx="33528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AEBAD5">
                    <a:lumMod val="20000"/>
                    <a:lumOff val="80000"/>
                  </a:srgbClr>
                </a:solidFill>
              </a:rPr>
              <a:t>Eko</a:t>
            </a:r>
            <a:r>
              <a:rPr lang="en-US" sz="1400" b="1" dirty="0">
                <a:solidFill>
                  <a:srgbClr val="AEBAD5">
                    <a:lumMod val="20000"/>
                    <a:lumOff val="80000"/>
                  </a:srgbClr>
                </a:solidFill>
              </a:rPr>
              <a:t> </a:t>
            </a:r>
            <a:r>
              <a:rPr lang="en-US" sz="1400" b="1" dirty="0" err="1">
                <a:solidFill>
                  <a:srgbClr val="AEBAD5">
                    <a:lumMod val="20000"/>
                    <a:lumOff val="80000"/>
                  </a:srgbClr>
                </a:solidFill>
              </a:rPr>
              <a:t>Wibowo</a:t>
            </a:r>
            <a:r>
              <a:rPr lang="en-US" sz="1400" b="1" dirty="0">
                <a:solidFill>
                  <a:srgbClr val="AEBAD5">
                    <a:lumMod val="20000"/>
                    <a:lumOff val="80000"/>
                  </a:srgbClr>
                </a:solidFill>
              </a:rPr>
              <a:t>, S. Ft, M. </a:t>
            </a:r>
            <a:r>
              <a:rPr lang="en-US" sz="1400" b="1" dirty="0" err="1">
                <a:solidFill>
                  <a:srgbClr val="AEBAD5">
                    <a:lumMod val="20000"/>
                    <a:lumOff val="80000"/>
                  </a:srgbClr>
                </a:solidFill>
              </a:rPr>
              <a:t>Fis</a:t>
            </a:r>
            <a:endParaRPr 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745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848" y="609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dobe Hebrew" pitchFamily="18" charset="-79"/>
                <a:cs typeface="Adobe Hebrew" pitchFamily="18" charset="-79"/>
              </a:rPr>
              <a:t>Stadium </a:t>
            </a:r>
            <a:r>
              <a:rPr lang="en-US" sz="2800" b="1" dirty="0" err="1" smtClean="0">
                <a:latin typeface="Adobe Hebrew" pitchFamily="18" charset="-79"/>
                <a:cs typeface="Adobe Hebrew" pitchFamily="18" charset="-79"/>
              </a:rPr>
              <a:t>Kanker</a:t>
            </a:r>
            <a:endParaRPr lang="en-US" sz="2800" b="1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614" y="1447800"/>
            <a:ext cx="82821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itchFamily="34" charset="0"/>
              <a:buChar char="•"/>
            </a:pPr>
            <a:r>
              <a:rPr lang="en-US" sz="2000" b="1" dirty="0">
                <a:latin typeface="Adobe Naskh Medium" pitchFamily="50" charset="-78"/>
                <a:cs typeface="Adobe Naskh Medium" pitchFamily="50" charset="-78"/>
              </a:rPr>
              <a:t>Stadium 1.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 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Menandakan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bahwa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kanker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berukuran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kecil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dan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masih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tetap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ada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di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dalam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organ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tempat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kanker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 smtClean="0">
                <a:latin typeface="Adobe Naskh Medium" pitchFamily="50" charset="-78"/>
                <a:cs typeface="Adobe Naskh Medium" pitchFamily="50" charset="-78"/>
              </a:rPr>
              <a:t>bermula</a:t>
            </a:r>
            <a:r>
              <a:rPr lang="en-US" sz="2000" dirty="0" smtClean="0">
                <a:latin typeface="Adobe Naskh Medium" pitchFamily="50" charset="-78"/>
                <a:cs typeface="Adobe Naskh Medium" pitchFamily="50" charset="-78"/>
              </a:rPr>
              <a:t>.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US" sz="2000" b="1" dirty="0" smtClean="0">
                <a:latin typeface="Adobe Naskh Medium" pitchFamily="50" charset="-78"/>
                <a:cs typeface="Adobe Naskh Medium" pitchFamily="50" charset="-78"/>
              </a:rPr>
              <a:t>Stadium </a:t>
            </a:r>
            <a:r>
              <a:rPr lang="en-US" sz="2000" b="1" dirty="0">
                <a:latin typeface="Adobe Naskh Medium" pitchFamily="50" charset="-78"/>
                <a:cs typeface="Adobe Naskh Medium" pitchFamily="50" charset="-78"/>
              </a:rPr>
              <a:t>2.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 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Menandakan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bahwa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kanker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belum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menyebar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ke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jaringan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di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sekitarnya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,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namun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ukuran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kanker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sudah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lebih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besar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dari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stadium 1.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Pada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beberapa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jenis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kanker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, stadium 2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berarti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sel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kanker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sudah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menyebar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ke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kelenjar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getah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bening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yang paling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dekat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dengan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organ </a:t>
            </a:r>
            <a:r>
              <a:rPr lang="en-US" sz="2000" dirty="0" err="1" smtClean="0">
                <a:latin typeface="Adobe Naskh Medium" pitchFamily="50" charset="-78"/>
                <a:cs typeface="Adobe Naskh Medium" pitchFamily="50" charset="-78"/>
              </a:rPr>
              <a:t>kanker</a:t>
            </a:r>
            <a:r>
              <a:rPr lang="en-US" sz="2000" dirty="0" smtClean="0">
                <a:latin typeface="Adobe Naskh Medium" pitchFamily="50" charset="-78"/>
                <a:cs typeface="Adobe Naskh Medium" pitchFamily="50" charset="-78"/>
              </a:rPr>
              <a:t>.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US" sz="2000" b="1" dirty="0" smtClean="0">
                <a:latin typeface="Adobe Naskh Medium" pitchFamily="50" charset="-78"/>
                <a:cs typeface="Adobe Naskh Medium" pitchFamily="50" charset="-78"/>
              </a:rPr>
              <a:t>Stadium </a:t>
            </a:r>
            <a:r>
              <a:rPr lang="en-US" sz="2000" b="1" dirty="0">
                <a:latin typeface="Adobe Naskh Medium" pitchFamily="50" charset="-78"/>
                <a:cs typeface="Adobe Naskh Medium" pitchFamily="50" charset="-78"/>
              </a:rPr>
              <a:t>3.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 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Ukuran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kanker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sudah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lebih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besar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dari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stadium 2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dan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sel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kanker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sudah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mulai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menyebar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ke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jaringan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atau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organ lain,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serta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ke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kelenjar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getah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bening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di </a:t>
            </a:r>
            <a:r>
              <a:rPr lang="en-US" sz="2000" dirty="0" err="1">
                <a:latin typeface="Adobe Naskh Medium" pitchFamily="50" charset="-78"/>
                <a:cs typeface="Adobe Naskh Medium" pitchFamily="50" charset="-78"/>
              </a:rPr>
              <a:t>sekitar</a:t>
            </a:r>
            <a:r>
              <a:rPr lang="en-US" sz="2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000" dirty="0" err="1" smtClean="0">
                <a:latin typeface="Adobe Naskh Medium" pitchFamily="50" charset="-78"/>
                <a:cs typeface="Adobe Naskh Medium" pitchFamily="50" charset="-78"/>
              </a:rPr>
              <a:t>kanker</a:t>
            </a:r>
            <a:r>
              <a:rPr lang="en-US" sz="2000" dirty="0" smtClean="0">
                <a:latin typeface="Adobe Naskh Medium" pitchFamily="50" charset="-78"/>
                <a:cs typeface="Adobe Naskh Medium" pitchFamily="50" charset="-78"/>
              </a:rPr>
              <a:t>.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US" sz="2800" b="1" dirty="0" smtClean="0">
                <a:latin typeface="Adobe Naskh Medium" pitchFamily="50" charset="-78"/>
                <a:cs typeface="Adobe Naskh Medium" pitchFamily="50" charset="-78"/>
              </a:rPr>
              <a:t>Stadium </a:t>
            </a:r>
            <a:r>
              <a:rPr lang="en-US" sz="2800" b="1" dirty="0">
                <a:latin typeface="Adobe Naskh Medium" pitchFamily="50" charset="-78"/>
                <a:cs typeface="Adobe Naskh Medium" pitchFamily="50" charset="-78"/>
              </a:rPr>
              <a:t>4.</a:t>
            </a:r>
            <a:r>
              <a:rPr lang="en-US" sz="2800" dirty="0">
                <a:latin typeface="Adobe Naskh Medium" pitchFamily="50" charset="-78"/>
                <a:cs typeface="Adobe Naskh Medium" pitchFamily="50" charset="-78"/>
              </a:rPr>
              <a:t> </a:t>
            </a:r>
            <a:r>
              <a:rPr lang="en-US" sz="2800" dirty="0" err="1">
                <a:latin typeface="Adobe Naskh Medium" pitchFamily="50" charset="-78"/>
                <a:cs typeface="Adobe Naskh Medium" pitchFamily="50" charset="-78"/>
              </a:rPr>
              <a:t>Menandakan</a:t>
            </a:r>
            <a:r>
              <a:rPr lang="en-US" sz="28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800" dirty="0" err="1">
                <a:latin typeface="Adobe Naskh Medium" pitchFamily="50" charset="-78"/>
                <a:cs typeface="Adobe Naskh Medium" pitchFamily="50" charset="-78"/>
              </a:rPr>
              <a:t>bahwa</a:t>
            </a:r>
            <a:r>
              <a:rPr lang="en-US" sz="28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800" dirty="0" err="1">
                <a:latin typeface="Adobe Naskh Medium" pitchFamily="50" charset="-78"/>
                <a:cs typeface="Adobe Naskh Medium" pitchFamily="50" charset="-78"/>
              </a:rPr>
              <a:t>kanker</a:t>
            </a:r>
            <a:r>
              <a:rPr lang="en-US" sz="28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800" dirty="0" err="1">
                <a:latin typeface="Adobe Naskh Medium" pitchFamily="50" charset="-78"/>
                <a:cs typeface="Adobe Naskh Medium" pitchFamily="50" charset="-78"/>
              </a:rPr>
              <a:t>sudah</a:t>
            </a:r>
            <a:r>
              <a:rPr lang="en-US" sz="28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800" dirty="0" err="1">
                <a:latin typeface="Adobe Naskh Medium" pitchFamily="50" charset="-78"/>
                <a:cs typeface="Adobe Naskh Medium" pitchFamily="50" charset="-78"/>
              </a:rPr>
              <a:t>menyebar</a:t>
            </a:r>
            <a:r>
              <a:rPr lang="en-US" sz="28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800" dirty="0" err="1">
                <a:latin typeface="Adobe Naskh Medium" pitchFamily="50" charset="-78"/>
                <a:cs typeface="Adobe Naskh Medium" pitchFamily="50" charset="-78"/>
              </a:rPr>
              <a:t>ke</a:t>
            </a:r>
            <a:r>
              <a:rPr lang="en-US" sz="2800" dirty="0">
                <a:latin typeface="Adobe Naskh Medium" pitchFamily="50" charset="-78"/>
                <a:cs typeface="Adobe Naskh Medium" pitchFamily="50" charset="-78"/>
              </a:rPr>
              <a:t> organ </a:t>
            </a:r>
            <a:r>
              <a:rPr lang="en-US" sz="2800" dirty="0" err="1">
                <a:latin typeface="Adobe Naskh Medium" pitchFamily="50" charset="-78"/>
                <a:cs typeface="Adobe Naskh Medium" pitchFamily="50" charset="-78"/>
              </a:rPr>
              <a:t>atau</a:t>
            </a:r>
            <a:r>
              <a:rPr lang="en-US" sz="28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2800" dirty="0" err="1">
                <a:latin typeface="Adobe Naskh Medium" pitchFamily="50" charset="-78"/>
                <a:cs typeface="Adobe Naskh Medium" pitchFamily="50" charset="-78"/>
              </a:rPr>
              <a:t>jaringan</a:t>
            </a:r>
            <a:r>
              <a:rPr lang="en-US" sz="2800" dirty="0">
                <a:latin typeface="Adobe Naskh Medium" pitchFamily="50" charset="-78"/>
                <a:cs typeface="Adobe Naskh Medium" pitchFamily="50" charset="-78"/>
              </a:rPr>
              <a:t> lain</a:t>
            </a:r>
          </a:p>
        </p:txBody>
      </p:sp>
    </p:spTree>
    <p:extLst>
      <p:ext uri="{BB962C8B-B14F-4D97-AF65-F5344CB8AC3E}">
        <p14:creationId xmlns:p14="http://schemas.microsoft.com/office/powerpoint/2010/main" val="3961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Autofit/>
          </a:bodyPr>
          <a:lstStyle/>
          <a:p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gejala</a:t>
            </a:r>
            <a:r>
              <a:rPr lang="en-US" sz="2400" dirty="0"/>
              <a:t> yang </a:t>
            </a:r>
            <a:r>
              <a:rPr lang="en-US" sz="2400" dirty="0" err="1"/>
              <a:t>umum</a:t>
            </a:r>
            <a:r>
              <a:rPr lang="en-US" sz="2400" dirty="0"/>
              <a:t> yang </a:t>
            </a:r>
            <a:r>
              <a:rPr lang="en-US" sz="2400" dirty="0" err="1"/>
              <a:t>dialami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penderita</a:t>
            </a:r>
            <a:r>
              <a:rPr lang="en-US" sz="2400" dirty="0"/>
              <a:t> </a:t>
            </a:r>
            <a:r>
              <a:rPr lang="en-US" sz="2400" dirty="0" err="1"/>
              <a:t>kanker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43800" cy="38862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 err="1" smtClean="0"/>
              <a:t>Kelelahan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lemas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dikehendaki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benjolan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penebalan</a:t>
            </a:r>
            <a:r>
              <a:rPr lang="en-US" dirty="0"/>
              <a:t> yang </a:t>
            </a:r>
            <a:r>
              <a:rPr lang="en-US" dirty="0" err="1"/>
              <a:t>terasa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menguning</a:t>
            </a:r>
            <a:r>
              <a:rPr lang="en-US" dirty="0"/>
              <a:t>, </a:t>
            </a:r>
            <a:r>
              <a:rPr lang="en-US" dirty="0" err="1"/>
              <a:t>menggelap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memerah</a:t>
            </a:r>
            <a:r>
              <a:rPr lang="en-US" dirty="0"/>
              <a:t>.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yang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kunjung</a:t>
            </a:r>
            <a:r>
              <a:rPr lang="en-US" dirty="0"/>
              <a:t> </a:t>
            </a:r>
            <a:r>
              <a:rPr lang="en-US" dirty="0" err="1"/>
              <a:t>sembuh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Demam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keringat</a:t>
            </a:r>
            <a:r>
              <a:rPr lang="en-US" dirty="0"/>
              <a:t> </a:t>
            </a:r>
            <a:r>
              <a:rPr lang="en-US" dirty="0" err="1"/>
              <a:t>malam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lama.</a:t>
            </a:r>
          </a:p>
          <a:p>
            <a:pPr fontAlgn="base"/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memar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sebabnya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5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5105400" cy="83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Diagnosa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3886200"/>
          </a:xfrm>
        </p:spPr>
        <p:txBody>
          <a:bodyPr>
            <a:normAutofit/>
          </a:bodyPr>
          <a:lstStyle/>
          <a:p>
            <a:pPr fontAlgn="base"/>
            <a:r>
              <a:rPr lang="en-US" b="1" dirty="0" err="1"/>
              <a:t>Pemeriksaan</a:t>
            </a:r>
            <a:r>
              <a:rPr lang="en-US" b="1" dirty="0"/>
              <a:t> </a:t>
            </a:r>
            <a:r>
              <a:rPr lang="en-US" b="1" dirty="0" err="1"/>
              <a:t>fisik</a:t>
            </a:r>
            <a:r>
              <a:rPr lang="en-US" b="1" dirty="0"/>
              <a:t>.</a:t>
            </a:r>
            <a:r>
              <a:rPr lang="en-US" dirty="0"/>
              <a:t> </a:t>
            </a:r>
          </a:p>
          <a:p>
            <a:pPr fontAlgn="base"/>
            <a:r>
              <a:rPr lang="en-US" b="1" dirty="0" err="1"/>
              <a:t>Tes</a:t>
            </a:r>
            <a:r>
              <a:rPr lang="en-US" b="1" dirty="0"/>
              <a:t> </a:t>
            </a:r>
            <a:r>
              <a:rPr lang="en-US" b="1" dirty="0" err="1" smtClean="0"/>
              <a:t>laboratorium</a:t>
            </a:r>
            <a:endParaRPr lang="en-US" b="1" dirty="0" smtClean="0"/>
          </a:p>
          <a:p>
            <a:pPr fontAlgn="base"/>
            <a:r>
              <a:rPr lang="en-US" b="1" dirty="0" err="1" smtClean="0"/>
              <a:t>Tes</a:t>
            </a:r>
            <a:r>
              <a:rPr lang="en-US" b="1" dirty="0" smtClean="0"/>
              <a:t> </a:t>
            </a:r>
            <a:r>
              <a:rPr lang="en-US" b="1" dirty="0" err="1"/>
              <a:t>pencitraan</a:t>
            </a:r>
            <a:r>
              <a:rPr lang="en-US" b="1" dirty="0"/>
              <a:t> </a:t>
            </a:r>
            <a:r>
              <a:rPr lang="en-US" b="1" i="1" dirty="0"/>
              <a:t>(imaging </a:t>
            </a:r>
            <a:r>
              <a:rPr lang="en-US" b="1" i="1" dirty="0" smtClean="0"/>
              <a:t>test)</a:t>
            </a:r>
            <a:r>
              <a:rPr lang="en-US" b="1" dirty="0" smtClean="0"/>
              <a:t>:</a:t>
            </a:r>
            <a:r>
              <a:rPr lang="en-US" b="1" i="1" dirty="0" smtClean="0"/>
              <a:t> </a:t>
            </a:r>
            <a:r>
              <a:rPr lang="en-US" dirty="0" smtClean="0"/>
              <a:t>CT</a:t>
            </a:r>
            <a:r>
              <a:rPr lang="en-US" dirty="0"/>
              <a:t> </a:t>
            </a:r>
            <a:r>
              <a:rPr lang="en-US" i="1" dirty="0"/>
              <a:t>scan</a:t>
            </a:r>
            <a:r>
              <a:rPr lang="en-US" dirty="0"/>
              <a:t>, </a:t>
            </a:r>
            <a:r>
              <a:rPr lang="en-US" i="1" dirty="0"/>
              <a:t>scan</a:t>
            </a:r>
            <a:r>
              <a:rPr lang="en-US" dirty="0"/>
              <a:t> </a:t>
            </a:r>
            <a:r>
              <a:rPr lang="en-US" dirty="0" err="1"/>
              <a:t>tulang</a:t>
            </a:r>
            <a:r>
              <a:rPr lang="en-US" dirty="0"/>
              <a:t>, MRI, PET </a:t>
            </a:r>
            <a:r>
              <a:rPr lang="en-US" i="1" dirty="0"/>
              <a:t>scan</a:t>
            </a:r>
            <a:r>
              <a:rPr lang="en-US" dirty="0"/>
              <a:t>,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ultrsound</a:t>
            </a:r>
            <a:r>
              <a:rPr lang="en-US" dirty="0"/>
              <a:t>, </a:t>
            </a:r>
            <a:r>
              <a:rPr lang="en-US" dirty="0" err="1"/>
              <a:t>foto</a:t>
            </a:r>
            <a:r>
              <a:rPr lang="en-US" dirty="0"/>
              <a:t> Rontgen, </a:t>
            </a:r>
            <a:r>
              <a:rPr lang="en-US" dirty="0" err="1"/>
              <a:t>dan</a:t>
            </a:r>
            <a:r>
              <a:rPr lang="en-US" dirty="0"/>
              <a:t> lain-lain.</a:t>
            </a:r>
          </a:p>
          <a:p>
            <a:pPr fontAlgn="base"/>
            <a:r>
              <a:rPr lang="en-US" b="1" dirty="0" err="1"/>
              <a:t>Biopsi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6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9752"/>
            <a:ext cx="6781800" cy="70944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Pemeriksaan</a:t>
            </a:r>
            <a:r>
              <a:rPr lang="en-US" sz="3200" dirty="0" smtClean="0"/>
              <a:t> </a:t>
            </a:r>
            <a:r>
              <a:rPr lang="en-US" sz="3200" dirty="0" err="1" smtClean="0"/>
              <a:t>Fisioterapi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CHARTS</a:t>
            </a:r>
          </a:p>
          <a:p>
            <a:r>
              <a:rPr lang="en-US" sz="1400" dirty="0" smtClean="0"/>
              <a:t>C</a:t>
            </a:r>
            <a:r>
              <a:rPr lang="en-US" sz="1400" dirty="0"/>
              <a:t>, </a:t>
            </a:r>
            <a:r>
              <a:rPr lang="en-US" sz="1400" i="1" dirty="0"/>
              <a:t>Chief of </a:t>
            </a:r>
            <a:r>
              <a:rPr lang="en-US" sz="1400" i="1" dirty="0" smtClean="0"/>
              <a:t>complaint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H</a:t>
            </a:r>
            <a:r>
              <a:rPr lang="en-US" sz="1400" dirty="0"/>
              <a:t>, </a:t>
            </a:r>
            <a:r>
              <a:rPr lang="en-US" sz="1400" i="1" dirty="0"/>
              <a:t>History taking</a:t>
            </a:r>
            <a:r>
              <a:rPr lang="en-US" sz="1400" dirty="0"/>
              <a:t>, </a:t>
            </a:r>
            <a:endParaRPr lang="en-US" sz="1400" dirty="0" smtClean="0"/>
          </a:p>
          <a:p>
            <a:r>
              <a:rPr lang="en-US" sz="1400" dirty="0" smtClean="0"/>
              <a:t>A</a:t>
            </a:r>
            <a:r>
              <a:rPr lang="en-US" sz="1400" dirty="0"/>
              <a:t>, </a:t>
            </a:r>
            <a:r>
              <a:rPr lang="en-US" sz="1400" i="1" dirty="0" smtClean="0"/>
              <a:t>asymmetry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Observasi</a:t>
            </a:r>
            <a:r>
              <a:rPr lang="en-US" sz="1400" dirty="0" smtClean="0"/>
              <a:t> </a:t>
            </a:r>
            <a:r>
              <a:rPr lang="en-US" sz="1400" dirty="0" err="1"/>
              <a:t>ataupun</a:t>
            </a:r>
            <a:r>
              <a:rPr lang="en-US" sz="1400" dirty="0"/>
              <a:t> </a:t>
            </a:r>
            <a:r>
              <a:rPr lang="en-US" sz="1400" dirty="0" err="1"/>
              <a:t>inspeksi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keadaan</a:t>
            </a:r>
            <a:r>
              <a:rPr lang="en-US" sz="1400" dirty="0"/>
              <a:t> static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 smtClean="0"/>
              <a:t>dinamis</a:t>
            </a:r>
            <a:r>
              <a:rPr lang="en-US" sz="1400" dirty="0" smtClean="0"/>
              <a:t>, </a:t>
            </a:r>
            <a:r>
              <a:rPr lang="en-US" sz="1400" dirty="0" err="1" smtClean="0"/>
              <a:t>Palpasi</a:t>
            </a:r>
            <a:r>
              <a:rPr lang="en-US" sz="1400" dirty="0" smtClean="0"/>
              <a:t>, </a:t>
            </a:r>
            <a:r>
              <a:rPr lang="en-US" sz="1400" dirty="0" err="1" smtClean="0"/>
              <a:t>Pemeriksaan</a:t>
            </a:r>
            <a:r>
              <a:rPr lang="en-US" sz="1400" dirty="0" smtClean="0"/>
              <a:t> </a:t>
            </a:r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gerak</a:t>
            </a:r>
            <a:r>
              <a:rPr lang="en-US" sz="1400" dirty="0"/>
              <a:t> </a:t>
            </a:r>
            <a:r>
              <a:rPr lang="en-US" sz="1400" dirty="0" err="1" smtClean="0"/>
              <a:t>dasar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dirty="0" smtClean="0"/>
              <a:t>R</a:t>
            </a:r>
            <a:r>
              <a:rPr lang="en-US" sz="1400" dirty="0"/>
              <a:t>, </a:t>
            </a:r>
            <a:r>
              <a:rPr lang="en-US" sz="1400" i="1" dirty="0" err="1"/>
              <a:t>Restriktif</a:t>
            </a:r>
            <a:r>
              <a:rPr lang="en-US" sz="1400" dirty="0"/>
              <a:t> 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mengungkap</a:t>
            </a:r>
            <a:r>
              <a:rPr lang="en-US" sz="1400" dirty="0"/>
              <a:t>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/>
              <a:t>jenis</a:t>
            </a:r>
            <a:r>
              <a:rPr lang="en-US" sz="1400" dirty="0"/>
              <a:t> </a:t>
            </a:r>
            <a:r>
              <a:rPr lang="en-US" sz="1400" dirty="0" err="1"/>
              <a:t>limitasi</a:t>
            </a:r>
            <a:r>
              <a:rPr lang="en-US" sz="1400" dirty="0"/>
              <a:t> yang </a:t>
            </a:r>
            <a:r>
              <a:rPr lang="en-US" sz="1400" dirty="0" err="1"/>
              <a:t>dialami</a:t>
            </a:r>
            <a:r>
              <a:rPr lang="en-US" sz="1400" dirty="0"/>
              <a:t> </a:t>
            </a:r>
            <a:r>
              <a:rPr lang="en-US" sz="1400" dirty="0" err="1"/>
              <a:t>penderitas</a:t>
            </a:r>
            <a:r>
              <a:rPr lang="en-US" sz="1400" dirty="0"/>
              <a:t> </a:t>
            </a:r>
            <a:r>
              <a:rPr lang="en-US" sz="1400" dirty="0" err="1"/>
              <a:t>berkaitan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patofisiologi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.</a:t>
            </a:r>
          </a:p>
          <a:p>
            <a:r>
              <a:rPr lang="en-US" sz="1400" dirty="0" smtClean="0"/>
              <a:t>T</a:t>
            </a:r>
            <a:r>
              <a:rPr lang="en-US" sz="1400" dirty="0"/>
              <a:t>, </a:t>
            </a:r>
            <a:r>
              <a:rPr lang="en-US" sz="1400" i="1" dirty="0"/>
              <a:t>Tissue </a:t>
            </a:r>
            <a:r>
              <a:rPr lang="en-US" sz="1400" i="1" dirty="0" err="1"/>
              <a:t>impairtment</a:t>
            </a:r>
            <a:r>
              <a:rPr lang="en-US" sz="1400" i="1" dirty="0"/>
              <a:t> and psychogenic prediction</a:t>
            </a:r>
            <a:r>
              <a:rPr lang="en-US" sz="1400" dirty="0"/>
              <a:t>, </a:t>
            </a:r>
            <a:endParaRPr lang="en-US" sz="1400" dirty="0" smtClean="0"/>
          </a:p>
          <a:p>
            <a:r>
              <a:rPr lang="en-US" sz="1400" dirty="0"/>
              <a:t> S, </a:t>
            </a:r>
            <a:r>
              <a:rPr lang="en-US" sz="1400" i="1" dirty="0"/>
              <a:t>Specific test</a:t>
            </a:r>
            <a:r>
              <a:rPr lang="en-US" sz="1400" dirty="0"/>
              <a:t> 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pemeriksaan</a:t>
            </a:r>
            <a:r>
              <a:rPr lang="en-US" sz="1400" dirty="0"/>
              <a:t> </a:t>
            </a:r>
            <a:r>
              <a:rPr lang="en-US" sz="1400" dirty="0" err="1"/>
              <a:t>spesifik</a:t>
            </a:r>
            <a:r>
              <a:rPr lang="en-US" sz="1400" dirty="0"/>
              <a:t> </a:t>
            </a:r>
            <a:r>
              <a:rPr lang="en-US" sz="1400" dirty="0" err="1"/>
              <a:t>fisioterapi</a:t>
            </a:r>
            <a:r>
              <a:rPr lang="en-US" sz="1400" dirty="0"/>
              <a:t>, 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Gangguan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sering</a:t>
            </a:r>
            <a:r>
              <a:rPr lang="en-US" sz="1400" dirty="0" smtClean="0"/>
              <a:t> </a:t>
            </a:r>
            <a:r>
              <a:rPr lang="en-US" sz="1400" dirty="0" err="1" smtClean="0"/>
              <a:t>terjadi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penderita</a:t>
            </a:r>
            <a:r>
              <a:rPr lang="en-US" sz="1400" dirty="0" smtClean="0"/>
              <a:t> </a:t>
            </a:r>
            <a:r>
              <a:rPr lang="en-US" sz="1400" dirty="0" err="1" smtClean="0"/>
              <a:t>kanker</a:t>
            </a:r>
            <a:r>
              <a:rPr lang="en-US" sz="1400" dirty="0"/>
              <a:t> b</a:t>
            </a:r>
            <a:r>
              <a:rPr lang="id-ID" sz="1400" dirty="0" smtClean="0"/>
              <a:t>erdasarkan </a:t>
            </a:r>
            <a:r>
              <a:rPr lang="id-ID" sz="1400" dirty="0"/>
              <a:t>studi oleh Lehman et al, 1978 dan studi lainnya, </a:t>
            </a:r>
            <a:endParaRPr lang="en-US" sz="1400" dirty="0" smtClean="0"/>
          </a:p>
          <a:p>
            <a:r>
              <a:rPr lang="id-ID" sz="1400" dirty="0" smtClean="0"/>
              <a:t>35</a:t>
            </a:r>
            <a:r>
              <a:rPr lang="id-ID" sz="1400" dirty="0"/>
              <a:t>% dengan kelemahan umum (</a:t>
            </a:r>
            <a:r>
              <a:rPr lang="id-ID" sz="1400" i="1" dirty="0"/>
              <a:t>general weakness</a:t>
            </a:r>
            <a:r>
              <a:rPr lang="id-ID" sz="1400" dirty="0"/>
              <a:t>), </a:t>
            </a:r>
            <a:endParaRPr lang="en-US" sz="1400" dirty="0" smtClean="0"/>
          </a:p>
          <a:p>
            <a:r>
              <a:rPr lang="id-ID" sz="1400" dirty="0" smtClean="0"/>
              <a:t>30</a:t>
            </a:r>
            <a:r>
              <a:rPr lang="id-ID" sz="1400" dirty="0"/>
              <a:t>% dengan penurunan kemampuan dalam melakukan aktifitas sehari-hari (</a:t>
            </a:r>
            <a:r>
              <a:rPr lang="id-ID" sz="1400" i="1" dirty="0"/>
              <a:t>activities of daily living</a:t>
            </a:r>
            <a:r>
              <a:rPr lang="id-ID" sz="1400" dirty="0"/>
              <a:t>, ADL), </a:t>
            </a:r>
            <a:endParaRPr lang="en-US" sz="1400" dirty="0" smtClean="0"/>
          </a:p>
          <a:p>
            <a:r>
              <a:rPr lang="id-ID" sz="1400" dirty="0" smtClean="0"/>
              <a:t>30</a:t>
            </a:r>
            <a:r>
              <a:rPr lang="id-ID" sz="1400" dirty="0"/>
              <a:t>% dengan nyeri, dan </a:t>
            </a:r>
            <a:endParaRPr lang="en-US" sz="1400" dirty="0" smtClean="0"/>
          </a:p>
          <a:p>
            <a:r>
              <a:rPr lang="id-ID" sz="1400" dirty="0" smtClean="0"/>
              <a:t>25</a:t>
            </a:r>
            <a:r>
              <a:rPr lang="id-ID" sz="1400" dirty="0"/>
              <a:t>% dengan kesulitan ambulasi.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887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Rencana</a:t>
            </a:r>
            <a:r>
              <a:rPr lang="en-US" sz="4000" dirty="0" smtClean="0"/>
              <a:t> Program </a:t>
            </a:r>
            <a:r>
              <a:rPr lang="en-US" sz="4000" dirty="0" err="1" smtClean="0"/>
              <a:t>Fisioterapi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/>
              <a:t>penguatan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intervensi</a:t>
            </a:r>
            <a:r>
              <a:rPr lang="en-US" dirty="0" smtClean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meringankan</a:t>
            </a:r>
            <a:r>
              <a:rPr lang="en-US" dirty="0"/>
              <a:t> </a:t>
            </a:r>
            <a:r>
              <a:rPr lang="en-US" dirty="0" err="1"/>
              <a:t>kelelahan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proses </a:t>
            </a:r>
            <a:r>
              <a:rPr lang="en-US" dirty="0" err="1"/>
              <a:t>pengobatan</a:t>
            </a:r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028172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Modalitas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Intervensi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73365"/>
              </p:ext>
            </p:extLst>
          </p:nvPr>
        </p:nvGraphicFramePr>
        <p:xfrm>
          <a:off x="609600" y="762000"/>
          <a:ext cx="7543800" cy="5152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"/>
                <a:gridCol w="2743200"/>
                <a:gridCol w="3810000"/>
              </a:tblGrid>
              <a:tr h="89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Modalitas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268" marR="21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Tujuan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268" marR="21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Bentuk Modalitas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268" marR="21268" marT="0" marB="0"/>
                </a:tc>
              </a:tr>
              <a:tr h="943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Fisik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268" marR="21268" marT="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dirty="0">
                          <a:effectLst/>
                        </a:rPr>
                        <a:t>Meningkatkan ekstensibilitas jaringan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dirty="0">
                          <a:effectLst/>
                        </a:rPr>
                        <a:t>Mempercepat penyembuhan luka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dirty="0">
                          <a:effectLst/>
                        </a:rPr>
                        <a:t>Modulasi rasa nyeri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dirty="0">
                          <a:effectLst/>
                        </a:rPr>
                        <a:t>Mengurangi pembengkakan dan inflamasi jaringan lunak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dirty="0">
                          <a:effectLst/>
                        </a:rPr>
                        <a:t>Remodeling jaringan parut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dirty="0">
                          <a:effectLst/>
                        </a:rPr>
                        <a:t>Merawat kerusakan pada kulit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1268" marR="21268" marT="0" marB="0"/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>
                          <a:effectLst/>
                        </a:rPr>
                        <a:t>Krioterapi: bantalan es, masase es, semprotan vapocoolant</a:t>
                      </a:r>
                      <a:endParaRPr lang="en-US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>
                          <a:effectLst/>
                        </a:rPr>
                        <a:t>Hidroterapi: contrast baths, pools, whirlpool tanks</a:t>
                      </a:r>
                      <a:endParaRPr lang="en-US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>
                          <a:effectLst/>
                        </a:rPr>
                        <a:t>Cahaya: infra merah, laser, UV</a:t>
                      </a:r>
                      <a:endParaRPr lang="en-US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>
                          <a:effectLst/>
                        </a:rPr>
                        <a:t>Suara: fonoforesis, ultrasound</a:t>
                      </a:r>
                      <a:endParaRPr lang="en-US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>
                          <a:effectLst/>
                        </a:rPr>
                        <a:t>Termoterapi: dry heat, bantalan panas, parafin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1268" marR="21268" marT="0" marB="0"/>
                </a:tc>
              </a:tr>
              <a:tr h="989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Mekanik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268" marR="21268" marT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>
                          <a:effectLst/>
                        </a:rPr>
                        <a:t>Memperbaiki sikulasi</a:t>
                      </a:r>
                      <a:endParaRPr lang="en-US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>
                          <a:effectLst/>
                        </a:rPr>
                        <a:t>Meningkatkan lingkup gerak sendi</a:t>
                      </a:r>
                      <a:endParaRPr lang="en-US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>
                          <a:effectLst/>
                        </a:rPr>
                        <a:t>Modulasi rasa nyeri</a:t>
                      </a:r>
                      <a:endParaRPr lang="en-US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>
                          <a:effectLst/>
                        </a:rPr>
                        <a:t>Mengurangi edema</a:t>
                      </a:r>
                      <a:endParaRPr lang="en-US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>
                          <a:effectLst/>
                        </a:rPr>
                        <a:t>Stabilisasi bagian yang membutuhkan penopang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1268" marR="21268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dirty="0">
                          <a:effectLst/>
                        </a:rPr>
                        <a:t>Kompresi: kompresi bandage, kompresi garmen, taping, alat kompresi vasopneumatik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dirty="0">
                          <a:effectLst/>
                        </a:rPr>
                        <a:t>Gravity-assisted compression device: standing frame, tilt table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dirty="0">
                          <a:effectLst/>
                        </a:rPr>
                        <a:t>Continuous passive motion device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dirty="0">
                          <a:effectLst/>
                        </a:rPr>
                        <a:t>Traksi: intermiten, posisional, sustained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1268" marR="212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827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781800" cy="8382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Modalitas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Intervensi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980816"/>
              </p:ext>
            </p:extLst>
          </p:nvPr>
        </p:nvGraphicFramePr>
        <p:xfrm>
          <a:off x="762000" y="1043178"/>
          <a:ext cx="7543800" cy="5205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/>
                <a:gridCol w="1981200"/>
                <a:gridCol w="4343400"/>
              </a:tblGrid>
              <a:tr h="1339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Elektroterapeutik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268" marR="21268" marT="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100" dirty="0">
                          <a:effectLst/>
                        </a:rPr>
                        <a:t>Membantu latihan fungsional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100" dirty="0">
                          <a:effectLst/>
                        </a:rPr>
                        <a:t>Membantu dalam menghasilkan kekuatan otot dan kontraksi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100" dirty="0">
                          <a:effectLst/>
                        </a:rPr>
                        <a:t>Mengurangi aktifitas otot yang tidak diinginkan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100" dirty="0">
                          <a:effectLst/>
                        </a:rPr>
                        <a:t>Mempercepat penyembuhan luka terbuka dan jaringan lunak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100" dirty="0">
                          <a:effectLst/>
                        </a:rPr>
                        <a:t>Mempertahankan kekuatan otot setelah operasi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100" dirty="0">
                          <a:effectLst/>
                        </a:rPr>
                        <a:t>Modulasi rasa nyeri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100" dirty="0">
                          <a:effectLst/>
                        </a:rPr>
                        <a:t>Mengurangi pembengkakan dan inflamasi jaringan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1268" marR="21268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100" dirty="0">
                          <a:effectLst/>
                        </a:rPr>
                        <a:t>Biofeedback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100" dirty="0">
                          <a:effectLst/>
                        </a:rPr>
                        <a:t>Iontoforesis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100" dirty="0">
                          <a:effectLst/>
                        </a:rPr>
                        <a:t>Stimulasi elektrik: EMS, FES, NMES, TENS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1268" marR="21268" marT="0" marB="0"/>
                </a:tc>
              </a:tr>
              <a:tr h="629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Exercise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268" marR="212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268" marR="21268" marT="0" marB="0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100" dirty="0">
                          <a:effectLst/>
                        </a:rPr>
                        <a:t>Strengthening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100" dirty="0">
                          <a:effectLst/>
                        </a:rPr>
                        <a:t>Aerobik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100" dirty="0">
                          <a:effectLst/>
                        </a:rPr>
                        <a:t>ROM dan fleksibilitas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100" dirty="0">
                          <a:effectLst/>
                        </a:rPr>
                        <a:t>Chest physical therapy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100" dirty="0">
                          <a:effectLst/>
                        </a:rPr>
                        <a:t>Latihan koordinasi dan keseimbangan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1268" marR="212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103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Modalitas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Intervensi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433426"/>
              </p:ext>
            </p:extLst>
          </p:nvPr>
        </p:nvGraphicFramePr>
        <p:xfrm>
          <a:off x="914400" y="1219200"/>
          <a:ext cx="7543800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  <a:gridCol w="2819400"/>
                <a:gridCol w="3048000"/>
              </a:tblGrid>
              <a:tr h="359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Nutrisi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268" marR="212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268" marR="21268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 dirty="0">
                          <a:effectLst/>
                        </a:rPr>
                        <a:t>Terapi diet oral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 dirty="0">
                          <a:effectLst/>
                        </a:rPr>
                        <a:t>Nutrisi enteral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 dirty="0">
                          <a:effectLst/>
                        </a:rPr>
                        <a:t>Nutrisi parenteral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1268" marR="21268" marT="0" marB="0"/>
                </a:tc>
              </a:tr>
              <a:tr h="359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Depresi, ansietas dan psikososial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268" marR="212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268" marR="21268" marT="0" marB="0"/>
                </a:tc>
                <a:tc>
                  <a:txBody>
                    <a:bodyPr/>
                    <a:lstStyle/>
                    <a:p>
                      <a:pPr marL="168275" indent="-168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>
                          <a:effectLst/>
                        </a:rPr>
                        <a:t>Terapi psikologis/psikiatrik</a:t>
                      </a:r>
                      <a:endParaRPr lang="en-US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>
                          <a:effectLst/>
                        </a:rPr>
                        <a:t>Layanan pekerja sosial</a:t>
                      </a:r>
                      <a:endParaRPr lang="en-US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>
                          <a:effectLst/>
                        </a:rPr>
                        <a:t>Layanan pastoral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1268" marR="21268" marT="0" marB="0"/>
                </a:tc>
              </a:tr>
              <a:tr h="943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Paliatif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268" marR="212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 dirty="0">
                          <a:effectLst/>
                        </a:rPr>
                        <a:t>Memberikan dukungan hidup dan mengurangi ketidaknyamanan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 dirty="0">
                          <a:effectLst/>
                        </a:rPr>
                        <a:t>Meningkatkan sisa kualitas hidup dan memungkinkan pasien untuk hidup sepenuhnya dan senyaman mungkin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 dirty="0">
                          <a:effectLst/>
                        </a:rPr>
                        <a:t>Mempersiapkan mental keluarga atas kemungkinan kehilangan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1268" marR="212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>
                          <a:effectLst/>
                        </a:rPr>
                        <a:t>Kontrol gejala</a:t>
                      </a:r>
                      <a:endParaRPr lang="en-US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>
                          <a:effectLst/>
                        </a:rPr>
                        <a:t>Dukungan nutrisional</a:t>
                      </a:r>
                      <a:endParaRPr lang="en-US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>
                          <a:effectLst/>
                        </a:rPr>
                        <a:t>Dukungan psikososial</a:t>
                      </a:r>
                      <a:endParaRPr lang="en-US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>
                          <a:effectLst/>
                        </a:rPr>
                        <a:t>Dukungan spiritual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1268" marR="21268" marT="0" marB="0"/>
                </a:tc>
              </a:tr>
              <a:tr h="629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Komplementer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268" marR="212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>
                          <a:effectLst/>
                        </a:rPr>
                        <a:t>Membantu mengurangi gejala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1268" marR="212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 dirty="0">
                          <a:effectLst/>
                        </a:rPr>
                        <a:t>Masase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 dirty="0">
                          <a:effectLst/>
                        </a:rPr>
                        <a:t>Akupuntur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 dirty="0">
                          <a:effectLst/>
                        </a:rPr>
                        <a:t>Hipnosis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 dirty="0">
                          <a:effectLst/>
                        </a:rPr>
                        <a:t>Terapi relaksasi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 dirty="0">
                          <a:effectLst/>
                        </a:rPr>
                        <a:t>Meditasi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200" dirty="0">
                          <a:effectLst/>
                        </a:rPr>
                        <a:t>Terapi  musik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1268" marR="212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152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Rencana</a:t>
            </a:r>
            <a:r>
              <a:rPr lang="en-US" sz="2000" dirty="0"/>
              <a:t> </a:t>
            </a:r>
            <a:r>
              <a:rPr lang="en-US" sz="2000" dirty="0" err="1"/>
              <a:t>Evaluasi</a:t>
            </a:r>
            <a:r>
              <a:rPr lang="en-US" sz="2000" dirty="0"/>
              <a:t> Program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Reevaluasi</a:t>
            </a:r>
            <a:r>
              <a:rPr lang="en-US" sz="2000" dirty="0"/>
              <a:t>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/>
              <a:t>sendi</a:t>
            </a:r>
            <a:r>
              <a:rPr lang="en-US" dirty="0"/>
              <a:t> </a:t>
            </a:r>
            <a:r>
              <a:rPr lang="en-US" dirty="0" err="1"/>
              <a:t>dilhat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smtClean="0"/>
              <a:t>(VAS/VRS/ </a:t>
            </a:r>
            <a:r>
              <a:rPr lang="en-US" dirty="0" err="1" smtClean="0"/>
              <a:t>mimik</a:t>
            </a:r>
            <a:r>
              <a:rPr lang="en-US" dirty="0" smtClean="0"/>
              <a:t> </a:t>
            </a:r>
            <a:r>
              <a:rPr lang="en-US" dirty="0" err="1" smtClean="0"/>
              <a:t>wajah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Weakness/ </a:t>
            </a:r>
            <a:r>
              <a:rPr lang="en-US" dirty="0" err="1" smtClean="0"/>
              <a:t>Atropi</a:t>
            </a:r>
            <a:r>
              <a:rPr lang="en-US" dirty="0" smtClean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Motori</a:t>
            </a:r>
            <a:r>
              <a:rPr lang="en-US" dirty="0"/>
              <a:t> Developmental </a:t>
            </a:r>
            <a:r>
              <a:rPr lang="en-US" dirty="0" smtClean="0"/>
              <a:t>(MMT/Goniometer)</a:t>
            </a:r>
          </a:p>
          <a:p>
            <a:r>
              <a:rPr lang="en-US" dirty="0" smtClean="0"/>
              <a:t>Fatigue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Dyspnea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Breathing exercise yang </a:t>
            </a:r>
            <a:r>
              <a:rPr lang="en-US" dirty="0" err="1"/>
              <a:t>bertingkat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70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Edukasi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</a:t>
            </a:r>
            <a:r>
              <a:rPr lang="it-IT" dirty="0" smtClean="0"/>
              <a:t>dukasi</a:t>
            </a:r>
            <a:r>
              <a:rPr lang="it-IT" dirty="0"/>
              <a:t> pasien mengenai tanda-tanda yang </a:t>
            </a:r>
            <a:r>
              <a:rPr lang="it-IT" dirty="0" smtClean="0"/>
              <a:t>harusdiwaspadai/ </a:t>
            </a:r>
            <a:r>
              <a:rPr lang="it-IT" b="1" i="1" dirty="0" smtClean="0"/>
              <a:t>self-monitor</a:t>
            </a:r>
            <a:r>
              <a:rPr lang="it-IT" b="1" i="1" dirty="0"/>
              <a:t> </a:t>
            </a:r>
            <a:endParaRPr lang="it-IT" dirty="0"/>
          </a:p>
          <a:p>
            <a:r>
              <a:rPr lang="it-IT" dirty="0"/>
              <a:t>e</a:t>
            </a:r>
            <a:r>
              <a:rPr lang="en-US" dirty="0" err="1" smtClean="0"/>
              <a:t>dukasi</a:t>
            </a:r>
            <a:r>
              <a:rPr lang="en-US" dirty="0"/>
              <a:t> </a:t>
            </a:r>
            <a:r>
              <a:rPr lang="en-US" dirty="0" err="1"/>
              <a:t>pasien</a:t>
            </a:r>
            <a:r>
              <a:rPr lang="en-US" dirty="0"/>
              <a:t> </a:t>
            </a:r>
            <a:r>
              <a:rPr lang="en-US" dirty="0" err="1"/>
              <a:t>tentang</a:t>
            </a:r>
            <a:r>
              <a:rPr lang="en-US" dirty="0"/>
              <a:t> </a:t>
            </a:r>
            <a:r>
              <a:rPr lang="en-US" dirty="0" err="1"/>
              <a:t>dampak</a:t>
            </a:r>
            <a:r>
              <a:rPr lang="en-US" dirty="0"/>
              <a:t> </a:t>
            </a:r>
            <a:r>
              <a:rPr lang="en-US" dirty="0" err="1"/>
              <a:t>dari</a:t>
            </a:r>
            <a:r>
              <a:rPr lang="en-US" dirty="0"/>
              <a:t> </a:t>
            </a:r>
            <a:r>
              <a:rPr lang="en-US" dirty="0" err="1" smtClean="0"/>
              <a:t>kekambuhan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efeknya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r>
              <a:rPr lang="en-US" dirty="0" err="1"/>
              <a:t>e</a:t>
            </a:r>
            <a:r>
              <a:rPr lang="en-US" dirty="0" err="1" smtClean="0"/>
              <a:t>dukasi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mobilitas,gerak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bantu</a:t>
            </a:r>
          </a:p>
        </p:txBody>
      </p:sp>
    </p:spTree>
    <p:extLst>
      <p:ext uri="{BB962C8B-B14F-4D97-AF65-F5344CB8AC3E}">
        <p14:creationId xmlns:p14="http://schemas.microsoft.com/office/powerpoint/2010/main" val="40243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Kanker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pertumbuhan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normal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sel-sel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yang </a:t>
            </a:r>
            <a:r>
              <a:rPr lang="en-US" sz="2800" dirty="0" err="1"/>
              <a:t>berubah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kanker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Tumor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pertumbuhan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normal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lesi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kasus</a:t>
            </a:r>
            <a:r>
              <a:rPr lang="en-US" sz="2800" dirty="0"/>
              <a:t>, </a:t>
            </a:r>
            <a:r>
              <a:rPr lang="en-US" sz="2800" dirty="0" err="1"/>
              <a:t>benjolan</a:t>
            </a:r>
            <a:r>
              <a:rPr lang="en-US" sz="2800" dirty="0"/>
              <a:t> di </a:t>
            </a:r>
            <a:r>
              <a:rPr lang="en-US" sz="2800" dirty="0" err="1"/>
              <a:t>tubuh</a:t>
            </a:r>
            <a:r>
              <a:rPr lang="en-US" sz="2800" dirty="0"/>
              <a:t>.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40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SUMBER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Cancer Statistics, </a:t>
            </a:r>
            <a:r>
              <a:rPr lang="en-US" dirty="0" smtClean="0"/>
              <a:t>2018 by Rebecca </a:t>
            </a:r>
            <a:r>
              <a:rPr lang="en-US" dirty="0"/>
              <a:t>L. Siegel, </a:t>
            </a:r>
            <a:r>
              <a:rPr lang="en-US" dirty="0" smtClean="0"/>
              <a:t>MPH1; </a:t>
            </a:r>
            <a:r>
              <a:rPr lang="en-US" dirty="0"/>
              <a:t>Kimberly D. Miller, MPH2; </a:t>
            </a:r>
            <a:r>
              <a:rPr lang="en-US" dirty="0" err="1"/>
              <a:t>Ahmedin</a:t>
            </a:r>
            <a:r>
              <a:rPr lang="en-US" dirty="0"/>
              <a:t> </a:t>
            </a:r>
            <a:r>
              <a:rPr lang="en-US" dirty="0" err="1"/>
              <a:t>Jemal</a:t>
            </a:r>
            <a:r>
              <a:rPr lang="en-US" dirty="0"/>
              <a:t>, DVM, </a:t>
            </a:r>
            <a:r>
              <a:rPr lang="en-US" dirty="0" smtClean="0"/>
              <a:t>PhD</a:t>
            </a:r>
          </a:p>
          <a:p>
            <a:r>
              <a:rPr lang="en-US" dirty="0"/>
              <a:t>International Journal of Cancer and Clinical Research- </a:t>
            </a:r>
            <a:r>
              <a:rPr lang="en-US" dirty="0" err="1"/>
              <a:t>Commited</a:t>
            </a:r>
            <a:r>
              <a:rPr lang="en-US" dirty="0"/>
              <a:t> to </a:t>
            </a:r>
            <a:r>
              <a:rPr lang="en-US" dirty="0" smtClean="0"/>
              <a:t>Ensure Quality </a:t>
            </a:r>
            <a:r>
              <a:rPr lang="en-US" dirty="0"/>
              <a:t>Publication in Cancer </a:t>
            </a:r>
            <a:r>
              <a:rPr lang="en-US" dirty="0" smtClean="0"/>
              <a:t>Research, 2014 </a:t>
            </a:r>
            <a:r>
              <a:rPr lang="en-US" dirty="0"/>
              <a:t>by </a:t>
            </a:r>
            <a:r>
              <a:rPr lang="en-US" dirty="0" err="1"/>
              <a:t>Sulma</a:t>
            </a:r>
            <a:r>
              <a:rPr lang="en-US" dirty="0"/>
              <a:t> I. </a:t>
            </a:r>
            <a:r>
              <a:rPr lang="en-US" dirty="0" smtClean="0"/>
              <a:t>Mohammed</a:t>
            </a:r>
          </a:p>
          <a:p>
            <a:r>
              <a:rPr lang="en-US" dirty="0" err="1"/>
              <a:t>Patogenesis</a:t>
            </a:r>
            <a:r>
              <a:rPr lang="en-US" dirty="0"/>
              <a:t>, Diagnosis,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Penatalaksanaan</a:t>
            </a:r>
            <a:r>
              <a:rPr lang="en-US" dirty="0" smtClean="0"/>
              <a:t> </a:t>
            </a:r>
            <a:r>
              <a:rPr lang="en-US" dirty="0" err="1" smtClean="0"/>
              <a:t>Tromboemboli</a:t>
            </a:r>
            <a:r>
              <a:rPr lang="en-US" dirty="0" smtClean="0"/>
              <a:t> </a:t>
            </a:r>
            <a:r>
              <a:rPr lang="en-US" dirty="0"/>
              <a:t>Vena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, 2013 by Andree </a:t>
            </a:r>
            <a:r>
              <a:rPr lang="en-US" dirty="0" err="1" smtClean="0"/>
              <a:t>Kurniawan</a:t>
            </a:r>
            <a:endParaRPr lang="en-US" dirty="0" smtClean="0"/>
          </a:p>
          <a:p>
            <a:r>
              <a:rPr lang="en-US" dirty="0" err="1" smtClean="0"/>
              <a:t>Infodatin</a:t>
            </a:r>
            <a:r>
              <a:rPr lang="en-US" dirty="0" smtClean="0"/>
              <a:t>, </a:t>
            </a:r>
            <a:r>
              <a:rPr lang="en-US" dirty="0" err="1" smtClean="0"/>
              <a:t>Pusat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Kementerian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RI</a:t>
            </a:r>
          </a:p>
          <a:p>
            <a:r>
              <a:rPr lang="en-US" dirty="0"/>
              <a:t>Aerobic exercise as therapy for cancer </a:t>
            </a:r>
            <a:r>
              <a:rPr lang="en-US" dirty="0" smtClean="0"/>
              <a:t>fatigue, 1998 </a:t>
            </a:r>
            <a:r>
              <a:rPr lang="en-US" dirty="0"/>
              <a:t>by </a:t>
            </a:r>
            <a:r>
              <a:rPr lang="en-US" dirty="0" smtClean="0"/>
              <a:t>Fernando </a:t>
            </a:r>
            <a:r>
              <a:rPr lang="en-US" dirty="0" err="1" smtClean="0"/>
              <a:t>Dimeo</a:t>
            </a:r>
            <a:r>
              <a:rPr lang="en-US" dirty="0" smtClean="0"/>
              <a:t>; </a:t>
            </a:r>
            <a:r>
              <a:rPr lang="en-US" dirty="0" err="1" smtClean="0"/>
              <a:t>Brigitta</a:t>
            </a:r>
            <a:r>
              <a:rPr lang="en-US" dirty="0" smtClean="0"/>
              <a:t> G. </a:t>
            </a:r>
            <a:r>
              <a:rPr lang="en-US" dirty="0" err="1" smtClean="0"/>
              <a:t>Rumberger</a:t>
            </a:r>
            <a:r>
              <a:rPr lang="en-US" dirty="0" smtClean="0"/>
              <a:t>; Joseph </a:t>
            </a:r>
            <a:r>
              <a:rPr lang="en-US" dirty="0" err="1" smtClean="0"/>
              <a:t>Keul</a:t>
            </a:r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ansharphysio.blogspot.com/p/artikel.html</a:t>
            </a:r>
            <a:endParaRPr lang="en-US" dirty="0" smtClean="0"/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Payudara</a:t>
            </a:r>
            <a:r>
              <a:rPr lang="en-US" dirty="0" smtClean="0"/>
              <a:t> Di </a:t>
            </a:r>
            <a:r>
              <a:rPr lang="en-US" dirty="0" err="1" smtClean="0"/>
              <a:t>Yayasan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Wisnuwardhana</a:t>
            </a:r>
            <a:r>
              <a:rPr lang="en-US" dirty="0"/>
              <a:t> by Kevin </a:t>
            </a:r>
            <a:r>
              <a:rPr lang="en-US" dirty="0" err="1"/>
              <a:t>Patar</a:t>
            </a:r>
            <a:r>
              <a:rPr lang="en-US" dirty="0"/>
              <a:t> </a:t>
            </a:r>
            <a:r>
              <a:rPr lang="en-US" dirty="0" err="1" smtClean="0"/>
              <a:t>Aruan</a:t>
            </a:r>
            <a:endParaRPr lang="en-US" dirty="0" smtClean="0"/>
          </a:p>
          <a:p>
            <a:pPr fontAlgn="ctr"/>
            <a:r>
              <a:rPr lang="fi-FI" dirty="0" smtClean="0"/>
              <a:t>Tatalaksana Rehabilitasi Pada Pasien Kanker by </a:t>
            </a:r>
            <a:r>
              <a:rPr lang="en-US" dirty="0" err="1" smtClean="0"/>
              <a:t>Banpanas</a:t>
            </a:r>
            <a:r>
              <a:rPr lang="en-US" dirty="0" smtClean="0"/>
              <a:t> </a:t>
            </a:r>
            <a:r>
              <a:rPr lang="en-US" dirty="0" err="1" smtClean="0"/>
              <a:t>Ikfr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04" y="1171977"/>
            <a:ext cx="6619244" cy="2575094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Terima</a:t>
            </a:r>
            <a:r>
              <a:rPr lang="en-US" sz="4400" dirty="0" smtClean="0"/>
              <a:t> </a:t>
            </a:r>
            <a:r>
              <a:rPr lang="en-US" sz="4400" dirty="0" err="1" smtClean="0"/>
              <a:t>Kasih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677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86" y="762000"/>
            <a:ext cx="4800600" cy="660737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Adobe Hebrew" pitchFamily="18" charset="-79"/>
                <a:cs typeface="Adobe Hebrew" pitchFamily="18" charset="-79"/>
              </a:rPr>
              <a:t>Kanker</a:t>
            </a:r>
            <a:r>
              <a:rPr lang="en-US" sz="4400" dirty="0" smtClean="0">
                <a:latin typeface="Adobe Hebrew" pitchFamily="18" charset="-79"/>
                <a:cs typeface="Adobe Hebrew" pitchFamily="18" charset="-79"/>
              </a:rPr>
              <a:t> = tumor ?</a:t>
            </a:r>
            <a:endParaRPr lang="en-US" sz="4400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344340"/>
            <a:ext cx="1524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dobe Hebrew" pitchFamily="18" charset="-79"/>
                <a:cs typeface="Adobe Hebrew" pitchFamily="18" charset="-79"/>
              </a:rPr>
              <a:t>TUMOR</a:t>
            </a:r>
            <a:endParaRPr lang="en-US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828800"/>
            <a:ext cx="152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dobe Hebrew" pitchFamily="18" charset="-79"/>
                <a:cs typeface="Adobe Hebrew" pitchFamily="18" charset="-79"/>
              </a:rPr>
              <a:t>TUMOR JINAK</a:t>
            </a:r>
            <a:endParaRPr lang="en-US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86670"/>
            <a:ext cx="1524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dobe Hebrew" pitchFamily="18" charset="-79"/>
                <a:cs typeface="Adobe Hebrew" pitchFamily="18" charset="-79"/>
              </a:rPr>
              <a:t>TUMOR GANAS (KANKER)</a:t>
            </a:r>
            <a:endParaRPr lang="en-US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864275"/>
            <a:ext cx="33528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Adobe Hebrew" pitchFamily="18" charset="-79"/>
                <a:cs typeface="Adobe Hebrew" pitchFamily="18" charset="-79"/>
              </a:rPr>
              <a:t>tumbuh secara terbatas,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Adobe Hebrew" pitchFamily="18" charset="-79"/>
                <a:cs typeface="Adobe Hebrew" pitchFamily="18" charset="-79"/>
              </a:rPr>
              <a:t>memiliki selubung,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Adobe Hebrew" pitchFamily="18" charset="-79"/>
                <a:cs typeface="Adobe Hebrew" pitchFamily="18" charset="-79"/>
              </a:rPr>
              <a:t>tidak menyebar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Adobe Hebrew" pitchFamily="18" charset="-79"/>
                <a:cs typeface="Adobe Hebrew" pitchFamily="18" charset="-79"/>
              </a:rPr>
              <a:t> bila di operasi dapat dikeluarkan secara utuh sehingga dapat sembuh sempurna.</a:t>
            </a:r>
            <a:endParaRPr lang="en-US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3124200"/>
            <a:ext cx="35052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latin typeface="Adobe Hebrew" pitchFamily="18" charset="-79"/>
                <a:cs typeface="Adobe Hebrew" pitchFamily="18" charset="-79"/>
              </a:rPr>
              <a:t>dapat </a:t>
            </a:r>
            <a:r>
              <a:rPr lang="sv-SE" dirty="0">
                <a:latin typeface="Adobe Hebrew" pitchFamily="18" charset="-79"/>
                <a:cs typeface="Adobe Hebrew" pitchFamily="18" charset="-79"/>
              </a:rPr>
              <a:t>menyusup ke jaringan sekitarnya,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latin typeface="Adobe Hebrew" pitchFamily="18" charset="-79"/>
                <a:cs typeface="Adobe Hebrew" pitchFamily="18" charset="-79"/>
              </a:rPr>
              <a:t>sel </a:t>
            </a:r>
            <a:r>
              <a:rPr lang="sv-SE" dirty="0">
                <a:latin typeface="Adobe Hebrew" pitchFamily="18" charset="-79"/>
                <a:cs typeface="Adobe Hebrew" pitchFamily="18" charset="-79"/>
              </a:rPr>
              <a:t>kanker dapat ditemukan </a:t>
            </a:r>
            <a:r>
              <a:rPr lang="sv-SE" dirty="0" smtClean="0">
                <a:latin typeface="Adobe Hebrew" pitchFamily="18" charset="-79"/>
                <a:cs typeface="Adobe Hebrew" pitchFamily="18" charset="-79"/>
              </a:rPr>
              <a:t>pada pertumbuhan tumor </a:t>
            </a:r>
            <a:r>
              <a:rPr lang="en-US" dirty="0" err="1" smtClean="0">
                <a:latin typeface="Adobe Hebrew" pitchFamily="18" charset="-79"/>
                <a:cs typeface="Adobe Hebrew" pitchFamily="18" charset="-79"/>
              </a:rPr>
              <a:t>tersebut</a:t>
            </a:r>
            <a:r>
              <a:rPr lang="en-US" dirty="0">
                <a:latin typeface="Adobe Hebrew" pitchFamily="18" charset="-79"/>
                <a:cs typeface="Adobe Hebrew" pitchFamily="18" charset="-79"/>
              </a:rPr>
              <a:t>.</a:t>
            </a:r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 flipV="1">
            <a:off x="2133600" y="2133600"/>
            <a:ext cx="304800" cy="395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>
            <a:off x="2133600" y="2529006"/>
            <a:ext cx="304800" cy="442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95800" y="2133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19600" y="3581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71800" y="4675763"/>
            <a:ext cx="5715000" cy="187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sel</a:t>
            </a:r>
            <a:r>
              <a:rPr lang="en-US" sz="1600" dirty="0"/>
              <a:t> yang </a:t>
            </a:r>
            <a:r>
              <a:rPr lang="en-US" sz="1600" dirty="0" err="1"/>
              <a:t>terserang</a:t>
            </a:r>
            <a:r>
              <a:rPr lang="en-US" sz="1600" dirty="0"/>
              <a:t>, </a:t>
            </a:r>
            <a:r>
              <a:rPr lang="en-US" sz="1600" dirty="0" err="1"/>
              <a:t>kanker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dibagi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5 </a:t>
            </a:r>
            <a:r>
              <a:rPr lang="en-US" sz="1600" dirty="0" err="1"/>
              <a:t>kelompok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:</a:t>
            </a:r>
          </a:p>
          <a:p>
            <a:pPr marL="342900" indent="-342900" fontAlgn="base">
              <a:buAutoNum type="arabicPeriod"/>
            </a:pPr>
            <a:r>
              <a:rPr lang="en-US" sz="1600" b="1" dirty="0" err="1" smtClean="0"/>
              <a:t>Karsinoma</a:t>
            </a:r>
            <a:r>
              <a:rPr lang="en-US" sz="1600" b="1" dirty="0" smtClean="0"/>
              <a:t> (jar. </a:t>
            </a:r>
            <a:r>
              <a:rPr lang="en-US" sz="1600" b="1" dirty="0" err="1" smtClean="0"/>
              <a:t>Kulit</a:t>
            </a:r>
            <a:r>
              <a:rPr lang="en-US" sz="1600" b="1" dirty="0" smtClean="0"/>
              <a:t>/ </a:t>
            </a:r>
            <a:r>
              <a:rPr lang="en-US" sz="1600" b="1" dirty="0" err="1" smtClean="0"/>
              <a:t>terluar</a:t>
            </a:r>
            <a:r>
              <a:rPr lang="en-US" sz="1600" b="1" dirty="0" smtClean="0"/>
              <a:t> organ </a:t>
            </a:r>
            <a:r>
              <a:rPr lang="en-US" sz="1600" b="1" dirty="0" err="1" smtClean="0"/>
              <a:t>dalam</a:t>
            </a:r>
            <a:r>
              <a:rPr lang="en-US" sz="1600" b="1" dirty="0" smtClean="0"/>
              <a:t>)</a:t>
            </a:r>
          </a:p>
          <a:p>
            <a:pPr marL="342900" indent="-342900" fontAlgn="base">
              <a:buAutoNum type="arabicPeriod"/>
            </a:pPr>
            <a:r>
              <a:rPr lang="en-US" sz="1600" b="1" dirty="0" err="1" smtClean="0"/>
              <a:t>Sarkoma</a:t>
            </a:r>
            <a:r>
              <a:rPr lang="en-US" sz="1600" b="1" dirty="0" smtClean="0"/>
              <a:t> (Jar. </a:t>
            </a:r>
            <a:r>
              <a:rPr lang="en-US" sz="1600" b="1" dirty="0" err="1" smtClean="0"/>
              <a:t>Ikat</a:t>
            </a:r>
            <a:r>
              <a:rPr lang="en-US" sz="1600" b="1" dirty="0" smtClean="0"/>
              <a:t>)</a:t>
            </a:r>
          </a:p>
          <a:p>
            <a:pPr marL="342900" indent="-342900" fontAlgn="base">
              <a:buAutoNum type="arabicPeriod"/>
            </a:pPr>
            <a:r>
              <a:rPr lang="en-US" sz="1600" b="1" dirty="0" smtClean="0"/>
              <a:t>Leukemia (Jar. </a:t>
            </a:r>
            <a:r>
              <a:rPr lang="en-US" sz="1600" b="1" dirty="0" err="1" smtClean="0"/>
              <a:t>Pembentuk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darah</a:t>
            </a:r>
            <a:r>
              <a:rPr lang="en-US" sz="1600" b="1" dirty="0" smtClean="0"/>
              <a:t>)</a:t>
            </a:r>
            <a:endParaRPr lang="en-US" sz="1600" dirty="0" smtClean="0"/>
          </a:p>
          <a:p>
            <a:pPr marL="342900" indent="-342900" fontAlgn="base">
              <a:buAutoNum type="arabicPeriod"/>
            </a:pPr>
            <a:r>
              <a:rPr lang="en-US" sz="1600" b="1" dirty="0" err="1" smtClean="0"/>
              <a:t>Limfoma</a:t>
            </a:r>
            <a:r>
              <a:rPr lang="en-US" sz="1600" b="1" dirty="0" smtClean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 smtClean="0"/>
              <a:t>Mieloma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sel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kekebalan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tubuh</a:t>
            </a:r>
            <a:r>
              <a:rPr lang="en-US" sz="1600" b="1" dirty="0" smtClean="0"/>
              <a:t>)</a:t>
            </a:r>
            <a:r>
              <a:rPr lang="en-US" sz="1600" dirty="0"/>
              <a:t> </a:t>
            </a:r>
            <a:endParaRPr lang="en-US" sz="1600" dirty="0" smtClean="0"/>
          </a:p>
          <a:p>
            <a:pPr marL="342900" indent="-342900" fontAlgn="base">
              <a:buAutoNum type="arabicPeriod"/>
            </a:pPr>
            <a:r>
              <a:rPr lang="en-US" sz="1600" b="1" dirty="0" err="1" smtClean="0"/>
              <a:t>Kanker</a:t>
            </a:r>
            <a:r>
              <a:rPr lang="en-US" sz="1600" b="1" dirty="0"/>
              <a:t> di </a:t>
            </a:r>
            <a:r>
              <a:rPr lang="en-US" sz="1600" b="1" dirty="0" err="1"/>
              <a:t>otak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sumsum</a:t>
            </a:r>
            <a:r>
              <a:rPr lang="en-US" sz="1600" b="1" dirty="0"/>
              <a:t> </a:t>
            </a:r>
            <a:r>
              <a:rPr lang="en-US" sz="1600" b="1" dirty="0" err="1"/>
              <a:t>tulang</a:t>
            </a:r>
            <a:r>
              <a:rPr lang="en-US" sz="1600" b="1" dirty="0"/>
              <a:t> </a:t>
            </a:r>
            <a:r>
              <a:rPr lang="en-US" sz="1600" b="1" dirty="0" err="1" smtClean="0"/>
              <a:t>belakang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551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6781800" cy="1028699"/>
          </a:xfrm>
        </p:spPr>
        <p:txBody>
          <a:bodyPr/>
          <a:lstStyle/>
          <a:p>
            <a:r>
              <a:rPr lang="en-US" dirty="0" err="1" smtClean="0">
                <a:latin typeface="Adobe Hebrew" pitchFamily="18" charset="-79"/>
                <a:cs typeface="Adobe Hebrew" pitchFamily="18" charset="-79"/>
              </a:rPr>
              <a:t>Patologi</a:t>
            </a:r>
            <a:r>
              <a:rPr lang="en-US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dirty="0" err="1" smtClean="0">
                <a:latin typeface="Adobe Hebrew" pitchFamily="18" charset="-79"/>
                <a:cs typeface="Adobe Hebrew" pitchFamily="18" charset="-79"/>
              </a:rPr>
              <a:t>Anatomi</a:t>
            </a:r>
            <a:endParaRPr lang="en-US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4098" name="Picture 2" descr="Proargi9 Plus Mencegah Penyakit Kanker sel kan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905000"/>
            <a:ext cx="5619750" cy="407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/>
              <a:t>Genetik</a:t>
            </a:r>
            <a:endParaRPr lang="en-US" dirty="0"/>
          </a:p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/>
              <a:t>Karsinogen</a:t>
            </a:r>
            <a:r>
              <a:rPr lang="en-US" dirty="0"/>
              <a:t>, di </a:t>
            </a:r>
            <a:r>
              <a:rPr lang="en-US" dirty="0" err="1"/>
              <a:t>antaranya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, </a:t>
            </a:r>
            <a:r>
              <a:rPr lang="en-US" dirty="0" err="1"/>
              <a:t>radiasi</a:t>
            </a:r>
            <a:r>
              <a:rPr lang="en-US" dirty="0"/>
              <a:t>, virus, </a:t>
            </a:r>
            <a:r>
              <a:rPr lang="en-US" dirty="0" err="1"/>
              <a:t>hormon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iritasi</a:t>
            </a:r>
            <a:r>
              <a:rPr lang="en-US" dirty="0"/>
              <a:t> </a:t>
            </a:r>
            <a:r>
              <a:rPr lang="en-US" dirty="0" err="1"/>
              <a:t>kronis</a:t>
            </a:r>
            <a:endParaRPr lang="en-US" dirty="0"/>
          </a:p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/>
              <a:t>Perilaku</a:t>
            </a:r>
            <a:r>
              <a:rPr lang="en-US" dirty="0"/>
              <a:t>/Gaya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merokok</a:t>
            </a:r>
            <a:r>
              <a:rPr lang="en-US" dirty="0"/>
              <a:t>,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,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,</a:t>
            </a:r>
          </a:p>
          <a:p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78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2355"/>
          <a:stretch/>
        </p:blipFill>
        <p:spPr bwMode="auto">
          <a:xfrm>
            <a:off x="457200" y="945776"/>
            <a:ext cx="7848600" cy="494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816377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Proporsi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2013 (source: </a:t>
            </a:r>
            <a:r>
              <a:rPr lang="en-US" dirty="0" err="1" smtClean="0"/>
              <a:t>Depkes</a:t>
            </a:r>
            <a:r>
              <a:rPr lang="en-US" dirty="0" smtClean="0"/>
              <a:t> RI)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16" y="457200"/>
            <a:ext cx="7772400" cy="6858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Data </a:t>
            </a:r>
            <a:r>
              <a:rPr lang="en-US" sz="2000" dirty="0" err="1" smtClean="0">
                <a:latin typeface="Adobe Hebrew" pitchFamily="18" charset="-79"/>
                <a:cs typeface="Adobe Hebrew" pitchFamily="18" charset="-79"/>
              </a:rPr>
              <a:t>penyakit</a:t>
            </a:r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2000" dirty="0" err="1" smtClean="0">
                <a:latin typeface="Adobe Hebrew" pitchFamily="18" charset="-79"/>
                <a:cs typeface="Adobe Hebrew" pitchFamily="18" charset="-79"/>
              </a:rPr>
              <a:t>Kanker</a:t>
            </a:r>
            <a:endParaRPr lang="en-US" sz="2000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4025" r="1218" b="1361"/>
          <a:stretch/>
        </p:blipFill>
        <p:spPr bwMode="auto">
          <a:xfrm>
            <a:off x="3124200" y="914400"/>
            <a:ext cx="582712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9" y="3810000"/>
            <a:ext cx="612769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64995" y="4038600"/>
            <a:ext cx="23981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dobe Arabic" pitchFamily="18" charset="-78"/>
                <a:cs typeface="Adobe Arabic" pitchFamily="18" charset="-78"/>
              </a:rPr>
              <a:t>Estimasi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Persentase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Kasus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Baru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dan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Kematian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Akibat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Kanker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pada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Penduduk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Laki-laki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dan</a:t>
            </a:r>
            <a:endParaRPr lang="en-US" dirty="0">
              <a:latin typeface="Adobe Arabic" pitchFamily="18" charset="-78"/>
              <a:cs typeface="Adobe Arabic" pitchFamily="18" charset="-78"/>
            </a:endParaRPr>
          </a:p>
          <a:p>
            <a:r>
              <a:rPr lang="it-IT" dirty="0">
                <a:latin typeface="Adobe Arabic" pitchFamily="18" charset="-78"/>
                <a:cs typeface="Adobe Arabic" pitchFamily="18" charset="-78"/>
              </a:rPr>
              <a:t>Perempuan di Dunia Tahun </a:t>
            </a:r>
            <a:r>
              <a:rPr lang="it-IT" dirty="0" smtClean="0">
                <a:latin typeface="Adobe Arabic" pitchFamily="18" charset="-78"/>
                <a:cs typeface="Adobe Arabic" pitchFamily="18" charset="-78"/>
              </a:rPr>
              <a:t>2012</a:t>
            </a:r>
          </a:p>
          <a:p>
            <a:r>
              <a:rPr lang="it-IT" dirty="0" smtClean="0">
                <a:latin typeface="Adobe Arabic" pitchFamily="18" charset="-78"/>
                <a:cs typeface="Adobe Arabic" pitchFamily="18" charset="-78"/>
              </a:rPr>
              <a:t>(source: Depkes RI)</a:t>
            </a:r>
            <a:endParaRPr lang="en-US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32" name="Picture 8" descr="Gambar terkai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6"/>
          <a:stretch/>
        </p:blipFill>
        <p:spPr bwMode="auto">
          <a:xfrm>
            <a:off x="1143000" y="1319142"/>
            <a:ext cx="1553880" cy="200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08" y="838200"/>
            <a:ext cx="7391400" cy="914400"/>
          </a:xfrm>
        </p:spPr>
        <p:txBody>
          <a:bodyPr>
            <a:noAutofit/>
          </a:bodyPr>
          <a:lstStyle/>
          <a:p>
            <a:pPr algn="ctr"/>
            <a:r>
              <a:rPr lang="fi-FI" sz="1600" dirty="0"/>
              <a:t>Prevalensi dan Estimasi Jumlah Penderita Penyakit Kanker</a:t>
            </a:r>
            <a:br>
              <a:rPr lang="fi-FI" sz="1600" dirty="0"/>
            </a:b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Penduduk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Umur</a:t>
            </a:r>
            <a:r>
              <a:rPr lang="en-US" sz="1600" dirty="0"/>
              <a:t> </a:t>
            </a:r>
            <a:r>
              <a:rPr lang="en-US" sz="1600" dirty="0" err="1"/>
              <a:t>Menurut</a:t>
            </a:r>
            <a:r>
              <a:rPr lang="en-US" sz="1600" dirty="0"/>
              <a:t> </a:t>
            </a:r>
            <a:r>
              <a:rPr lang="en-US" sz="1600" dirty="0" err="1"/>
              <a:t>Provinsi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2013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1" r="3116" b="1366"/>
          <a:stretch/>
        </p:blipFill>
        <p:spPr bwMode="auto">
          <a:xfrm>
            <a:off x="1143000" y="1828800"/>
            <a:ext cx="6629400" cy="384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5791200"/>
            <a:ext cx="1982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(source: </a:t>
            </a:r>
            <a:r>
              <a:rPr lang="en-US" dirty="0" err="1" smtClean="0"/>
              <a:t>Depkes</a:t>
            </a:r>
            <a:r>
              <a:rPr lang="en-US" dirty="0" smtClean="0"/>
              <a:t> RI)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ambar terka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9"/>
          <a:stretch/>
        </p:blipFill>
        <p:spPr bwMode="auto">
          <a:xfrm>
            <a:off x="4392877" y="4067504"/>
            <a:ext cx="3374588" cy="227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ambar terka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0" b="44144"/>
          <a:stretch/>
        </p:blipFill>
        <p:spPr bwMode="auto">
          <a:xfrm>
            <a:off x="1600200" y="2362200"/>
            <a:ext cx="3739563" cy="170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ambar terka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3" b="73719"/>
          <a:stretch/>
        </p:blipFill>
        <p:spPr bwMode="auto">
          <a:xfrm>
            <a:off x="315661" y="748711"/>
            <a:ext cx="4102616" cy="16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802264"/>
            <a:ext cx="3168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PATOFISIOLOGI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36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539</Words>
  <Application>Microsoft Office PowerPoint</Application>
  <PresentationFormat>On-screen Show (4:3)</PresentationFormat>
  <Paragraphs>183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PowerPoint Presentation</vt:lpstr>
      <vt:lpstr>Definisi</vt:lpstr>
      <vt:lpstr>Kanker = tumor ?</vt:lpstr>
      <vt:lpstr>Patologi Anatomi</vt:lpstr>
      <vt:lpstr>Faktor Resiko Penyakit Kanker</vt:lpstr>
      <vt:lpstr>PowerPoint Presentation</vt:lpstr>
      <vt:lpstr>Data penyakit Kanker</vt:lpstr>
      <vt:lpstr>Prevalensi dan Estimasi Jumlah Penderita Penyakit Kanker pada Penduduk Semua Umur Menurut Provinsi Tahun 2013</vt:lpstr>
      <vt:lpstr>PowerPoint Presentation</vt:lpstr>
      <vt:lpstr>PowerPoint Presentation</vt:lpstr>
      <vt:lpstr>Beberapa gejala yang umum yang dialami oleh penderita kanker adalah:</vt:lpstr>
      <vt:lpstr>Diagnosa Kanker</vt:lpstr>
      <vt:lpstr>Pemeriksaan Fisioterapi</vt:lpstr>
      <vt:lpstr>Rencana Program Fisioterapi </vt:lpstr>
      <vt:lpstr>Modalitas dan Intervensi </vt:lpstr>
      <vt:lpstr>Modalitas dan Intervensi</vt:lpstr>
      <vt:lpstr>Modalitas dan Intervensi</vt:lpstr>
      <vt:lpstr>Rencana Evaluasi Program dan Reevaluasi Program</vt:lpstr>
      <vt:lpstr>Edukasi</vt:lpstr>
      <vt:lpstr>SUMBER 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2018-07-23T04:52:01Z</dcterms:created>
  <dcterms:modified xsi:type="dcterms:W3CDTF">2018-07-23T04:59:48Z</dcterms:modified>
</cp:coreProperties>
</file>