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6654713-425A-4AC7-A0B8-B2303EFA2CA3}" type="datetimeFigureOut">
              <a:rPr lang="en-US" smtClean="0">
                <a:solidFill>
                  <a:srgbClr val="575F6D"/>
                </a:solidFill>
              </a:rPr>
              <a:pPr/>
              <a:t>23/07/2018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72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4713-425A-4AC7-A0B8-B2303EFA2CA3}" type="datetimeFigureOut">
              <a:rPr lang="en-US" smtClean="0">
                <a:solidFill>
                  <a:srgbClr val="575F6D"/>
                </a:solidFill>
              </a:rPr>
              <a:pPr/>
              <a:t>23/07/2018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6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4713-425A-4AC7-A0B8-B2303EFA2CA3}" type="datetimeFigureOut">
              <a:rPr lang="en-US" smtClean="0">
                <a:solidFill>
                  <a:srgbClr val="575F6D"/>
                </a:solidFill>
              </a:rPr>
              <a:pPr/>
              <a:t>23/07/2018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9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654713-425A-4AC7-A0B8-B2303EFA2CA3}" type="datetimeFigureOut">
              <a:rPr lang="en-US" smtClean="0">
                <a:solidFill>
                  <a:srgbClr val="575F6D"/>
                </a:solidFill>
              </a:rPr>
              <a:pPr/>
              <a:t>23/07/2018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4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6654713-425A-4AC7-A0B8-B2303EFA2CA3}" type="datetimeFigureOut">
              <a:rPr lang="en-US" smtClean="0">
                <a:solidFill>
                  <a:srgbClr val="FFF39D"/>
                </a:solidFill>
              </a:rPr>
              <a:pPr/>
              <a:t>23/07/2018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64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4713-425A-4AC7-A0B8-B2303EFA2CA3}" type="datetimeFigureOut">
              <a:rPr lang="en-US" smtClean="0">
                <a:solidFill>
                  <a:srgbClr val="575F6D"/>
                </a:solidFill>
              </a:rPr>
              <a:pPr/>
              <a:t>23/07/2018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287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4713-425A-4AC7-A0B8-B2303EFA2CA3}" type="datetimeFigureOut">
              <a:rPr lang="en-US" smtClean="0">
                <a:solidFill>
                  <a:srgbClr val="575F6D"/>
                </a:solidFill>
              </a:rPr>
              <a:pPr/>
              <a:t>23/07/2018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654713-425A-4AC7-A0B8-B2303EFA2CA3}" type="datetimeFigureOut">
              <a:rPr lang="en-US" smtClean="0">
                <a:solidFill>
                  <a:srgbClr val="575F6D"/>
                </a:solidFill>
              </a:rPr>
              <a:pPr/>
              <a:t>23/07/2018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3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4713-425A-4AC7-A0B8-B2303EFA2CA3}" type="datetimeFigureOut">
              <a:rPr lang="en-US" smtClean="0">
                <a:solidFill>
                  <a:srgbClr val="575F6D"/>
                </a:solidFill>
              </a:rPr>
              <a:pPr/>
              <a:t>23/07/2018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5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654713-425A-4AC7-A0B8-B2303EFA2CA3}" type="datetimeFigureOut">
              <a:rPr lang="en-US" smtClean="0">
                <a:solidFill>
                  <a:srgbClr val="575F6D"/>
                </a:solidFill>
              </a:rPr>
              <a:pPr/>
              <a:t>23/07/2018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29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654713-425A-4AC7-A0B8-B2303EFA2CA3}" type="datetimeFigureOut">
              <a:rPr lang="en-US" smtClean="0">
                <a:solidFill>
                  <a:srgbClr val="575F6D"/>
                </a:solidFill>
              </a:rPr>
              <a:pPr/>
              <a:t>23/07/2018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8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6654713-425A-4AC7-A0B8-B2303EFA2CA3}" type="datetimeFigureOut">
              <a:rPr lang="en-US" smtClean="0">
                <a:solidFill>
                  <a:srgbClr val="575F6D"/>
                </a:solidFill>
              </a:rPr>
              <a:pPr/>
              <a:t>23/07/2018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8AE603-88BC-4174-A196-B0E8BEC40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.id/url?sa=i&amp;source=images&amp;cd=&amp;cad=rja&amp;uact=8&amp;ved=2ahUKEwjDmb2f3azbAhUE2o8KHR7kDcEQjRx6BAgBEAU&amp;url=http://worldartsme.com/research-lab-clipart.html&amp;psig=AOvVaw1CeFSalyK1KvHx9-wrZRq6&amp;ust=152774538530432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o.id/url?sa=i&amp;source=images&amp;cd=&amp;cad=rja&amp;uact=8&amp;ved=2ahUKEwiUmoOJ3azbAhWLLI8KHVwBDJ4QjRx6BAgBEAU&amp;url=https://medium.com/@Cecilia44/what-weve-done-to-address-hiv-aids-in-america-during-the-obama-administration-999fbdcb8616&amp;psig=AOvVaw2RoNkGZ6PX6tQaHPI2w3YF&amp;ust=152774533530591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.id/url?sa=i&amp;source=images&amp;cd=&amp;cad=rja&amp;uact=8&amp;ved=2ahUKEwjsmJvo3KzbAhUJtI8KHa0ID5AQjRx6BAgBEAU&amp;url=https://vectortoons.com/product/a-female-physical-therapist-helping-a-patient-stretch-her-arms/&amp;psig=AOvVaw023fS4GUkmaM5-663vJANA&amp;ust=152774527206014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.id/url?sa=i&amp;source=images&amp;cd=&amp;cad=rja&amp;uact=8&amp;ved=2ahUKEwicsc6i3qzbAhUHro8KHaP6Dp0QjRx6BAgBEAU&amp;url=https://www.pinterest.com/silvitablanco1/hospital/&amp;psig=AOvVaw3ZSi95jTwFNChbbVaVt8ue&amp;ust=152774565469973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cpt.org/node/33479" TargetMode="External"/><Relationship Id="rId2" Type="http://schemas.openxmlformats.org/officeDocument/2006/relationships/hyperlink" Target="https://www.ncbi.nlm.nih.gov/pmc/articles/PMC4047833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.id/url?sa=i&amp;source=images&amp;cd=&amp;cad=rja&amp;uact=8&amp;ved=2ahUKEwibs9fbyqrbAhUErY8KHdpPAmYQjRx6BAgBEAU&amp;url=https://id.wikipedia.org/wiki/HIV&amp;psig=AOvVaw1NiL1tlB3huEaHO3E6_MmW&amp;ust=152767165102988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.id/url?sa=i&amp;source=images&amp;cd=&amp;cad=rja&amp;uact=8&amp;ved=2ahUKEwir5amc2azbAhVIq48KHbevAMEQjRx6BAgBEAU&amp;url=http://www.canapi.org/knowyourstatus/&amp;psig=AOvVaw0I_pGhycnpQFmiLZ6V-ze1&amp;ust=152774430010279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google.co.id/url?sa=i&amp;source=images&amp;cd=&amp;cad=rja&amp;uact=8&amp;ved=2ahUKEwiGzcyy2qzbAhWMrI8KHZ1_CNcQjRx6BAgBEAU&amp;url=https://www.epmmagazine.com/news/mylan-joins-fight-to-prevent-hiv-infection-through-prep-tria/&amp;psig=AOvVaw0qfjSjkAeMgF0Ou1ToDmbX&amp;ust=152774460183340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.id/url?sa=i&amp;source=images&amp;cd=&amp;cad=rja&amp;uact=8&amp;ved=2ahUKEwiT9NPF26zbAhULQ48KHSEUBokQjRx6BAgBEAU&amp;url=https://www.dreamstime.com/royalty-free-stock-photography-doctor-my-fault-closeup-portrait-senior-mature-health-care-professional-old-stethoscope-asking-you-mean-me-looking-image38851547&amp;psig=AOvVaw1iQmJH4Hy3HasnImqULvJu&amp;ust=152774488641131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.id/url?sa=i&amp;source=images&amp;cd=&amp;cad=rja&amp;uact=8&amp;ved=2ahUKEwi_lImL3KzbAhXHv48KHfrGCLUQjRx6BAgBEAU&amp;url=https://prosolia.com/research/research_categories/research-papers/page/2/&amp;psig=AOvVaw3TqpsUPfb3H5P5a50SDUYa&amp;ust=152774506727193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.id/url?sa=i&amp;source=images&amp;cd=&amp;cad=rja&amp;uact=8&amp;ved=2ahUKEwjF54-j3KzbAhVEuI8KHY2kBD0QjRx6BAgBEAU&amp;url=http://www.clipartguide.com/_pages/0511-1101-2813-4661.html&amp;psig=AOvVaw3QYakDFG-Ts9YXBgp6uIun&amp;ust=152774513117666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40768" y="1921052"/>
            <a:ext cx="5638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AEBAD5">
                    <a:lumMod val="20000"/>
                    <a:lumOff val="80000"/>
                  </a:srgbClr>
                </a:solidFill>
              </a:rPr>
              <a:t>Physiotherapy Intervention as a Complementary Treatment for People Living with HIV/AIDS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526767" y="4783374"/>
            <a:ext cx="33528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AEBAD5">
                    <a:lumMod val="20000"/>
                    <a:lumOff val="80000"/>
                  </a:srgbClr>
                </a:solidFill>
              </a:rPr>
              <a:t>Eko</a:t>
            </a:r>
            <a:r>
              <a:rPr lang="en-US" sz="1400" b="1" dirty="0">
                <a:solidFill>
                  <a:srgbClr val="AEBAD5">
                    <a:lumMod val="20000"/>
                    <a:lumOff val="80000"/>
                  </a:srgbClr>
                </a:solidFill>
              </a:rPr>
              <a:t> </a:t>
            </a:r>
            <a:r>
              <a:rPr lang="en-US" sz="1400" b="1" dirty="0" err="1">
                <a:solidFill>
                  <a:srgbClr val="AEBAD5">
                    <a:lumMod val="20000"/>
                    <a:lumOff val="80000"/>
                  </a:srgbClr>
                </a:solidFill>
              </a:rPr>
              <a:t>Wibowo</a:t>
            </a:r>
            <a:r>
              <a:rPr lang="en-US" sz="1400" b="1" dirty="0">
                <a:solidFill>
                  <a:srgbClr val="AEBAD5">
                    <a:lumMod val="20000"/>
                    <a:lumOff val="80000"/>
                  </a:srgbClr>
                </a:solidFill>
              </a:rPr>
              <a:t>, S. Ft, M. </a:t>
            </a:r>
            <a:r>
              <a:rPr lang="en-US" sz="1400" b="1" dirty="0" err="1">
                <a:solidFill>
                  <a:srgbClr val="AEBAD5">
                    <a:lumMod val="20000"/>
                    <a:lumOff val="80000"/>
                  </a:srgbClr>
                </a:solidFill>
              </a:rPr>
              <a:t>Fis</a:t>
            </a:r>
            <a:endParaRPr lang="en-US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416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2511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D" sz="1400" dirty="0" err="1" smtClean="0">
                <a:solidFill>
                  <a:schemeClr val="accent2">
                    <a:lumMod val="75000"/>
                  </a:schemeClr>
                </a:solidFill>
              </a:rPr>
              <a:t>Bukti</a:t>
            </a:r>
            <a:r>
              <a:rPr lang="en-ID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400" dirty="0" err="1" smtClean="0">
                <a:solidFill>
                  <a:schemeClr val="accent2">
                    <a:lumMod val="75000"/>
                  </a:schemeClr>
                </a:solidFill>
              </a:rPr>
              <a:t>peran</a:t>
            </a:r>
            <a:r>
              <a:rPr lang="en-ID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4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ID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400" dirty="0" err="1" smtClean="0">
                <a:solidFill>
                  <a:schemeClr val="accent2">
                    <a:lumMod val="75000"/>
                  </a:schemeClr>
                </a:solidFill>
              </a:rPr>
              <a:t>fungsi</a:t>
            </a:r>
            <a:r>
              <a:rPr lang="en-ID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400" dirty="0" err="1" smtClean="0">
                <a:solidFill>
                  <a:schemeClr val="accent2">
                    <a:lumMod val="75000"/>
                  </a:schemeClr>
                </a:solidFill>
              </a:rPr>
              <a:t>fisioterapi</a:t>
            </a:r>
            <a:r>
              <a:rPr lang="en-ID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400" dirty="0" err="1" smtClean="0">
                <a:solidFill>
                  <a:schemeClr val="accent2">
                    <a:lumMod val="75000"/>
                  </a:schemeClr>
                </a:solidFill>
              </a:rPr>
              <a:t>pada</a:t>
            </a:r>
            <a:r>
              <a:rPr lang="en-ID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400" dirty="0" err="1" smtClean="0">
                <a:solidFill>
                  <a:schemeClr val="accent2">
                    <a:lumMod val="75000"/>
                  </a:schemeClr>
                </a:solidFill>
              </a:rPr>
              <a:t>studi</a:t>
            </a:r>
            <a:r>
              <a:rPr lang="en-ID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400" dirty="0" err="1" smtClean="0">
                <a:solidFill>
                  <a:schemeClr val="accent2">
                    <a:lumMod val="75000"/>
                  </a:schemeClr>
                </a:solidFill>
              </a:rPr>
              <a:t>kasus</a:t>
            </a:r>
            <a:r>
              <a:rPr lang="en-ID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400" dirty="0" err="1" smtClean="0">
                <a:solidFill>
                  <a:schemeClr val="accent2">
                    <a:lumMod val="75000"/>
                  </a:schemeClr>
                </a:solidFill>
              </a:rPr>
              <a:t>ini</a:t>
            </a:r>
            <a:r>
              <a:rPr lang="en-ID" sz="14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O’Brien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dkk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mengembangkan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kerangka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kecacatan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terkait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HIV yang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dikenal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sebagai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disabilitas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episodik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Fisioterapi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telah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terbukti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secara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positif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mempengaruhi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gangguan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fisik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keterbatasan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fungsional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masalah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kualitas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hidup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berbagai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populasi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pasien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berbagai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diagnosa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ID" sz="1400" dirty="0" err="1" smtClean="0">
                <a:solidFill>
                  <a:schemeClr val="accent2">
                    <a:lumMod val="75000"/>
                  </a:schemeClr>
                </a:solidFill>
              </a:rPr>
              <a:t>Latihan</a:t>
            </a:r>
            <a:r>
              <a:rPr lang="en-ID" sz="14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ID" sz="1400" dirty="0" err="1" smtClean="0">
                <a:solidFill>
                  <a:schemeClr val="accent2">
                    <a:lumMod val="75000"/>
                  </a:schemeClr>
                </a:solidFill>
              </a:rPr>
              <a:t>aerobik</a:t>
            </a:r>
            <a:r>
              <a:rPr lang="en-ID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4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ID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400" dirty="0" err="1" smtClean="0">
                <a:solidFill>
                  <a:schemeClr val="accent2">
                    <a:lumMod val="75000"/>
                  </a:schemeClr>
                </a:solidFill>
              </a:rPr>
              <a:t>latihan</a:t>
            </a:r>
            <a:r>
              <a:rPr lang="en-ID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400" dirty="0" err="1" smtClean="0">
                <a:solidFill>
                  <a:schemeClr val="accent2">
                    <a:lumMod val="75000"/>
                  </a:schemeClr>
                </a:solidFill>
              </a:rPr>
              <a:t>tahanan</a:t>
            </a:r>
            <a:r>
              <a:rPr lang="en-ID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400" dirty="0" err="1" smtClean="0">
                <a:solidFill>
                  <a:schemeClr val="accent2">
                    <a:lumMod val="75000"/>
                  </a:schemeClr>
                </a:solidFill>
              </a:rPr>
              <a:t>progresif</a:t>
            </a:r>
            <a:r>
              <a:rPr lang="en-ID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400" dirty="0" err="1" smtClean="0">
                <a:solidFill>
                  <a:schemeClr val="accent2">
                    <a:lumMod val="75000"/>
                  </a:schemeClr>
                </a:solidFill>
              </a:rPr>
              <a:t>menjadi</a:t>
            </a:r>
            <a:r>
              <a:rPr lang="en-ID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400" dirty="0" err="1" smtClean="0">
                <a:solidFill>
                  <a:schemeClr val="accent2">
                    <a:lumMod val="75000"/>
                  </a:schemeClr>
                </a:solidFill>
              </a:rPr>
              <a:t>latihan</a:t>
            </a:r>
            <a:r>
              <a:rPr lang="en-ID" sz="1400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ID" sz="1400" dirty="0" err="1" smtClean="0">
                <a:solidFill>
                  <a:schemeClr val="accent2">
                    <a:lumMod val="75000"/>
                  </a:schemeClr>
                </a:solidFill>
              </a:rPr>
              <a:t>aman</a:t>
            </a:r>
            <a:r>
              <a:rPr lang="en-ID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4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ID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400" dirty="0" err="1" smtClean="0">
                <a:solidFill>
                  <a:schemeClr val="accent2">
                    <a:lumMod val="75000"/>
                  </a:schemeClr>
                </a:solidFill>
              </a:rPr>
              <a:t>efektif</a:t>
            </a:r>
            <a:r>
              <a:rPr lang="en-ID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1400" dirty="0" err="1" smtClean="0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ID" sz="1400" dirty="0" smtClean="0">
                <a:solidFill>
                  <a:schemeClr val="accent2">
                    <a:lumMod val="75000"/>
                  </a:schemeClr>
                </a:solidFill>
              </a:rPr>
              <a:t> ODHA.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Tujuan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dari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studi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kasus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ini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adalah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menguji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efek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dari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program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rehabilitasi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12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minggu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pada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morfologi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kebugaran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kardiopulmonal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kekuatan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keseimbangan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neurologis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penanda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imun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jumlah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sel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CD4),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kualitas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hidup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pada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seorang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wanita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berusia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43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tahun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hidup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HIV.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Lokasi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penelitian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ini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Fakultas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Fisioterapi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, University of  Nigeria, Enugu, Nigeria</a:t>
            </a:r>
            <a:r>
              <a:rPr lang="en-US" sz="1600" dirty="0" smtClean="0"/>
              <a:t>.</a:t>
            </a:r>
            <a:endParaRPr lang="en-US" sz="15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3074" name="Picture 2" descr="Image result for RESEARCH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8362" y="4950976"/>
            <a:ext cx="2325638" cy="1907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4356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Material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D" sz="2000" dirty="0" err="1" smtClean="0"/>
              <a:t>Riwayat</a:t>
            </a:r>
            <a:r>
              <a:rPr lang="en-ID" sz="2000" dirty="0" smtClean="0"/>
              <a:t> </a:t>
            </a:r>
            <a:r>
              <a:rPr lang="en-ID" sz="2000" dirty="0" err="1" smtClean="0"/>
              <a:t>Pasien</a:t>
            </a:r>
            <a:r>
              <a:rPr lang="en-ID" sz="2000" dirty="0" smtClean="0"/>
              <a:t> </a:t>
            </a:r>
            <a:r>
              <a:rPr lang="en-ID" sz="2000" dirty="0" err="1" smtClean="0"/>
              <a:t>dan</a:t>
            </a:r>
            <a:r>
              <a:rPr lang="en-ID" sz="2000" dirty="0" smtClean="0"/>
              <a:t> </a:t>
            </a:r>
            <a:r>
              <a:rPr lang="en-ID" sz="2000" dirty="0" err="1" smtClean="0"/>
              <a:t>Tinjauan</a:t>
            </a:r>
            <a:r>
              <a:rPr lang="en-ID" sz="2000" dirty="0" smtClean="0"/>
              <a:t> </a:t>
            </a:r>
            <a:r>
              <a:rPr lang="en-ID" sz="2000" dirty="0" err="1" smtClean="0"/>
              <a:t>Sistem</a:t>
            </a:r>
            <a:endParaRPr lang="en-ID" sz="2000" dirty="0" smtClean="0"/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ID" sz="1800" dirty="0" err="1" smtClean="0"/>
              <a:t>Pasien</a:t>
            </a:r>
            <a:r>
              <a:rPr lang="en-ID" sz="1800" dirty="0" smtClean="0"/>
              <a:t>, </a:t>
            </a:r>
            <a:r>
              <a:rPr lang="en-ID" sz="1800" dirty="0" err="1" smtClean="0"/>
              <a:t>wanita</a:t>
            </a:r>
            <a:r>
              <a:rPr lang="en-ID" sz="1800" dirty="0" smtClean="0"/>
              <a:t> 43 </a:t>
            </a:r>
            <a:r>
              <a:rPr lang="en-ID" sz="1800" dirty="0" err="1" smtClean="0"/>
              <a:t>tahun</a:t>
            </a:r>
            <a:r>
              <a:rPr lang="en-ID" sz="1800" dirty="0" smtClean="0"/>
              <a:t>,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ID" sz="1800" dirty="0" err="1" smtClean="0"/>
              <a:t>Diagnosa</a:t>
            </a:r>
            <a:r>
              <a:rPr lang="en-ID" sz="1800" dirty="0" smtClean="0"/>
              <a:t> HIV/AIDS </a:t>
            </a:r>
            <a:r>
              <a:rPr lang="en-ID" sz="1800" dirty="0" err="1" smtClean="0"/>
              <a:t>sejak</a:t>
            </a:r>
            <a:r>
              <a:rPr lang="en-ID" sz="1800" dirty="0" smtClean="0"/>
              <a:t> 9 </a:t>
            </a:r>
            <a:r>
              <a:rPr lang="en-ID" sz="1800" dirty="0" err="1" smtClean="0"/>
              <a:t>tahun</a:t>
            </a:r>
            <a:r>
              <a:rPr lang="en-ID" sz="1800" dirty="0" smtClean="0"/>
              <a:t> yang </a:t>
            </a:r>
            <a:r>
              <a:rPr lang="en-ID" sz="1800" dirty="0" err="1" smtClean="0"/>
              <a:t>lalu</a:t>
            </a:r>
            <a:r>
              <a:rPr lang="en-ID" sz="1800" dirty="0" smtClean="0"/>
              <a:t>,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ID" sz="1800" dirty="0" err="1" smtClean="0"/>
              <a:t>Menjalani</a:t>
            </a:r>
            <a:r>
              <a:rPr lang="en-ID" sz="1800" dirty="0" smtClean="0"/>
              <a:t> </a:t>
            </a:r>
            <a:r>
              <a:rPr lang="en-ID" sz="1800" dirty="0" err="1" smtClean="0"/>
              <a:t>pengobatan</a:t>
            </a:r>
            <a:r>
              <a:rPr lang="en-ID" sz="1800" dirty="0" smtClean="0"/>
              <a:t> HAART (High Active Antiretroviral Therapy),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ID" sz="1800" dirty="0" err="1" smtClean="0"/>
              <a:t>Tidak</a:t>
            </a:r>
            <a:r>
              <a:rPr lang="en-ID" sz="1800" dirty="0" smtClean="0"/>
              <a:t> </a:t>
            </a:r>
            <a:r>
              <a:rPr lang="en-ID" sz="1800" dirty="0" err="1" smtClean="0"/>
              <a:t>memiliki</a:t>
            </a:r>
            <a:r>
              <a:rPr lang="en-ID" sz="1800" dirty="0" smtClean="0"/>
              <a:t> </a:t>
            </a:r>
            <a:r>
              <a:rPr lang="en-ID" sz="1800" dirty="0" err="1" smtClean="0"/>
              <a:t>diagnosa</a:t>
            </a:r>
            <a:r>
              <a:rPr lang="en-ID" sz="1800" dirty="0" smtClean="0"/>
              <a:t> </a:t>
            </a:r>
            <a:r>
              <a:rPr lang="en-ID" sz="1800" dirty="0" err="1" smtClean="0"/>
              <a:t>medis</a:t>
            </a:r>
            <a:r>
              <a:rPr lang="en-ID" sz="1800" dirty="0" smtClean="0"/>
              <a:t> </a:t>
            </a:r>
            <a:r>
              <a:rPr lang="en-ID" sz="1800" dirty="0" err="1" smtClean="0"/>
              <a:t>lainnya</a:t>
            </a:r>
            <a:r>
              <a:rPr lang="en-ID" sz="1800" dirty="0" smtClean="0"/>
              <a:t>.</a:t>
            </a:r>
            <a:endParaRPr lang="en-US" sz="1800" dirty="0"/>
          </a:p>
        </p:txBody>
      </p:sp>
      <p:pic>
        <p:nvPicPr>
          <p:cNvPr id="11266" name="Picture 2" descr="Image result for HIV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857749"/>
            <a:ext cx="6848475" cy="2000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9613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4680520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ID" sz="2000" dirty="0" err="1" smtClean="0"/>
              <a:t>Pemeriksaan</a:t>
            </a:r>
            <a:endParaRPr lang="en-ID" sz="2000" dirty="0" smtClean="0"/>
          </a:p>
          <a:p>
            <a:pPr algn="just">
              <a:lnSpc>
                <a:spcPct val="160000"/>
              </a:lnSpc>
              <a:buNone/>
            </a:pPr>
            <a:r>
              <a:rPr lang="en-ID" sz="2000" dirty="0" smtClean="0"/>
              <a:t>	</a:t>
            </a:r>
            <a:r>
              <a:rPr lang="en-ID" sz="2000" i="1" dirty="0" err="1" smtClean="0"/>
              <a:t>Medis</a:t>
            </a:r>
            <a:endParaRPr lang="en-ID" sz="2000" i="1" dirty="0" smtClean="0"/>
          </a:p>
          <a:p>
            <a:pPr lvl="1" algn="just">
              <a:lnSpc>
                <a:spcPct val="160000"/>
              </a:lnSpc>
              <a:buFontTx/>
              <a:buChar char="-"/>
            </a:pPr>
            <a:r>
              <a:rPr lang="en-US" sz="1800" dirty="0" smtClean="0"/>
              <a:t>Blood samples were taken to determine the patient’s CD4 counts.</a:t>
            </a:r>
          </a:p>
          <a:p>
            <a:pPr lvl="1" algn="just">
              <a:lnSpc>
                <a:spcPct val="160000"/>
              </a:lnSpc>
              <a:buNone/>
            </a:pPr>
            <a:r>
              <a:rPr lang="en-ID" sz="1800" i="1" dirty="0" err="1" smtClean="0">
                <a:solidFill>
                  <a:schemeClr val="tx1"/>
                </a:solidFill>
              </a:rPr>
              <a:t>Fisioterapi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60000"/>
              </a:lnSpc>
              <a:buFontTx/>
              <a:buChar char="-"/>
            </a:pPr>
            <a:r>
              <a:rPr lang="en-US" sz="1800" dirty="0" smtClean="0"/>
              <a:t>A ten-repetition maximum (10RM) to address strength, </a:t>
            </a:r>
          </a:p>
          <a:p>
            <a:pPr lvl="1" algn="just">
              <a:lnSpc>
                <a:spcPct val="160000"/>
              </a:lnSpc>
              <a:buFontTx/>
              <a:buChar char="-"/>
            </a:pPr>
            <a:r>
              <a:rPr lang="en-US" sz="1800" dirty="0" smtClean="0"/>
              <a:t>The timed “Up and Go” (TUG) test and Berg Balance Scale (BBS) for assessment of balance, </a:t>
            </a:r>
          </a:p>
          <a:p>
            <a:pPr lvl="1" algn="just">
              <a:lnSpc>
                <a:spcPct val="160000"/>
              </a:lnSpc>
              <a:buFontTx/>
              <a:buChar char="-"/>
            </a:pPr>
            <a:r>
              <a:rPr lang="en-US" sz="1800" dirty="0" smtClean="0"/>
              <a:t>Application of the </a:t>
            </a:r>
            <a:r>
              <a:rPr lang="en-US" sz="1800" dirty="0" err="1" smtClean="0"/>
              <a:t>Karvonen</a:t>
            </a:r>
            <a:r>
              <a:rPr lang="en-US" sz="1800" dirty="0" smtClean="0"/>
              <a:t> formula for heart rate reserve,</a:t>
            </a:r>
          </a:p>
          <a:p>
            <a:pPr lvl="1" algn="just">
              <a:lnSpc>
                <a:spcPct val="160000"/>
              </a:lnSpc>
              <a:buFontTx/>
              <a:buChar char="-"/>
            </a:pPr>
            <a:r>
              <a:rPr lang="en-US" sz="1800" dirty="0" smtClean="0"/>
              <a:t>Measurement of thigh, upper arm, and waist circumference.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54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626968" cy="43251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Intervensi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fisioterapi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selama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12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minggu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terdiri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dari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, manual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terapi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latihan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aerobik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komponen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latihan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resistive. 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Latihan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dilakukan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tiga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kali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seminggu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smasing-masing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selama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30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menit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Dua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sesi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latihan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per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minggu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diawasi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klinik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oleh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fisioterpi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tiga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sesi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selanjutnya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berdasarkan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home-based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dikonfirmasi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via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telepon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9218" name="Picture 2" descr="Image result for PHYSICAL THERAPY 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8950" y="2686049"/>
            <a:ext cx="2305050" cy="4171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8126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424936" cy="288032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 physiotherapist performed soft tissue mobilization/ massage to the patient’s upper and lower back to address her pain.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Aerobic exercise was performed at 50%–60% of the patient’s heart rate reserve and the aerobic component of the intervention comprised 30–40 minutes of walking on the treadmill at the patient’s own pace. 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For the strength training component of the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interven-tion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, five “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multigym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” training stations in the clinic were used to target large muscle groups: biceps curls (biceps), pull-downs (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latissimus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dorsi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), chest press (pectorals), leg extension (quadriceps), and leg curls (hamstrings and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glu-teus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maximus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  <a:p>
            <a:endParaRPr lang="en-US" sz="1600" dirty="0"/>
          </a:p>
        </p:txBody>
      </p:sp>
      <p:pic>
        <p:nvPicPr>
          <p:cNvPr id="4" name="Picture 3" descr="HIV POTO3.png"/>
          <p:cNvPicPr>
            <a:picLocks noChangeAspect="1"/>
          </p:cNvPicPr>
          <p:nvPr/>
        </p:nvPicPr>
        <p:blipFill>
          <a:blip r:embed="rId2" cstate="print"/>
          <a:srcRect t="1535"/>
          <a:stretch>
            <a:fillRect/>
          </a:stretch>
        </p:blipFill>
        <p:spPr>
          <a:xfrm>
            <a:off x="968396" y="3352800"/>
            <a:ext cx="7425644" cy="29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56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85800"/>
            <a:ext cx="8229600" cy="548680"/>
          </a:xfrm>
        </p:spPr>
        <p:txBody>
          <a:bodyPr/>
          <a:lstStyle/>
          <a:p>
            <a:r>
              <a:rPr lang="en-ID" dirty="0" smtClean="0"/>
              <a:t>Result</a:t>
            </a:r>
            <a:endParaRPr lang="en-US" dirty="0"/>
          </a:p>
        </p:txBody>
      </p:sp>
      <p:pic>
        <p:nvPicPr>
          <p:cNvPr id="4" name="Content Placeholder 3" descr="HIV POTO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868" b="3013"/>
          <a:stretch>
            <a:fillRect/>
          </a:stretch>
        </p:blipFill>
        <p:spPr>
          <a:xfrm>
            <a:off x="2743200" y="685800"/>
            <a:ext cx="4320480" cy="57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5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V POTO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143000"/>
            <a:ext cx="7992888" cy="454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3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266928" cy="432511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Studi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kasus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intervensi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selama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12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minggu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dari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manual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terapi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latihan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aerobik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resistive exercise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memberikan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efek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positif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dalam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beberapa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kategori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gangguan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(impairment)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pada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wanita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berusia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43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tahun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HIV/AIDS.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Terdapat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sedikit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peningkatan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perhitungan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dari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CD4.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Terdapat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penurunan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nyeri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nyata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Self-reported: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peningkatan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kemampuan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aktivitas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sehari-hari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 descr="Image result for GOOD DOCTOR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333375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3125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 smtClean="0"/>
              <a:t>Physiotherapy intervention as a complementary treatment for people living with HIV/AIDS. </a:t>
            </a:r>
            <a:r>
              <a:rPr lang="en-US" sz="1800" dirty="0" smtClean="0">
                <a:hlinkClick r:id="rId2"/>
              </a:rPr>
              <a:t>https://www.ncbi.nlm.nih.gov/pmc/articles</a:t>
            </a:r>
          </a:p>
          <a:p>
            <a:pPr lvl="1">
              <a:buNone/>
            </a:pPr>
            <a:r>
              <a:rPr lang="en-US" sz="1600" dirty="0" smtClean="0">
                <a:hlinkClick r:id="rId2"/>
              </a:rPr>
              <a:t>/PMC4047833/</a:t>
            </a:r>
            <a:r>
              <a:rPr lang="en-US" sz="1600" dirty="0" smtClean="0"/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diakses</a:t>
            </a:r>
            <a:r>
              <a:rPr lang="en-US" sz="1800" dirty="0" smtClean="0">
                <a:solidFill>
                  <a:schemeClr val="tx1"/>
                </a:solidFill>
              </a:rPr>
              <a:t> 2 </a:t>
            </a:r>
            <a:r>
              <a:rPr lang="en-US" sz="1800" dirty="0" err="1" smtClean="0">
                <a:solidFill>
                  <a:schemeClr val="tx1"/>
                </a:solidFill>
              </a:rPr>
              <a:t>Juni</a:t>
            </a:r>
            <a:r>
              <a:rPr lang="en-US" sz="1800" dirty="0" smtClean="0">
                <a:solidFill>
                  <a:schemeClr val="tx1"/>
                </a:solidFill>
              </a:rPr>
              <a:t> 2014</a:t>
            </a:r>
          </a:p>
          <a:p>
            <a:pPr>
              <a:buNone/>
            </a:pPr>
            <a:r>
              <a:rPr lang="en-US" sz="1800" dirty="0" smtClean="0"/>
              <a:t>Physical therapy, HIV and AIDS - resources and links </a:t>
            </a:r>
            <a:r>
              <a:rPr lang="en-US" sz="1800" dirty="0" smtClean="0">
                <a:hlinkClick r:id="rId3"/>
              </a:rPr>
              <a:t>https://www.wcpt.org/node/33479</a:t>
            </a:r>
            <a:r>
              <a:rPr lang="en-US" sz="1800" dirty="0" smtClean="0"/>
              <a:t> . </a:t>
            </a:r>
            <a:r>
              <a:rPr lang="en-US" sz="1800" dirty="0" err="1" smtClean="0"/>
              <a:t>diakses</a:t>
            </a:r>
            <a:r>
              <a:rPr lang="en-US" sz="1800" dirty="0" smtClean="0"/>
              <a:t> 4 </a:t>
            </a:r>
            <a:r>
              <a:rPr lang="en-US" sz="1800" dirty="0" err="1" smtClean="0"/>
              <a:t>Februari</a:t>
            </a:r>
            <a:r>
              <a:rPr lang="en-US" sz="1800" dirty="0" smtClean="0"/>
              <a:t> 2016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70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04" y="1171977"/>
            <a:ext cx="6619244" cy="2575094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Terima</a:t>
            </a:r>
            <a:r>
              <a:rPr lang="en-US" sz="4400" dirty="0" smtClean="0"/>
              <a:t> </a:t>
            </a:r>
            <a:r>
              <a:rPr lang="en-US" sz="4400" dirty="0" err="1" smtClean="0"/>
              <a:t>Kasih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402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r>
              <a:rPr lang="en-ID" dirty="0" smtClean="0"/>
              <a:t>HIV/AIDS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ID" sz="2000" dirty="0" smtClean="0"/>
              <a:t>Definition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en-US" sz="1800" b="1" dirty="0" smtClean="0"/>
              <a:t>HIV</a:t>
            </a:r>
            <a:r>
              <a:rPr lang="en-US" sz="1400" dirty="0" smtClean="0"/>
              <a:t> (Human Immunodeficiency Virus)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sejenis</a:t>
            </a:r>
            <a:r>
              <a:rPr lang="en-US" sz="1400" dirty="0" smtClean="0"/>
              <a:t> virus yang </a:t>
            </a:r>
            <a:r>
              <a:rPr lang="en-US" sz="1400" dirty="0" err="1" smtClean="0"/>
              <a:t>menyerang</a:t>
            </a:r>
            <a:r>
              <a:rPr lang="en-US" sz="1400" dirty="0" smtClean="0"/>
              <a:t> </a:t>
            </a:r>
            <a:r>
              <a:rPr lang="en-US" sz="1400" dirty="0" err="1" smtClean="0"/>
              <a:t>sistem</a:t>
            </a:r>
            <a:r>
              <a:rPr lang="en-US" sz="1400" dirty="0" smtClean="0"/>
              <a:t> </a:t>
            </a:r>
            <a:r>
              <a:rPr lang="en-US" sz="1400" dirty="0" err="1" smtClean="0"/>
              <a:t>kekebalan</a:t>
            </a:r>
            <a:r>
              <a:rPr lang="en-US" sz="1400" dirty="0" smtClean="0"/>
              <a:t> </a:t>
            </a:r>
            <a:r>
              <a:rPr lang="en-US" sz="1400" dirty="0" err="1" smtClean="0"/>
              <a:t>tubuh</a:t>
            </a:r>
            <a:r>
              <a:rPr lang="en-US" sz="1400" dirty="0" smtClean="0"/>
              <a:t> </a:t>
            </a:r>
            <a:r>
              <a:rPr lang="en-US" sz="1400" dirty="0" err="1" smtClean="0"/>
              <a:t>manusia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menimbulkan</a:t>
            </a:r>
            <a:r>
              <a:rPr lang="en-US" sz="1400" dirty="0" smtClean="0"/>
              <a:t> AIDS. HIV </a:t>
            </a:r>
            <a:r>
              <a:rPr lang="en-US" sz="1400" dirty="0" err="1" smtClean="0"/>
              <a:t>menyerang</a:t>
            </a:r>
            <a:r>
              <a:rPr lang="en-US" sz="1400" dirty="0" smtClean="0"/>
              <a:t> </a:t>
            </a:r>
            <a:r>
              <a:rPr lang="en-US" sz="1400" dirty="0" err="1" smtClean="0"/>
              <a:t>salah</a:t>
            </a:r>
            <a:r>
              <a:rPr lang="en-US" sz="1400" dirty="0" smtClean="0"/>
              <a:t> </a:t>
            </a:r>
            <a:r>
              <a:rPr lang="en-US" sz="1400" dirty="0" err="1" smtClean="0"/>
              <a:t>satu</a:t>
            </a:r>
            <a:r>
              <a:rPr lang="en-US" sz="1400" dirty="0" smtClean="0"/>
              <a:t> </a:t>
            </a:r>
            <a:r>
              <a:rPr lang="en-US" sz="1400" dirty="0" err="1" smtClean="0"/>
              <a:t>jenis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sel-sel</a:t>
            </a:r>
            <a:r>
              <a:rPr lang="en-US" sz="1400" dirty="0" smtClean="0"/>
              <a:t> </a:t>
            </a:r>
            <a:r>
              <a:rPr lang="en-US" sz="1400" dirty="0" err="1" smtClean="0"/>
              <a:t>darah</a:t>
            </a:r>
            <a:r>
              <a:rPr lang="en-US" sz="1400" dirty="0" smtClean="0"/>
              <a:t> </a:t>
            </a:r>
            <a:r>
              <a:rPr lang="en-US" sz="1400" dirty="0" err="1" smtClean="0"/>
              <a:t>putih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bertugas</a:t>
            </a:r>
            <a:r>
              <a:rPr lang="en-US" sz="1400" dirty="0" smtClean="0"/>
              <a:t> </a:t>
            </a:r>
            <a:r>
              <a:rPr lang="en-US" sz="1400" dirty="0" err="1" smtClean="0"/>
              <a:t>menangkal</a:t>
            </a:r>
            <a:r>
              <a:rPr lang="en-US" sz="1400" dirty="0" smtClean="0"/>
              <a:t> </a:t>
            </a:r>
            <a:r>
              <a:rPr lang="en-US" sz="1400" dirty="0" err="1" smtClean="0"/>
              <a:t>infeksi</a:t>
            </a:r>
            <a:r>
              <a:rPr lang="en-US" sz="1400" dirty="0" smtClean="0"/>
              <a:t>.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en-US" sz="1400" dirty="0" smtClean="0"/>
              <a:t> </a:t>
            </a:r>
            <a:r>
              <a:rPr lang="en-US" sz="1400" dirty="0" err="1" smtClean="0"/>
              <a:t>Sel</a:t>
            </a:r>
            <a:r>
              <a:rPr lang="en-US" sz="1400" dirty="0" smtClean="0"/>
              <a:t> </a:t>
            </a:r>
            <a:r>
              <a:rPr lang="en-US" sz="1400" dirty="0" err="1" smtClean="0"/>
              <a:t>darah</a:t>
            </a:r>
            <a:r>
              <a:rPr lang="en-US" sz="1400" dirty="0" smtClean="0"/>
              <a:t> </a:t>
            </a:r>
            <a:r>
              <a:rPr lang="en-US" sz="1400" dirty="0" err="1" smtClean="0"/>
              <a:t>putih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terutama</a:t>
            </a:r>
            <a:r>
              <a:rPr lang="en-US" sz="1400" dirty="0" smtClean="0"/>
              <a:t> </a:t>
            </a:r>
            <a:r>
              <a:rPr lang="en-US" sz="1400" dirty="0" err="1" smtClean="0"/>
              <a:t>limfosit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CD4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 smtClean="0"/>
              <a:t>sebuah</a:t>
            </a:r>
            <a:r>
              <a:rPr lang="en-US" sz="1400" dirty="0" smtClean="0"/>
              <a:t> marker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penanda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berada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permukaan</a:t>
            </a:r>
            <a:r>
              <a:rPr lang="en-US" sz="1400" dirty="0" smtClean="0"/>
              <a:t> </a:t>
            </a:r>
            <a:r>
              <a:rPr lang="en-US" sz="1400" dirty="0" err="1" smtClean="0"/>
              <a:t>sel</a:t>
            </a:r>
            <a:r>
              <a:rPr lang="en-US" sz="1400" dirty="0" smtClean="0"/>
              <a:t> </a:t>
            </a:r>
            <a:r>
              <a:rPr lang="en-US" sz="1400" dirty="0" err="1" smtClean="0"/>
              <a:t>limfosit</a:t>
            </a:r>
            <a:r>
              <a:rPr lang="en-US" sz="1400" dirty="0" smtClean="0"/>
              <a:t>.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orang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sistem</a:t>
            </a:r>
            <a:r>
              <a:rPr lang="en-US" sz="1400" dirty="0" smtClean="0"/>
              <a:t> </a:t>
            </a:r>
            <a:r>
              <a:rPr lang="en-US" sz="1400" dirty="0" err="1" smtClean="0"/>
              <a:t>kekebalan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terganggu</a:t>
            </a:r>
            <a:r>
              <a:rPr lang="en-US" sz="1400" dirty="0" smtClean="0"/>
              <a:t> (</a:t>
            </a:r>
            <a:r>
              <a:rPr lang="en-US" sz="1400" dirty="0" err="1" smtClean="0"/>
              <a:t>misal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orang</a:t>
            </a:r>
            <a:r>
              <a:rPr lang="en-US" sz="1400" dirty="0" smtClean="0"/>
              <a:t> yang </a:t>
            </a:r>
            <a:r>
              <a:rPr lang="en-US" sz="1400" dirty="0" err="1" smtClean="0"/>
              <a:t>terinfeksi</a:t>
            </a:r>
            <a:r>
              <a:rPr lang="en-US" sz="1400" dirty="0" smtClean="0"/>
              <a:t> HIV) </a:t>
            </a:r>
            <a:r>
              <a:rPr lang="en-US" sz="1400" dirty="0" err="1" smtClean="0"/>
              <a:t>nilai</a:t>
            </a:r>
            <a:r>
              <a:rPr lang="en-US" sz="1400" dirty="0" smtClean="0"/>
              <a:t> CD4 </a:t>
            </a:r>
            <a:r>
              <a:rPr lang="en-US" sz="1400" dirty="0" err="1" smtClean="0"/>
              <a:t>semakin</a:t>
            </a:r>
            <a:r>
              <a:rPr lang="en-US" sz="1400" dirty="0" smtClean="0"/>
              <a:t> lama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semakin</a:t>
            </a:r>
            <a:r>
              <a:rPr lang="en-US" sz="1400" dirty="0" smtClean="0"/>
              <a:t> </a:t>
            </a:r>
            <a:r>
              <a:rPr lang="en-US" sz="1400" dirty="0" err="1" smtClean="0"/>
              <a:t>menurun</a:t>
            </a:r>
            <a:r>
              <a:rPr lang="en-US" sz="1400" dirty="0" smtClean="0"/>
              <a:t> (</a:t>
            </a:r>
            <a:r>
              <a:rPr lang="en-US" sz="1400" dirty="0" err="1" smtClean="0"/>
              <a:t>bahkan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beberapa</a:t>
            </a:r>
            <a:r>
              <a:rPr lang="en-US" sz="1400" dirty="0" smtClean="0"/>
              <a:t> </a:t>
            </a:r>
            <a:r>
              <a:rPr lang="en-US" sz="1400" dirty="0" err="1" smtClean="0"/>
              <a:t>kasus</a:t>
            </a:r>
            <a:r>
              <a:rPr lang="en-US" sz="1400" dirty="0" smtClean="0"/>
              <a:t> </a:t>
            </a: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sampai</a:t>
            </a:r>
            <a:r>
              <a:rPr lang="en-US" sz="1400" dirty="0" smtClean="0"/>
              <a:t> </a:t>
            </a:r>
            <a:r>
              <a:rPr lang="en-US" sz="1400" dirty="0" err="1" smtClean="0"/>
              <a:t>nol</a:t>
            </a:r>
            <a:r>
              <a:rPr lang="en-US" sz="1400" dirty="0" smtClean="0"/>
              <a:t>) (KPA, 2007c).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en-US" sz="1800" b="1" dirty="0" smtClean="0"/>
              <a:t>AIDS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singkatan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Acquired </a:t>
            </a:r>
            <a:r>
              <a:rPr lang="en-US" sz="1400" dirty="0" err="1" smtClean="0"/>
              <a:t>Immuno</a:t>
            </a:r>
            <a:r>
              <a:rPr lang="en-US" sz="1400" dirty="0" smtClean="0"/>
              <a:t> Deficiency Syndrome, yang </a:t>
            </a:r>
            <a:r>
              <a:rPr lang="en-US" sz="1400" dirty="0" err="1" smtClean="0"/>
              <a:t>berarti</a:t>
            </a:r>
            <a:r>
              <a:rPr lang="en-US" sz="1400" dirty="0" smtClean="0"/>
              <a:t> </a:t>
            </a:r>
            <a:r>
              <a:rPr lang="en-US" sz="1400" dirty="0" err="1" smtClean="0"/>
              <a:t>kumpulan</a:t>
            </a:r>
            <a:r>
              <a:rPr lang="en-US" sz="1400" dirty="0" smtClean="0"/>
              <a:t> </a:t>
            </a:r>
            <a:r>
              <a:rPr lang="en-US" sz="1400" dirty="0" err="1" smtClean="0"/>
              <a:t>gejala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sindroma</a:t>
            </a:r>
            <a:r>
              <a:rPr lang="en-US" sz="1400" dirty="0" smtClean="0"/>
              <a:t> </a:t>
            </a:r>
            <a:r>
              <a:rPr lang="en-US" sz="1400" dirty="0" err="1" smtClean="0"/>
              <a:t>akibat</a:t>
            </a:r>
            <a:r>
              <a:rPr lang="en-US" sz="1400" dirty="0" smtClean="0"/>
              <a:t> </a:t>
            </a:r>
            <a:r>
              <a:rPr lang="en-US" sz="1400" dirty="0" err="1" smtClean="0"/>
              <a:t>menurunnya</a:t>
            </a:r>
            <a:r>
              <a:rPr lang="en-US" sz="1400" dirty="0" smtClean="0"/>
              <a:t> </a:t>
            </a:r>
            <a:r>
              <a:rPr lang="en-US" sz="1400" dirty="0" err="1" smtClean="0"/>
              <a:t>kekebalan</a:t>
            </a:r>
            <a:r>
              <a:rPr lang="en-US" sz="1400" dirty="0" smtClean="0"/>
              <a:t> </a:t>
            </a:r>
            <a:r>
              <a:rPr lang="en-US" sz="1400" dirty="0" err="1" smtClean="0"/>
              <a:t>tubuh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disebabkan</a:t>
            </a:r>
            <a:r>
              <a:rPr lang="en-US" sz="1400" dirty="0" smtClean="0"/>
              <a:t> </a:t>
            </a:r>
            <a:r>
              <a:rPr lang="en-US" sz="1400" dirty="0" err="1" smtClean="0"/>
              <a:t>infeksi</a:t>
            </a:r>
            <a:r>
              <a:rPr lang="en-US" sz="1400" dirty="0" smtClean="0"/>
              <a:t> virus HIV.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en-US" sz="1400" dirty="0" smtClean="0"/>
              <a:t> </a:t>
            </a:r>
            <a:r>
              <a:rPr lang="en-US" sz="1400" dirty="0" err="1" smtClean="0"/>
              <a:t>Tahun</a:t>
            </a:r>
            <a:r>
              <a:rPr lang="en-US" sz="1400" dirty="0" smtClean="0"/>
              <a:t> 1992, </a:t>
            </a:r>
            <a:r>
              <a:rPr lang="en-US" sz="1400" dirty="0" err="1" smtClean="0"/>
              <a:t>penderita</a:t>
            </a:r>
            <a:r>
              <a:rPr lang="en-US" sz="1400" dirty="0" smtClean="0"/>
              <a:t> AIDS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mereka</a:t>
            </a:r>
            <a:r>
              <a:rPr lang="en-US" sz="1400" dirty="0" smtClean="0"/>
              <a:t>  yang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HIV-1 </a:t>
            </a:r>
            <a:r>
              <a:rPr lang="en-US" sz="1400" dirty="0" err="1" smtClean="0"/>
              <a:t>dan</a:t>
            </a:r>
            <a:r>
              <a:rPr lang="en-US" sz="1400" dirty="0" smtClean="0"/>
              <a:t> CD4 </a:t>
            </a:r>
            <a:r>
              <a:rPr lang="en-US" sz="1400" dirty="0" err="1" smtClean="0"/>
              <a:t>dibawah</a:t>
            </a:r>
            <a:r>
              <a:rPr lang="en-US" sz="1400" dirty="0" smtClean="0"/>
              <a:t> 200/</a:t>
            </a:r>
            <a:r>
              <a:rPr lang="en-US" sz="1400" dirty="0" err="1" smtClean="0"/>
              <a:t>mL</a:t>
            </a:r>
            <a:r>
              <a:rPr lang="en-US" sz="1400" dirty="0" smtClean="0"/>
              <a:t> (the normal CD4 lymphocyte = 600 to 1200/</a:t>
            </a:r>
            <a:r>
              <a:rPr lang="en-US" sz="1400" dirty="0" err="1" smtClean="0"/>
              <a:t>mL</a:t>
            </a:r>
            <a:r>
              <a:rPr lang="en-US" sz="1400" dirty="0" smtClean="0"/>
              <a:t>) </a:t>
            </a:r>
            <a:r>
              <a:rPr lang="en-US" sz="1400" dirty="0" err="1" smtClean="0"/>
              <a:t>atau</a:t>
            </a:r>
            <a:r>
              <a:rPr lang="en-US" sz="1400" dirty="0" smtClean="0"/>
              <a:t>  14% </a:t>
            </a:r>
            <a:r>
              <a:rPr lang="en-US" sz="1400" dirty="0" err="1" smtClean="0"/>
              <a:t>dari</a:t>
            </a:r>
            <a:r>
              <a:rPr lang="en-US" sz="1400" dirty="0" smtClean="0"/>
              <a:t> total</a:t>
            </a:r>
            <a:endParaRPr lang="en-ID" sz="1400" dirty="0" smtClean="0"/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002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97" y="744910"/>
            <a:ext cx="8229600" cy="5733256"/>
          </a:xfrm>
        </p:spPr>
        <p:txBody>
          <a:bodyPr>
            <a:normAutofit/>
          </a:bodyPr>
          <a:lstStyle/>
          <a:p>
            <a:r>
              <a:rPr lang="en-ID" sz="2000" dirty="0" smtClean="0"/>
              <a:t>Prevalence </a:t>
            </a:r>
          </a:p>
          <a:p>
            <a:endParaRPr lang="en-ID" dirty="0" smtClean="0"/>
          </a:p>
          <a:p>
            <a:endParaRPr lang="en-ID" dirty="0" smtClean="0"/>
          </a:p>
          <a:p>
            <a:endParaRPr lang="en-ID" dirty="0" smtClean="0"/>
          </a:p>
          <a:p>
            <a:endParaRPr lang="en-ID" dirty="0" smtClean="0"/>
          </a:p>
          <a:p>
            <a:endParaRPr lang="en-ID" dirty="0" smtClean="0"/>
          </a:p>
          <a:p>
            <a:endParaRPr lang="en-ID" dirty="0" smtClean="0"/>
          </a:p>
          <a:p>
            <a:endParaRPr lang="en-ID" dirty="0" smtClean="0"/>
          </a:p>
          <a:p>
            <a:endParaRPr lang="en-ID" dirty="0" smtClean="0"/>
          </a:p>
          <a:p>
            <a:endParaRPr lang="en-ID" dirty="0" smtClean="0"/>
          </a:p>
          <a:p>
            <a:pPr lvl="1">
              <a:buFontTx/>
              <a:buChar char="-"/>
            </a:pPr>
            <a:r>
              <a:rPr lang="en-ID" sz="1600" dirty="0" smtClean="0"/>
              <a:t>33 </a:t>
            </a:r>
            <a:r>
              <a:rPr lang="en-ID" sz="1600" dirty="0" err="1" smtClean="0"/>
              <a:t>juta</a:t>
            </a:r>
            <a:r>
              <a:rPr lang="en-ID" sz="1600" dirty="0" smtClean="0"/>
              <a:t> </a:t>
            </a:r>
            <a:r>
              <a:rPr lang="en-ID" sz="1600" dirty="0" err="1" smtClean="0"/>
              <a:t>jiwa</a:t>
            </a:r>
            <a:r>
              <a:rPr lang="en-ID" sz="1600" dirty="0" smtClean="0"/>
              <a:t> </a:t>
            </a:r>
            <a:r>
              <a:rPr lang="en-ID" sz="1600" dirty="0" err="1" smtClean="0"/>
              <a:t>mengidap</a:t>
            </a:r>
            <a:r>
              <a:rPr lang="en-ID" sz="1600" dirty="0" smtClean="0"/>
              <a:t> HIV/AIDS </a:t>
            </a:r>
            <a:r>
              <a:rPr lang="en-ID" sz="1600" dirty="0" err="1" smtClean="0"/>
              <a:t>di</a:t>
            </a:r>
            <a:r>
              <a:rPr lang="en-ID" sz="1600" dirty="0" smtClean="0"/>
              <a:t> </a:t>
            </a:r>
            <a:r>
              <a:rPr lang="en-ID" sz="1600" dirty="0" err="1" smtClean="0"/>
              <a:t>seluruh</a:t>
            </a:r>
            <a:r>
              <a:rPr lang="en-ID" sz="1600" dirty="0" smtClean="0"/>
              <a:t> </a:t>
            </a:r>
            <a:r>
              <a:rPr lang="en-ID" sz="1600" dirty="0" err="1" smtClean="0"/>
              <a:t>dunia</a:t>
            </a:r>
            <a:endParaRPr lang="en-US" sz="1600" dirty="0" smtClean="0"/>
          </a:p>
          <a:p>
            <a:pPr lvl="1">
              <a:buFontTx/>
              <a:buChar char="-"/>
            </a:pPr>
            <a:r>
              <a:rPr lang="en-US" sz="1600" dirty="0" err="1" smtClean="0"/>
              <a:t>Wanita</a:t>
            </a:r>
            <a:r>
              <a:rPr lang="en-US" sz="1600" dirty="0" smtClean="0"/>
              <a:t>  paling </a:t>
            </a:r>
            <a:r>
              <a:rPr lang="en-US" sz="1600" dirty="0" err="1" smtClean="0"/>
              <a:t>rentan</a:t>
            </a:r>
            <a:r>
              <a:rPr lang="en-US" sz="1600" dirty="0" smtClean="0"/>
              <a:t>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en-US" sz="1600" dirty="0" err="1" smtClean="0"/>
              <a:t>penyakit</a:t>
            </a:r>
            <a:r>
              <a:rPr lang="en-US" sz="1600" dirty="0" smtClean="0"/>
              <a:t> HIV/AIDS</a:t>
            </a:r>
          </a:p>
          <a:p>
            <a:pPr lvl="1">
              <a:buFontTx/>
              <a:buChar char="-"/>
            </a:pPr>
            <a:r>
              <a:rPr lang="en-ID" sz="1600" dirty="0" err="1" smtClean="0"/>
              <a:t>Homoseksual</a:t>
            </a:r>
            <a:r>
              <a:rPr lang="en-ID" sz="1600" dirty="0" smtClean="0"/>
              <a:t> </a:t>
            </a:r>
            <a:r>
              <a:rPr lang="en-ID" sz="1600" dirty="0" err="1" smtClean="0"/>
              <a:t>dan</a:t>
            </a:r>
            <a:r>
              <a:rPr lang="en-ID" sz="1600" dirty="0" smtClean="0"/>
              <a:t> tattooing </a:t>
            </a:r>
            <a:r>
              <a:rPr lang="en-ID" sz="1600" dirty="0" err="1" smtClean="0"/>
              <a:t>memiliki</a:t>
            </a:r>
            <a:r>
              <a:rPr lang="en-ID" sz="1600" dirty="0" smtClean="0"/>
              <a:t> </a:t>
            </a:r>
            <a:r>
              <a:rPr lang="en-ID" sz="1600" dirty="0" err="1" smtClean="0"/>
              <a:t>resiko</a:t>
            </a:r>
            <a:r>
              <a:rPr lang="en-ID" sz="1600" dirty="0" smtClean="0"/>
              <a:t> </a:t>
            </a:r>
            <a:r>
              <a:rPr lang="en-ID" sz="1600" dirty="0" err="1" smtClean="0"/>
              <a:t>tinggi</a:t>
            </a:r>
            <a:endParaRPr lang="en-ID" sz="1600" dirty="0" smtClean="0"/>
          </a:p>
          <a:p>
            <a:pPr lvl="1">
              <a:buFontTx/>
              <a:buChar char="-"/>
            </a:pPr>
            <a:r>
              <a:rPr lang="en-ID" sz="1600" dirty="0" err="1" smtClean="0"/>
              <a:t>Usia</a:t>
            </a:r>
            <a:r>
              <a:rPr lang="en-ID" sz="1600" dirty="0" smtClean="0"/>
              <a:t> </a:t>
            </a:r>
            <a:r>
              <a:rPr lang="en-ID" sz="1600" dirty="0" err="1" smtClean="0"/>
              <a:t>kerentanan</a:t>
            </a:r>
            <a:r>
              <a:rPr lang="en-ID" sz="1600" dirty="0" smtClean="0"/>
              <a:t> 25 – 35 </a:t>
            </a:r>
            <a:r>
              <a:rPr lang="en-ID" sz="1600" dirty="0" err="1" smtClean="0"/>
              <a:t>tahun</a:t>
            </a:r>
            <a:endParaRPr lang="en-ID" sz="1600" dirty="0" smtClean="0"/>
          </a:p>
          <a:p>
            <a:pPr lvl="1">
              <a:buFontTx/>
              <a:buChar char="-"/>
            </a:pPr>
            <a:endParaRPr lang="en-US" sz="1500" dirty="0"/>
          </a:p>
        </p:txBody>
      </p:sp>
      <p:pic>
        <p:nvPicPr>
          <p:cNvPr id="4" name="Picture 3" descr="hivpo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771348" cy="425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3888432" cy="4608512"/>
          </a:xfrm>
        </p:spPr>
        <p:txBody>
          <a:bodyPr>
            <a:normAutofit fontScale="85000" lnSpcReduction="10000"/>
          </a:bodyPr>
          <a:lstStyle/>
          <a:p>
            <a:r>
              <a:rPr lang="en-ID" sz="2200" dirty="0" smtClean="0"/>
              <a:t>Anatomy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sz="1500" dirty="0" smtClean="0"/>
              <a:t>virus RNA yang </a:t>
            </a:r>
            <a:r>
              <a:rPr lang="en-US" sz="1500" dirty="0" err="1" smtClean="0"/>
              <a:t>ber</a:t>
            </a:r>
            <a:r>
              <a:rPr lang="en-US" sz="1500" dirty="0" smtClean="0"/>
              <a:t>-envelop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sz="1500" dirty="0" err="1" smtClean="0"/>
              <a:t>bulat</a:t>
            </a:r>
            <a:r>
              <a:rPr lang="en-US" sz="1500" dirty="0" smtClean="0"/>
              <a:t> </a:t>
            </a:r>
            <a:r>
              <a:rPr lang="en-US" sz="1500" dirty="0" err="1" smtClean="0"/>
              <a:t>sferis</a:t>
            </a:r>
            <a:r>
              <a:rPr lang="en-US" sz="1500" dirty="0" smtClean="0"/>
              <a:t> </a:t>
            </a:r>
            <a:r>
              <a:rPr lang="en-US" sz="1500" dirty="0" err="1" smtClean="0"/>
              <a:t>dengan</a:t>
            </a:r>
            <a:r>
              <a:rPr lang="en-US" sz="1500" dirty="0" smtClean="0"/>
              <a:t> diameter 80-120 nm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sz="1500" dirty="0" err="1" smtClean="0"/>
              <a:t>Selubung</a:t>
            </a:r>
            <a:r>
              <a:rPr lang="en-US" sz="1500" dirty="0" smtClean="0"/>
              <a:t> virus </a:t>
            </a:r>
            <a:r>
              <a:rPr lang="en-US" sz="1500" dirty="0" err="1" smtClean="0"/>
              <a:t>berasal</a:t>
            </a:r>
            <a:r>
              <a:rPr lang="en-US" sz="1500" dirty="0" smtClean="0"/>
              <a:t> </a:t>
            </a:r>
            <a:r>
              <a:rPr lang="en-US" sz="1500" dirty="0" err="1" smtClean="0"/>
              <a:t>dari</a:t>
            </a:r>
            <a:r>
              <a:rPr lang="en-US" sz="1500" dirty="0" smtClean="0"/>
              <a:t> </a:t>
            </a:r>
            <a:r>
              <a:rPr lang="en-US" sz="1500" dirty="0" err="1" smtClean="0"/>
              <a:t>membran</a:t>
            </a:r>
            <a:r>
              <a:rPr lang="en-US" sz="1500" dirty="0" smtClean="0"/>
              <a:t> </a:t>
            </a:r>
            <a:r>
              <a:rPr lang="en-US" sz="1500" dirty="0" err="1" smtClean="0"/>
              <a:t>sel</a:t>
            </a:r>
            <a:r>
              <a:rPr lang="en-US" sz="1500" dirty="0" smtClean="0"/>
              <a:t> </a:t>
            </a:r>
            <a:r>
              <a:rPr lang="en-US" sz="1500" dirty="0" err="1" smtClean="0"/>
              <a:t>inang</a:t>
            </a:r>
            <a:r>
              <a:rPr lang="en-US" sz="1500" dirty="0" smtClean="0"/>
              <a:t> yang </a:t>
            </a:r>
            <a:r>
              <a:rPr lang="en-US" sz="1500" dirty="0" err="1" smtClean="0"/>
              <a:t>sebagian</a:t>
            </a:r>
            <a:r>
              <a:rPr lang="en-US" sz="1500" dirty="0" smtClean="0"/>
              <a:t> </a:t>
            </a:r>
            <a:r>
              <a:rPr lang="en-US" sz="1500" dirty="0" err="1" smtClean="0"/>
              <a:t>besar</a:t>
            </a:r>
            <a:r>
              <a:rPr lang="en-US" sz="1500" dirty="0" smtClean="0"/>
              <a:t> </a:t>
            </a:r>
            <a:r>
              <a:rPr lang="en-US" sz="1500" dirty="0" err="1" smtClean="0"/>
              <a:t>tersusun</a:t>
            </a:r>
            <a:r>
              <a:rPr lang="en-US" sz="1500" dirty="0" smtClean="0"/>
              <a:t> </a:t>
            </a:r>
            <a:r>
              <a:rPr lang="en-US" sz="1500" dirty="0" err="1" smtClean="0"/>
              <a:t>dari</a:t>
            </a:r>
            <a:r>
              <a:rPr lang="en-US" sz="1500" dirty="0" smtClean="0"/>
              <a:t> </a:t>
            </a:r>
            <a:r>
              <a:rPr lang="en-US" sz="1500" dirty="0" err="1" smtClean="0"/>
              <a:t>lipida</a:t>
            </a:r>
            <a:r>
              <a:rPr lang="en-US" sz="1500" dirty="0" smtClean="0"/>
              <a:t>.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sz="1500" dirty="0" smtClean="0"/>
              <a:t>Di </a:t>
            </a:r>
            <a:r>
              <a:rPr lang="en-US" sz="1500" dirty="0" err="1" smtClean="0"/>
              <a:t>dalam</a:t>
            </a:r>
            <a:r>
              <a:rPr lang="en-US" sz="1500" dirty="0" smtClean="0"/>
              <a:t> </a:t>
            </a:r>
            <a:r>
              <a:rPr lang="en-US" sz="1500" dirty="0" err="1" smtClean="0"/>
              <a:t>selubung</a:t>
            </a:r>
            <a:r>
              <a:rPr lang="en-US" sz="1500" dirty="0" smtClean="0"/>
              <a:t> </a:t>
            </a:r>
            <a:r>
              <a:rPr lang="en-US" sz="1500" dirty="0" err="1" smtClean="0"/>
              <a:t>terdapat</a:t>
            </a:r>
            <a:r>
              <a:rPr lang="en-US" sz="1500" dirty="0" smtClean="0"/>
              <a:t> </a:t>
            </a:r>
            <a:r>
              <a:rPr lang="en-US" sz="1500" dirty="0" err="1" smtClean="0"/>
              <a:t>bagian</a:t>
            </a:r>
            <a:r>
              <a:rPr lang="en-US" sz="1500" dirty="0" smtClean="0"/>
              <a:t> yang </a:t>
            </a:r>
            <a:r>
              <a:rPr lang="en-US" sz="1500" dirty="0" err="1" smtClean="0"/>
              <a:t>disebut</a:t>
            </a:r>
            <a:r>
              <a:rPr lang="en-US" sz="1500" dirty="0" smtClean="0"/>
              <a:t> protein </a:t>
            </a:r>
            <a:r>
              <a:rPr lang="en-US" sz="1500" dirty="0" err="1" smtClean="0"/>
              <a:t>matriks</a:t>
            </a:r>
            <a:endParaRPr lang="en-US" sz="1500" dirty="0" smtClean="0"/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sz="1500" dirty="0" err="1" smtClean="0"/>
              <a:t>Bagian</a:t>
            </a:r>
            <a:r>
              <a:rPr lang="en-US" sz="1500" dirty="0" smtClean="0"/>
              <a:t> internal </a:t>
            </a:r>
            <a:r>
              <a:rPr lang="en-US" sz="1500" dirty="0" err="1" smtClean="0"/>
              <a:t>dari</a:t>
            </a:r>
            <a:r>
              <a:rPr lang="en-US" sz="1500" dirty="0" smtClean="0"/>
              <a:t> HIV </a:t>
            </a:r>
            <a:r>
              <a:rPr lang="en-US" sz="1500" dirty="0" err="1" smtClean="0"/>
              <a:t>terdiri</a:t>
            </a:r>
            <a:r>
              <a:rPr lang="en-US" sz="1500" dirty="0" smtClean="0"/>
              <a:t> </a:t>
            </a:r>
            <a:r>
              <a:rPr lang="en-US" sz="1500" dirty="0" err="1" smtClean="0"/>
              <a:t>dari</a:t>
            </a:r>
            <a:r>
              <a:rPr lang="en-US" sz="1500" dirty="0" smtClean="0"/>
              <a:t> </a:t>
            </a:r>
            <a:r>
              <a:rPr lang="en-US" sz="1500" dirty="0" err="1" smtClean="0"/>
              <a:t>dua</a:t>
            </a:r>
            <a:r>
              <a:rPr lang="en-US" sz="1500" dirty="0" smtClean="0"/>
              <a:t> </a:t>
            </a:r>
            <a:r>
              <a:rPr lang="en-US" sz="1500" dirty="0" err="1" smtClean="0"/>
              <a:t>komponen</a:t>
            </a:r>
            <a:r>
              <a:rPr lang="en-US" sz="1500" dirty="0" smtClean="0"/>
              <a:t> </a:t>
            </a:r>
            <a:r>
              <a:rPr lang="en-US" sz="1500" dirty="0" err="1" smtClean="0"/>
              <a:t>utama</a:t>
            </a:r>
            <a:r>
              <a:rPr lang="en-US" sz="1500" dirty="0" smtClean="0"/>
              <a:t>, </a:t>
            </a:r>
            <a:r>
              <a:rPr lang="en-US" sz="1500" dirty="0" err="1" smtClean="0"/>
              <a:t>yaitu</a:t>
            </a:r>
            <a:r>
              <a:rPr lang="en-US" sz="1500" dirty="0" smtClean="0"/>
              <a:t> </a:t>
            </a:r>
            <a:r>
              <a:rPr lang="en-US" sz="1500" dirty="0" err="1" smtClean="0"/>
              <a:t>genom</a:t>
            </a:r>
            <a:r>
              <a:rPr lang="en-US" sz="1500" dirty="0" smtClean="0"/>
              <a:t> (</a:t>
            </a:r>
            <a:r>
              <a:rPr lang="en-US" sz="1500" dirty="0" err="1" smtClean="0"/>
              <a:t>materi</a:t>
            </a:r>
            <a:r>
              <a:rPr lang="en-US" sz="1500" dirty="0" smtClean="0"/>
              <a:t> </a:t>
            </a:r>
            <a:r>
              <a:rPr lang="en-US" sz="1500" dirty="0" err="1" smtClean="0"/>
              <a:t>genetik</a:t>
            </a:r>
            <a:r>
              <a:rPr lang="en-US" sz="1500" dirty="0" smtClean="0"/>
              <a:t> </a:t>
            </a:r>
            <a:r>
              <a:rPr lang="en-US" sz="1500" dirty="0" err="1" smtClean="0"/>
              <a:t>pada</a:t>
            </a:r>
            <a:r>
              <a:rPr lang="en-US" sz="1500" dirty="0" smtClean="0"/>
              <a:t> </a:t>
            </a:r>
            <a:r>
              <a:rPr lang="en-US" sz="1500" dirty="0" err="1" smtClean="0"/>
              <a:t>bagian</a:t>
            </a:r>
            <a:r>
              <a:rPr lang="en-US" sz="1500" dirty="0" smtClean="0"/>
              <a:t> </a:t>
            </a:r>
            <a:r>
              <a:rPr lang="en-US" sz="1500" dirty="0" err="1" smtClean="0"/>
              <a:t>inti</a:t>
            </a:r>
            <a:r>
              <a:rPr lang="en-US" sz="1500" dirty="0" smtClean="0"/>
              <a:t> virus yang </a:t>
            </a:r>
            <a:r>
              <a:rPr lang="en-US" sz="1500" dirty="0" err="1" smtClean="0"/>
              <a:t>berupa</a:t>
            </a:r>
            <a:r>
              <a:rPr lang="en-US" sz="1500" dirty="0" smtClean="0"/>
              <a:t> </a:t>
            </a:r>
            <a:r>
              <a:rPr lang="en-US" sz="1500" dirty="0" err="1" smtClean="0"/>
              <a:t>dua</a:t>
            </a:r>
            <a:r>
              <a:rPr lang="en-US" sz="1500" dirty="0" smtClean="0"/>
              <a:t> kopi </a:t>
            </a:r>
            <a:r>
              <a:rPr lang="en-US" sz="1500" dirty="0" err="1" smtClean="0"/>
              <a:t>utas</a:t>
            </a:r>
            <a:r>
              <a:rPr lang="en-US" sz="1500" dirty="0" smtClean="0"/>
              <a:t> </a:t>
            </a:r>
            <a:r>
              <a:rPr lang="en-US" sz="1500" dirty="0" err="1" smtClean="0"/>
              <a:t>tunggal</a:t>
            </a:r>
            <a:r>
              <a:rPr lang="en-US" sz="1500" dirty="0" smtClean="0"/>
              <a:t> RNA)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kapsid</a:t>
            </a:r>
            <a:r>
              <a:rPr lang="en-US" sz="1500" dirty="0" smtClean="0"/>
              <a:t> (protein yang </a:t>
            </a:r>
            <a:r>
              <a:rPr lang="en-US" sz="1500" dirty="0" err="1" smtClean="0"/>
              <a:t>membungkus</a:t>
            </a:r>
            <a:r>
              <a:rPr lang="en-US" sz="1500" dirty="0" smtClean="0"/>
              <a:t>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melindungi</a:t>
            </a:r>
            <a:r>
              <a:rPr lang="en-US" sz="1500" dirty="0" smtClean="0"/>
              <a:t> </a:t>
            </a:r>
            <a:r>
              <a:rPr lang="en-US" sz="1500" dirty="0" err="1" smtClean="0"/>
              <a:t>genom</a:t>
            </a:r>
            <a:r>
              <a:rPr lang="en-US" sz="1500" dirty="0" smtClean="0"/>
              <a:t>).</a:t>
            </a:r>
          </a:p>
          <a:p>
            <a:pPr lvl="1">
              <a:buNone/>
            </a:pPr>
            <a:endParaRPr lang="en-ID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Image result for struktur anatomi hi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7083" y="1556792"/>
            <a:ext cx="4512117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92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424936" cy="4325112"/>
          </a:xfrm>
        </p:spPr>
        <p:txBody>
          <a:bodyPr>
            <a:normAutofit/>
          </a:bodyPr>
          <a:lstStyle/>
          <a:p>
            <a:r>
              <a:rPr lang="en-ID" sz="2000" dirty="0" err="1" smtClean="0"/>
              <a:t>Patogenesis</a:t>
            </a:r>
            <a:endParaRPr lang="en-ID" sz="2000" dirty="0" smtClean="0"/>
          </a:p>
          <a:p>
            <a:pPr lvl="1" algn="just">
              <a:lnSpc>
                <a:spcPct val="150000"/>
              </a:lnSpc>
            </a:pPr>
            <a:r>
              <a:rPr lang="sv-SE" sz="1400" dirty="0" smtClean="0"/>
              <a:t>Virus masuk dalam tubuh maka target utamanya adalah limfosit CD4, menyebabkan gangguan respon imun yang progresif (Borucki, 1997). </a:t>
            </a:r>
          </a:p>
          <a:p>
            <a:pPr lvl="1" algn="just">
              <a:lnSpc>
                <a:spcPct val="150000"/>
              </a:lnSpc>
            </a:pPr>
            <a:r>
              <a:rPr lang="en-US" sz="1400" dirty="0" smtClean="0"/>
              <a:t>4-11 </a:t>
            </a:r>
            <a:r>
              <a:rPr lang="en-US" sz="1400" dirty="0" err="1" smtClean="0"/>
              <a:t>hari</a:t>
            </a:r>
            <a:r>
              <a:rPr lang="en-US" sz="1400" dirty="0" smtClean="0"/>
              <a:t> </a:t>
            </a:r>
            <a:r>
              <a:rPr lang="en-US" sz="1400" dirty="0" err="1" smtClean="0"/>
              <a:t>masa</a:t>
            </a:r>
            <a:r>
              <a:rPr lang="en-US" sz="1400" dirty="0" smtClean="0"/>
              <a:t> </a:t>
            </a:r>
            <a:r>
              <a:rPr lang="en-US" sz="1400" dirty="0" err="1" smtClean="0"/>
              <a:t>antara</a:t>
            </a:r>
            <a:r>
              <a:rPr lang="en-US" sz="1400" dirty="0" smtClean="0"/>
              <a:t> </a:t>
            </a:r>
            <a:r>
              <a:rPr lang="en-US" sz="1400" dirty="0" err="1" smtClean="0"/>
              <a:t>infeksi</a:t>
            </a:r>
            <a:r>
              <a:rPr lang="en-US" sz="1400" dirty="0" smtClean="0"/>
              <a:t> </a:t>
            </a:r>
            <a:r>
              <a:rPr lang="en-US" sz="1400" dirty="0" err="1" smtClean="0"/>
              <a:t>mukosa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viremia</a:t>
            </a:r>
            <a:r>
              <a:rPr lang="en-US" sz="1400" dirty="0" smtClean="0"/>
              <a:t> </a:t>
            </a:r>
            <a:r>
              <a:rPr lang="en-US" sz="1400" dirty="0" err="1" smtClean="0"/>
              <a:t>permulaan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dideteksi</a:t>
            </a:r>
            <a:r>
              <a:rPr lang="en-US" sz="1400" dirty="0" smtClean="0"/>
              <a:t> </a:t>
            </a:r>
            <a:r>
              <a:rPr lang="en-US" sz="1400" dirty="0" err="1" smtClean="0"/>
              <a:t>selama</a:t>
            </a:r>
            <a:r>
              <a:rPr lang="en-US" sz="1400" dirty="0" smtClean="0"/>
              <a:t> 8-12 </a:t>
            </a:r>
            <a:r>
              <a:rPr lang="en-US" sz="1400" dirty="0" err="1" smtClean="0"/>
              <a:t>minggu</a:t>
            </a:r>
            <a:r>
              <a:rPr lang="en-US" sz="1400" dirty="0" smtClean="0"/>
              <a:t>. </a:t>
            </a:r>
            <a:r>
              <a:rPr lang="en-US" sz="1400" dirty="0" err="1" smtClean="0"/>
              <a:t>Selama</a:t>
            </a:r>
            <a:r>
              <a:rPr lang="en-US" sz="1400" dirty="0" smtClean="0"/>
              <a:t> </a:t>
            </a:r>
            <a:r>
              <a:rPr lang="en-US" sz="1400" dirty="0" err="1" smtClean="0"/>
              <a:t>masa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, virus </a:t>
            </a:r>
            <a:r>
              <a:rPr lang="en-US" sz="1400" dirty="0" err="1" smtClean="0"/>
              <a:t>tersebar</a:t>
            </a:r>
            <a:r>
              <a:rPr lang="en-US" sz="1400" dirty="0" smtClean="0"/>
              <a:t> </a:t>
            </a:r>
            <a:r>
              <a:rPr lang="en-US" sz="1400" dirty="0" err="1" smtClean="0"/>
              <a:t>luas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seluruh</a:t>
            </a:r>
            <a:r>
              <a:rPr lang="en-US" sz="1400" dirty="0" smtClean="0"/>
              <a:t> </a:t>
            </a:r>
            <a:r>
              <a:rPr lang="en-US" sz="1400" dirty="0" err="1" smtClean="0"/>
              <a:t>tubuh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mencapai</a:t>
            </a:r>
            <a:r>
              <a:rPr lang="en-US" sz="1400" dirty="0" smtClean="0"/>
              <a:t> organ </a:t>
            </a:r>
            <a:r>
              <a:rPr lang="en-US" sz="1400" dirty="0" err="1" smtClean="0"/>
              <a:t>limfoid</a:t>
            </a:r>
            <a:r>
              <a:rPr lang="en-US" sz="1400" dirty="0" smtClean="0"/>
              <a:t>.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tahap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 smtClean="0"/>
              <a:t>terjadi</a:t>
            </a:r>
            <a:r>
              <a:rPr lang="en-US" sz="1400" dirty="0" smtClean="0"/>
              <a:t> </a:t>
            </a:r>
            <a:r>
              <a:rPr lang="en-US" sz="1400" dirty="0" err="1" smtClean="0"/>
              <a:t>penurunan</a:t>
            </a:r>
            <a:r>
              <a:rPr lang="en-US" sz="1400" dirty="0" smtClean="0"/>
              <a:t> </a:t>
            </a:r>
            <a:r>
              <a:rPr lang="en-US" sz="1400" dirty="0" err="1" smtClean="0"/>
              <a:t>jumlah</a:t>
            </a:r>
            <a:r>
              <a:rPr lang="en-US" sz="1400" dirty="0" smtClean="0"/>
              <a:t> </a:t>
            </a:r>
            <a:r>
              <a:rPr lang="en-US" sz="1400" dirty="0" err="1" smtClean="0"/>
              <a:t>sel</a:t>
            </a:r>
            <a:r>
              <a:rPr lang="en-US" sz="1400" dirty="0" smtClean="0"/>
              <a:t>-T CD4.</a:t>
            </a:r>
          </a:p>
          <a:p>
            <a:pPr lvl="1" algn="just">
              <a:lnSpc>
                <a:spcPct val="150000"/>
              </a:lnSpc>
            </a:pPr>
            <a:r>
              <a:rPr lang="en-US" sz="1400" dirty="0" err="1" smtClean="0"/>
              <a:t>Respon</a:t>
            </a:r>
            <a:r>
              <a:rPr lang="en-US" sz="1400" dirty="0" smtClean="0"/>
              <a:t> </a:t>
            </a:r>
            <a:r>
              <a:rPr lang="en-US" sz="1400" dirty="0" err="1" smtClean="0"/>
              <a:t>imun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HIV </a:t>
            </a:r>
            <a:r>
              <a:rPr lang="en-US" sz="1400" dirty="0" err="1" smtClean="0"/>
              <a:t>terjadi</a:t>
            </a:r>
            <a:r>
              <a:rPr lang="en-US" sz="1400" dirty="0" smtClean="0"/>
              <a:t> 1 </a:t>
            </a:r>
            <a:r>
              <a:rPr lang="en-US" sz="1400" dirty="0" err="1" smtClean="0"/>
              <a:t>minggu</a:t>
            </a:r>
            <a:r>
              <a:rPr lang="en-US" sz="1400" dirty="0" smtClean="0"/>
              <a:t> </a:t>
            </a:r>
            <a:r>
              <a:rPr lang="en-US" sz="1400" dirty="0" err="1" smtClean="0"/>
              <a:t>sampai</a:t>
            </a:r>
            <a:r>
              <a:rPr lang="en-US" sz="1400" dirty="0" smtClean="0"/>
              <a:t> 3 </a:t>
            </a:r>
            <a:r>
              <a:rPr lang="en-US" sz="1400" dirty="0" err="1" smtClean="0"/>
              <a:t>bulan</a:t>
            </a:r>
            <a:r>
              <a:rPr lang="en-US" sz="1400" dirty="0" smtClean="0"/>
              <a:t> </a:t>
            </a:r>
            <a:r>
              <a:rPr lang="en-US" sz="1400" dirty="0" err="1" smtClean="0"/>
              <a:t>setelah</a:t>
            </a:r>
            <a:r>
              <a:rPr lang="en-US" sz="1400" dirty="0" smtClean="0"/>
              <a:t> </a:t>
            </a:r>
            <a:r>
              <a:rPr lang="en-US" sz="1400" dirty="0" err="1" smtClean="0"/>
              <a:t>infeksi</a:t>
            </a:r>
            <a:r>
              <a:rPr lang="en-US" sz="1400" dirty="0" smtClean="0"/>
              <a:t>, </a:t>
            </a:r>
            <a:r>
              <a:rPr lang="en-US" sz="1400" dirty="0" err="1" smtClean="0"/>
              <a:t>viremia</a:t>
            </a:r>
            <a:r>
              <a:rPr lang="en-US" sz="1400" dirty="0" smtClean="0"/>
              <a:t> plasma </a:t>
            </a:r>
            <a:r>
              <a:rPr lang="en-US" sz="1400" dirty="0" err="1" smtClean="0"/>
              <a:t>menurun</a:t>
            </a:r>
            <a:r>
              <a:rPr lang="en-US" sz="1400" dirty="0" smtClean="0"/>
              <a:t>, </a:t>
            </a:r>
            <a:r>
              <a:rPr lang="en-US" sz="1400" dirty="0" err="1" smtClean="0"/>
              <a:t>dan</a:t>
            </a:r>
            <a:r>
              <a:rPr lang="en-US" sz="1400" dirty="0" smtClean="0"/>
              <a:t> level </a:t>
            </a:r>
            <a:r>
              <a:rPr lang="en-US" sz="1400" dirty="0" err="1" smtClean="0"/>
              <a:t>sel</a:t>
            </a:r>
            <a:r>
              <a:rPr lang="en-US" sz="1400" dirty="0" smtClean="0"/>
              <a:t> CD4 </a:t>
            </a:r>
            <a:r>
              <a:rPr lang="en-US" sz="1400" dirty="0" err="1" smtClean="0"/>
              <a:t>kembali</a:t>
            </a:r>
            <a:r>
              <a:rPr lang="en-US" sz="1400" dirty="0" smtClean="0"/>
              <a:t> </a:t>
            </a:r>
            <a:r>
              <a:rPr lang="en-US" sz="1400" dirty="0" err="1" smtClean="0"/>
              <a:t>meningkat</a:t>
            </a:r>
            <a:r>
              <a:rPr lang="en-US" sz="1400" dirty="0" smtClean="0"/>
              <a:t> </a:t>
            </a:r>
            <a:r>
              <a:rPr lang="en-US" sz="1400" dirty="0" err="1" smtClean="0"/>
              <a:t>namun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mampu</a:t>
            </a:r>
            <a:r>
              <a:rPr lang="en-US" sz="1400" dirty="0" smtClean="0"/>
              <a:t> </a:t>
            </a:r>
            <a:r>
              <a:rPr lang="en-US" sz="1400" dirty="0" err="1" smtClean="0"/>
              <a:t>menyingkirkan</a:t>
            </a:r>
            <a:r>
              <a:rPr lang="en-US" sz="1400" dirty="0" smtClean="0"/>
              <a:t> </a:t>
            </a:r>
            <a:r>
              <a:rPr lang="en-US" sz="1400" dirty="0" err="1" smtClean="0"/>
              <a:t>infeksi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sempurna</a:t>
            </a:r>
            <a:r>
              <a:rPr lang="en-US" sz="1400" dirty="0" smtClean="0"/>
              <a:t>. </a:t>
            </a:r>
          </a:p>
          <a:p>
            <a:pPr lvl="1" algn="just">
              <a:lnSpc>
                <a:spcPct val="150000"/>
              </a:lnSpc>
            </a:pPr>
            <a:r>
              <a:rPr lang="en-US" sz="1400" dirty="0" smtClean="0"/>
              <a:t> </a:t>
            </a:r>
            <a:r>
              <a:rPr lang="en-US" sz="1400" dirty="0" err="1" smtClean="0"/>
              <a:t>Masa</a:t>
            </a:r>
            <a:r>
              <a:rPr lang="en-US" sz="1400" dirty="0" smtClean="0"/>
              <a:t> </a:t>
            </a:r>
            <a:r>
              <a:rPr lang="en-US" sz="1400" dirty="0" err="1" smtClean="0"/>
              <a:t>laten</a:t>
            </a:r>
            <a:r>
              <a:rPr lang="en-US" sz="1400" dirty="0" smtClean="0"/>
              <a:t> </a:t>
            </a:r>
            <a:r>
              <a:rPr lang="en-US" sz="1400" dirty="0" err="1" smtClean="0"/>
              <a:t>klinis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berlangsung</a:t>
            </a:r>
            <a:r>
              <a:rPr lang="en-US" sz="1400" dirty="0" smtClean="0"/>
              <a:t> </a:t>
            </a:r>
            <a:r>
              <a:rPr lang="en-US" sz="1400" dirty="0" err="1" smtClean="0"/>
              <a:t>selama</a:t>
            </a:r>
            <a:r>
              <a:rPr lang="en-US" sz="1400" dirty="0" smtClean="0"/>
              <a:t> 10 </a:t>
            </a:r>
            <a:r>
              <a:rPr lang="en-US" sz="1400" dirty="0" err="1" smtClean="0"/>
              <a:t>tahun</a:t>
            </a:r>
            <a:r>
              <a:rPr lang="en-US" sz="1400" dirty="0" smtClean="0"/>
              <a:t>. </a:t>
            </a:r>
            <a:r>
              <a:rPr lang="en-US" sz="1400" dirty="0" err="1" smtClean="0"/>
              <a:t>Selama</a:t>
            </a:r>
            <a:r>
              <a:rPr lang="en-US" sz="1400" dirty="0" smtClean="0"/>
              <a:t> </a:t>
            </a:r>
            <a:r>
              <a:rPr lang="en-US" sz="1400" dirty="0" err="1" smtClean="0"/>
              <a:t>masa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terjadi</a:t>
            </a:r>
            <a:r>
              <a:rPr lang="en-US" sz="1400" dirty="0" smtClean="0"/>
              <a:t> </a:t>
            </a:r>
            <a:r>
              <a:rPr lang="en-US" sz="1400" dirty="0" err="1" smtClean="0"/>
              <a:t>replikasi</a:t>
            </a:r>
            <a:r>
              <a:rPr lang="en-US" sz="1400" dirty="0" smtClean="0"/>
              <a:t> virus yang </a:t>
            </a:r>
            <a:r>
              <a:rPr lang="en-US" sz="1400" dirty="0" err="1" smtClean="0"/>
              <a:t>meningkat</a:t>
            </a:r>
            <a:r>
              <a:rPr lang="en-US" sz="1400" dirty="0" smtClean="0"/>
              <a:t>.</a:t>
            </a:r>
          </a:p>
        </p:txBody>
      </p:sp>
      <p:pic>
        <p:nvPicPr>
          <p:cNvPr id="15362" name="Picture 2" descr="Image result for HI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216" t="3066"/>
          <a:stretch>
            <a:fillRect/>
          </a:stretch>
        </p:blipFill>
        <p:spPr bwMode="auto">
          <a:xfrm>
            <a:off x="4520543" y="4267200"/>
            <a:ext cx="4166257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41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en-ID" sz="2200" dirty="0" err="1" smtClean="0"/>
              <a:t>Patofisiologi</a:t>
            </a:r>
            <a:endParaRPr lang="en-ID" sz="2200" dirty="0" smtClean="0"/>
          </a:p>
          <a:p>
            <a:pPr lvl="1" algn="just">
              <a:lnSpc>
                <a:spcPct val="170000"/>
              </a:lnSpc>
              <a:buNone/>
            </a:pPr>
            <a:r>
              <a:rPr lang="en-US" sz="1600" dirty="0" smtClean="0"/>
              <a:t>Virus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juga</a:t>
            </a:r>
            <a:r>
              <a:rPr lang="en-US" sz="1600" dirty="0" smtClean="0"/>
              <a:t> </a:t>
            </a:r>
            <a:r>
              <a:rPr lang="en-US" sz="1600" dirty="0" err="1" smtClean="0"/>
              <a:t>menyerang</a:t>
            </a:r>
            <a:r>
              <a:rPr lang="en-US" sz="1600" dirty="0" smtClean="0"/>
              <a:t> </a:t>
            </a:r>
            <a:r>
              <a:rPr lang="en-US" sz="1600" dirty="0" err="1" smtClean="0"/>
              <a:t>makrofag</a:t>
            </a:r>
            <a:r>
              <a:rPr lang="en-US" sz="1600" dirty="0" smtClean="0"/>
              <a:t>, yang </a:t>
            </a:r>
            <a:r>
              <a:rPr lang="en-US" sz="1600" dirty="0" err="1" smtClean="0"/>
              <a:t>semakin</a:t>
            </a:r>
            <a:r>
              <a:rPr lang="en-US" sz="1600" dirty="0" smtClean="0"/>
              <a:t> </a:t>
            </a:r>
            <a:r>
              <a:rPr lang="en-US" sz="1600" dirty="0" err="1" smtClean="0"/>
              <a:t>melumpuhkan</a:t>
            </a:r>
            <a:r>
              <a:rPr lang="en-US" sz="1600" dirty="0" smtClean="0"/>
              <a:t> </a:t>
            </a:r>
            <a:r>
              <a:rPr lang="en-US" sz="1600" dirty="0" err="1" smtClean="0"/>
              <a:t>sistem</a:t>
            </a:r>
            <a:r>
              <a:rPr lang="en-US" sz="1600" dirty="0" smtClean="0"/>
              <a:t> </a:t>
            </a:r>
            <a:r>
              <a:rPr lang="en-US" sz="1600" dirty="0" err="1" smtClean="0"/>
              <a:t>imun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kadang-kadang</a:t>
            </a:r>
            <a:r>
              <a:rPr lang="en-US" sz="1600" dirty="0" smtClean="0"/>
              <a:t> </a:t>
            </a:r>
            <a:r>
              <a:rPr lang="en-US" sz="1600" dirty="0" err="1" smtClean="0"/>
              <a:t>juga</a:t>
            </a:r>
            <a:r>
              <a:rPr lang="en-US" sz="1600" dirty="0" smtClean="0"/>
              <a:t> </a:t>
            </a:r>
            <a:r>
              <a:rPr lang="en-US" sz="1600" dirty="0" err="1" smtClean="0"/>
              <a:t>masuk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sel-sel</a:t>
            </a:r>
            <a:r>
              <a:rPr lang="en-US" sz="1600" dirty="0" smtClean="0"/>
              <a:t> </a:t>
            </a:r>
            <a:r>
              <a:rPr lang="en-US" sz="1600" dirty="0" err="1" smtClean="0"/>
              <a:t>otak</a:t>
            </a:r>
            <a:r>
              <a:rPr lang="en-US" sz="1600" dirty="0" smtClean="0"/>
              <a:t>,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timbul</a:t>
            </a:r>
            <a:r>
              <a:rPr lang="en-US" sz="1600" dirty="0" smtClean="0"/>
              <a:t> </a:t>
            </a:r>
            <a:r>
              <a:rPr lang="en-US" sz="1600" dirty="0" err="1" smtClean="0"/>
              <a:t>demensia</a:t>
            </a:r>
            <a:r>
              <a:rPr lang="en-US" sz="1600" dirty="0" smtClean="0"/>
              <a:t> (</a:t>
            </a:r>
            <a:r>
              <a:rPr lang="en-US" sz="1600" dirty="0" err="1" smtClean="0"/>
              <a:t>gangguan</a:t>
            </a:r>
            <a:r>
              <a:rPr lang="en-US" sz="1600" dirty="0" smtClean="0"/>
              <a:t> </a:t>
            </a:r>
            <a:r>
              <a:rPr lang="en-US" sz="1600" dirty="0" err="1" smtClean="0"/>
              <a:t>kapasitas</a:t>
            </a:r>
            <a:r>
              <a:rPr lang="en-US" sz="1600" dirty="0" smtClean="0"/>
              <a:t> </a:t>
            </a:r>
            <a:r>
              <a:rPr lang="en-US" sz="1600" dirty="0" err="1" smtClean="0"/>
              <a:t>intelektual</a:t>
            </a:r>
            <a:r>
              <a:rPr lang="en-US" sz="1600" dirty="0" smtClean="0"/>
              <a:t> yang </a:t>
            </a:r>
            <a:r>
              <a:rPr lang="en-US" sz="1600" dirty="0" err="1" smtClean="0"/>
              <a:t>parah</a:t>
            </a:r>
            <a:r>
              <a:rPr lang="en-US" sz="1600" dirty="0" smtClean="0"/>
              <a:t>) yang </a:t>
            </a:r>
            <a:r>
              <a:rPr lang="en-US" sz="1600" dirty="0" err="1" smtClean="0"/>
              <a:t>dijumpai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sebagian</a:t>
            </a:r>
            <a:r>
              <a:rPr lang="en-US" sz="1600" dirty="0" smtClean="0"/>
              <a:t> </a:t>
            </a:r>
            <a:r>
              <a:rPr lang="en-US" sz="1600" dirty="0" err="1" smtClean="0"/>
              <a:t>pasien</a:t>
            </a:r>
            <a:r>
              <a:rPr lang="en-US" sz="1600" dirty="0" smtClean="0"/>
              <a:t> AIDS.</a:t>
            </a:r>
          </a:p>
          <a:p>
            <a:pPr lvl="1" algn="just">
              <a:lnSpc>
                <a:spcPct val="170000"/>
              </a:lnSpc>
              <a:buNone/>
            </a:pPr>
            <a:r>
              <a:rPr lang="en-US" sz="1600" dirty="0" smtClean="0"/>
              <a:t>Dari </a:t>
            </a:r>
            <a:r>
              <a:rPr lang="en-US" sz="1600" dirty="0" err="1" smtClean="0"/>
              <a:t>semua</a:t>
            </a:r>
            <a:r>
              <a:rPr lang="en-US" sz="1600" dirty="0" smtClean="0"/>
              <a:t> </a:t>
            </a:r>
            <a:r>
              <a:rPr lang="en-US" sz="1600" dirty="0" err="1" smtClean="0"/>
              <a:t>orang</a:t>
            </a:r>
            <a:r>
              <a:rPr lang="en-US" sz="1600" dirty="0" smtClean="0"/>
              <a:t> yang </a:t>
            </a:r>
            <a:r>
              <a:rPr lang="en-US" sz="1600" dirty="0" err="1" smtClean="0"/>
              <a:t>terinfeksi</a:t>
            </a:r>
            <a:r>
              <a:rPr lang="en-US" sz="1600" dirty="0" smtClean="0"/>
              <a:t> HIV, </a:t>
            </a:r>
            <a:r>
              <a:rPr lang="en-US" sz="1600" dirty="0" err="1" smtClean="0"/>
              <a:t>sebagian</a:t>
            </a:r>
            <a:r>
              <a:rPr lang="en-US" sz="1600" dirty="0" smtClean="0"/>
              <a:t> </a:t>
            </a:r>
            <a:r>
              <a:rPr lang="en-US" sz="1600" dirty="0" err="1" smtClean="0"/>
              <a:t>berkembang</a:t>
            </a:r>
            <a:r>
              <a:rPr lang="en-US" sz="1600" dirty="0" smtClean="0"/>
              <a:t> </a:t>
            </a:r>
            <a:r>
              <a:rPr lang="en-US" sz="1600" dirty="0" err="1" smtClean="0"/>
              <a:t>masuk</a:t>
            </a:r>
            <a:r>
              <a:rPr lang="en-US" sz="1600" dirty="0" smtClean="0"/>
              <a:t> </a:t>
            </a:r>
            <a:r>
              <a:rPr lang="en-US" sz="1600" dirty="0" err="1" smtClean="0"/>
              <a:t>tahap</a:t>
            </a:r>
            <a:r>
              <a:rPr lang="en-US" sz="1600" dirty="0" smtClean="0"/>
              <a:t> AIDS </a:t>
            </a:r>
            <a:r>
              <a:rPr lang="en-US" sz="1600" dirty="0" err="1" smtClean="0"/>
              <a:t>pada</a:t>
            </a:r>
            <a:r>
              <a:rPr lang="en-US" sz="1600" dirty="0" smtClean="0"/>
              <a:t> 3 </a:t>
            </a:r>
            <a:r>
              <a:rPr lang="en-US" sz="1600" dirty="0" err="1" smtClean="0"/>
              <a:t>tahun</a:t>
            </a:r>
            <a:r>
              <a:rPr lang="en-US" sz="1600" dirty="0" smtClean="0"/>
              <a:t> </a:t>
            </a:r>
            <a:r>
              <a:rPr lang="en-US" sz="1600" dirty="0" err="1" smtClean="0"/>
              <a:t>pertama</a:t>
            </a:r>
            <a:r>
              <a:rPr lang="en-US" sz="1600" dirty="0" smtClean="0"/>
              <a:t>, 50% </a:t>
            </a:r>
            <a:r>
              <a:rPr lang="en-US" sz="1600" dirty="0" err="1" smtClean="0"/>
              <a:t>berkembang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AIDS </a:t>
            </a:r>
            <a:r>
              <a:rPr lang="en-US" sz="1600" dirty="0" err="1" smtClean="0"/>
              <a:t>sesudah</a:t>
            </a:r>
            <a:r>
              <a:rPr lang="en-US" sz="1600" dirty="0" smtClean="0"/>
              <a:t> 10 </a:t>
            </a:r>
            <a:r>
              <a:rPr lang="en-US" sz="1600" dirty="0" err="1" smtClean="0"/>
              <a:t>tahun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sesudah</a:t>
            </a:r>
            <a:r>
              <a:rPr lang="en-US" sz="1600" dirty="0" smtClean="0"/>
              <a:t> 13 </a:t>
            </a:r>
            <a:r>
              <a:rPr lang="en-US" sz="1600" dirty="0" err="1" smtClean="0"/>
              <a:t>tahun</a:t>
            </a:r>
            <a:r>
              <a:rPr lang="en-US" sz="1600" dirty="0" smtClean="0"/>
              <a:t> </a:t>
            </a:r>
            <a:r>
              <a:rPr lang="en-US" sz="1600" dirty="0" err="1" smtClean="0"/>
              <a:t>hampir</a:t>
            </a:r>
            <a:r>
              <a:rPr lang="en-US" sz="1600" dirty="0" smtClean="0"/>
              <a:t> </a:t>
            </a:r>
            <a:r>
              <a:rPr lang="en-US" sz="1600" dirty="0" err="1" smtClean="0"/>
              <a:t>semua</a:t>
            </a:r>
            <a:r>
              <a:rPr lang="en-US" sz="1600" dirty="0" smtClean="0"/>
              <a:t> </a:t>
            </a:r>
            <a:r>
              <a:rPr lang="en-US" sz="1600" dirty="0" err="1" smtClean="0"/>
              <a:t>orang</a:t>
            </a:r>
            <a:r>
              <a:rPr lang="en-US" sz="1600" dirty="0" smtClean="0"/>
              <a:t> yang </a:t>
            </a:r>
            <a:r>
              <a:rPr lang="en-US" sz="1600" dirty="0" err="1" smtClean="0"/>
              <a:t>terinfeksi</a:t>
            </a:r>
            <a:r>
              <a:rPr lang="en-US" sz="1600" dirty="0" smtClean="0"/>
              <a:t> HIV </a:t>
            </a:r>
            <a:r>
              <a:rPr lang="en-US" sz="1600" dirty="0" err="1" smtClean="0"/>
              <a:t>menunjukkan</a:t>
            </a:r>
            <a:r>
              <a:rPr lang="en-US" sz="1600" dirty="0" smtClean="0"/>
              <a:t> </a:t>
            </a:r>
            <a:r>
              <a:rPr lang="en-US" sz="1600" dirty="0" err="1" smtClean="0"/>
              <a:t>gejala</a:t>
            </a:r>
            <a:r>
              <a:rPr lang="en-US" sz="1600" dirty="0" smtClean="0"/>
              <a:t> AIDS,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kemudian</a:t>
            </a:r>
            <a:r>
              <a:rPr lang="en-US" sz="1600" dirty="0" smtClean="0"/>
              <a:t> </a:t>
            </a:r>
            <a:r>
              <a:rPr lang="en-US" sz="1600" dirty="0" err="1" smtClean="0"/>
              <a:t>meninggal</a:t>
            </a:r>
            <a:r>
              <a:rPr lang="en-US" sz="1600" dirty="0" smtClean="0"/>
              <a:t>. </a:t>
            </a:r>
            <a:r>
              <a:rPr lang="en-US" sz="1600" dirty="0" err="1" smtClean="0"/>
              <a:t>Gejala</a:t>
            </a:r>
            <a:r>
              <a:rPr lang="en-US" sz="1600" dirty="0" smtClean="0"/>
              <a:t> yang </a:t>
            </a:r>
            <a:r>
              <a:rPr lang="en-US" sz="1600" dirty="0" err="1" smtClean="0"/>
              <a:t>terjadi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b="1" dirty="0" err="1" smtClean="0"/>
              <a:t>demam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nyeri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menelan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pembengkakan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kelenjar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getah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bening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ruam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diare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atau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batuk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Setelah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infeksi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akut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dimulailah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infeksi</a:t>
            </a:r>
            <a:r>
              <a:rPr lang="en-US" sz="1600" b="1" dirty="0" smtClean="0"/>
              <a:t> HIV </a:t>
            </a:r>
            <a:r>
              <a:rPr lang="en-US" sz="1600" b="1" dirty="0" err="1" smtClean="0"/>
              <a:t>asimptomatik</a:t>
            </a:r>
            <a:r>
              <a:rPr lang="en-US" sz="1600" b="1" dirty="0" smtClean="0"/>
              <a:t> (</a:t>
            </a:r>
            <a:r>
              <a:rPr lang="en-US" sz="1600" b="1" dirty="0" err="1" smtClean="0"/>
              <a:t>tanpa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gejala</a:t>
            </a:r>
            <a:r>
              <a:rPr lang="en-US" sz="1600" b="1" dirty="0" smtClean="0"/>
              <a:t>). </a:t>
            </a:r>
            <a:r>
              <a:rPr lang="en-US" sz="1600" dirty="0" err="1" smtClean="0"/>
              <a:t>Masa</a:t>
            </a:r>
            <a:r>
              <a:rPr lang="en-US" sz="1600" dirty="0" smtClean="0"/>
              <a:t> </a:t>
            </a:r>
            <a:r>
              <a:rPr lang="en-US" sz="1600" dirty="0" err="1" smtClean="0"/>
              <a:t>tanpa</a:t>
            </a:r>
            <a:r>
              <a:rPr lang="en-US" sz="1600" dirty="0" smtClean="0"/>
              <a:t> </a:t>
            </a:r>
            <a:r>
              <a:rPr lang="en-US" sz="1600" dirty="0" err="1" smtClean="0"/>
              <a:t>gejala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umumnya</a:t>
            </a:r>
            <a:r>
              <a:rPr lang="en-US" sz="1600" dirty="0" smtClean="0"/>
              <a:t> </a:t>
            </a:r>
            <a:r>
              <a:rPr lang="en-US" sz="1600" dirty="0" err="1" smtClean="0"/>
              <a:t>berlangsung</a:t>
            </a:r>
            <a:r>
              <a:rPr lang="en-US" sz="1600" dirty="0" smtClean="0"/>
              <a:t> </a:t>
            </a:r>
            <a:r>
              <a:rPr lang="en-US" sz="1600" dirty="0" err="1" smtClean="0"/>
              <a:t>selama</a:t>
            </a:r>
            <a:r>
              <a:rPr lang="en-US" sz="1600" dirty="0" smtClean="0"/>
              <a:t> 8-10 </a:t>
            </a:r>
            <a:r>
              <a:rPr lang="en-US" sz="1600" dirty="0" err="1" smtClean="0"/>
              <a:t>tahun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14340" name="Picture 4" descr="Image result for HIV VIRU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8280" y="5215403"/>
            <a:ext cx="3575720" cy="1642597"/>
          </a:xfrm>
          <a:prstGeom prst="rect">
            <a:avLst/>
          </a:prstGeom>
          <a:noFill/>
        </p:spPr>
      </p:pic>
      <p:pic>
        <p:nvPicPr>
          <p:cNvPr id="5" name="Picture 4" descr="Image result for HIV VIRU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215403"/>
            <a:ext cx="3575720" cy="1642597"/>
          </a:xfrm>
          <a:prstGeom prst="rect">
            <a:avLst/>
          </a:prstGeom>
          <a:noFill/>
        </p:spPr>
      </p:pic>
      <p:pic>
        <p:nvPicPr>
          <p:cNvPr id="6" name="Picture 4" descr="Image result for HIV VIRU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5256" t="840"/>
          <a:stretch>
            <a:fillRect/>
          </a:stretch>
        </p:blipFill>
        <p:spPr bwMode="auto">
          <a:xfrm>
            <a:off x="0" y="5229200"/>
            <a:ext cx="2315072" cy="16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807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000" dirty="0" err="1" smtClean="0"/>
              <a:t>Bagaimana</a:t>
            </a:r>
            <a:r>
              <a:rPr lang="en-ID" sz="2000" dirty="0" smtClean="0"/>
              <a:t> </a:t>
            </a:r>
            <a:r>
              <a:rPr lang="en-ID" sz="2000" dirty="0" err="1" smtClean="0"/>
              <a:t>Penanganan</a:t>
            </a:r>
            <a:r>
              <a:rPr lang="en-ID" sz="2000" dirty="0" smtClean="0"/>
              <a:t> </a:t>
            </a:r>
            <a:r>
              <a:rPr lang="en-ID" sz="2000" dirty="0" err="1" smtClean="0"/>
              <a:t>Fisioterapi</a:t>
            </a:r>
            <a:r>
              <a:rPr lang="en-ID" sz="2000" dirty="0" smtClean="0"/>
              <a:t> </a:t>
            </a:r>
            <a:r>
              <a:rPr lang="en-ID" sz="2000" dirty="0" err="1" smtClean="0"/>
              <a:t>pada</a:t>
            </a:r>
            <a:r>
              <a:rPr lang="en-ID" sz="2000" dirty="0" smtClean="0"/>
              <a:t> </a:t>
            </a:r>
            <a:r>
              <a:rPr lang="en-ID" sz="2000" dirty="0" err="1" smtClean="0"/>
              <a:t>Pasien</a:t>
            </a:r>
            <a:r>
              <a:rPr lang="en-ID" sz="2000" dirty="0" smtClean="0"/>
              <a:t> </a:t>
            </a:r>
            <a:r>
              <a:rPr lang="en-ID" sz="2000" dirty="0" err="1" smtClean="0"/>
              <a:t>dengan</a:t>
            </a:r>
            <a:r>
              <a:rPr lang="en-ID" sz="2000" dirty="0" smtClean="0"/>
              <a:t> HIV/AIDS?</a:t>
            </a:r>
            <a:endParaRPr lang="en-US" sz="2000" dirty="0"/>
          </a:p>
        </p:txBody>
      </p:sp>
      <p:pic>
        <p:nvPicPr>
          <p:cNvPr id="4100" name="Picture 4" descr="Image result for ASKING DOCTOR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0640" y="1371600"/>
            <a:ext cx="5181600" cy="4171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5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84" y="1718488"/>
            <a:ext cx="8229600" cy="43251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Munculnya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terapi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antiretroviral yang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sangat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aktif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telah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mampu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secara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dramatis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memperpanjang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harapan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hidup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orang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hidup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Human Immunodeficiency Virus (HIV) / acquired immunodeficiency syndrome.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Meskipun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terdapat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peningkatan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harapan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hidup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lebih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panjang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penyakit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HIV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pengobatan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farmakologisnya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menyebabkan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komplikasi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kesehatan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jangka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panjang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akut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serta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banyak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antaranya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diobati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sukses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oleh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fisioterapi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Tujuan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dari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makalah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ini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adalah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melaporkan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efek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dari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program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rehabilitasi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12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minggu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beberapa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hal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berhubungan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kesehatan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pada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seorang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wanita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43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tahun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hidup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HIV.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016732"/>
            <a:ext cx="8712968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100" b="1" i="1" dirty="0" smtClean="0"/>
              <a:t>REVIEW JOURNAL: </a:t>
            </a:r>
            <a:r>
              <a:rPr lang="en-ID" sz="1100" i="1" dirty="0" smtClean="0">
                <a:latin typeface="Arial Narrow" pitchFamily="34" charset="0"/>
              </a:rPr>
              <a:t>Physiotherapy Intervention as a Complementary Treatment for People Living with HIV/AIDS</a:t>
            </a:r>
            <a:endParaRPr lang="en-US" sz="1100" i="1" dirty="0"/>
          </a:p>
        </p:txBody>
      </p:sp>
      <p:pic>
        <p:nvPicPr>
          <p:cNvPr id="13314" name="Picture 2" descr="Image result for RESEARCH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782" t="9294"/>
          <a:stretch>
            <a:fillRect/>
          </a:stretch>
        </p:blipFill>
        <p:spPr bwMode="auto">
          <a:xfrm>
            <a:off x="6858000" y="4800600"/>
            <a:ext cx="1763688" cy="16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37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748464" cy="4869160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Terapi</a:t>
            </a: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antriretroviral</a:t>
            </a: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 (ART) -&gt; </a:t>
            </a: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peningkatan</a:t>
            </a: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harapan</a:t>
            </a: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hidup</a:t>
            </a: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 -&gt; </a:t>
            </a: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beban</a:t>
            </a: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gejala</a:t>
            </a: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 ODHA </a:t>
            </a: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meningkat</a:t>
            </a: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meliputi</a:t>
            </a: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lvl="1" algn="just">
              <a:lnSpc>
                <a:spcPct val="170000"/>
              </a:lnSpc>
              <a:buFontTx/>
              <a:buChar char="-"/>
            </a:pP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Sakit</a:t>
            </a: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kronis</a:t>
            </a:r>
            <a:endParaRPr lang="en-ID" sz="43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algn="just">
              <a:lnSpc>
                <a:spcPct val="170000"/>
              </a:lnSpc>
              <a:buFontTx/>
              <a:buChar char="-"/>
            </a:pP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Deficit </a:t>
            </a: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neurologis</a:t>
            </a: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  (</a:t>
            </a:r>
            <a:r>
              <a:rPr lang="en-US" sz="4300" dirty="0" err="1" smtClean="0">
                <a:solidFill>
                  <a:schemeClr val="accent2">
                    <a:lumMod val="75000"/>
                  </a:schemeClr>
                </a:solidFill>
              </a:rPr>
              <a:t>menyebabkan</a:t>
            </a: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300" dirty="0" err="1" smtClean="0">
                <a:solidFill>
                  <a:schemeClr val="accent2">
                    <a:lumMod val="75000"/>
                  </a:schemeClr>
                </a:solidFill>
              </a:rPr>
              <a:t>gerakan</a:t>
            </a: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4300" dirty="0" err="1" smtClean="0">
                <a:solidFill>
                  <a:schemeClr val="accent2">
                    <a:lumMod val="75000"/>
                  </a:schemeClr>
                </a:solidFill>
              </a:rPr>
              <a:t>melambat</a:t>
            </a: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4300" dirty="0" err="1" smtClean="0">
                <a:solidFill>
                  <a:schemeClr val="accent2">
                    <a:lumMod val="75000"/>
                  </a:schemeClr>
                </a:solidFill>
              </a:rPr>
              <a:t>ataksia</a:t>
            </a: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4300" dirty="0" err="1" smtClean="0">
                <a:solidFill>
                  <a:schemeClr val="accent2">
                    <a:lumMod val="75000"/>
                  </a:schemeClr>
                </a:solidFill>
              </a:rPr>
              <a:t>gangguan</a:t>
            </a: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300" dirty="0" err="1" smtClean="0">
                <a:solidFill>
                  <a:schemeClr val="accent2">
                    <a:lumMod val="75000"/>
                  </a:schemeClr>
                </a:solidFill>
              </a:rPr>
              <a:t>berjalan</a:t>
            </a: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</a:p>
          <a:p>
            <a:pPr lvl="1" algn="just">
              <a:lnSpc>
                <a:spcPct val="170000"/>
              </a:lnSpc>
              <a:buNone/>
            </a:pP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4300" dirty="0" err="1" smtClean="0">
                <a:solidFill>
                  <a:schemeClr val="accent2">
                    <a:lumMod val="75000"/>
                  </a:schemeClr>
                </a:solidFill>
              </a:rPr>
              <a:t>keterampilan</a:t>
            </a: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300" dirty="0" err="1" smtClean="0">
                <a:solidFill>
                  <a:schemeClr val="accent2">
                    <a:lumMod val="75000"/>
                  </a:schemeClr>
                </a:solidFill>
              </a:rPr>
              <a:t>motorik</a:t>
            </a: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300" dirty="0" err="1" smtClean="0">
                <a:solidFill>
                  <a:schemeClr val="accent2">
                    <a:lumMod val="75000"/>
                  </a:schemeClr>
                </a:solidFill>
              </a:rPr>
              <a:t>halus</a:t>
            </a: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300" dirty="0" err="1" smtClean="0">
                <a:solidFill>
                  <a:schemeClr val="accent2">
                    <a:lumMod val="75000"/>
                  </a:schemeClr>
                </a:solidFill>
              </a:rPr>
              <a:t>berkurang</a:t>
            </a: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43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300" dirty="0" err="1" smtClean="0">
                <a:solidFill>
                  <a:schemeClr val="accent2">
                    <a:lumMod val="75000"/>
                  </a:schemeClr>
                </a:solidFill>
              </a:rPr>
              <a:t>berbagai</a:t>
            </a: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300" dirty="0" err="1" smtClean="0">
                <a:solidFill>
                  <a:schemeClr val="accent2">
                    <a:lumMod val="75000"/>
                  </a:schemeClr>
                </a:solidFill>
              </a:rPr>
              <a:t>gangguan</a:t>
            </a: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300" dirty="0" err="1" smtClean="0">
                <a:solidFill>
                  <a:schemeClr val="accent2">
                    <a:lumMod val="75000"/>
                  </a:schemeClr>
                </a:solidFill>
              </a:rPr>
              <a:t>kognitif</a:t>
            </a: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. )</a:t>
            </a:r>
            <a:endParaRPr lang="en-ID" sz="43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algn="just">
              <a:lnSpc>
                <a:spcPct val="170000"/>
              </a:lnSpc>
              <a:buFontTx/>
              <a:buChar char="-"/>
            </a:pP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Gangguan</a:t>
            </a: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muskuloskeletal</a:t>
            </a: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 (72%)</a:t>
            </a:r>
          </a:p>
          <a:p>
            <a:pPr lvl="1" algn="just">
              <a:lnSpc>
                <a:spcPct val="170000"/>
              </a:lnSpc>
              <a:buFontTx/>
              <a:buChar char="-"/>
            </a:pP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Komplikasi</a:t>
            </a: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umum</a:t>
            </a: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4300" dirty="0" err="1" smtClean="0">
                <a:solidFill>
                  <a:schemeClr val="accent2">
                    <a:lumMod val="75000"/>
                  </a:schemeClr>
                </a:solidFill>
              </a:rPr>
              <a:t>osteopenia</a:t>
            </a: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 / osteoporosis, </a:t>
            </a:r>
            <a:r>
              <a:rPr lang="en-US" sz="4300" dirty="0" err="1" smtClean="0">
                <a:solidFill>
                  <a:schemeClr val="accent2">
                    <a:lumMod val="75000"/>
                  </a:schemeClr>
                </a:solidFill>
              </a:rPr>
              <a:t>osteonekrosis</a:t>
            </a: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4300" dirty="0" err="1" smtClean="0">
                <a:solidFill>
                  <a:schemeClr val="accent2">
                    <a:lumMod val="75000"/>
                  </a:schemeClr>
                </a:solidFill>
              </a:rPr>
              <a:t>penyakit</a:t>
            </a: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300" dirty="0" err="1" smtClean="0">
                <a:solidFill>
                  <a:schemeClr val="accent2">
                    <a:lumMod val="75000"/>
                  </a:schemeClr>
                </a:solidFill>
              </a:rPr>
              <a:t>sendi</a:t>
            </a: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4300" dirty="0" err="1" smtClean="0">
                <a:solidFill>
                  <a:schemeClr val="accent2">
                    <a:lumMod val="75000"/>
                  </a:schemeClr>
                </a:solidFill>
              </a:rPr>
              <a:t>miopati</a:t>
            </a: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43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lvl="1" algn="just">
              <a:lnSpc>
                <a:spcPct val="170000"/>
              </a:lnSpc>
              <a:buNone/>
            </a:pP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4300" dirty="0" err="1" smtClean="0">
                <a:solidFill>
                  <a:schemeClr val="accent2">
                    <a:lumMod val="75000"/>
                  </a:schemeClr>
                </a:solidFill>
              </a:rPr>
              <a:t>gangguan</a:t>
            </a: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300" dirty="0" err="1" smtClean="0">
                <a:solidFill>
                  <a:schemeClr val="accent2">
                    <a:lumMod val="75000"/>
                  </a:schemeClr>
                </a:solidFill>
              </a:rPr>
              <a:t>metabolik</a:t>
            </a:r>
            <a:r>
              <a:rPr lang="en-US" sz="43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lvl="1" algn="just">
              <a:lnSpc>
                <a:spcPct val="170000"/>
              </a:lnSpc>
              <a:buFontTx/>
              <a:buChar char="-"/>
            </a:pP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Penurunan</a:t>
            </a: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massa</a:t>
            </a: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tubuh</a:t>
            </a: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tanpa</a:t>
            </a: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lemak</a:t>
            </a: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 -&gt; </a:t>
            </a: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kelainan</a:t>
            </a: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 lipid</a:t>
            </a:r>
          </a:p>
          <a:p>
            <a:pPr lvl="1" algn="just">
              <a:lnSpc>
                <a:spcPct val="170000"/>
              </a:lnSpc>
              <a:buFontTx/>
              <a:buChar char="-"/>
            </a:pP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Nyeri</a:t>
            </a: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meluas</a:t>
            </a:r>
            <a:endParaRPr lang="en-ID" sz="43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algn="just">
              <a:lnSpc>
                <a:spcPct val="170000"/>
              </a:lnSpc>
              <a:buFontTx/>
              <a:buChar char="-"/>
            </a:pP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Kesulitan</a:t>
            </a:r>
            <a:r>
              <a:rPr lang="en-ID" sz="4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4300" dirty="0" err="1" smtClean="0">
                <a:solidFill>
                  <a:schemeClr val="accent2">
                    <a:lumMod val="75000"/>
                  </a:schemeClr>
                </a:solidFill>
              </a:rPr>
              <a:t>berolahraga</a:t>
            </a:r>
            <a:endParaRPr lang="en-ID" sz="43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70000"/>
              </a:lnSpc>
              <a:buNone/>
            </a:pPr>
            <a:r>
              <a:rPr lang="en-ID" sz="4900" dirty="0" smtClean="0">
                <a:solidFill>
                  <a:schemeClr val="accent2">
                    <a:lumMod val="75000"/>
                  </a:schemeClr>
                </a:solidFill>
              </a:rPr>
              <a:t>-&gt; </a:t>
            </a:r>
            <a:r>
              <a:rPr lang="en-ID" sz="4900" b="1" dirty="0" err="1" smtClean="0">
                <a:solidFill>
                  <a:schemeClr val="accent2">
                    <a:lumMod val="75000"/>
                  </a:schemeClr>
                </a:solidFill>
              </a:rPr>
              <a:t>penurunan</a:t>
            </a:r>
            <a:r>
              <a:rPr lang="en-ID" sz="49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4900" b="1" dirty="0" err="1" smtClean="0">
                <a:solidFill>
                  <a:schemeClr val="accent2">
                    <a:lumMod val="75000"/>
                  </a:schemeClr>
                </a:solidFill>
              </a:rPr>
              <a:t>kualitas</a:t>
            </a:r>
            <a:r>
              <a:rPr lang="en-ID" sz="49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4900" b="1" dirty="0" err="1" smtClean="0">
                <a:solidFill>
                  <a:schemeClr val="accent2">
                    <a:lumMod val="75000"/>
                  </a:schemeClr>
                </a:solidFill>
              </a:rPr>
              <a:t>hidup</a:t>
            </a:r>
            <a:endParaRPr lang="en-ID" sz="49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en-ID" sz="1400" dirty="0" smtClean="0"/>
          </a:p>
          <a:p>
            <a:pPr lvl="1">
              <a:buFontTx/>
              <a:buChar char="-"/>
            </a:pPr>
            <a:endParaRPr lang="en-ID" sz="1200" dirty="0" smtClean="0"/>
          </a:p>
          <a:p>
            <a:pPr lvl="1">
              <a:buFontTx/>
              <a:buChar char="-"/>
            </a:pPr>
            <a:endParaRPr lang="en-ID" sz="1200" dirty="0" smtClean="0"/>
          </a:p>
          <a:p>
            <a:pPr lvl="1">
              <a:buFontTx/>
              <a:buChar char="-"/>
            </a:pPr>
            <a:endParaRPr lang="en-ID" sz="1200" dirty="0" smtClean="0"/>
          </a:p>
          <a:p>
            <a:pPr lvl="1">
              <a:buFontTx/>
              <a:buChar char="-"/>
            </a:pPr>
            <a:endParaRPr lang="en-US" sz="1200" dirty="0"/>
          </a:p>
        </p:txBody>
      </p:sp>
      <p:pic>
        <p:nvPicPr>
          <p:cNvPr id="12290" name="Picture 2" descr="Image result for HIV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2223" y="4426073"/>
            <a:ext cx="3061777" cy="2431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9639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1077</Words>
  <Application>Microsoft Office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PowerPoint Presentation</vt:lpstr>
      <vt:lpstr>HIV/AIDS</vt:lpstr>
      <vt:lpstr>PowerPoint Presentation</vt:lpstr>
      <vt:lpstr>PowerPoint Presentation</vt:lpstr>
      <vt:lpstr>PowerPoint Presentation</vt:lpstr>
      <vt:lpstr>PowerPoint Presentation</vt:lpstr>
      <vt:lpstr>Bagaimana Penanganan Fisioterapi pada Pasien dengan HIV/AIDS?</vt:lpstr>
      <vt:lpstr>Background</vt:lpstr>
      <vt:lpstr>Introduction</vt:lpstr>
      <vt:lpstr>PowerPoint Presentation</vt:lpstr>
      <vt:lpstr>Material and Methods</vt:lpstr>
      <vt:lpstr>PowerPoint Presentation</vt:lpstr>
      <vt:lpstr>Intervention</vt:lpstr>
      <vt:lpstr>PowerPoint Presentation</vt:lpstr>
      <vt:lpstr>Result</vt:lpstr>
      <vt:lpstr>PowerPoint Presentation</vt:lpstr>
      <vt:lpstr>Discussion</vt:lpstr>
      <vt:lpstr>References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2018-07-23T05:10:43Z</dcterms:created>
  <dcterms:modified xsi:type="dcterms:W3CDTF">2018-07-23T05:16:18Z</dcterms:modified>
</cp:coreProperties>
</file>