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6654713-425A-4AC7-A0B8-B2303EFA2CA3}" type="datetimeFigureOut">
              <a:rPr lang="en-US" smtClean="0">
                <a:solidFill>
                  <a:srgbClr val="575F6D"/>
                </a:solidFill>
              </a:rPr>
              <a:pPr/>
              <a:t>23/07/2018</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28AE603-88BC-4174-A196-B0E8BEC4047F}" type="slidenum">
              <a:rPr lang="en-US" smtClean="0"/>
              <a:pPr/>
              <a:t>‹#›</a:t>
            </a:fld>
            <a:endParaRPr lang="en-US"/>
          </a:p>
        </p:txBody>
      </p:sp>
    </p:spTree>
    <p:extLst>
      <p:ext uri="{BB962C8B-B14F-4D97-AF65-F5344CB8AC3E}">
        <p14:creationId xmlns:p14="http://schemas.microsoft.com/office/powerpoint/2010/main" val="7914660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654713-425A-4AC7-A0B8-B2303EFA2CA3}" type="datetimeFigureOut">
              <a:rPr lang="en-US" smtClean="0">
                <a:solidFill>
                  <a:srgbClr val="575F6D"/>
                </a:solidFill>
              </a:rPr>
              <a:pPr/>
              <a:t>23/07/2018</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28AE603-88BC-4174-A196-B0E8BEC4047F}" type="slidenum">
              <a:rPr lang="en-US" smtClean="0"/>
              <a:pPr/>
              <a:t>‹#›</a:t>
            </a:fld>
            <a:endParaRPr lang="en-US"/>
          </a:p>
        </p:txBody>
      </p:sp>
    </p:spTree>
    <p:extLst>
      <p:ext uri="{BB962C8B-B14F-4D97-AF65-F5344CB8AC3E}">
        <p14:creationId xmlns:p14="http://schemas.microsoft.com/office/powerpoint/2010/main" val="113285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654713-425A-4AC7-A0B8-B2303EFA2CA3}" type="datetimeFigureOut">
              <a:rPr lang="en-US" smtClean="0">
                <a:solidFill>
                  <a:srgbClr val="575F6D"/>
                </a:solidFill>
              </a:rPr>
              <a:pPr/>
              <a:t>23/07/2018</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28AE603-88BC-4174-A196-B0E8BEC4047F}" type="slidenum">
              <a:rPr lang="en-US" smtClean="0"/>
              <a:pPr/>
              <a:t>‹#›</a:t>
            </a:fld>
            <a:endParaRPr lang="en-US"/>
          </a:p>
        </p:txBody>
      </p:sp>
    </p:spTree>
    <p:extLst>
      <p:ext uri="{BB962C8B-B14F-4D97-AF65-F5344CB8AC3E}">
        <p14:creationId xmlns:p14="http://schemas.microsoft.com/office/powerpoint/2010/main" val="229475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6654713-425A-4AC7-A0B8-B2303EFA2CA3}" type="datetimeFigureOut">
              <a:rPr lang="en-US" smtClean="0">
                <a:solidFill>
                  <a:srgbClr val="575F6D"/>
                </a:solidFill>
              </a:rPr>
              <a:pPr/>
              <a:t>23/07/2018</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28AE603-88BC-4174-A196-B0E8BEC4047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68126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6654713-425A-4AC7-A0B8-B2303EFA2CA3}" type="datetimeFigureOut">
              <a:rPr lang="en-US" smtClean="0">
                <a:solidFill>
                  <a:srgbClr val="FFF39D"/>
                </a:solidFill>
              </a:rPr>
              <a:pPr/>
              <a:t>23/07/2018</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28AE603-88BC-4174-A196-B0E8BEC4047F}" type="slidenum">
              <a:rPr lang="en-US" smtClean="0"/>
              <a:pPr/>
              <a:t>‹#›</a:t>
            </a:fld>
            <a:endParaRPr lang="en-US"/>
          </a:p>
        </p:txBody>
      </p:sp>
    </p:spTree>
    <p:extLst>
      <p:ext uri="{BB962C8B-B14F-4D97-AF65-F5344CB8AC3E}">
        <p14:creationId xmlns:p14="http://schemas.microsoft.com/office/powerpoint/2010/main" val="32772692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6654713-425A-4AC7-A0B8-B2303EFA2CA3}" type="datetimeFigureOut">
              <a:rPr lang="en-US" smtClean="0">
                <a:solidFill>
                  <a:srgbClr val="575F6D"/>
                </a:solidFill>
              </a:rPr>
              <a:pPr/>
              <a:t>23/07/2018</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28AE603-88BC-4174-A196-B0E8BEC4047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9046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6654713-425A-4AC7-A0B8-B2303EFA2CA3}" type="datetimeFigureOut">
              <a:rPr lang="en-US" smtClean="0">
                <a:solidFill>
                  <a:srgbClr val="575F6D"/>
                </a:solidFill>
              </a:rPr>
              <a:pPr/>
              <a:t>23/07/2018</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28AE603-88BC-4174-A196-B0E8BEC4047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53650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6654713-425A-4AC7-A0B8-B2303EFA2CA3}" type="datetimeFigureOut">
              <a:rPr lang="en-US" smtClean="0">
                <a:solidFill>
                  <a:srgbClr val="575F6D"/>
                </a:solidFill>
              </a:rPr>
              <a:pPr/>
              <a:t>23/07/2018</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28AE603-88BC-4174-A196-B0E8BEC4047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31095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54713-425A-4AC7-A0B8-B2303EFA2CA3}" type="datetimeFigureOut">
              <a:rPr lang="en-US" smtClean="0">
                <a:solidFill>
                  <a:srgbClr val="575F6D"/>
                </a:solidFill>
              </a:rPr>
              <a:pPr/>
              <a:t>23/07/2018</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28AE603-88BC-4174-A196-B0E8BEC4047F}" type="slidenum">
              <a:rPr lang="en-US" smtClean="0"/>
              <a:pPr/>
              <a:t>‹#›</a:t>
            </a:fld>
            <a:endParaRPr lang="en-US"/>
          </a:p>
        </p:txBody>
      </p:sp>
    </p:spTree>
    <p:extLst>
      <p:ext uri="{BB962C8B-B14F-4D97-AF65-F5344CB8AC3E}">
        <p14:creationId xmlns:p14="http://schemas.microsoft.com/office/powerpoint/2010/main" val="219010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6654713-425A-4AC7-A0B8-B2303EFA2CA3}" type="datetimeFigureOut">
              <a:rPr lang="en-US" smtClean="0">
                <a:solidFill>
                  <a:srgbClr val="575F6D"/>
                </a:solidFill>
              </a:rPr>
              <a:pPr/>
              <a:t>23/07/2018</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28AE603-88BC-4174-A196-B0E8BEC4047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9269699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36654713-425A-4AC7-A0B8-B2303EFA2CA3}" type="datetimeFigureOut">
              <a:rPr lang="en-US" smtClean="0">
                <a:solidFill>
                  <a:srgbClr val="575F6D"/>
                </a:solidFill>
              </a:rPr>
              <a:pPr/>
              <a:t>23/07/2018</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28AE603-88BC-4174-A196-B0E8BEC4047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91540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6654713-425A-4AC7-A0B8-B2303EFA2CA3}" type="datetimeFigureOut">
              <a:rPr lang="en-US" smtClean="0">
                <a:solidFill>
                  <a:srgbClr val="575F6D"/>
                </a:solidFill>
              </a:rPr>
              <a:pPr/>
              <a:t>23/07/2018</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28AE603-88BC-4174-A196-B0E8BEC4047F}" type="slidenum">
              <a:rPr lang="en-US" smtClean="0"/>
              <a:pPr/>
              <a:t>‹#›</a:t>
            </a:fld>
            <a:endParaRPr lang="en-US"/>
          </a:p>
        </p:txBody>
      </p:sp>
    </p:spTree>
    <p:extLst>
      <p:ext uri="{BB962C8B-B14F-4D97-AF65-F5344CB8AC3E}">
        <p14:creationId xmlns:p14="http://schemas.microsoft.com/office/powerpoint/2010/main" val="3960031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304800"/>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3240768" y="1921052"/>
            <a:ext cx="5638800" cy="1200329"/>
          </a:xfrm>
          <a:prstGeom prst="rect">
            <a:avLst/>
          </a:prstGeom>
          <a:noFill/>
          <a:ln w="9525">
            <a:noFill/>
            <a:miter lim="800000"/>
            <a:headEnd/>
            <a:tailEnd/>
          </a:ln>
        </p:spPr>
        <p:txBody>
          <a:bodyPr>
            <a:spAutoFit/>
          </a:bodyPr>
          <a:lstStyle/>
          <a:p>
            <a:pPr algn="ctr"/>
            <a:r>
              <a:rPr lang="en-US" sz="3600" b="1" dirty="0" smtClean="0">
                <a:solidFill>
                  <a:srgbClr val="AEBAD5">
                    <a:lumMod val="20000"/>
                    <a:lumOff val="80000"/>
                  </a:srgbClr>
                </a:solidFill>
              </a:rPr>
              <a:t>SPINAL CORD INJURY</a:t>
            </a:r>
            <a:endParaRPr lang="en-US" sz="3600" b="1" dirty="0">
              <a:solidFill>
                <a:prstClr val="white"/>
              </a:solidFill>
            </a:endParaRPr>
          </a:p>
        </p:txBody>
      </p:sp>
      <p:sp>
        <p:nvSpPr>
          <p:cNvPr id="4" name="TextBox 1"/>
          <p:cNvSpPr txBox="1">
            <a:spLocks noChangeArrowheads="1"/>
          </p:cNvSpPr>
          <p:nvPr/>
        </p:nvSpPr>
        <p:spPr bwMode="auto">
          <a:xfrm>
            <a:off x="5526767" y="4783374"/>
            <a:ext cx="3352801" cy="307777"/>
          </a:xfrm>
          <a:prstGeom prst="rect">
            <a:avLst/>
          </a:prstGeom>
          <a:noFill/>
          <a:ln w="9525">
            <a:noFill/>
            <a:miter lim="800000"/>
            <a:headEnd/>
            <a:tailEnd/>
          </a:ln>
        </p:spPr>
        <p:txBody>
          <a:bodyPr wrap="square">
            <a:spAutoFit/>
          </a:bodyPr>
          <a:lstStyle/>
          <a:p>
            <a:pPr algn="ctr"/>
            <a:r>
              <a:rPr lang="en-US" sz="1400" b="1" dirty="0" err="1">
                <a:solidFill>
                  <a:srgbClr val="AEBAD5">
                    <a:lumMod val="20000"/>
                    <a:lumOff val="80000"/>
                  </a:srgbClr>
                </a:solidFill>
              </a:rPr>
              <a:t>Eko</a:t>
            </a:r>
            <a:r>
              <a:rPr lang="en-US" sz="1400" b="1" dirty="0">
                <a:solidFill>
                  <a:srgbClr val="AEBAD5">
                    <a:lumMod val="20000"/>
                    <a:lumOff val="80000"/>
                  </a:srgbClr>
                </a:solidFill>
              </a:rPr>
              <a:t> </a:t>
            </a:r>
            <a:r>
              <a:rPr lang="en-US" sz="1400" b="1" dirty="0" err="1">
                <a:solidFill>
                  <a:srgbClr val="AEBAD5">
                    <a:lumMod val="20000"/>
                    <a:lumOff val="80000"/>
                  </a:srgbClr>
                </a:solidFill>
              </a:rPr>
              <a:t>Wibowo</a:t>
            </a:r>
            <a:r>
              <a:rPr lang="en-US" sz="1400" b="1" dirty="0">
                <a:solidFill>
                  <a:srgbClr val="AEBAD5">
                    <a:lumMod val="20000"/>
                    <a:lumOff val="80000"/>
                  </a:srgbClr>
                </a:solidFill>
              </a:rPr>
              <a:t>, S. Ft, M. </a:t>
            </a:r>
            <a:r>
              <a:rPr lang="en-US" sz="1400" b="1" dirty="0" err="1">
                <a:solidFill>
                  <a:srgbClr val="AEBAD5">
                    <a:lumMod val="20000"/>
                    <a:lumOff val="80000"/>
                  </a:srgbClr>
                </a:solidFill>
              </a:rPr>
              <a:t>Fis</a:t>
            </a:r>
            <a:endParaRPr lang="en-US" sz="1400" b="1" dirty="0">
              <a:solidFill>
                <a:prstClr val="white"/>
              </a:solidFill>
            </a:endParaRPr>
          </a:p>
        </p:txBody>
      </p:sp>
    </p:spTree>
    <p:extLst>
      <p:ext uri="{BB962C8B-B14F-4D97-AF65-F5344CB8AC3E}">
        <p14:creationId xmlns:p14="http://schemas.microsoft.com/office/powerpoint/2010/main" val="225858764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9" name="Picture 47"/>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103188"/>
            <a:ext cx="8229600" cy="1719262"/>
          </a:xfrm>
          <a:ln/>
        </p:spPr>
      </p:pic>
      <p:sp>
        <p:nvSpPr>
          <p:cNvPr id="1048685" name="Rectangle 109"/>
          <p:cNvSpPr>
            <a:spLocks noChangeArrowheads="1"/>
          </p:cNvSpPr>
          <p:nvPr>
            <p:ph idx="1"/>
          </p:nvPr>
        </p:nvSpPr>
        <p:spPr>
          <a:ln/>
        </p:spPr>
        <p:txBody>
          <a:bodyPr/>
          <a:lstStyle/>
          <a:p>
            <a:pPr marL="136525" indent="-3175">
              <a:lnSpc>
                <a:spcPct val="90000"/>
              </a:lnSpc>
              <a:buFontTx/>
              <a:buNone/>
            </a:pPr>
            <a:r>
              <a:rPr lang="zh-CN" altLang="en-US">
                <a:latin typeface="Book Antiqua" pitchFamily="18" charset="0"/>
                <a:sym typeface="Book Antiqua" pitchFamily="18" charset="0"/>
              </a:rPr>
              <a:t>3.) ROM ( Lingkup Gerak Sendi )</a:t>
            </a:r>
            <a:endParaRPr lang="zh-CN" altLang="zh-CN"/>
          </a:p>
          <a:p>
            <a:pPr marL="720725" lvl="2" indent="0">
              <a:lnSpc>
                <a:spcPct val="90000"/>
              </a:lnSpc>
              <a:buFontTx/>
              <a:buNone/>
            </a:pPr>
            <a:r>
              <a:rPr lang="zh-CN" altLang="en-US">
                <a:latin typeface="Book Antiqua" pitchFamily="18" charset="0"/>
                <a:sym typeface="Book Antiqua" pitchFamily="18" charset="0"/>
              </a:rPr>
              <a:t>Pemeriksaan ROM dilakukan dengan menggunakan goniometer dan dituliskan dengan menggunakan metode ISOM (International Standar Of Measurement ).</a:t>
            </a:r>
            <a:endParaRPr lang="zh-CN" altLang="zh-CN"/>
          </a:p>
          <a:p>
            <a:pPr marL="136525" indent="-3175">
              <a:lnSpc>
                <a:spcPct val="90000"/>
              </a:lnSpc>
              <a:buFontTx/>
              <a:buNone/>
            </a:pPr>
            <a:r>
              <a:rPr lang="zh-CN" altLang="en-US">
                <a:latin typeface="Book Antiqua" pitchFamily="18" charset="0"/>
                <a:sym typeface="Book Antiqua" pitchFamily="18" charset="0"/>
              </a:rPr>
              <a:t>4.) Pemeriksaan Nyeri dengan VAS ( Visual Analog Scale )</a:t>
            </a:r>
            <a:endParaRPr lang="zh-CN" altLang="zh-CN"/>
          </a:p>
          <a:p>
            <a:pPr marL="720725" lvl="2" indent="0">
              <a:lnSpc>
                <a:spcPct val="90000"/>
              </a:lnSpc>
              <a:buFontTx/>
              <a:buNone/>
            </a:pPr>
            <a:r>
              <a:rPr lang="zh-CN" altLang="en-US">
                <a:latin typeface="Book Antiqua" pitchFamily="18" charset="0"/>
                <a:sym typeface="Book Antiqua" pitchFamily="18" charset="0"/>
              </a:rPr>
              <a:t>VAS merupakan salah satu metode pengukuran nyeri yang dapat digunakan untuk menilai tingkat nyeri yang dirasakan oleh pasien. Pasien diminta untuk menunjukan letak nyeri yang dirasakan pada garis yang berukuran 10 cm, dimana pada ujung sebelah kiri (nilai 0) tidak ada nyeri, dan pada ujung sebelah kanan ( nilai 10 ) nyeri sekali.</a:t>
            </a:r>
            <a:endParaRPr lang="zh-CN" altLang="zh-CN"/>
          </a:p>
          <a:p>
            <a:pPr marL="720725" lvl="2" indent="0">
              <a:lnSpc>
                <a:spcPct val="90000"/>
              </a:lnSpc>
              <a:buFontTx/>
              <a:buNone/>
            </a:pPr>
            <a:endParaRPr lang="zh-CN" altLang="en-US">
              <a:latin typeface="Book Antiqua" pitchFamily="18" charset="0"/>
              <a:sym typeface="Book Antiqua" pitchFamily="18" charset="0"/>
            </a:endParaRPr>
          </a:p>
        </p:txBody>
      </p:sp>
    </p:spTree>
    <p:extLst>
      <p:ext uri="{BB962C8B-B14F-4D97-AF65-F5344CB8AC3E}">
        <p14:creationId xmlns:p14="http://schemas.microsoft.com/office/powerpoint/2010/main" val="2452875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1" name="Picture 49"/>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41437"/>
          </a:xfrm>
          <a:ln/>
        </p:spPr>
      </p:pic>
      <p:sp>
        <p:nvSpPr>
          <p:cNvPr id="1048687" name="Rectangle 111"/>
          <p:cNvSpPr>
            <a:spLocks noChangeArrowheads="1"/>
          </p:cNvSpPr>
          <p:nvPr>
            <p:ph idx="1"/>
          </p:nvPr>
        </p:nvSpPr>
        <p:spPr>
          <a:ln/>
        </p:spPr>
        <p:txBody>
          <a:bodyPr/>
          <a:lstStyle/>
          <a:p>
            <a:pPr marL="136525" indent="-3175">
              <a:buFontTx/>
              <a:buNone/>
            </a:pPr>
            <a:r>
              <a:rPr lang="zh-CN" altLang="en-US">
                <a:latin typeface="Book Antiqua" pitchFamily="18" charset="0"/>
                <a:sym typeface="Book Antiqua" pitchFamily="18" charset="0"/>
              </a:rPr>
              <a:t>sesak nafas, terdapat tarikan diafragma, sianosis,ada kontraktur, kekuatan otot (ROM menurun),</a:t>
            </a:r>
            <a:r>
              <a:rPr lang="zh-CN" altLang="zh-CN">
                <a:latin typeface="Book Antiqua" pitchFamily="18" charset="0"/>
                <a:sym typeface="Book Antiqua" pitchFamily="18" charset="0"/>
              </a:rPr>
              <a:t> </a:t>
            </a:r>
            <a:endParaRPr lang="zh-CN" altLang="zh-CN"/>
          </a:p>
        </p:txBody>
      </p:sp>
    </p:spTree>
    <p:extLst>
      <p:ext uri="{BB962C8B-B14F-4D97-AF65-F5344CB8AC3E}">
        <p14:creationId xmlns:p14="http://schemas.microsoft.com/office/powerpoint/2010/main" val="1574526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3" name="Picture 51"/>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41437"/>
          </a:xfrm>
          <a:ln/>
        </p:spPr>
      </p:pic>
      <p:sp>
        <p:nvSpPr>
          <p:cNvPr id="1048689" name="Rectangle 113"/>
          <p:cNvSpPr>
            <a:spLocks noChangeArrowheads="1"/>
          </p:cNvSpPr>
          <p:nvPr>
            <p:ph idx="1"/>
          </p:nvPr>
        </p:nvSpPr>
        <p:spPr>
          <a:ln/>
        </p:spPr>
        <p:txBody>
          <a:bodyPr>
            <a:normAutofit lnSpcReduction="10000"/>
          </a:bodyPr>
          <a:lstStyle/>
          <a:p>
            <a:pPr marL="136525" indent="-3175" algn="ctr">
              <a:lnSpc>
                <a:spcPct val="90000"/>
              </a:lnSpc>
              <a:buFontTx/>
              <a:buNone/>
            </a:pPr>
            <a:r>
              <a:rPr lang="zh-CN" altLang="en-US" sz="2600">
                <a:latin typeface="Book Antiqua" pitchFamily="18" charset="0"/>
                <a:sym typeface="Book Antiqua" pitchFamily="18" charset="0"/>
              </a:rPr>
              <a:t>Fisioterapi pada fase akut / spinal shock</a:t>
            </a:r>
            <a:endParaRPr lang="zh-CN" altLang="zh-CN"/>
          </a:p>
          <a:p>
            <a:pPr marL="136525" indent="-3175">
              <a:lnSpc>
                <a:spcPct val="90000"/>
              </a:lnSpc>
            </a:pPr>
            <a:r>
              <a:rPr lang="zh-CN" altLang="en-US" sz="2600">
                <a:latin typeface="Book Antiqua" pitchFamily="18" charset="0"/>
                <a:sym typeface="Book Antiqua" pitchFamily="18" charset="0"/>
              </a:rPr>
              <a:t>1. Posisioning</a:t>
            </a:r>
            <a:endParaRPr lang="zh-CN" altLang="zh-CN"/>
          </a:p>
          <a:p>
            <a:pPr marL="939800" lvl="3" indent="0">
              <a:lnSpc>
                <a:spcPct val="90000"/>
              </a:lnSpc>
              <a:buFontTx/>
              <a:buNone/>
            </a:pPr>
            <a:r>
              <a:rPr lang="zh-CN" altLang="en-US" sz="1900">
                <a:latin typeface="Book Antiqua" pitchFamily="18" charset="0"/>
                <a:sym typeface="Book Antiqua" pitchFamily="18" charset="0"/>
              </a:rPr>
              <a:t>Bila pasien hanya mampu bergerak dengan bantuan orang lain, Fisioterapis memegang peranan penting dalam mengatur posisi anggota gerak untuk mencegah deformitas dan untuk mengobservasi area yang terkena tekanan untuk melihat adanya tanda – tanda timbulnya kelainan, seperti decubitus.</a:t>
            </a:r>
            <a:endParaRPr lang="zh-CN" altLang="zh-CN"/>
          </a:p>
          <a:p>
            <a:pPr marL="136525" indent="-3175">
              <a:lnSpc>
                <a:spcPct val="90000"/>
              </a:lnSpc>
            </a:pPr>
            <a:r>
              <a:rPr lang="zh-CN" altLang="en-US" sz="2600">
                <a:latin typeface="Book Antiqua" pitchFamily="18" charset="0"/>
                <a:sym typeface="Book Antiqua" pitchFamily="18" charset="0"/>
              </a:rPr>
              <a:t>2. Latihan gerak pasif.</a:t>
            </a:r>
            <a:endParaRPr lang="zh-CN" altLang="zh-CN"/>
          </a:p>
          <a:p>
            <a:pPr marL="939800" lvl="3" indent="0">
              <a:lnSpc>
                <a:spcPct val="90000"/>
              </a:lnSpc>
              <a:buFontTx/>
              <a:buNone/>
            </a:pPr>
            <a:r>
              <a:rPr lang="zh-CN" altLang="en-US" sz="1900">
                <a:latin typeface="Book Antiqua" pitchFamily="18" charset="0"/>
                <a:sym typeface="Book Antiqua" pitchFamily="18" charset="0"/>
              </a:rPr>
              <a:t>Latihan gerak pasif harus dilakukan pada semua sendi pada anggota gerak bawah pada penderita paraplegi, dan juga mencakup latihan pada sendi-sendi anggota gerak atas pada penderita tetraplegi. Pada lesi di lumbal yang harus diperhatikan adalah saat menggerakkan hip jangan sampai spine juga ikut bergerak. Perhatian yang sama juga dilakukan saat menggerakkan upper ekstremity bila lesi terdapat pada cervical.</a:t>
            </a:r>
            <a:endParaRPr lang="zh-CN" altLang="zh-CN"/>
          </a:p>
          <a:p>
            <a:pPr marL="939800" lvl="3" indent="0">
              <a:lnSpc>
                <a:spcPct val="90000"/>
              </a:lnSpc>
              <a:buFontTx/>
              <a:buNone/>
            </a:pPr>
            <a:endParaRPr lang="zh-CN" altLang="en-US" sz="1900">
              <a:latin typeface="Book Antiqua" pitchFamily="18" charset="0"/>
              <a:sym typeface="Book Antiqua" pitchFamily="18" charset="0"/>
            </a:endParaRPr>
          </a:p>
        </p:txBody>
      </p:sp>
    </p:spTree>
    <p:extLst>
      <p:ext uri="{BB962C8B-B14F-4D97-AF65-F5344CB8AC3E}">
        <p14:creationId xmlns:p14="http://schemas.microsoft.com/office/powerpoint/2010/main" val="463256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5" name="Picture 53"/>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41437"/>
          </a:xfrm>
          <a:ln/>
        </p:spPr>
      </p:pic>
      <p:sp>
        <p:nvSpPr>
          <p:cNvPr id="1048691" name="Rectangle 115"/>
          <p:cNvSpPr>
            <a:spLocks noChangeArrowheads="1"/>
          </p:cNvSpPr>
          <p:nvPr>
            <p:ph idx="1"/>
          </p:nvPr>
        </p:nvSpPr>
        <p:spPr>
          <a:ln/>
        </p:spPr>
        <p:txBody>
          <a:bodyPr/>
          <a:lstStyle/>
          <a:p>
            <a:pPr marL="547688" indent="-2595563"/>
            <a:r>
              <a:rPr lang="zh-CN" altLang="en-US">
                <a:latin typeface="Book Antiqua" pitchFamily="18" charset="0"/>
                <a:sym typeface="Book Antiqua" pitchFamily="18" charset="0"/>
              </a:rPr>
              <a:t>3. Chest terapi</a:t>
            </a:r>
            <a:endParaRPr lang="zh-CN" altLang="zh-CN"/>
          </a:p>
          <a:p>
            <a:pPr marL="939800" lvl="3" indent="0">
              <a:buFontTx/>
              <a:buNone/>
            </a:pPr>
            <a:r>
              <a:rPr lang="zh-CN" altLang="en-US">
                <a:latin typeface="Book Antiqua" pitchFamily="18" charset="0"/>
                <a:sym typeface="Book Antiqua" pitchFamily="18" charset="0"/>
              </a:rPr>
              <a:t>Pada paraplegi tidak memerlukan penanganan chest terapi kecuali bila ada kondisi pengakit paru kronik, tetapi fisioterapis harus memperhatikan adanya tanda-tanda gangguan respirasi. Pasien dengan tetraplegi memerlukan chest terapi karena adanya peralysis pada otot-otot intercostalis. Pasien kemungkinan memakai trakheoostomi atau alat bantu nafas.</a:t>
            </a:r>
            <a:endParaRPr lang="zh-CN" altLang="zh-CN"/>
          </a:p>
          <a:p>
            <a:pPr marL="547688" indent="-2595563"/>
            <a:r>
              <a:rPr lang="zh-CN" altLang="en-US">
                <a:latin typeface="Book Antiqua" pitchFamily="18" charset="0"/>
                <a:sym typeface="Book Antiqua" pitchFamily="18" charset="0"/>
              </a:rPr>
              <a:t>4. Exercise</a:t>
            </a:r>
            <a:endParaRPr lang="zh-CN" altLang="zh-CN"/>
          </a:p>
          <a:p>
            <a:pPr marL="939800" lvl="3" indent="0">
              <a:buFontTx/>
              <a:buNone/>
            </a:pPr>
            <a:r>
              <a:rPr lang="zh-CN" altLang="en-US">
                <a:latin typeface="Book Antiqua" pitchFamily="18" charset="0"/>
                <a:sym typeface="Book Antiqua" pitchFamily="18" charset="0"/>
              </a:rPr>
              <a:t>a) Paraplegi : Latihan penguatan untuk anggota gerak atas dilakukan seawal mungkin</a:t>
            </a:r>
            <a:endParaRPr lang="zh-CN" altLang="zh-CN"/>
          </a:p>
          <a:p>
            <a:pPr marL="939800" lvl="3" indent="0">
              <a:buFontTx/>
              <a:buNone/>
            </a:pPr>
            <a:r>
              <a:rPr lang="zh-CN" altLang="en-US">
                <a:latin typeface="Book Antiqua" pitchFamily="18" charset="0"/>
                <a:sym typeface="Book Antiqua" pitchFamily="18" charset="0"/>
              </a:rPr>
              <a:t>b) Tetraplegi : Gerakan aktif pada anggota gerak atas dilakukan pada posisi yang tidak mengganggu posisi cervical.</a:t>
            </a:r>
            <a:endParaRPr lang="zh-CN" altLang="zh-CN"/>
          </a:p>
          <a:p>
            <a:pPr marL="547688" indent="-2595563">
              <a:buFontTx/>
              <a:buNone/>
            </a:pPr>
            <a:endParaRPr lang="zh-CN" altLang="en-US">
              <a:latin typeface="Book Antiqua" pitchFamily="18" charset="0"/>
              <a:sym typeface="Book Antiqua" pitchFamily="18" charset="0"/>
            </a:endParaRPr>
          </a:p>
        </p:txBody>
      </p:sp>
    </p:spTree>
    <p:extLst>
      <p:ext uri="{BB962C8B-B14F-4D97-AF65-F5344CB8AC3E}">
        <p14:creationId xmlns:p14="http://schemas.microsoft.com/office/powerpoint/2010/main" val="2734675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7" name="Picture 55"/>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41437"/>
          </a:xfrm>
          <a:ln/>
        </p:spPr>
      </p:pic>
      <p:sp>
        <p:nvSpPr>
          <p:cNvPr id="1048693" name="Rectangle 117"/>
          <p:cNvSpPr>
            <a:spLocks noChangeArrowheads="1"/>
          </p:cNvSpPr>
          <p:nvPr>
            <p:ph idx="1"/>
          </p:nvPr>
        </p:nvSpPr>
        <p:spPr>
          <a:ln/>
        </p:spPr>
        <p:txBody>
          <a:bodyPr/>
          <a:lstStyle/>
          <a:p>
            <a:pPr marL="136525" indent="-3175" algn="ctr">
              <a:lnSpc>
                <a:spcPct val="80000"/>
              </a:lnSpc>
              <a:buFontTx/>
              <a:buNone/>
            </a:pPr>
            <a:r>
              <a:rPr lang="zh-CN" altLang="en-US" sz="1800">
                <a:latin typeface="Book Antiqua" pitchFamily="18" charset="0"/>
                <a:sym typeface="Book Antiqua" pitchFamily="18" charset="0"/>
              </a:rPr>
              <a:t>Fisioterapi pada fase pemulihan</a:t>
            </a:r>
            <a:endParaRPr lang="zh-CN" altLang="zh-CN"/>
          </a:p>
          <a:p>
            <a:pPr marL="136525" indent="-3175">
              <a:lnSpc>
                <a:spcPct val="80000"/>
              </a:lnSpc>
              <a:buFontTx/>
              <a:buNone/>
            </a:pPr>
            <a:r>
              <a:rPr lang="zh-CN" altLang="en-US" sz="1800">
                <a:latin typeface="Book Antiqua" pitchFamily="18" charset="0"/>
                <a:sym typeface="Book Antiqua" pitchFamily="18" charset="0"/>
              </a:rPr>
              <a:t>	Saat pertama kali diberikan weight bearing pada spine fisioterapis secara intensif harus diberikan untuk membangun kemandirian yang maximum.</a:t>
            </a:r>
            <a:endParaRPr lang="zh-CN" altLang="zh-CN"/>
          </a:p>
          <a:p>
            <a:pPr marL="136525" indent="-3175">
              <a:lnSpc>
                <a:spcPct val="80000"/>
              </a:lnSpc>
              <a:buFontTx/>
              <a:buNone/>
            </a:pPr>
            <a:r>
              <a:rPr lang="zh-CN" altLang="en-US" sz="1800">
                <a:latin typeface="Book Antiqua" pitchFamily="18" charset="0"/>
                <a:sym typeface="Book Antiqua" pitchFamily="18" charset="0"/>
              </a:rPr>
              <a:t>	pada kasus Paraplegia</a:t>
            </a:r>
            <a:endParaRPr lang="zh-CN" altLang="zh-CN"/>
          </a:p>
          <a:p>
            <a:pPr marL="136525" indent="-3175">
              <a:lnSpc>
                <a:spcPct val="80000"/>
              </a:lnSpc>
              <a:buFontTx/>
              <a:buNone/>
            </a:pPr>
            <a:r>
              <a:rPr lang="zh-CN" altLang="en-US" sz="1800">
                <a:latin typeface="Book Antiqua" pitchFamily="18" charset="0"/>
                <a:sym typeface="Book Antiqua" pitchFamily="18" charset="0"/>
              </a:rPr>
              <a:t>	a. Sitting balance</a:t>
            </a:r>
            <a:endParaRPr lang="zh-CN" altLang="zh-CN"/>
          </a:p>
          <a:p>
            <a:pPr marL="1133475" lvl="4" indent="0">
              <a:lnSpc>
                <a:spcPct val="80000"/>
              </a:lnSpc>
              <a:buFontTx/>
              <a:buNone/>
            </a:pPr>
            <a:r>
              <a:rPr lang="zh-CN" altLang="en-US" sz="1300">
                <a:latin typeface="Book Antiqua" pitchFamily="18" charset="0"/>
                <a:sym typeface="Book Antiqua" pitchFamily="18" charset="0"/>
              </a:rPr>
              <a:t>Walau terjadi gangguan sensasi pada bagian bawah tubuh, namun sitting balance bisa dicapai. Pasien dapat belajar untuk menggunakan sensasi pada bagian atas tubuh dan menggunakan pandangan dengan lebih intensif.</a:t>
            </a:r>
            <a:endParaRPr lang="zh-CN" altLang="zh-CN"/>
          </a:p>
          <a:p>
            <a:pPr marL="136525" indent="-3175">
              <a:lnSpc>
                <a:spcPct val="80000"/>
              </a:lnSpc>
              <a:buFontTx/>
              <a:buNone/>
            </a:pPr>
            <a:r>
              <a:rPr lang="zh-CN" altLang="en-US" sz="1800">
                <a:latin typeface="Book Antiqua" pitchFamily="18" charset="0"/>
                <a:sym typeface="Book Antiqua" pitchFamily="18" charset="0"/>
              </a:rPr>
              <a:t>	b. Mobilisasi dengan kusi roda</a:t>
            </a:r>
            <a:endParaRPr lang="zh-CN" altLang="zh-CN"/>
          </a:p>
          <a:p>
            <a:pPr marL="1133475" lvl="4" indent="0">
              <a:lnSpc>
                <a:spcPct val="80000"/>
              </a:lnSpc>
              <a:buFontTx/>
              <a:buNone/>
            </a:pPr>
            <a:r>
              <a:rPr lang="zh-CN" altLang="en-US" sz="1300">
                <a:latin typeface="Book Antiqua" pitchFamily="18" charset="0"/>
                <a:sym typeface="Book Antiqua" pitchFamily="18" charset="0"/>
              </a:rPr>
              <a:t>Kursi roda yang digunakan bisa berupa kursi roda manual ataupun kursi roda elektrik. Penggunaan kursi roda ini sangat penting bagi pasien untuk dapat bergerak dan membangun kemandirian. Pasien dengan kursi roda manual dapat berlatih untuk mengoperasikan kursi rodanya pada jalan yang menanjak atau menurun serta pada jalan yang ada tangganya.</a:t>
            </a:r>
            <a:endParaRPr lang="zh-CN" altLang="zh-CN"/>
          </a:p>
          <a:p>
            <a:pPr marL="136525" indent="-3175">
              <a:lnSpc>
                <a:spcPct val="80000"/>
              </a:lnSpc>
              <a:buFontTx/>
              <a:buNone/>
            </a:pPr>
            <a:r>
              <a:rPr lang="zh-CN" altLang="en-US" sz="1800">
                <a:latin typeface="Book Antiqua" pitchFamily="18" charset="0"/>
                <a:sym typeface="Book Antiqua" pitchFamily="18" charset="0"/>
              </a:rPr>
              <a:t>	c. Transfer</a:t>
            </a:r>
            <a:endParaRPr lang="zh-CN" altLang="zh-CN"/>
          </a:p>
          <a:p>
            <a:pPr marL="1133475" lvl="4" indent="0">
              <a:lnSpc>
                <a:spcPct val="80000"/>
              </a:lnSpc>
              <a:buFontTx/>
              <a:buNone/>
            </a:pPr>
            <a:r>
              <a:rPr lang="zh-CN" altLang="en-US" sz="1300">
                <a:latin typeface="Book Antiqua" pitchFamily="18" charset="0"/>
                <a:sym typeface="Book Antiqua" pitchFamily="18" charset="0"/>
              </a:rPr>
              <a:t>Pada saat awal pasien dapat diajarkan untuk miring kanan dan miring kiri dan duduk di atas tempat tidur. Lalu dapat dilanjutkan untuk berpindah ( transfer ) dari tempat tidur ke kursi roda dan sebaliknya. Saat  pasien sudah dapat melakukan hal tersebut dengan rasa aman, pasien dapat berpindah dari kursi roda ke toilet ataupun ke dalam mobil.</a:t>
            </a:r>
            <a:endParaRPr lang="zh-CN" altLang="zh-CN"/>
          </a:p>
          <a:p>
            <a:pPr marL="136525" indent="-3175">
              <a:lnSpc>
                <a:spcPct val="80000"/>
              </a:lnSpc>
              <a:buFontTx/>
              <a:buNone/>
            </a:pPr>
            <a:r>
              <a:rPr lang="zh-CN" altLang="en-US" sz="1800">
                <a:latin typeface="Book Antiqua" pitchFamily="18" charset="0"/>
                <a:sym typeface="Book Antiqua" pitchFamily="18" charset="0"/>
              </a:rPr>
              <a:t>	</a:t>
            </a:r>
            <a:endParaRPr lang="zh-CN" altLang="zh-CN"/>
          </a:p>
        </p:txBody>
      </p:sp>
    </p:spTree>
    <p:extLst>
      <p:ext uri="{BB962C8B-B14F-4D97-AF65-F5344CB8AC3E}">
        <p14:creationId xmlns:p14="http://schemas.microsoft.com/office/powerpoint/2010/main" val="4085431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9" name="Picture 57"/>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41437"/>
          </a:xfrm>
          <a:ln/>
        </p:spPr>
      </p:pic>
      <p:sp>
        <p:nvSpPr>
          <p:cNvPr id="1048695" name="Rectangle 119"/>
          <p:cNvSpPr>
            <a:spLocks noChangeArrowheads="1"/>
          </p:cNvSpPr>
          <p:nvPr>
            <p:ph idx="1"/>
          </p:nvPr>
        </p:nvSpPr>
        <p:spPr>
          <a:ln/>
        </p:spPr>
        <p:txBody>
          <a:bodyPr/>
          <a:lstStyle/>
          <a:p>
            <a:pPr marL="136525" indent="-3175">
              <a:lnSpc>
                <a:spcPct val="80000"/>
              </a:lnSpc>
              <a:buFontTx/>
              <a:buNone/>
            </a:pPr>
            <a:r>
              <a:rPr lang="zh-CN" altLang="en-US" sz="2200">
                <a:latin typeface="Book Antiqua" pitchFamily="18" charset="0"/>
                <a:sym typeface="Book Antiqua" pitchFamily="18" charset="0"/>
              </a:rPr>
              <a:t>	d. Penguatan anggota gerak atas</a:t>
            </a:r>
            <a:endParaRPr lang="zh-CN" altLang="zh-CN"/>
          </a:p>
          <a:p>
            <a:pPr marL="1133475" lvl="4" indent="0">
              <a:lnSpc>
                <a:spcPct val="80000"/>
              </a:lnSpc>
              <a:buFontTx/>
              <a:buNone/>
            </a:pPr>
            <a:r>
              <a:rPr lang="zh-CN" altLang="en-US" sz="1600">
                <a:latin typeface="Book Antiqua" pitchFamily="18" charset="0"/>
                <a:sym typeface="Book Antiqua" pitchFamily="18" charset="0"/>
              </a:rPr>
              <a:t>Hal ini dapat dilakukan pada matras atau kursi roda. Untuk memulai latihan fisioterapis dapat menggunakan tahanan secara manual. Selanjutnya pasien dapat menggunakan paralatan dengan beban atau dengan menggunakan beban berat badannya sendiri. Selain itu pasien dapat melakukan olah raga untuk meningkatkan kekuatan otot ekstemitas atas, seperti volley atau berenang.</a:t>
            </a:r>
            <a:endParaRPr lang="zh-CN" altLang="zh-CN"/>
          </a:p>
          <a:p>
            <a:pPr marL="136525" indent="-3175">
              <a:lnSpc>
                <a:spcPct val="80000"/>
              </a:lnSpc>
              <a:buFontTx/>
              <a:buNone/>
            </a:pPr>
            <a:r>
              <a:rPr lang="zh-CN" altLang="en-US" sz="2200">
                <a:latin typeface="Book Antiqua" pitchFamily="18" charset="0"/>
                <a:sym typeface="Book Antiqua" pitchFamily="18" charset="0"/>
              </a:rPr>
              <a:t>	e.  Latihan berdiri dan berjalan</a:t>
            </a:r>
            <a:endParaRPr lang="zh-CN" altLang="zh-CN"/>
          </a:p>
          <a:p>
            <a:pPr marL="1133475" lvl="4" indent="0">
              <a:lnSpc>
                <a:spcPct val="80000"/>
              </a:lnSpc>
              <a:buFontTx/>
              <a:buNone/>
            </a:pPr>
            <a:r>
              <a:rPr lang="zh-CN" altLang="en-US" sz="1600">
                <a:latin typeface="Book Antiqua" pitchFamily="18" charset="0"/>
                <a:sym typeface="Book Antiqua" pitchFamily="18" charset="0"/>
              </a:rPr>
              <a:t>Seperti saat latihan duduk, pasien harus diajarkan untuk mengkompensasi sensoris yang hilang pada tubuh bagian bawah. Untuk dapat berdiri dan berjalan pasien akan membutuhkan beberapa orthosis atau dengan menggunakan kruk, tergantung level lesi yang terkena dan kondisi pasien.</a:t>
            </a:r>
            <a:endParaRPr lang="zh-CN" altLang="zh-CN"/>
          </a:p>
          <a:p>
            <a:pPr marL="136525" indent="-3175">
              <a:lnSpc>
                <a:spcPct val="80000"/>
              </a:lnSpc>
              <a:buFontTx/>
              <a:buNone/>
            </a:pPr>
            <a:r>
              <a:rPr lang="zh-CN" altLang="en-US" sz="2200">
                <a:latin typeface="Book Antiqua" pitchFamily="18" charset="0"/>
                <a:sym typeface="Book Antiqua" pitchFamily="18" charset="0"/>
              </a:rPr>
              <a:t>	g. Kemandirian</a:t>
            </a:r>
            <a:endParaRPr lang="zh-CN" altLang="zh-CN"/>
          </a:p>
          <a:p>
            <a:pPr marL="1133475" lvl="4" indent="0">
              <a:lnSpc>
                <a:spcPct val="80000"/>
              </a:lnSpc>
              <a:buFontTx/>
              <a:buNone/>
            </a:pPr>
            <a:r>
              <a:rPr lang="zh-CN" altLang="en-US" sz="1600">
                <a:latin typeface="Book Antiqua" pitchFamily="18" charset="0"/>
                <a:sym typeface="Book Antiqua" pitchFamily="18" charset="0"/>
              </a:rPr>
              <a:t>Untuk seorang muda yang menderita paraplegia, kemungkinan besar ia akan dapat hidup secara mandiri dan dapat kembali bekerja. Modifikasi pekerjaan mungkin diperlukan apabila pekerjaannya yang lama tidak dapat dilakukan dengan nyaman pada kondisinya saat ini. Hal yang penting adalah bahwa persiapan untuk hidup mandiri harus dilakukan sejak awal program terapi.</a:t>
            </a:r>
            <a:endParaRPr lang="zh-CN" altLang="zh-CN"/>
          </a:p>
          <a:p>
            <a:pPr marL="1133475" lvl="4" indent="0">
              <a:lnSpc>
                <a:spcPct val="80000"/>
              </a:lnSpc>
              <a:buFontTx/>
              <a:buNone/>
            </a:pPr>
            <a:endParaRPr lang="zh-CN" altLang="en-US" sz="1600">
              <a:latin typeface="Book Antiqua" pitchFamily="18" charset="0"/>
              <a:sym typeface="Book Antiqua" pitchFamily="18" charset="0"/>
            </a:endParaRPr>
          </a:p>
          <a:p>
            <a:pPr marL="136525" indent="-3175">
              <a:lnSpc>
                <a:spcPct val="80000"/>
              </a:lnSpc>
              <a:buFontTx/>
              <a:buNone/>
            </a:pPr>
            <a:endParaRPr lang="zh-CN" altLang="en-US" sz="2200">
              <a:latin typeface="Book Antiqua" pitchFamily="18" charset="0"/>
              <a:sym typeface="Book Antiqua" pitchFamily="18" charset="0"/>
            </a:endParaRPr>
          </a:p>
        </p:txBody>
      </p:sp>
    </p:spTree>
    <p:extLst>
      <p:ext uri="{BB962C8B-B14F-4D97-AF65-F5344CB8AC3E}">
        <p14:creationId xmlns:p14="http://schemas.microsoft.com/office/powerpoint/2010/main" val="3684063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1" name="Picture 59"/>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41437"/>
          </a:xfrm>
          <a:ln/>
        </p:spPr>
      </p:pic>
      <p:sp>
        <p:nvSpPr>
          <p:cNvPr id="1048697" name="Rectangle 121"/>
          <p:cNvSpPr>
            <a:spLocks noChangeArrowheads="1"/>
          </p:cNvSpPr>
          <p:nvPr>
            <p:ph idx="1"/>
          </p:nvPr>
        </p:nvSpPr>
        <p:spPr>
          <a:ln/>
        </p:spPr>
        <p:txBody>
          <a:bodyPr/>
          <a:lstStyle/>
          <a:p>
            <a:pPr marL="136525" indent="-3175" algn="ctr">
              <a:buFontTx/>
              <a:buNone/>
            </a:pPr>
            <a:r>
              <a:rPr lang="zh-CN" altLang="en-US">
                <a:latin typeface="Book Antiqua" pitchFamily="18" charset="0"/>
                <a:sym typeface="Book Antiqua" pitchFamily="18" charset="0"/>
              </a:rPr>
              <a:t>Pemeriksaan Sensoris</a:t>
            </a:r>
            <a:endParaRPr lang="zh-CN" altLang="zh-CN"/>
          </a:p>
          <a:p>
            <a:pPr marL="136525" indent="-3175">
              <a:buFontTx/>
              <a:buNone/>
            </a:pPr>
            <a:r>
              <a:rPr lang="zh-CN" altLang="en-US">
                <a:latin typeface="Book Antiqua" pitchFamily="18" charset="0"/>
                <a:sym typeface="Book Antiqua" pitchFamily="18" charset="0"/>
              </a:rPr>
              <a:t> </a:t>
            </a:r>
            <a:endParaRPr lang="zh-CN" altLang="zh-CN"/>
          </a:p>
          <a:p>
            <a:pPr marL="136525" indent="-3175" algn="just">
              <a:buFontTx/>
              <a:buNone/>
            </a:pPr>
            <a:r>
              <a:rPr lang="zh-CN" altLang="en-US">
                <a:latin typeface="Book Antiqua" pitchFamily="18" charset="0"/>
                <a:sym typeface="Book Antiqua" pitchFamily="18" charset="0"/>
              </a:rPr>
              <a:t>Pemeriksaan ini dilakukan untuk menentukan sensori level. Sensori level adalah batas paling kaudal dari segment medula spinalis yang fungsi sensorisnya normal. Tes ini terdiri dari 28 tes area dermatom yang diperiksa dengan menggunakan tes tajam tumpul dan sentuhan sinar, dengan kriteria penilaiannya sebagai berikut</a:t>
            </a:r>
            <a:endParaRPr lang="zh-CN" altLang="zh-CN"/>
          </a:p>
          <a:p>
            <a:pPr marL="136525" indent="-3175">
              <a:buFontTx/>
              <a:buNone/>
            </a:pPr>
            <a:endParaRPr lang="zh-CN" altLang="en-US">
              <a:latin typeface="Book Antiqua" pitchFamily="18" charset="0"/>
              <a:sym typeface="Book Antiqua" pitchFamily="18" charset="0"/>
            </a:endParaRPr>
          </a:p>
        </p:txBody>
      </p:sp>
    </p:spTree>
    <p:extLst>
      <p:ext uri="{BB962C8B-B14F-4D97-AF65-F5344CB8AC3E}">
        <p14:creationId xmlns:p14="http://schemas.microsoft.com/office/powerpoint/2010/main" val="1738559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3" name="Picture 61"/>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41437"/>
          </a:xfrm>
          <a:ln/>
        </p:spPr>
      </p:pic>
      <p:sp>
        <p:nvSpPr>
          <p:cNvPr id="1048699" name="Rectangle 123"/>
          <p:cNvSpPr>
            <a:spLocks noChangeArrowheads="1"/>
          </p:cNvSpPr>
          <p:nvPr>
            <p:ph idx="1"/>
          </p:nvPr>
        </p:nvSpPr>
        <p:spPr>
          <a:ln/>
        </p:spPr>
        <p:txBody>
          <a:bodyPr/>
          <a:lstStyle/>
          <a:p>
            <a:pPr marL="547688" indent="-2595563"/>
            <a:r>
              <a:rPr lang="zh-CN" altLang="en-US">
                <a:latin typeface="Book Antiqua" pitchFamily="18" charset="0"/>
                <a:sym typeface="Book Antiqua" pitchFamily="18" charset="0"/>
              </a:rPr>
              <a:t>Nilai 0 : tidak ada dapat merasakan (absent ).</a:t>
            </a:r>
            <a:endParaRPr lang="zh-CN" altLang="zh-CN"/>
          </a:p>
          <a:p>
            <a:pPr marL="547688" indent="-2595563"/>
            <a:r>
              <a:rPr lang="zh-CN" altLang="en-US">
                <a:latin typeface="Book Antiqua" pitchFamily="18" charset="0"/>
                <a:sym typeface="Book Antiqua" pitchFamily="18" charset="0"/>
              </a:rPr>
              <a:t>Nilai 1 : merasakan sebagian ( impaired ) dan hiperaestesia.</a:t>
            </a:r>
            <a:endParaRPr lang="zh-CN" altLang="zh-CN"/>
          </a:p>
          <a:p>
            <a:pPr marL="547688" indent="-2595563"/>
            <a:r>
              <a:rPr lang="zh-CN" altLang="en-US">
                <a:latin typeface="Book Antiqua" pitchFamily="18" charset="0"/>
                <a:sym typeface="Book Antiqua" pitchFamily="18" charset="0"/>
              </a:rPr>
              <a:t>Nilai 2 : dapat merasakan secara normal.</a:t>
            </a:r>
            <a:endParaRPr lang="zh-CN" altLang="zh-CN"/>
          </a:p>
          <a:p>
            <a:pPr marL="547688" indent="-2595563"/>
            <a:r>
              <a:rPr lang="zh-CN" altLang="en-US">
                <a:latin typeface="Book Antiqua" pitchFamily="18" charset="0"/>
                <a:sym typeface="Book Antiqua" pitchFamily="18" charset="0"/>
              </a:rPr>
              <a:t>diberikan pada pasien yang tidak dapat merasakan karena tidak sadarkan diri.</a:t>
            </a:r>
            <a:endParaRPr lang="zh-CN" altLang="zh-CN"/>
          </a:p>
          <a:p>
            <a:pPr marL="547688" indent="-2595563">
              <a:buFontTx/>
              <a:buNone/>
            </a:pPr>
            <a:endParaRPr lang="zh-CN" altLang="en-US">
              <a:latin typeface="Book Antiqua" pitchFamily="18" charset="0"/>
              <a:sym typeface="Book Antiqua" pitchFamily="18" charset="0"/>
            </a:endParaRPr>
          </a:p>
        </p:txBody>
      </p:sp>
    </p:spTree>
    <p:extLst>
      <p:ext uri="{BB962C8B-B14F-4D97-AF65-F5344CB8AC3E}">
        <p14:creationId xmlns:p14="http://schemas.microsoft.com/office/powerpoint/2010/main" val="1471361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5" name="Picture 63"/>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41437"/>
          </a:xfrm>
          <a:ln/>
        </p:spPr>
      </p:pic>
      <p:sp>
        <p:nvSpPr>
          <p:cNvPr id="1048701" name="Rectangle 125"/>
          <p:cNvSpPr>
            <a:spLocks noChangeArrowheads="1"/>
          </p:cNvSpPr>
          <p:nvPr>
            <p:ph idx="1"/>
          </p:nvPr>
        </p:nvSpPr>
        <p:spPr>
          <a:ln/>
        </p:spPr>
        <p:txBody>
          <a:bodyPr>
            <a:normAutofit lnSpcReduction="10000"/>
          </a:bodyPr>
          <a:lstStyle/>
          <a:p>
            <a:pPr marL="136525" indent="-3175" algn="ctr">
              <a:lnSpc>
                <a:spcPct val="90000"/>
              </a:lnSpc>
              <a:buFontTx/>
              <a:buNone/>
            </a:pPr>
            <a:r>
              <a:rPr lang="zh-CN" altLang="en-US" sz="2600" dirty="0">
                <a:latin typeface="Book Antiqua" pitchFamily="18" charset="0"/>
                <a:sym typeface="Book Antiqua" pitchFamily="18" charset="0"/>
              </a:rPr>
              <a:t>Pemeriksaan Motorik</a:t>
            </a:r>
            <a:endParaRPr lang="zh-CN" altLang="zh-CN" dirty="0"/>
          </a:p>
          <a:p>
            <a:pPr marL="136525" indent="-3175" algn="ctr">
              <a:lnSpc>
                <a:spcPct val="90000"/>
              </a:lnSpc>
              <a:buFontTx/>
              <a:buNone/>
            </a:pPr>
            <a:endParaRPr lang="zh-CN" altLang="en-US" sz="2600" dirty="0">
              <a:latin typeface="Book Antiqua" pitchFamily="18" charset="0"/>
              <a:sym typeface="Book Antiqua" pitchFamily="18" charset="0"/>
            </a:endParaRPr>
          </a:p>
          <a:p>
            <a:pPr marL="136525" indent="-3175" algn="just">
              <a:lnSpc>
                <a:spcPct val="90000"/>
              </a:lnSpc>
              <a:buFontTx/>
              <a:buNone/>
            </a:pPr>
            <a:r>
              <a:rPr lang="zh-CN" altLang="en-US" sz="2600" dirty="0">
                <a:latin typeface="Book Antiqua" pitchFamily="18" charset="0"/>
                <a:sym typeface="Book Antiqua" pitchFamily="18" charset="0"/>
              </a:rPr>
              <a:t>Pemeriksaan ini dilakukan untuk menentukan motorik levelnya. Motorik level adalah batas paling kaudal dari segment medula spinalis yang fungsi motoriknya normal. Identifikasi kerusakan motorik lebih sulit, karena menyangkut innervasi dari beberapa otot. Tidak adanya innervasi, berarti pada otot tersebut terjadi kelemahan atau kelumpuhan. Pemeriksaan kekuatan otot tersebut bisa menggunakan pemeriksaan dengan Manual Muscle Test (MMT)</a:t>
            </a:r>
            <a:endParaRPr lang="zh-CN" altLang="zh-CN" dirty="0"/>
          </a:p>
        </p:txBody>
      </p:sp>
    </p:spTree>
    <p:extLst>
      <p:ext uri="{BB962C8B-B14F-4D97-AF65-F5344CB8AC3E}">
        <p14:creationId xmlns:p14="http://schemas.microsoft.com/office/powerpoint/2010/main" val="2106509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7" name="Picture 65"/>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41437"/>
          </a:xfrm>
          <a:ln/>
        </p:spPr>
      </p:pic>
      <p:sp>
        <p:nvSpPr>
          <p:cNvPr id="1048703" name="Rectangle 127"/>
          <p:cNvSpPr>
            <a:spLocks noChangeArrowheads="1"/>
          </p:cNvSpPr>
          <p:nvPr>
            <p:ph idx="1"/>
          </p:nvPr>
        </p:nvSpPr>
        <p:spPr>
          <a:ln/>
        </p:spPr>
        <p:txBody>
          <a:bodyPr>
            <a:normAutofit lnSpcReduction="10000"/>
          </a:bodyPr>
          <a:lstStyle/>
          <a:p>
            <a:pPr marL="547688" indent="-2595563">
              <a:lnSpc>
                <a:spcPct val="80000"/>
              </a:lnSpc>
            </a:pPr>
            <a:r>
              <a:rPr lang="zh-CN" altLang="en-US" sz="2200" dirty="0">
                <a:latin typeface="Book Antiqua" pitchFamily="18" charset="0"/>
                <a:sym typeface="Book Antiqua" pitchFamily="18" charset="0"/>
              </a:rPr>
              <a:t>C 5 : Fleksi siku ( m. biceps, m. brachialis )</a:t>
            </a:r>
            <a:endParaRPr lang="zh-CN" altLang="zh-CN" dirty="0"/>
          </a:p>
          <a:p>
            <a:pPr marL="547688" indent="-2595563">
              <a:lnSpc>
                <a:spcPct val="80000"/>
              </a:lnSpc>
            </a:pPr>
            <a:r>
              <a:rPr lang="zh-CN" altLang="en-US" sz="2200" dirty="0">
                <a:latin typeface="Book Antiqua" pitchFamily="18" charset="0"/>
                <a:sym typeface="Book Antiqua" pitchFamily="18" charset="0"/>
              </a:rPr>
              <a:t>C 6 : Ekstensi pergelangan tangan ( m. ekstensor carpi radialis longus dan brevis )</a:t>
            </a:r>
            <a:endParaRPr lang="zh-CN" altLang="zh-CN" dirty="0"/>
          </a:p>
          <a:p>
            <a:pPr marL="547688" indent="-2595563">
              <a:lnSpc>
                <a:spcPct val="80000"/>
              </a:lnSpc>
            </a:pPr>
            <a:r>
              <a:rPr lang="zh-CN" altLang="en-US" sz="2200" dirty="0">
                <a:latin typeface="Book Antiqua" pitchFamily="18" charset="0"/>
                <a:sym typeface="Book Antiqua" pitchFamily="18" charset="0"/>
              </a:rPr>
              <a:t>C 7 : Ekstensi siku ( m. triceps )</a:t>
            </a:r>
            <a:endParaRPr lang="zh-CN" altLang="zh-CN" dirty="0"/>
          </a:p>
          <a:p>
            <a:pPr marL="547688" indent="-2595563">
              <a:lnSpc>
                <a:spcPct val="80000"/>
              </a:lnSpc>
            </a:pPr>
            <a:r>
              <a:rPr lang="zh-CN" altLang="en-US" sz="2200" dirty="0">
                <a:latin typeface="Book Antiqua" pitchFamily="18" charset="0"/>
                <a:sym typeface="Book Antiqua" pitchFamily="18" charset="0"/>
              </a:rPr>
              <a:t>C8 : Fleksi digitorum profundus jari tengah (m. fleksor digitorum profundus)</a:t>
            </a:r>
            <a:endParaRPr lang="zh-CN" altLang="zh-CN" dirty="0"/>
          </a:p>
          <a:p>
            <a:pPr marL="547688" indent="-2595563">
              <a:lnSpc>
                <a:spcPct val="80000"/>
              </a:lnSpc>
            </a:pPr>
            <a:r>
              <a:rPr lang="zh-CN" altLang="en-US" sz="2200" dirty="0">
                <a:latin typeface="Book Antiqua" pitchFamily="18" charset="0"/>
                <a:sym typeface="Book Antiqua" pitchFamily="18" charset="0"/>
              </a:rPr>
              <a:t>Th 1 : Abduksi digiti minimi (m. abduktor digiti minimi )</a:t>
            </a:r>
            <a:endParaRPr lang="zh-CN" altLang="zh-CN" dirty="0"/>
          </a:p>
          <a:p>
            <a:pPr marL="547688" indent="-2595563">
              <a:lnSpc>
                <a:spcPct val="80000"/>
              </a:lnSpc>
            </a:pPr>
            <a:r>
              <a:rPr lang="zh-CN" altLang="en-US" sz="2200" dirty="0">
                <a:latin typeface="Book Antiqua" pitchFamily="18" charset="0"/>
                <a:sym typeface="Book Antiqua" pitchFamily="18" charset="0"/>
              </a:rPr>
              <a:t>L 2 : Fleksi hip ( m. iliopsoas )</a:t>
            </a:r>
            <a:endParaRPr lang="zh-CN" altLang="zh-CN" dirty="0"/>
          </a:p>
          <a:p>
            <a:pPr marL="547688" indent="-2595563">
              <a:lnSpc>
                <a:spcPct val="80000"/>
              </a:lnSpc>
            </a:pPr>
            <a:r>
              <a:rPr lang="zh-CN" altLang="en-US" sz="2200" dirty="0">
                <a:latin typeface="Book Antiqua" pitchFamily="18" charset="0"/>
                <a:sym typeface="Book Antiqua" pitchFamily="18" charset="0"/>
              </a:rPr>
              <a:t>L 3 : Ekstensi knee ( m. Quadriceps )</a:t>
            </a:r>
            <a:endParaRPr lang="zh-CN" altLang="zh-CN" dirty="0"/>
          </a:p>
          <a:p>
            <a:pPr marL="547688" indent="-2595563">
              <a:lnSpc>
                <a:spcPct val="80000"/>
              </a:lnSpc>
            </a:pPr>
            <a:r>
              <a:rPr lang="zh-CN" altLang="en-US" sz="2200" dirty="0">
                <a:latin typeface="Book Antiqua" pitchFamily="18" charset="0"/>
                <a:sym typeface="Book Antiqua" pitchFamily="18" charset="0"/>
              </a:rPr>
              <a:t>L 4 : Dorso fleksi ankle (m. tibialis anterior )</a:t>
            </a:r>
            <a:endParaRPr lang="zh-CN" altLang="zh-CN" dirty="0"/>
          </a:p>
          <a:p>
            <a:pPr marL="547688" indent="-2595563">
              <a:lnSpc>
                <a:spcPct val="80000"/>
              </a:lnSpc>
            </a:pPr>
            <a:r>
              <a:rPr lang="zh-CN" altLang="en-US" sz="2200" dirty="0">
                <a:latin typeface="Book Antiqua" pitchFamily="18" charset="0"/>
                <a:sym typeface="Book Antiqua" pitchFamily="18" charset="0"/>
              </a:rPr>
              <a:t>L 5 : Ekstensi ibu jari kaki (m. ekstensor hallucis longus )</a:t>
            </a:r>
            <a:endParaRPr lang="zh-CN" altLang="zh-CN" dirty="0"/>
          </a:p>
          <a:p>
            <a:pPr marL="547688" indent="-2595563">
              <a:lnSpc>
                <a:spcPct val="80000"/>
              </a:lnSpc>
            </a:pPr>
            <a:r>
              <a:rPr lang="zh-CN" altLang="en-US" sz="2200" dirty="0">
                <a:latin typeface="Book Antiqua" pitchFamily="18" charset="0"/>
                <a:sym typeface="Book Antiqua" pitchFamily="18" charset="0"/>
              </a:rPr>
              <a:t>S 1 : Plantar fleksi ankle (m. gastrocnemius, m. soleus )</a:t>
            </a:r>
            <a:endParaRPr lang="zh-CN" altLang="zh-CN" dirty="0"/>
          </a:p>
          <a:p>
            <a:pPr marL="547688" indent="-2595563">
              <a:lnSpc>
                <a:spcPct val="80000"/>
              </a:lnSpc>
              <a:buFontTx/>
              <a:buNone/>
            </a:pPr>
            <a:endParaRPr lang="zh-CN" altLang="en-US" sz="2200" dirty="0">
              <a:latin typeface="Book Antiqua" pitchFamily="18" charset="0"/>
              <a:sym typeface="Book Antiqua" pitchFamily="18" charset="0"/>
            </a:endParaRPr>
          </a:p>
        </p:txBody>
      </p:sp>
    </p:spTree>
    <p:extLst>
      <p:ext uri="{BB962C8B-B14F-4D97-AF65-F5344CB8AC3E}">
        <p14:creationId xmlns:p14="http://schemas.microsoft.com/office/powerpoint/2010/main" val="1891035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1" name="Picture 29"/>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487363"/>
            <a:ext cx="8229600" cy="1341437"/>
          </a:xfrm>
          <a:ln/>
        </p:spPr>
      </p:pic>
      <p:sp>
        <p:nvSpPr>
          <p:cNvPr id="1048671" name="Rectangle 95"/>
          <p:cNvSpPr>
            <a:spLocks noChangeArrowheads="1"/>
          </p:cNvSpPr>
          <p:nvPr>
            <p:ph idx="1"/>
          </p:nvPr>
        </p:nvSpPr>
        <p:spPr>
          <a:xfrm>
            <a:off x="971550" y="2020888"/>
            <a:ext cx="6985000" cy="3313112"/>
          </a:xfrm>
          <a:ln/>
        </p:spPr>
        <p:txBody>
          <a:bodyPr/>
          <a:lstStyle/>
          <a:p>
            <a:pPr marL="0" indent="0" algn="r">
              <a:buNone/>
            </a:pPr>
            <a:r>
              <a:rPr lang="zh-CN" altLang="en-US" dirty="0">
                <a:latin typeface="Book Antiqua" pitchFamily="18" charset="0"/>
                <a:sym typeface="Book Antiqua" pitchFamily="18" charset="0"/>
              </a:rPr>
              <a:t>Spinal cord injury adalah suatu kerusakan pada medulla spinalis akibat trauma atau non trauma yang akan menimbulkan gangguan pada sistem motorik, sistem sensorik dan vegetatif.</a:t>
            </a:r>
            <a:endParaRPr lang="zh-CN" altLang="zh-CN" dirty="0"/>
          </a:p>
        </p:txBody>
      </p:sp>
    </p:spTree>
    <p:extLst>
      <p:ext uri="{BB962C8B-B14F-4D97-AF65-F5344CB8AC3E}">
        <p14:creationId xmlns:p14="http://schemas.microsoft.com/office/powerpoint/2010/main" val="1505664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9" name="Picture 67"/>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41437"/>
          </a:xfrm>
          <a:ln/>
        </p:spPr>
      </p:pic>
      <p:sp>
        <p:nvSpPr>
          <p:cNvPr id="1048705" name="Rectangle 129"/>
          <p:cNvSpPr>
            <a:spLocks noChangeArrowheads="1"/>
          </p:cNvSpPr>
          <p:nvPr>
            <p:ph idx="1"/>
          </p:nvPr>
        </p:nvSpPr>
        <p:spPr>
          <a:ln/>
        </p:spPr>
        <p:txBody>
          <a:bodyPr/>
          <a:lstStyle/>
          <a:p>
            <a:pPr marL="136525" indent="-3175" algn="ctr">
              <a:lnSpc>
                <a:spcPct val="90000"/>
              </a:lnSpc>
              <a:buFontTx/>
              <a:buNone/>
            </a:pPr>
            <a:r>
              <a:rPr lang="zh-CN" altLang="en-US">
                <a:latin typeface="Book Antiqua" pitchFamily="18" charset="0"/>
                <a:sym typeface="Book Antiqua" pitchFamily="18" charset="0"/>
              </a:rPr>
              <a:t>Pemeriksaan neurology level</a:t>
            </a:r>
            <a:endParaRPr lang="zh-CN" altLang="zh-CN"/>
          </a:p>
          <a:p>
            <a:pPr marL="136525" indent="-3175" algn="ctr">
              <a:lnSpc>
                <a:spcPct val="90000"/>
              </a:lnSpc>
              <a:buFontTx/>
              <a:buNone/>
            </a:pPr>
            <a:endParaRPr lang="zh-CN" altLang="en-US">
              <a:latin typeface="Book Antiqua" pitchFamily="18" charset="0"/>
              <a:sym typeface="Book Antiqua" pitchFamily="18" charset="0"/>
            </a:endParaRPr>
          </a:p>
          <a:p>
            <a:pPr marL="136525" indent="-3175">
              <a:lnSpc>
                <a:spcPct val="90000"/>
              </a:lnSpc>
              <a:buFontTx/>
              <a:buNone/>
            </a:pPr>
            <a:r>
              <a:rPr lang="zh-CN" altLang="en-US">
                <a:latin typeface="Book Antiqua" pitchFamily="18" charset="0"/>
                <a:sym typeface="Book Antiqua" pitchFamily="18" charset="0"/>
              </a:rPr>
              <a:t>American Spinal Injury Association Impairment Scale (AIS)</a:t>
            </a:r>
            <a:endParaRPr lang="zh-CN" altLang="zh-CN"/>
          </a:p>
          <a:p>
            <a:pPr marL="136525" indent="-3175">
              <a:lnSpc>
                <a:spcPct val="90000"/>
              </a:lnSpc>
            </a:pPr>
            <a:r>
              <a:rPr lang="zh-CN" altLang="en-US">
                <a:latin typeface="Book Antiqua" pitchFamily="18" charset="0"/>
                <a:sym typeface="Book Antiqua" pitchFamily="18" charset="0"/>
              </a:rPr>
              <a:t>Pemeriksaan ini dilakukan untuk mengetahui batas kaudal dari segment medulla spinalis yang fungsi sensorik dan motoriknya normal.</a:t>
            </a:r>
            <a:endParaRPr lang="zh-CN" altLang="zh-CN"/>
          </a:p>
          <a:p>
            <a:pPr marL="136525" indent="-3175">
              <a:lnSpc>
                <a:spcPct val="90000"/>
              </a:lnSpc>
            </a:pPr>
            <a:r>
              <a:rPr lang="zh-CN" altLang="en-US">
                <a:latin typeface="Book Antiqua" pitchFamily="18" charset="0"/>
                <a:sym typeface="Book Antiqua" pitchFamily="18" charset="0"/>
              </a:rPr>
              <a:t>Selain berdasarkan pemeriksaan kerusakan sensorik dan motorik, ASIA juga membagi SCI berdasarkan derajat kerusakan yang timbul seperti dibawah ini :</a:t>
            </a:r>
            <a:endParaRPr lang="zh-CN" altLang="zh-CN"/>
          </a:p>
          <a:p>
            <a:pPr marL="136525" indent="-3175">
              <a:lnSpc>
                <a:spcPct val="90000"/>
              </a:lnSpc>
              <a:buFontTx/>
              <a:buNone/>
            </a:pPr>
            <a:endParaRPr lang="zh-CN" altLang="en-US">
              <a:latin typeface="Book Antiqua" pitchFamily="18" charset="0"/>
              <a:sym typeface="Book Antiqua" pitchFamily="18" charset="0"/>
            </a:endParaRPr>
          </a:p>
          <a:p>
            <a:pPr marL="136525" indent="-3175">
              <a:lnSpc>
                <a:spcPct val="90000"/>
              </a:lnSpc>
              <a:buFontTx/>
              <a:buNone/>
            </a:pPr>
            <a:endParaRPr lang="zh-CN" altLang="en-US">
              <a:latin typeface="Book Antiqua" pitchFamily="18" charset="0"/>
              <a:sym typeface="Book Antiqua" pitchFamily="18" charset="0"/>
            </a:endParaRPr>
          </a:p>
        </p:txBody>
      </p:sp>
    </p:spTree>
    <p:extLst>
      <p:ext uri="{BB962C8B-B14F-4D97-AF65-F5344CB8AC3E}">
        <p14:creationId xmlns:p14="http://schemas.microsoft.com/office/powerpoint/2010/main" val="3514044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1" name="Picture 69"/>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41437"/>
          </a:xfrm>
          <a:ln/>
        </p:spPr>
      </p:pic>
      <p:sp>
        <p:nvSpPr>
          <p:cNvPr id="1048707" name="Rectangle 131"/>
          <p:cNvSpPr>
            <a:spLocks noChangeArrowheads="1"/>
          </p:cNvSpPr>
          <p:nvPr>
            <p:ph idx="1"/>
          </p:nvPr>
        </p:nvSpPr>
        <p:spPr>
          <a:ln/>
        </p:spPr>
        <p:txBody>
          <a:bodyPr>
            <a:normAutofit fontScale="92500"/>
          </a:bodyPr>
          <a:lstStyle/>
          <a:p>
            <a:pPr marL="547688" indent="-2595563">
              <a:lnSpc>
                <a:spcPct val="80000"/>
              </a:lnSpc>
            </a:pPr>
            <a:r>
              <a:rPr lang="zh-CN" altLang="en-US" sz="2400">
                <a:latin typeface="Book Antiqua" pitchFamily="18" charset="0"/>
                <a:sym typeface="Book Antiqua" pitchFamily="18" charset="0"/>
              </a:rPr>
              <a:t>A : Komplit. Tidak ada respon fungsi sensorik dan motorik level S4 – 5</a:t>
            </a:r>
            <a:endParaRPr lang="zh-CN" altLang="zh-CN"/>
          </a:p>
          <a:p>
            <a:pPr marL="547688" indent="-2595563">
              <a:lnSpc>
                <a:spcPct val="80000"/>
              </a:lnSpc>
            </a:pPr>
            <a:r>
              <a:rPr lang="zh-CN" altLang="en-US" sz="2400">
                <a:latin typeface="Book Antiqua" pitchFamily="18" charset="0"/>
                <a:sym typeface="Book Antiqua" pitchFamily="18" charset="0"/>
              </a:rPr>
              <a:t>B : Inkomplit. Respon sensorik ada, tapi fungsi motorik tidak ada sampai dengan neurologi. Fungsi sensorik normal sampai level S4-5.</a:t>
            </a:r>
            <a:endParaRPr lang="zh-CN" altLang="zh-CN"/>
          </a:p>
          <a:p>
            <a:pPr marL="547688" indent="-2595563">
              <a:lnSpc>
                <a:spcPct val="80000"/>
              </a:lnSpc>
            </a:pPr>
            <a:r>
              <a:rPr lang="zh-CN" altLang="en-US" sz="2400">
                <a:latin typeface="Book Antiqua" pitchFamily="18" charset="0"/>
                <a:sym typeface="Book Antiqua" pitchFamily="18" charset="0"/>
              </a:rPr>
              <a:t>C : Inkomplit. Fungsi sensorik ada, motor function ada di bawah level neurologis, dan lebih dari 50% otot-otot yang dipersarafi sesuai area dermatomnya memiliki nilai MMT kurang dari 3.</a:t>
            </a:r>
            <a:endParaRPr lang="zh-CN" altLang="zh-CN"/>
          </a:p>
          <a:p>
            <a:pPr marL="547688" indent="-2595563">
              <a:lnSpc>
                <a:spcPct val="80000"/>
              </a:lnSpc>
            </a:pPr>
            <a:r>
              <a:rPr lang="zh-CN" altLang="en-US" sz="2400">
                <a:latin typeface="Book Antiqua" pitchFamily="18" charset="0"/>
                <a:sym typeface="Book Antiqua" pitchFamily="18" charset="0"/>
              </a:rPr>
              <a:t>D : Inkomplit. Fungsi sensorik ada, motor function di bawah level neurologis tidak berubah dan mayoritas key muscle di bawah level neurologis memiliki nilai MMT lebih atau sama dengan 3.</a:t>
            </a:r>
            <a:endParaRPr lang="zh-CN" altLang="zh-CN"/>
          </a:p>
          <a:p>
            <a:pPr marL="547688" indent="-2595563">
              <a:lnSpc>
                <a:spcPct val="80000"/>
              </a:lnSpc>
            </a:pPr>
            <a:r>
              <a:rPr lang="zh-CN" altLang="en-US" sz="2400">
                <a:latin typeface="Book Antiqua" pitchFamily="18" charset="0"/>
                <a:sym typeface="Book Antiqua" pitchFamily="18" charset="0"/>
              </a:rPr>
              <a:t>E : Normal : Fungsi sensorik dan motorik normal.</a:t>
            </a:r>
            <a:endParaRPr lang="zh-CN" altLang="zh-CN"/>
          </a:p>
          <a:p>
            <a:pPr marL="547688" indent="-2595563">
              <a:lnSpc>
                <a:spcPct val="80000"/>
              </a:lnSpc>
              <a:buFontTx/>
              <a:buNone/>
            </a:pPr>
            <a:endParaRPr lang="zh-CN" altLang="en-US" sz="2400">
              <a:latin typeface="Book Antiqua" pitchFamily="18" charset="0"/>
              <a:sym typeface="Book Antiqua" pitchFamily="18" charset="0"/>
            </a:endParaRPr>
          </a:p>
        </p:txBody>
      </p:sp>
    </p:spTree>
    <p:extLst>
      <p:ext uri="{BB962C8B-B14F-4D97-AF65-F5344CB8AC3E}">
        <p14:creationId xmlns:p14="http://schemas.microsoft.com/office/powerpoint/2010/main" val="3626395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3" name="Picture 71"/>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41437"/>
          </a:xfrm>
          <a:ln/>
        </p:spPr>
      </p:pic>
      <p:sp>
        <p:nvSpPr>
          <p:cNvPr id="1048709" name="Rectangle 133"/>
          <p:cNvSpPr>
            <a:spLocks noChangeArrowheads="1"/>
          </p:cNvSpPr>
          <p:nvPr>
            <p:ph idx="1"/>
          </p:nvPr>
        </p:nvSpPr>
        <p:spPr>
          <a:ln/>
        </p:spPr>
        <p:txBody>
          <a:bodyPr>
            <a:normAutofit lnSpcReduction="10000"/>
          </a:bodyPr>
          <a:lstStyle/>
          <a:p>
            <a:pPr marL="547688" indent="-2595563">
              <a:lnSpc>
                <a:spcPct val="80000"/>
              </a:lnSpc>
            </a:pPr>
            <a:r>
              <a:rPr lang="zh-CN" altLang="en-US" sz="2600">
                <a:latin typeface="Book Antiqua" pitchFamily="18" charset="0"/>
                <a:sym typeface="Book Antiqua" pitchFamily="18" charset="0"/>
              </a:rPr>
              <a:t>Pasien diajarkan untuk mengurangi tekanan-tekanan pada bagian tubunya (dudukannya) setiap 10 – 15 menit, sehingga selanjutnya hal tersbut dapat menjadi suatu reaksi yang otomatis. Pasien juga harus diajarkan cara mengobservasi daerah yang tertekan, atau bila areanya tidak dapat terlihat oleh pasien, maka harus ada orang lain yang dapat mengobservasinya.</a:t>
            </a:r>
            <a:endParaRPr lang="zh-CN" altLang="zh-CN"/>
          </a:p>
          <a:p>
            <a:pPr marL="547688" indent="-2595563">
              <a:lnSpc>
                <a:spcPct val="80000"/>
              </a:lnSpc>
            </a:pPr>
            <a:r>
              <a:rPr lang="zh-CN" altLang="en-US" sz="2600">
                <a:latin typeface="Book Antiqua" pitchFamily="18" charset="0"/>
                <a:sym typeface="Book Antiqua" pitchFamily="18" charset="0"/>
              </a:rPr>
              <a:t>Pasien diajarkan untuk melatih gerakan pasif sendiri dan melaporkan kepada terapis bila ada gerakan yang sulit dilakukan. Pasien diajarkan untuk melakukan beberapa kegiatan fungsional yang mungkin untuk dilakukannya, seperti berpakaian dan mandi.</a:t>
            </a:r>
            <a:endParaRPr lang="zh-CN" altLang="zh-CN"/>
          </a:p>
          <a:p>
            <a:pPr marL="547688" indent="-2595563">
              <a:lnSpc>
                <a:spcPct val="80000"/>
              </a:lnSpc>
              <a:buFontTx/>
              <a:buNone/>
            </a:pPr>
            <a:endParaRPr lang="zh-CN" altLang="en-US" sz="2600">
              <a:latin typeface="Book Antiqua" pitchFamily="18" charset="0"/>
              <a:sym typeface="Book Antiqua" pitchFamily="18" charset="0"/>
            </a:endParaRPr>
          </a:p>
        </p:txBody>
      </p:sp>
    </p:spTree>
    <p:extLst>
      <p:ext uri="{BB962C8B-B14F-4D97-AF65-F5344CB8AC3E}">
        <p14:creationId xmlns:p14="http://schemas.microsoft.com/office/powerpoint/2010/main" val="540296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5" name="Picture 73"/>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41437"/>
          </a:xfrm>
          <a:ln/>
        </p:spPr>
      </p:pic>
      <p:sp>
        <p:nvSpPr>
          <p:cNvPr id="1048711" name="Rectangle 135"/>
          <p:cNvSpPr>
            <a:spLocks noChangeArrowheads="1"/>
          </p:cNvSpPr>
          <p:nvPr>
            <p:ph idx="1"/>
          </p:nvPr>
        </p:nvSpPr>
        <p:spPr>
          <a:xfrm>
            <a:off x="468313" y="1989138"/>
            <a:ext cx="8229600" cy="4708525"/>
          </a:xfrm>
          <a:ln/>
        </p:spPr>
        <p:txBody>
          <a:bodyPr/>
          <a:lstStyle/>
          <a:p>
            <a:pPr marL="136525" indent="-3175">
              <a:buFontTx/>
              <a:buNone/>
            </a:pPr>
            <a:r>
              <a:rPr lang="zh-CN" altLang="en-US" sz="2600">
                <a:latin typeface="Book Antiqua" pitchFamily="18" charset="0"/>
                <a:sym typeface="Book Antiqua" pitchFamily="18" charset="0"/>
              </a:rPr>
              <a:t>SCI merupakan patologi dengan kerusakan pada medula spinalis karena trauma ataupun non trauma. Patologi ini memerlukan alat ukur berupa pemeriksaan motor sensor dan neural sehingga dapat diketahui seburuk apa patologi tersebut.</a:t>
            </a:r>
            <a:endParaRPr lang="zh-CN" altLang="zh-CN"/>
          </a:p>
          <a:p>
            <a:pPr marL="136525" indent="-3175">
              <a:buFontTx/>
              <a:buNone/>
            </a:pPr>
            <a:r>
              <a:rPr lang="zh-CN" altLang="en-US" sz="2600">
                <a:latin typeface="Book Antiqua" pitchFamily="18" charset="0"/>
                <a:sym typeface="Book Antiqua" pitchFamily="18" charset="0"/>
              </a:rPr>
              <a:t>Dengan intervensi yang teratur dengan pengawasan orang sekitar dan fisioterapis seperti posisioning dan latihan gerak pasif dapat mencegah keadaan bertambah buruk. Tentu memerlukan intervensi lebih dari itu sehingga pasien kembali ke masa perbaikan.</a:t>
            </a:r>
            <a:endParaRPr lang="zh-CN" altLang="zh-CN"/>
          </a:p>
        </p:txBody>
      </p:sp>
    </p:spTree>
    <p:extLst>
      <p:ext uri="{BB962C8B-B14F-4D97-AF65-F5344CB8AC3E}">
        <p14:creationId xmlns:p14="http://schemas.microsoft.com/office/powerpoint/2010/main" val="464371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7" name="Picture 75"/>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41437"/>
          </a:xfrm>
          <a:ln/>
        </p:spPr>
      </p:pic>
      <p:sp>
        <p:nvSpPr>
          <p:cNvPr id="1048713" name="Rectangle 137"/>
          <p:cNvSpPr>
            <a:spLocks noChangeArrowheads="1"/>
          </p:cNvSpPr>
          <p:nvPr>
            <p:ph idx="1"/>
          </p:nvPr>
        </p:nvSpPr>
        <p:spPr>
          <a:ln/>
        </p:spPr>
        <p:txBody>
          <a:bodyPr>
            <a:normAutofit fontScale="92500" lnSpcReduction="10000"/>
          </a:bodyPr>
          <a:lstStyle/>
          <a:p>
            <a:pPr marL="547688" indent="-2595563"/>
            <a:endParaRPr lang="zh-CN" altLang="en-US">
              <a:latin typeface="Book Antiqua" pitchFamily="18" charset="0"/>
              <a:sym typeface="Book Antiqua" pitchFamily="18" charset="0"/>
            </a:endParaRPr>
          </a:p>
          <a:p>
            <a:pPr marL="547688" indent="-2595563"/>
            <a:r>
              <a:rPr lang="zh-CN" altLang="en-US">
                <a:latin typeface="Book Antiqua" pitchFamily="18" charset="0"/>
                <a:sym typeface="Book Antiqua" pitchFamily="18" charset="0"/>
              </a:rPr>
              <a:t> </a:t>
            </a:r>
            <a:r>
              <a:rPr lang="zh-CN" altLang="en-US" b="1">
                <a:latin typeface="Book Antiqua" pitchFamily="18" charset="0"/>
                <a:sym typeface="Book Antiqua" pitchFamily="18" charset="0"/>
              </a:rPr>
              <a:t>DIAGNOSIS DAN PENATALAKSANAAN CEDERA SERVIKAL MEDULA SPINALIS</a:t>
            </a:r>
            <a:endParaRPr lang="zh-CN" altLang="zh-CN"/>
          </a:p>
          <a:p>
            <a:pPr marL="547688" indent="-2595563"/>
            <a:r>
              <a:rPr lang="zh-CN" altLang="en-US" b="1">
                <a:latin typeface="Book Antiqua" pitchFamily="18" charset="0"/>
                <a:sym typeface="Book Antiqua" pitchFamily="18" charset="0"/>
              </a:rPr>
              <a:t> https://www.google.co.id/search?dcr=0&amp;source=hp&amp;ei=ovcNW-v_KYravgTAmLzgBA&amp;q=Spinal cord injury fisioterapi&amp;oq=Spinal cord injury fisioterapi&amp;gs_l=mobile-gws-wiz-hp.3..0i22i30l5.3211.10799..12066...0</a:t>
            </a:r>
            <a:endParaRPr lang="zh-CN" altLang="zh-CN"/>
          </a:p>
          <a:p>
            <a:pPr marL="547688" indent="-2595563"/>
            <a:r>
              <a:rPr lang="zh-CN" altLang="en-US" b="1">
                <a:latin typeface="Book Antiqua" pitchFamily="18" charset="0"/>
                <a:sym typeface="Book Antiqua" pitchFamily="18" charset="0"/>
              </a:rPr>
              <a:t>ardiwqblog.blogspot.com/2014/12/spinal-cord-injury_12.html?m=1</a:t>
            </a:r>
            <a:endParaRPr lang="zh-CN" altLang="zh-CN"/>
          </a:p>
          <a:p>
            <a:pPr marL="547688" indent="-2595563"/>
            <a:r>
              <a:rPr lang="zh-CN" altLang="en-US" b="1">
                <a:latin typeface="Book Antiqua" pitchFamily="18" charset="0"/>
                <a:sym typeface="Book Antiqua" pitchFamily="18" charset="0"/>
              </a:rPr>
              <a:t>www.jasajurnal.com/patofisiologi-trauma-medulla-spinalis </a:t>
            </a:r>
            <a:endParaRPr lang="zh-CN" altLang="zh-CN"/>
          </a:p>
        </p:txBody>
      </p:sp>
    </p:spTree>
    <p:extLst>
      <p:ext uri="{BB962C8B-B14F-4D97-AF65-F5344CB8AC3E}">
        <p14:creationId xmlns:p14="http://schemas.microsoft.com/office/powerpoint/2010/main" val="1769807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404" y="1171977"/>
            <a:ext cx="6619244" cy="2575094"/>
          </a:xfrm>
        </p:spPr>
        <p:txBody>
          <a:bodyPr>
            <a:normAutofit/>
          </a:bodyPr>
          <a:lstStyle/>
          <a:p>
            <a:pPr algn="ctr"/>
            <a:r>
              <a:rPr lang="en-US" sz="4400" dirty="0" err="1" smtClean="0"/>
              <a:t>Terima</a:t>
            </a:r>
            <a:r>
              <a:rPr lang="en-US" sz="4400" dirty="0" smtClean="0"/>
              <a:t> </a:t>
            </a:r>
            <a:r>
              <a:rPr lang="en-US" sz="4400" dirty="0" err="1" smtClean="0"/>
              <a:t>Kasih</a:t>
            </a:r>
            <a:endParaRPr lang="en-US" sz="4400" dirty="0"/>
          </a:p>
        </p:txBody>
      </p:sp>
    </p:spTree>
    <p:extLst>
      <p:ext uri="{BB962C8B-B14F-4D97-AF65-F5344CB8AC3E}">
        <p14:creationId xmlns:p14="http://schemas.microsoft.com/office/powerpoint/2010/main" val="391418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3" name="Picture 31"/>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487363"/>
            <a:ext cx="8229600" cy="1341437"/>
          </a:xfrm>
          <a:ln/>
        </p:spPr>
      </p:pic>
      <p:sp>
        <p:nvSpPr>
          <p:cNvPr id="1048673" name="Rectangle 97"/>
          <p:cNvSpPr>
            <a:spLocks noChangeArrowheads="1"/>
          </p:cNvSpPr>
          <p:nvPr>
            <p:ph idx="1"/>
          </p:nvPr>
        </p:nvSpPr>
        <p:spPr>
          <a:xfrm>
            <a:off x="457200" y="2060448"/>
            <a:ext cx="7467600" cy="4873752"/>
          </a:xfrm>
          <a:ln/>
        </p:spPr>
        <p:txBody>
          <a:bodyPr/>
          <a:lstStyle/>
          <a:p>
            <a:pPr marL="136525" indent="-3175">
              <a:buFontTx/>
              <a:buNone/>
            </a:pPr>
            <a:r>
              <a:rPr lang="zh-CN" altLang="en-US" dirty="0">
                <a:latin typeface="Book Antiqua" pitchFamily="18" charset="0"/>
                <a:sym typeface="Book Antiqua" pitchFamily="18" charset="0"/>
              </a:rPr>
              <a:t>Di Amerika Serikat per tahun mencapai 40 kasus baru per 1 juta penduduk setiap tahunnya atau diperkirakan sekitar 12.000 kasus baru per tahun.2 Tingkat mortalitas yang tinggi (50%) pada cedera medula spinalis umumnya terjadi pada saat kondisi kecelakaan awal, sedangkan tingkat mortalitas bagi pasien yang masih bertahan hidup dan dilarikan ke rumah sakit adalah 16%.</a:t>
            </a:r>
            <a:endParaRPr lang="zh-CN" altLang="zh-CN" dirty="0"/>
          </a:p>
          <a:p>
            <a:pPr marL="136525" indent="-3175">
              <a:buFontTx/>
              <a:buNone/>
            </a:pPr>
            <a:endParaRPr lang="zh-CN" altLang="en-US" dirty="0">
              <a:latin typeface="Book Antiqua" pitchFamily="18" charset="0"/>
              <a:sym typeface="Book Antiqua" pitchFamily="18" charset="0"/>
            </a:endParaRPr>
          </a:p>
        </p:txBody>
      </p:sp>
    </p:spTree>
    <p:extLst>
      <p:ext uri="{BB962C8B-B14F-4D97-AF65-F5344CB8AC3E}">
        <p14:creationId xmlns:p14="http://schemas.microsoft.com/office/powerpoint/2010/main" val="288097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5" name="Picture 33"/>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41437"/>
          </a:xfrm>
          <a:ln/>
        </p:spPr>
      </p:pic>
      <p:sp>
        <p:nvSpPr>
          <p:cNvPr id="1048675" name="Rectangle 99"/>
          <p:cNvSpPr>
            <a:spLocks noChangeArrowheads="1"/>
          </p:cNvSpPr>
          <p:nvPr>
            <p:ph idx="1"/>
          </p:nvPr>
        </p:nvSpPr>
        <p:spPr>
          <a:ln/>
        </p:spPr>
        <p:txBody>
          <a:bodyPr/>
          <a:lstStyle/>
          <a:p>
            <a:pPr marL="547688" indent="-2595563">
              <a:lnSpc>
                <a:spcPct val="80000"/>
              </a:lnSpc>
            </a:pPr>
            <a:r>
              <a:rPr lang="zh-CN" altLang="en-US" sz="2400" dirty="0">
                <a:latin typeface="Book Antiqua" pitchFamily="18" charset="0"/>
                <a:sym typeface="Book Antiqua" pitchFamily="18" charset="0"/>
              </a:rPr>
              <a:t>Spinal Cord atau Medulla Spinalis merupakan bagian dari Susunan Syaraf Pusat. Terbentang dari foramen magnum sampai dengan L1, di L1 melonjong dan agak melebar yang disebut conus terminalis atau conus medullaris. Terbentang dibawah conus terminalis serabut-serabut bukan syaraf yang disebut filum terminale yang merupakan jaringan ikat.</a:t>
            </a:r>
            <a:endParaRPr lang="zh-CN" altLang="zh-CN" dirty="0"/>
          </a:p>
          <a:p>
            <a:pPr marL="547688" indent="-2595563">
              <a:lnSpc>
                <a:spcPct val="80000"/>
              </a:lnSpc>
            </a:pPr>
            <a:r>
              <a:rPr lang="zh-CN" altLang="en-US" sz="2400" dirty="0">
                <a:latin typeface="Book Antiqua" pitchFamily="18" charset="0"/>
                <a:sym typeface="Book Antiqua" pitchFamily="18" charset="0"/>
              </a:rPr>
              <a:t>Terdapat 31 pasang syaraf spinal:</a:t>
            </a:r>
            <a:endParaRPr lang="zh-CN" altLang="zh-CN" dirty="0"/>
          </a:p>
          <a:p>
            <a:pPr marL="547688" indent="-2595563">
              <a:lnSpc>
                <a:spcPct val="80000"/>
              </a:lnSpc>
            </a:pPr>
            <a:r>
              <a:rPr lang="zh-CN" altLang="en-US" sz="2400" dirty="0">
                <a:latin typeface="Book Antiqua" pitchFamily="18" charset="0"/>
                <a:sym typeface="Book Antiqua" pitchFamily="18" charset="0"/>
              </a:rPr>
              <a:t>a.       8 pasang syaraf servikal,</a:t>
            </a:r>
            <a:endParaRPr lang="zh-CN" altLang="zh-CN" dirty="0"/>
          </a:p>
          <a:p>
            <a:pPr marL="547688" indent="-2595563">
              <a:lnSpc>
                <a:spcPct val="80000"/>
              </a:lnSpc>
            </a:pPr>
            <a:r>
              <a:rPr lang="zh-CN" altLang="en-US" sz="2400" dirty="0">
                <a:latin typeface="Book Antiqua" pitchFamily="18" charset="0"/>
                <a:sym typeface="Book Antiqua" pitchFamily="18" charset="0"/>
              </a:rPr>
              <a:t>b.      12 Pasang syaraf Torakal,</a:t>
            </a:r>
            <a:endParaRPr lang="zh-CN" altLang="zh-CN" dirty="0"/>
          </a:p>
          <a:p>
            <a:pPr marL="547688" indent="-2595563">
              <a:lnSpc>
                <a:spcPct val="80000"/>
              </a:lnSpc>
            </a:pPr>
            <a:r>
              <a:rPr lang="zh-CN" altLang="en-US" sz="2400" dirty="0">
                <a:latin typeface="Book Antiqua" pitchFamily="18" charset="0"/>
                <a:sym typeface="Book Antiqua" pitchFamily="18" charset="0"/>
              </a:rPr>
              <a:t>c.       5 Pasang syaraf Lumbal,</a:t>
            </a:r>
            <a:endParaRPr lang="zh-CN" altLang="zh-CN" dirty="0"/>
          </a:p>
          <a:p>
            <a:pPr marL="547688" indent="-2595563">
              <a:lnSpc>
                <a:spcPct val="80000"/>
              </a:lnSpc>
            </a:pPr>
            <a:r>
              <a:rPr lang="zh-CN" altLang="en-US" sz="2400" dirty="0">
                <a:latin typeface="Book Antiqua" pitchFamily="18" charset="0"/>
                <a:sym typeface="Book Antiqua" pitchFamily="18" charset="0"/>
              </a:rPr>
              <a:t>d.      5 Pasang syaraf Sakral ,</a:t>
            </a:r>
            <a:endParaRPr lang="zh-CN" altLang="zh-CN" dirty="0"/>
          </a:p>
          <a:p>
            <a:pPr marL="547688" indent="-2595563">
              <a:lnSpc>
                <a:spcPct val="80000"/>
              </a:lnSpc>
            </a:pPr>
            <a:r>
              <a:rPr lang="zh-CN" altLang="en-US" sz="2400" dirty="0">
                <a:latin typeface="Book Antiqua" pitchFamily="18" charset="0"/>
                <a:sym typeface="Book Antiqua" pitchFamily="18" charset="0"/>
              </a:rPr>
              <a:t>e.       1 pasang syaraf koksigeal</a:t>
            </a:r>
            <a:endParaRPr lang="zh-CN" altLang="zh-CN" dirty="0"/>
          </a:p>
          <a:p>
            <a:pPr marL="547688" indent="-2595563">
              <a:lnSpc>
                <a:spcPct val="80000"/>
              </a:lnSpc>
              <a:buFontTx/>
              <a:buNone/>
            </a:pPr>
            <a:endParaRPr lang="zh-CN" altLang="en-US" sz="2400" dirty="0">
              <a:latin typeface="Book Antiqua" pitchFamily="18" charset="0"/>
              <a:sym typeface="Book Antiqua" pitchFamily="18" charset="0"/>
            </a:endParaRPr>
          </a:p>
        </p:txBody>
      </p:sp>
    </p:spTree>
    <p:extLst>
      <p:ext uri="{BB962C8B-B14F-4D97-AF65-F5344CB8AC3E}">
        <p14:creationId xmlns:p14="http://schemas.microsoft.com/office/powerpoint/2010/main" val="1434915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7" name="Picture 35"/>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41437"/>
          </a:xfrm>
          <a:ln/>
        </p:spPr>
      </p:pic>
      <p:sp>
        <p:nvSpPr>
          <p:cNvPr id="1048677" name="Rectangle 101"/>
          <p:cNvSpPr>
            <a:spLocks noChangeArrowheads="1"/>
          </p:cNvSpPr>
          <p:nvPr>
            <p:ph idx="1"/>
          </p:nvPr>
        </p:nvSpPr>
        <p:spPr>
          <a:ln/>
        </p:spPr>
        <p:txBody>
          <a:bodyPr>
            <a:normAutofit lnSpcReduction="10000"/>
          </a:bodyPr>
          <a:lstStyle/>
          <a:p>
            <a:pPr marL="136525" indent="-3175" algn="ctr">
              <a:lnSpc>
                <a:spcPct val="80000"/>
              </a:lnSpc>
              <a:buFontTx/>
              <a:buNone/>
            </a:pPr>
            <a:r>
              <a:rPr lang="zh-CN" altLang="en-US" sz="1800">
                <a:latin typeface="Book Antiqua" pitchFamily="18" charset="0"/>
                <a:sym typeface="Book Antiqua" pitchFamily="18" charset="0"/>
              </a:rPr>
              <a:t>Patofisiologi</a:t>
            </a:r>
            <a:endParaRPr lang="zh-CN" altLang="zh-CN"/>
          </a:p>
          <a:p>
            <a:pPr marL="136525" indent="-3175">
              <a:lnSpc>
                <a:spcPct val="80000"/>
              </a:lnSpc>
            </a:pPr>
            <a:r>
              <a:rPr lang="zh-CN" altLang="en-US" sz="1800">
                <a:latin typeface="Book Antiqua" pitchFamily="18" charset="0"/>
                <a:sym typeface="Book Antiqua" pitchFamily="18" charset="0"/>
              </a:rPr>
              <a:t>Mekanisme terjadinya injury, akan berpengaruh terhadap derajat dan type SCI, yang terdiri atas :</a:t>
            </a:r>
            <a:endParaRPr lang="zh-CN" altLang="zh-CN"/>
          </a:p>
          <a:p>
            <a:pPr marL="136525" indent="-3175">
              <a:lnSpc>
                <a:spcPct val="80000"/>
              </a:lnSpc>
              <a:buFontTx/>
              <a:buNone/>
            </a:pPr>
            <a:r>
              <a:rPr lang="zh-CN" altLang="en-US" sz="1800">
                <a:latin typeface="Book Antiqua" pitchFamily="18" charset="0"/>
                <a:sym typeface="Book Antiqua" pitchFamily="18" charset="0"/>
              </a:rPr>
              <a:t>	a. Ruptur Discus Intervertebralis</a:t>
            </a:r>
            <a:endParaRPr lang="zh-CN" altLang="zh-CN"/>
          </a:p>
          <a:p>
            <a:pPr marL="136525" indent="-3175">
              <a:lnSpc>
                <a:spcPct val="80000"/>
              </a:lnSpc>
              <a:buFontTx/>
              <a:buNone/>
            </a:pPr>
            <a:r>
              <a:rPr lang="zh-CN" altLang="en-US" sz="1800">
                <a:latin typeface="Book Antiqua" pitchFamily="18" charset="0"/>
                <a:sym typeface="Book Antiqua" pitchFamily="18" charset="0"/>
              </a:rPr>
              <a:t>	1) Hiperekstension injury, umumnya terjadi pada cervical (whiplash injury), karena tertabrak dari belakang.</a:t>
            </a:r>
            <a:endParaRPr lang="zh-CN" altLang="zh-CN"/>
          </a:p>
          <a:p>
            <a:pPr marL="136525" indent="-3175">
              <a:lnSpc>
                <a:spcPct val="80000"/>
              </a:lnSpc>
              <a:buFontTx/>
              <a:buNone/>
            </a:pPr>
            <a:r>
              <a:rPr lang="zh-CN" altLang="en-US" sz="1800">
                <a:latin typeface="Book Antiqua" pitchFamily="18" charset="0"/>
                <a:sym typeface="Book Antiqua" pitchFamily="18" charset="0"/>
              </a:rPr>
              <a:t>	2) Luka tembak atau luka tusuk yang mengakibatkan rusaknya medula spinalis dan vascularisasinya.</a:t>
            </a:r>
            <a:endParaRPr lang="zh-CN" altLang="zh-CN"/>
          </a:p>
          <a:p>
            <a:pPr marL="136525" indent="-3175">
              <a:lnSpc>
                <a:spcPct val="80000"/>
              </a:lnSpc>
              <a:buFontTx/>
              <a:buNone/>
            </a:pPr>
            <a:r>
              <a:rPr lang="zh-CN" altLang="en-US" sz="1800">
                <a:latin typeface="Book Antiqua" pitchFamily="18" charset="0"/>
                <a:sym typeface="Book Antiqua" pitchFamily="18" charset="0"/>
              </a:rPr>
              <a:t>	b. Burst Injury</a:t>
            </a:r>
            <a:endParaRPr lang="zh-CN" altLang="zh-CN"/>
          </a:p>
          <a:p>
            <a:pPr marL="136525" indent="-3175">
              <a:lnSpc>
                <a:spcPct val="80000"/>
              </a:lnSpc>
              <a:buFontTx/>
              <a:buNone/>
            </a:pPr>
            <a:r>
              <a:rPr lang="zh-CN" altLang="en-US" sz="1800">
                <a:latin typeface="Book Antiqua" pitchFamily="18" charset="0"/>
                <a:sym typeface="Book Antiqua" pitchFamily="18" charset="0"/>
              </a:rPr>
              <a:t>	Corpus remuk dan pecahannya akan menusuk medula spinalis.</a:t>
            </a:r>
            <a:endParaRPr lang="zh-CN" altLang="zh-CN"/>
          </a:p>
          <a:p>
            <a:pPr marL="136525" indent="-3175">
              <a:lnSpc>
                <a:spcPct val="80000"/>
              </a:lnSpc>
              <a:buFontTx/>
              <a:buNone/>
            </a:pPr>
            <a:r>
              <a:rPr lang="zh-CN" altLang="en-US" sz="1800">
                <a:latin typeface="Book Antiqua" pitchFamily="18" charset="0"/>
                <a:sym typeface="Book Antiqua" pitchFamily="18" charset="0"/>
              </a:rPr>
              <a:t>	c. Compression Injury</a:t>
            </a:r>
            <a:endParaRPr lang="zh-CN" altLang="zh-CN"/>
          </a:p>
          <a:p>
            <a:pPr marL="136525" indent="-3175">
              <a:lnSpc>
                <a:spcPct val="80000"/>
              </a:lnSpc>
              <a:buFontTx/>
              <a:buNone/>
            </a:pPr>
            <a:r>
              <a:rPr lang="zh-CN" altLang="en-US" sz="1800">
                <a:latin typeface="Book Antiqua" pitchFamily="18" charset="0"/>
                <a:sym typeface="Book Antiqua" pitchFamily="18" charset="0"/>
              </a:rPr>
              <a:t>	Trauma vertical yang menyebabkan medula spinalis terjepit.</a:t>
            </a:r>
            <a:endParaRPr lang="zh-CN" altLang="zh-CN"/>
          </a:p>
          <a:p>
            <a:pPr marL="136525" indent="-3175">
              <a:lnSpc>
                <a:spcPct val="80000"/>
              </a:lnSpc>
              <a:buFontTx/>
              <a:buNone/>
            </a:pPr>
            <a:r>
              <a:rPr lang="zh-CN" altLang="en-US" sz="1800">
                <a:latin typeface="Book Antiqua" pitchFamily="18" charset="0"/>
                <a:sym typeface="Book Antiqua" pitchFamily="18" charset="0"/>
              </a:rPr>
              <a:t>	d. Flexion Injury</a:t>
            </a:r>
            <a:endParaRPr lang="zh-CN" altLang="zh-CN"/>
          </a:p>
          <a:p>
            <a:pPr marL="136525" indent="-3175">
              <a:lnSpc>
                <a:spcPct val="80000"/>
              </a:lnSpc>
              <a:buFontTx/>
              <a:buNone/>
            </a:pPr>
            <a:r>
              <a:rPr lang="zh-CN" altLang="en-US" sz="1800">
                <a:latin typeface="Book Antiqua" pitchFamily="18" charset="0"/>
                <a:sym typeface="Book Antiqua" pitchFamily="18" charset="0"/>
              </a:rPr>
              <a:t>	Terjadi hiperfleksi leher, sehingga medula spinalis menjadi terulur / teregang</a:t>
            </a:r>
            <a:endParaRPr lang="zh-CN" altLang="zh-CN"/>
          </a:p>
          <a:p>
            <a:pPr marL="136525" indent="-3175">
              <a:lnSpc>
                <a:spcPct val="80000"/>
              </a:lnSpc>
              <a:buFontTx/>
              <a:buNone/>
            </a:pPr>
            <a:r>
              <a:rPr lang="zh-CN" altLang="en-US" sz="1800">
                <a:latin typeface="Book Antiqua" pitchFamily="18" charset="0"/>
                <a:sym typeface="Book Antiqua" pitchFamily="18" charset="0"/>
              </a:rPr>
              <a:t>	e. Flexion Rotation Cord Injury</a:t>
            </a:r>
            <a:endParaRPr lang="zh-CN" altLang="zh-CN"/>
          </a:p>
          <a:p>
            <a:pPr marL="136525" indent="-3175">
              <a:lnSpc>
                <a:spcPct val="80000"/>
              </a:lnSpc>
              <a:buFontTx/>
              <a:buNone/>
            </a:pPr>
            <a:r>
              <a:rPr lang="zh-CN" altLang="en-US" sz="1800">
                <a:latin typeface="Book Antiqua" pitchFamily="18" charset="0"/>
                <a:sym typeface="Book Antiqua" pitchFamily="18" charset="0"/>
              </a:rPr>
              <a:t>	Terjadi akibat trauma deformasi, sehingga struktur penyangga spine tidak mampu mengakomodasi.</a:t>
            </a:r>
            <a:endParaRPr lang="zh-CN" altLang="zh-CN"/>
          </a:p>
          <a:p>
            <a:pPr marL="136525" indent="-3175">
              <a:lnSpc>
                <a:spcPct val="80000"/>
              </a:lnSpc>
              <a:buFontTx/>
              <a:buNone/>
            </a:pPr>
            <a:endParaRPr lang="zh-CN" altLang="en-US" sz="1800">
              <a:latin typeface="Book Antiqua" pitchFamily="18" charset="0"/>
              <a:sym typeface="Book Antiqua" pitchFamily="18" charset="0"/>
            </a:endParaRPr>
          </a:p>
        </p:txBody>
      </p:sp>
    </p:spTree>
    <p:extLst>
      <p:ext uri="{BB962C8B-B14F-4D97-AF65-F5344CB8AC3E}">
        <p14:creationId xmlns:p14="http://schemas.microsoft.com/office/powerpoint/2010/main" val="1447863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9" name="Picture 37"/>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274638"/>
            <a:ext cx="8229600" cy="1341437"/>
          </a:xfrm>
          <a:ln/>
        </p:spPr>
      </p:pic>
      <p:sp>
        <p:nvSpPr>
          <p:cNvPr id="1048679" name="Rectangle 103"/>
          <p:cNvSpPr>
            <a:spLocks noChangeArrowheads="1"/>
          </p:cNvSpPr>
          <p:nvPr>
            <p:ph idx="1"/>
          </p:nvPr>
        </p:nvSpPr>
        <p:spPr>
          <a:ln/>
        </p:spPr>
        <p:txBody>
          <a:bodyPr/>
          <a:lstStyle/>
          <a:p>
            <a:pPr marL="136525" indent="-3175">
              <a:buFontTx/>
              <a:buNone/>
            </a:pPr>
            <a:r>
              <a:rPr lang="zh-CN" altLang="en-US">
                <a:latin typeface="Book Antiqua" pitchFamily="18" charset="0"/>
                <a:sym typeface="Book Antiqua" pitchFamily="18" charset="0"/>
              </a:rPr>
              <a:t>Spinal cord injury adalah suatu kerusakan pada medulla spinalis akibat trauma atau non trauma yang akan menimbulkan gangguan pada sistem motorik, sistem sensorik dan vegetatif. Kelainan motorik yang timbul berupa kelumpuhan atau gangguan gerak dan fungsi otot-otot, gangguan sensorik berupa hilangnya sensasi pada area tertentu sesuai dengan area yang dipersyarafi oleh level vertebra yang terkena.</a:t>
            </a:r>
            <a:endParaRPr lang="zh-CN" altLang="zh-CN"/>
          </a:p>
        </p:txBody>
      </p:sp>
    </p:spTree>
    <p:extLst>
      <p:ext uri="{BB962C8B-B14F-4D97-AF65-F5344CB8AC3E}">
        <p14:creationId xmlns:p14="http://schemas.microsoft.com/office/powerpoint/2010/main" val="2992027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1" name="Picture 39"/>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103188"/>
            <a:ext cx="8229600" cy="1719262"/>
          </a:xfrm>
          <a:ln/>
        </p:spPr>
      </p:pic>
      <p:sp>
        <p:nvSpPr>
          <p:cNvPr id="1048681" name="Rectangle 105"/>
          <p:cNvSpPr>
            <a:spLocks noChangeArrowheads="1"/>
          </p:cNvSpPr>
          <p:nvPr>
            <p:ph idx="1"/>
          </p:nvPr>
        </p:nvSpPr>
        <p:spPr>
          <a:xfrm>
            <a:off x="457200" y="1447800"/>
            <a:ext cx="7467600" cy="4873752"/>
          </a:xfrm>
          <a:ln/>
        </p:spPr>
        <p:txBody>
          <a:bodyPr/>
          <a:lstStyle/>
          <a:p>
            <a:pPr marL="136525" indent="-3175" algn="ctr">
              <a:lnSpc>
                <a:spcPct val="80000"/>
              </a:lnSpc>
              <a:buFontTx/>
              <a:buNone/>
            </a:pPr>
            <a:r>
              <a:rPr lang="zh-CN" altLang="en-US" sz="2400" dirty="0">
                <a:latin typeface="Book Antiqua" pitchFamily="18" charset="0"/>
                <a:sym typeface="Book Antiqua" pitchFamily="18" charset="0"/>
              </a:rPr>
              <a:t>Assesment</a:t>
            </a:r>
            <a:endParaRPr lang="zh-CN" altLang="zh-CN" dirty="0"/>
          </a:p>
          <a:p>
            <a:pPr marL="136525" indent="-3175">
              <a:lnSpc>
                <a:spcPct val="80000"/>
              </a:lnSpc>
              <a:buFontTx/>
              <a:buNone/>
            </a:pPr>
            <a:endParaRPr lang="zh-CN" altLang="en-US" sz="1800" dirty="0">
              <a:latin typeface="Book Antiqua" pitchFamily="18" charset="0"/>
              <a:sym typeface="Book Antiqua" pitchFamily="18" charset="0"/>
            </a:endParaRPr>
          </a:p>
          <a:p>
            <a:pPr marL="136525" indent="-3175">
              <a:lnSpc>
                <a:spcPct val="80000"/>
              </a:lnSpc>
            </a:pPr>
            <a:r>
              <a:rPr lang="zh-CN" altLang="en-US" sz="1800" dirty="0">
                <a:latin typeface="Book Antiqua" pitchFamily="18" charset="0"/>
                <a:sym typeface="Book Antiqua" pitchFamily="18" charset="0"/>
              </a:rPr>
              <a:t>a. Anamnesa</a:t>
            </a:r>
            <a:endParaRPr lang="zh-CN" altLang="zh-CN" dirty="0"/>
          </a:p>
          <a:p>
            <a:pPr marL="939800" lvl="3" indent="0">
              <a:lnSpc>
                <a:spcPct val="80000"/>
              </a:lnSpc>
              <a:buFontTx/>
              <a:buNone/>
            </a:pPr>
            <a:r>
              <a:rPr lang="zh-CN" altLang="en-US" sz="1800" dirty="0">
                <a:latin typeface="Book Antiqua" pitchFamily="18" charset="0"/>
                <a:sym typeface="Book Antiqua" pitchFamily="18" charset="0"/>
              </a:rPr>
              <a:t>Anamnesa mencakup identitas pasien, keluhan utama, riwayat penyakit, serta tindakan medik yang pernah dilakukan.</a:t>
            </a:r>
            <a:endParaRPr lang="zh-CN" altLang="zh-CN" dirty="0"/>
          </a:p>
          <a:p>
            <a:pPr marL="136525" indent="-3175">
              <a:lnSpc>
                <a:spcPct val="80000"/>
              </a:lnSpc>
            </a:pPr>
            <a:r>
              <a:rPr lang="zh-CN" altLang="en-US" sz="1800" dirty="0">
                <a:latin typeface="Book Antiqua" pitchFamily="18" charset="0"/>
                <a:sym typeface="Book Antiqua" pitchFamily="18" charset="0"/>
              </a:rPr>
              <a:t>b. Pemeriksaan Umum</a:t>
            </a:r>
            <a:endParaRPr lang="zh-CN" altLang="zh-CN" dirty="0"/>
          </a:p>
          <a:p>
            <a:pPr marL="939800" lvl="3" indent="0">
              <a:lnSpc>
                <a:spcPct val="80000"/>
              </a:lnSpc>
              <a:buFontTx/>
              <a:buNone/>
            </a:pPr>
            <a:r>
              <a:rPr lang="zh-CN" altLang="en-US" sz="1800" dirty="0">
                <a:latin typeface="Book Antiqua" pitchFamily="18" charset="0"/>
                <a:sym typeface="Book Antiqua" pitchFamily="18" charset="0"/>
              </a:rPr>
              <a:t>Pemeriksaan ini dilakukan untuk melihat keadaan umum pasien seperti tekanan darah, nadi, pernapasan, suhu.</a:t>
            </a:r>
            <a:endParaRPr lang="zh-CN" altLang="zh-CN" dirty="0"/>
          </a:p>
          <a:p>
            <a:pPr marL="136525" indent="-3175">
              <a:lnSpc>
                <a:spcPct val="80000"/>
              </a:lnSpc>
            </a:pPr>
            <a:r>
              <a:rPr lang="zh-CN" altLang="en-US" sz="1800" dirty="0">
                <a:latin typeface="Book Antiqua" pitchFamily="18" charset="0"/>
                <a:sym typeface="Book Antiqua" pitchFamily="18" charset="0"/>
              </a:rPr>
              <a:t>c. Inspeksi</a:t>
            </a:r>
            <a:endParaRPr lang="zh-CN" altLang="zh-CN" dirty="0"/>
          </a:p>
          <a:p>
            <a:pPr marL="939800" lvl="3" indent="0">
              <a:lnSpc>
                <a:spcPct val="80000"/>
              </a:lnSpc>
              <a:buFontTx/>
              <a:buNone/>
            </a:pPr>
            <a:r>
              <a:rPr lang="zh-CN" altLang="en-US" sz="1800" dirty="0">
                <a:latin typeface="Book Antiqua" pitchFamily="18" charset="0"/>
                <a:sym typeface="Book Antiqua" pitchFamily="18" charset="0"/>
              </a:rPr>
              <a:t>Inspeksi adalah pemeriksaan secara visual tentang kondisi serta kemampuan gerak dan fungsinya. Apakah ada oedem pada anggota gerak, pengecilan otot ( atropi ), warna, dan kondisi kulit sekitarnya, kemampuan beraktifitas, alat bantu yang digunakan untuk beraktifitas, posisi pasien, dll.</a:t>
            </a:r>
            <a:endParaRPr lang="zh-CN" altLang="zh-CN" dirty="0"/>
          </a:p>
          <a:p>
            <a:pPr marL="136525" indent="-3175">
              <a:lnSpc>
                <a:spcPct val="80000"/>
              </a:lnSpc>
            </a:pPr>
            <a:r>
              <a:rPr lang="zh-CN" altLang="en-US" sz="1800" dirty="0">
                <a:latin typeface="Book Antiqua" pitchFamily="18" charset="0"/>
                <a:sym typeface="Book Antiqua" pitchFamily="18" charset="0"/>
              </a:rPr>
              <a:t>d. Palpasi</a:t>
            </a:r>
            <a:endParaRPr lang="zh-CN" altLang="zh-CN" dirty="0"/>
          </a:p>
          <a:p>
            <a:pPr marL="939800" lvl="3" indent="0">
              <a:lnSpc>
                <a:spcPct val="80000"/>
              </a:lnSpc>
              <a:buFontTx/>
              <a:buNone/>
            </a:pPr>
            <a:r>
              <a:rPr lang="zh-CN" altLang="en-US" sz="1800" dirty="0">
                <a:latin typeface="Book Antiqua" pitchFamily="18" charset="0"/>
                <a:sym typeface="Book Antiqua" pitchFamily="18" charset="0"/>
              </a:rPr>
              <a:t>Palpasi pada kulit dan subcutaneus untuk mengetahui temperatur, oedem, spasme, dan lain sebagainya.</a:t>
            </a:r>
            <a:endParaRPr lang="zh-CN" altLang="zh-CN" dirty="0"/>
          </a:p>
          <a:p>
            <a:pPr marL="136525" indent="-3175">
              <a:lnSpc>
                <a:spcPct val="80000"/>
              </a:lnSpc>
              <a:buFontTx/>
              <a:buNone/>
            </a:pPr>
            <a:endParaRPr lang="zh-CN" altLang="en-US" sz="1800" dirty="0">
              <a:latin typeface="Book Antiqua" pitchFamily="18" charset="0"/>
              <a:sym typeface="Book Antiqua" pitchFamily="18" charset="0"/>
            </a:endParaRPr>
          </a:p>
        </p:txBody>
      </p:sp>
    </p:spTree>
    <p:extLst>
      <p:ext uri="{BB962C8B-B14F-4D97-AF65-F5344CB8AC3E}">
        <p14:creationId xmlns:p14="http://schemas.microsoft.com/office/powerpoint/2010/main" val="987469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3" name="Picture 41"/>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103188"/>
            <a:ext cx="8229600" cy="1719262"/>
          </a:xfrm>
          <a:ln/>
        </p:spPr>
      </p:pic>
      <p:sp>
        <p:nvSpPr>
          <p:cNvPr id="1048683" name="Rectangle 107"/>
          <p:cNvSpPr>
            <a:spLocks noChangeArrowheads="1"/>
          </p:cNvSpPr>
          <p:nvPr>
            <p:ph idx="1"/>
          </p:nvPr>
        </p:nvSpPr>
        <p:spPr>
          <a:ln/>
        </p:spPr>
        <p:txBody>
          <a:bodyPr/>
          <a:lstStyle/>
          <a:p>
            <a:pPr marL="547688" indent="-2595563"/>
            <a:r>
              <a:rPr lang="zh-CN" altLang="en-US" sz="2000">
                <a:latin typeface="Book Antiqua" pitchFamily="18" charset="0"/>
                <a:sym typeface="Book Antiqua" pitchFamily="18" charset="0"/>
              </a:rPr>
              <a:t>e. Pemeriksaan Gerak Fungsi</a:t>
            </a:r>
            <a:endParaRPr lang="zh-CN" altLang="zh-CN"/>
          </a:p>
          <a:p>
            <a:pPr marL="939800" lvl="3" indent="0">
              <a:buFontTx/>
              <a:buNone/>
            </a:pPr>
            <a:r>
              <a:rPr lang="zh-CN" altLang="en-US">
                <a:latin typeface="Book Antiqua" pitchFamily="18" charset="0"/>
                <a:sym typeface="Book Antiqua" pitchFamily="18" charset="0"/>
              </a:rPr>
              <a:t>Dalam hal ini meliputi fungsi gerak aktif, gerak pasif, dan gerak isometrik. Pada pemeriksaan ini umumnya pada pasien ditemukan adanya rasa nyeri, keterbatasan gerak, kelemahan otot, dan sebagainya.</a:t>
            </a:r>
            <a:endParaRPr lang="zh-CN" altLang="zh-CN"/>
          </a:p>
          <a:p>
            <a:pPr marL="547688" indent="-2595563"/>
            <a:r>
              <a:rPr lang="zh-CN" altLang="en-US" sz="2000">
                <a:latin typeface="Book Antiqua" pitchFamily="18" charset="0"/>
                <a:sym typeface="Book Antiqua" pitchFamily="18" charset="0"/>
              </a:rPr>
              <a:t>f. Pemeriksaan Fungsional</a:t>
            </a:r>
            <a:endParaRPr lang="zh-CN" altLang="zh-CN"/>
          </a:p>
          <a:p>
            <a:pPr marL="939800" lvl="3" indent="0">
              <a:buFontTx/>
              <a:buNone/>
            </a:pPr>
            <a:r>
              <a:rPr lang="zh-CN" altLang="en-US">
                <a:latin typeface="Book Antiqua" pitchFamily="18" charset="0"/>
                <a:sym typeface="Book Antiqua" pitchFamily="18" charset="0"/>
              </a:rPr>
              <a:t>Dalam pemeriksaan fungsional meliputi kemampuan pasien dalam beraktifitas baik itu posisioning miring kanan – kiri ( setiap 2 jam ), transfer dari tidur ke duduk, dari tempat tidur ke kursi roda, dan sebaliknya.</a:t>
            </a:r>
            <a:endParaRPr lang="zh-CN" altLang="zh-CN"/>
          </a:p>
          <a:p>
            <a:pPr marL="939800" lvl="3" indent="0">
              <a:buFontTx/>
              <a:buNone/>
            </a:pPr>
            <a:endParaRPr lang="zh-CN" altLang="en-US">
              <a:latin typeface="Book Antiqua" pitchFamily="18" charset="0"/>
              <a:sym typeface="Book Antiqua" pitchFamily="18" charset="0"/>
            </a:endParaRPr>
          </a:p>
        </p:txBody>
      </p:sp>
    </p:spTree>
    <p:extLst>
      <p:ext uri="{BB962C8B-B14F-4D97-AF65-F5344CB8AC3E}">
        <p14:creationId xmlns:p14="http://schemas.microsoft.com/office/powerpoint/2010/main" val="2362151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5" name="Picture 43"/>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7200" y="103188"/>
            <a:ext cx="8229600" cy="1719262"/>
          </a:xfrm>
          <a:ln/>
        </p:spPr>
      </p:pic>
      <p:pic>
        <p:nvPicPr>
          <p:cNvPr id="2097197" name="Picture 45"/>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579563"/>
            <a:ext cx="8229600" cy="4729162"/>
          </a:xfrm>
          <a:ln/>
        </p:spPr>
      </p:pic>
    </p:spTree>
    <p:extLst>
      <p:ext uri="{BB962C8B-B14F-4D97-AF65-F5344CB8AC3E}">
        <p14:creationId xmlns:p14="http://schemas.microsoft.com/office/powerpoint/2010/main" val="35972531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1369</Words>
  <Application>Microsoft Office PowerPoint</Application>
  <PresentationFormat>On-screen Show (4:3)</PresentationFormat>
  <Paragraphs>110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cp:revision>
  <dcterms:created xsi:type="dcterms:W3CDTF">2018-07-23T05:20:25Z</dcterms:created>
  <dcterms:modified xsi:type="dcterms:W3CDTF">2018-07-23T05:26:41Z</dcterms:modified>
</cp:coreProperties>
</file>