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7" r:id="rId2"/>
    <p:sldId id="324" r:id="rId3"/>
    <p:sldId id="261" r:id="rId4"/>
    <p:sldId id="263" r:id="rId5"/>
    <p:sldId id="265" r:id="rId6"/>
    <p:sldId id="267" r:id="rId7"/>
    <p:sldId id="269" r:id="rId8"/>
    <p:sldId id="271" r:id="rId9"/>
    <p:sldId id="273" r:id="rId10"/>
    <p:sldId id="275" r:id="rId11"/>
    <p:sldId id="277" r:id="rId12"/>
    <p:sldId id="279" r:id="rId13"/>
    <p:sldId id="281" r:id="rId14"/>
    <p:sldId id="283" r:id="rId15"/>
    <p:sldId id="285" r:id="rId16"/>
    <p:sldId id="287" r:id="rId17"/>
    <p:sldId id="289" r:id="rId18"/>
    <p:sldId id="291" r:id="rId19"/>
    <p:sldId id="293" r:id="rId20"/>
    <p:sldId id="295" r:id="rId21"/>
    <p:sldId id="297" r:id="rId22"/>
    <p:sldId id="299" r:id="rId23"/>
    <p:sldId id="301" r:id="rId24"/>
    <p:sldId id="303" r:id="rId25"/>
    <p:sldId id="305" r:id="rId26"/>
    <p:sldId id="307" r:id="rId27"/>
    <p:sldId id="309" r:id="rId28"/>
    <p:sldId id="311" r:id="rId29"/>
    <p:sldId id="313" r:id="rId30"/>
    <p:sldId id="315" r:id="rId31"/>
    <p:sldId id="317" r:id="rId32"/>
    <p:sldId id="319" r:id="rId33"/>
    <p:sldId id="321" r:id="rId34"/>
    <p:sldId id="325"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1314"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582F05-6668-4605-B831-F14AE7F2D7CE}" type="doc">
      <dgm:prSet loTypeId="urn:microsoft.com/office/officeart/2005/8/layout/funnel1" loCatId="process" qsTypeId="urn:microsoft.com/office/officeart/2005/8/quickstyle/simple1" qsCatId="simple" csTypeId="urn:microsoft.com/office/officeart/2005/8/colors/colorful2" csCatId="colorful" phldr="1"/>
      <dgm:spPr/>
      <dgm:t>
        <a:bodyPr/>
        <a:lstStyle/>
        <a:p>
          <a:endParaRPr lang="en-US"/>
        </a:p>
      </dgm:t>
    </dgm:pt>
    <dgm:pt modelId="{7F4E462D-13FE-4B14-B486-2905C0E718C2}">
      <dgm:prSet phldrT="[Text]" custT="1"/>
      <dgm:spPr/>
      <dgm:t>
        <a:bodyPr/>
        <a:lstStyle/>
        <a:p>
          <a:r>
            <a:rPr lang="en-US" sz="1800" dirty="0" err="1" smtClean="0">
              <a:solidFill>
                <a:schemeClr val="bg1"/>
              </a:solidFill>
              <a:latin typeface="Agency FB" panose="020B0503020202020204" pitchFamily="34" charset="0"/>
            </a:rPr>
            <a:t>Evaluasi</a:t>
          </a:r>
          <a:endParaRPr lang="en-US" sz="1800" dirty="0">
            <a:solidFill>
              <a:schemeClr val="bg1"/>
            </a:solidFill>
            <a:latin typeface="Agency FB" panose="020B0503020202020204" pitchFamily="34" charset="0"/>
          </a:endParaRPr>
        </a:p>
      </dgm:t>
    </dgm:pt>
    <dgm:pt modelId="{1629810C-F645-4A97-AC7F-BF02DB4DA683}" type="parTrans" cxnId="{FEB11B54-9A4E-42CF-AA51-C0EB60E65E79}">
      <dgm:prSet/>
      <dgm:spPr/>
      <dgm:t>
        <a:bodyPr/>
        <a:lstStyle/>
        <a:p>
          <a:endParaRPr lang="en-US"/>
        </a:p>
      </dgm:t>
    </dgm:pt>
    <dgm:pt modelId="{14A11850-CE77-4E95-915C-D4E14E222002}" type="sibTrans" cxnId="{FEB11B54-9A4E-42CF-AA51-C0EB60E65E79}">
      <dgm:prSet/>
      <dgm:spPr/>
      <dgm:t>
        <a:bodyPr/>
        <a:lstStyle/>
        <a:p>
          <a:endParaRPr lang="en-US"/>
        </a:p>
      </dgm:t>
    </dgm:pt>
    <dgm:pt modelId="{7DAAA869-CCD8-417B-9BB3-6ACD2E146E95}">
      <dgm:prSet phldrT="[Text]" custT="1"/>
      <dgm:spPr/>
      <dgm:t>
        <a:bodyPr/>
        <a:lstStyle/>
        <a:p>
          <a:r>
            <a:rPr lang="en-US" sz="1400" dirty="0" err="1" smtClean="0">
              <a:solidFill>
                <a:schemeClr val="bg1"/>
              </a:solidFill>
              <a:latin typeface="Agency FB" panose="020B0503020202020204" pitchFamily="34" charset="0"/>
            </a:rPr>
            <a:t>Pemeriksaan</a:t>
          </a:r>
          <a:endParaRPr lang="en-US" sz="1400" dirty="0">
            <a:solidFill>
              <a:schemeClr val="bg1"/>
            </a:solidFill>
            <a:latin typeface="Agency FB" panose="020B0503020202020204" pitchFamily="34" charset="0"/>
          </a:endParaRPr>
        </a:p>
      </dgm:t>
    </dgm:pt>
    <dgm:pt modelId="{55BFA222-F277-47F1-BE74-AC02A53EFE9C}" type="parTrans" cxnId="{9019888B-EEFD-4C1A-8A75-5945ACAB0F1F}">
      <dgm:prSet/>
      <dgm:spPr/>
      <dgm:t>
        <a:bodyPr/>
        <a:lstStyle/>
        <a:p>
          <a:endParaRPr lang="en-US"/>
        </a:p>
      </dgm:t>
    </dgm:pt>
    <dgm:pt modelId="{E94B8479-9CB3-4F59-8008-8F325E8EA7AD}" type="sibTrans" cxnId="{9019888B-EEFD-4C1A-8A75-5945ACAB0F1F}">
      <dgm:prSet/>
      <dgm:spPr/>
      <dgm:t>
        <a:bodyPr/>
        <a:lstStyle/>
        <a:p>
          <a:endParaRPr lang="en-US"/>
        </a:p>
      </dgm:t>
    </dgm:pt>
    <dgm:pt modelId="{207C0840-7D11-4A5B-B09F-F10C2893DFC8}">
      <dgm:prSet phldrT="[Text]" custT="1"/>
      <dgm:spPr/>
      <dgm:t>
        <a:bodyPr/>
        <a:lstStyle/>
        <a:p>
          <a:r>
            <a:rPr lang="en-US" sz="1600" b="1" dirty="0" smtClean="0">
              <a:latin typeface="Agency FB" panose="020B0503020202020204" pitchFamily="34" charset="0"/>
            </a:rPr>
            <a:t>Data </a:t>
          </a:r>
          <a:r>
            <a:rPr lang="en-US" sz="1600" b="1" dirty="0" err="1" smtClean="0">
              <a:latin typeface="Agency FB" panose="020B0503020202020204" pitchFamily="34" charset="0"/>
            </a:rPr>
            <a:t>Penunjang</a:t>
          </a:r>
          <a:endParaRPr lang="en-US" sz="1600" b="1" dirty="0">
            <a:latin typeface="Agency FB" panose="020B0503020202020204" pitchFamily="34" charset="0"/>
          </a:endParaRPr>
        </a:p>
      </dgm:t>
    </dgm:pt>
    <dgm:pt modelId="{613D15D5-26FF-4F17-A61F-FBE49703B466}" type="parTrans" cxnId="{1AF463CA-9CF6-4681-9FCD-15B6F5EB19D2}">
      <dgm:prSet/>
      <dgm:spPr/>
      <dgm:t>
        <a:bodyPr/>
        <a:lstStyle/>
        <a:p>
          <a:endParaRPr lang="en-US"/>
        </a:p>
      </dgm:t>
    </dgm:pt>
    <dgm:pt modelId="{8F5B2035-DA73-4811-A7E2-936CED996A8E}" type="sibTrans" cxnId="{1AF463CA-9CF6-4681-9FCD-15B6F5EB19D2}">
      <dgm:prSet/>
      <dgm:spPr/>
      <dgm:t>
        <a:bodyPr/>
        <a:lstStyle/>
        <a:p>
          <a:endParaRPr lang="en-US"/>
        </a:p>
      </dgm:t>
    </dgm:pt>
    <dgm:pt modelId="{69AD18AE-BA97-44C3-AF48-D7A294F8AAFC}">
      <dgm:prSet phldrT="[Text]"/>
      <dgm:spPr/>
      <dgm:t>
        <a:bodyPr/>
        <a:lstStyle/>
        <a:p>
          <a:r>
            <a:rPr lang="en-US" dirty="0" smtClean="0">
              <a:latin typeface="Showcard Gothic" panose="04020904020102020604" pitchFamily="82" charset="0"/>
            </a:rPr>
            <a:t>DIAGNOSIS</a:t>
          </a:r>
          <a:endParaRPr lang="en-US" dirty="0">
            <a:latin typeface="Showcard Gothic" panose="04020904020102020604" pitchFamily="82" charset="0"/>
          </a:endParaRPr>
        </a:p>
      </dgm:t>
    </dgm:pt>
    <dgm:pt modelId="{873DAD44-DC82-432D-B909-6B4AF39C72AC}" type="parTrans" cxnId="{E2538AD8-DA4E-4741-9C3B-9C7BEF93183E}">
      <dgm:prSet/>
      <dgm:spPr/>
      <dgm:t>
        <a:bodyPr/>
        <a:lstStyle/>
        <a:p>
          <a:endParaRPr lang="en-US"/>
        </a:p>
      </dgm:t>
    </dgm:pt>
    <dgm:pt modelId="{65EF1BDB-1196-48B3-86A6-FF5A463A3FEC}" type="sibTrans" cxnId="{E2538AD8-DA4E-4741-9C3B-9C7BEF93183E}">
      <dgm:prSet/>
      <dgm:spPr/>
      <dgm:t>
        <a:bodyPr/>
        <a:lstStyle/>
        <a:p>
          <a:endParaRPr lang="en-US"/>
        </a:p>
      </dgm:t>
    </dgm:pt>
    <dgm:pt modelId="{B737E7BA-BEB8-4DB6-BCEA-714C2BADFD89}" type="pres">
      <dgm:prSet presAssocID="{DC582F05-6668-4605-B831-F14AE7F2D7CE}" presName="Name0" presStyleCnt="0">
        <dgm:presLayoutVars>
          <dgm:chMax val="4"/>
          <dgm:resizeHandles val="exact"/>
        </dgm:presLayoutVars>
      </dgm:prSet>
      <dgm:spPr/>
      <dgm:t>
        <a:bodyPr/>
        <a:lstStyle/>
        <a:p>
          <a:endParaRPr lang="en-US"/>
        </a:p>
      </dgm:t>
    </dgm:pt>
    <dgm:pt modelId="{F43E23FE-EB50-4DBB-8F68-2B880FB075DF}" type="pres">
      <dgm:prSet presAssocID="{DC582F05-6668-4605-B831-F14AE7F2D7CE}" presName="ellipse" presStyleLbl="trBgShp" presStyleIdx="0" presStyleCnt="1" custLinFactNeighborX="-2227" custLinFactNeighborY="9763"/>
      <dgm:spPr/>
    </dgm:pt>
    <dgm:pt modelId="{45D29881-BDEB-4E35-95F8-BFEEA87972CD}" type="pres">
      <dgm:prSet presAssocID="{DC582F05-6668-4605-B831-F14AE7F2D7CE}" presName="arrow1" presStyleLbl="fgShp" presStyleIdx="0" presStyleCnt="1"/>
      <dgm:spPr>
        <a:solidFill>
          <a:srgbClr val="FF0000"/>
        </a:solidFill>
      </dgm:spPr>
      <dgm:t>
        <a:bodyPr/>
        <a:lstStyle/>
        <a:p>
          <a:endParaRPr lang="en-US"/>
        </a:p>
      </dgm:t>
    </dgm:pt>
    <dgm:pt modelId="{5AF5D242-A452-4D91-B1D6-235076DCEC14}" type="pres">
      <dgm:prSet presAssocID="{DC582F05-6668-4605-B831-F14AE7F2D7CE}" presName="rectangle" presStyleLbl="revTx" presStyleIdx="0" presStyleCnt="1">
        <dgm:presLayoutVars>
          <dgm:bulletEnabled val="1"/>
        </dgm:presLayoutVars>
      </dgm:prSet>
      <dgm:spPr/>
      <dgm:t>
        <a:bodyPr/>
        <a:lstStyle/>
        <a:p>
          <a:endParaRPr lang="en-US"/>
        </a:p>
      </dgm:t>
    </dgm:pt>
    <dgm:pt modelId="{E2CCDE47-2B46-443A-94EE-977987799E9F}" type="pres">
      <dgm:prSet presAssocID="{7DAAA869-CCD8-417B-9BB3-6ACD2E146E95}" presName="item1" presStyleLbl="node1" presStyleIdx="0" presStyleCnt="3" custLinFactY="-21689" custLinFactNeighborX="-3486" custLinFactNeighborY="-100000">
        <dgm:presLayoutVars>
          <dgm:bulletEnabled val="1"/>
        </dgm:presLayoutVars>
      </dgm:prSet>
      <dgm:spPr/>
      <dgm:t>
        <a:bodyPr/>
        <a:lstStyle/>
        <a:p>
          <a:endParaRPr lang="en-US"/>
        </a:p>
      </dgm:t>
    </dgm:pt>
    <dgm:pt modelId="{3FE0DE56-F163-4B62-89C8-5FB50A07F9FE}" type="pres">
      <dgm:prSet presAssocID="{207C0840-7D11-4A5B-B09F-F10C2893DFC8}" presName="item2" presStyleLbl="node1" presStyleIdx="1" presStyleCnt="3" custLinFactNeighborX="12729" custLinFactNeighborY="24099">
        <dgm:presLayoutVars>
          <dgm:bulletEnabled val="1"/>
        </dgm:presLayoutVars>
      </dgm:prSet>
      <dgm:spPr/>
      <dgm:t>
        <a:bodyPr/>
        <a:lstStyle/>
        <a:p>
          <a:endParaRPr lang="en-US"/>
        </a:p>
      </dgm:t>
    </dgm:pt>
    <dgm:pt modelId="{4EC9C965-4129-48E2-A6BD-3F5372E23DB1}" type="pres">
      <dgm:prSet presAssocID="{69AD18AE-BA97-44C3-AF48-D7A294F8AAFC}" presName="item3" presStyleLbl="node1" presStyleIdx="2" presStyleCnt="3" custLinFactNeighborX="19245" custLinFactNeighborY="53455">
        <dgm:presLayoutVars>
          <dgm:bulletEnabled val="1"/>
        </dgm:presLayoutVars>
      </dgm:prSet>
      <dgm:spPr/>
      <dgm:t>
        <a:bodyPr/>
        <a:lstStyle/>
        <a:p>
          <a:endParaRPr lang="en-US"/>
        </a:p>
      </dgm:t>
    </dgm:pt>
    <dgm:pt modelId="{412263D9-D016-4C9B-B234-0210B6B1A150}" type="pres">
      <dgm:prSet presAssocID="{DC582F05-6668-4605-B831-F14AE7F2D7CE}" presName="funnel" presStyleLbl="trAlignAcc1" presStyleIdx="0" presStyleCnt="1" custLinFactNeighborX="69" custLinFactNeighborY="6735"/>
      <dgm:spPr/>
      <dgm:t>
        <a:bodyPr/>
        <a:lstStyle/>
        <a:p>
          <a:endParaRPr lang="en-US"/>
        </a:p>
      </dgm:t>
    </dgm:pt>
  </dgm:ptLst>
  <dgm:cxnLst>
    <dgm:cxn modelId="{FEB11B54-9A4E-42CF-AA51-C0EB60E65E79}" srcId="{DC582F05-6668-4605-B831-F14AE7F2D7CE}" destId="{7F4E462D-13FE-4B14-B486-2905C0E718C2}" srcOrd="0" destOrd="0" parTransId="{1629810C-F645-4A97-AC7F-BF02DB4DA683}" sibTransId="{14A11850-CE77-4E95-915C-D4E14E222002}"/>
    <dgm:cxn modelId="{E2538AD8-DA4E-4741-9C3B-9C7BEF93183E}" srcId="{DC582F05-6668-4605-B831-F14AE7F2D7CE}" destId="{69AD18AE-BA97-44C3-AF48-D7A294F8AAFC}" srcOrd="3" destOrd="0" parTransId="{873DAD44-DC82-432D-B909-6B4AF39C72AC}" sibTransId="{65EF1BDB-1196-48B3-86A6-FF5A463A3FEC}"/>
    <dgm:cxn modelId="{2733B6A5-FD29-4E0A-A00F-6C93ED57FDD5}" type="presOf" srcId="{DC582F05-6668-4605-B831-F14AE7F2D7CE}" destId="{B737E7BA-BEB8-4DB6-BCEA-714C2BADFD89}" srcOrd="0" destOrd="0" presId="urn:microsoft.com/office/officeart/2005/8/layout/funnel1"/>
    <dgm:cxn modelId="{1AF463CA-9CF6-4681-9FCD-15B6F5EB19D2}" srcId="{DC582F05-6668-4605-B831-F14AE7F2D7CE}" destId="{207C0840-7D11-4A5B-B09F-F10C2893DFC8}" srcOrd="2" destOrd="0" parTransId="{613D15D5-26FF-4F17-A61F-FBE49703B466}" sibTransId="{8F5B2035-DA73-4811-A7E2-936CED996A8E}"/>
    <dgm:cxn modelId="{9019888B-EEFD-4C1A-8A75-5945ACAB0F1F}" srcId="{DC582F05-6668-4605-B831-F14AE7F2D7CE}" destId="{7DAAA869-CCD8-417B-9BB3-6ACD2E146E95}" srcOrd="1" destOrd="0" parTransId="{55BFA222-F277-47F1-BE74-AC02A53EFE9C}" sibTransId="{E94B8479-9CB3-4F59-8008-8F325E8EA7AD}"/>
    <dgm:cxn modelId="{71BE81FD-719E-48BA-87EB-2BF68A9E51EB}" type="presOf" srcId="{69AD18AE-BA97-44C3-AF48-D7A294F8AAFC}" destId="{5AF5D242-A452-4D91-B1D6-235076DCEC14}" srcOrd="0" destOrd="0" presId="urn:microsoft.com/office/officeart/2005/8/layout/funnel1"/>
    <dgm:cxn modelId="{3E3FCCD6-F414-4A39-92C6-EAAFB57C6993}" type="presOf" srcId="{7F4E462D-13FE-4B14-B486-2905C0E718C2}" destId="{4EC9C965-4129-48E2-A6BD-3F5372E23DB1}" srcOrd="0" destOrd="0" presId="urn:microsoft.com/office/officeart/2005/8/layout/funnel1"/>
    <dgm:cxn modelId="{1759D06C-7D0E-477A-BE73-A806924E96FC}" type="presOf" srcId="{7DAAA869-CCD8-417B-9BB3-6ACD2E146E95}" destId="{3FE0DE56-F163-4B62-89C8-5FB50A07F9FE}" srcOrd="0" destOrd="0" presId="urn:microsoft.com/office/officeart/2005/8/layout/funnel1"/>
    <dgm:cxn modelId="{C10010D0-C9F0-40F4-BEA6-4F4D09B12CD4}" type="presOf" srcId="{207C0840-7D11-4A5B-B09F-F10C2893DFC8}" destId="{E2CCDE47-2B46-443A-94EE-977987799E9F}" srcOrd="0" destOrd="0" presId="urn:microsoft.com/office/officeart/2005/8/layout/funnel1"/>
    <dgm:cxn modelId="{6A112C90-EE07-48C0-BD89-FD1E65EF868B}" type="presParOf" srcId="{B737E7BA-BEB8-4DB6-BCEA-714C2BADFD89}" destId="{F43E23FE-EB50-4DBB-8F68-2B880FB075DF}" srcOrd="0" destOrd="0" presId="urn:microsoft.com/office/officeart/2005/8/layout/funnel1"/>
    <dgm:cxn modelId="{23D95880-94AC-4510-A4A4-046E98F7B7CF}" type="presParOf" srcId="{B737E7BA-BEB8-4DB6-BCEA-714C2BADFD89}" destId="{45D29881-BDEB-4E35-95F8-BFEEA87972CD}" srcOrd="1" destOrd="0" presId="urn:microsoft.com/office/officeart/2005/8/layout/funnel1"/>
    <dgm:cxn modelId="{5FCA94D1-18C1-4C68-B819-7CF21F545161}" type="presParOf" srcId="{B737E7BA-BEB8-4DB6-BCEA-714C2BADFD89}" destId="{5AF5D242-A452-4D91-B1D6-235076DCEC14}" srcOrd="2" destOrd="0" presId="urn:microsoft.com/office/officeart/2005/8/layout/funnel1"/>
    <dgm:cxn modelId="{91AD0537-66E9-4BAB-B58D-29E31763FC01}" type="presParOf" srcId="{B737E7BA-BEB8-4DB6-BCEA-714C2BADFD89}" destId="{E2CCDE47-2B46-443A-94EE-977987799E9F}" srcOrd="3" destOrd="0" presId="urn:microsoft.com/office/officeart/2005/8/layout/funnel1"/>
    <dgm:cxn modelId="{01DF7ED2-C009-4803-9F49-36419ED19238}" type="presParOf" srcId="{B737E7BA-BEB8-4DB6-BCEA-714C2BADFD89}" destId="{3FE0DE56-F163-4B62-89C8-5FB50A07F9FE}" srcOrd="4" destOrd="0" presId="urn:microsoft.com/office/officeart/2005/8/layout/funnel1"/>
    <dgm:cxn modelId="{687B5EF9-FE22-426C-A64E-D8FD094D1BF4}" type="presParOf" srcId="{B737E7BA-BEB8-4DB6-BCEA-714C2BADFD89}" destId="{4EC9C965-4129-48E2-A6BD-3F5372E23DB1}" srcOrd="5" destOrd="0" presId="urn:microsoft.com/office/officeart/2005/8/layout/funnel1"/>
    <dgm:cxn modelId="{79BBE1E6-0C73-4FEA-86A3-5816C63B7F41}" type="presParOf" srcId="{B737E7BA-BEB8-4DB6-BCEA-714C2BADFD89}" destId="{412263D9-D016-4C9B-B234-0210B6B1A150}"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3E23FE-EB50-4DBB-8F68-2B880FB075DF}">
      <dsp:nvSpPr>
        <dsp:cNvPr id="0" name=""/>
        <dsp:cNvSpPr/>
      </dsp:nvSpPr>
      <dsp:spPr>
        <a:xfrm>
          <a:off x="1597980" y="331434"/>
          <a:ext cx="3931920" cy="1365504"/>
        </a:xfrm>
        <a:prstGeom prst="ellipse">
          <a:avLst/>
        </a:prstGeom>
        <a:solidFill>
          <a:schemeClr val="accent2">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D29881-BDEB-4E35-95F8-BFEEA87972CD}">
      <dsp:nvSpPr>
        <dsp:cNvPr id="0" name=""/>
        <dsp:cNvSpPr/>
      </dsp:nvSpPr>
      <dsp:spPr>
        <a:xfrm>
          <a:off x="3276600" y="3541776"/>
          <a:ext cx="762000" cy="487680"/>
        </a:xfrm>
        <a:prstGeom prst="downArrow">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AF5D242-A452-4D91-B1D6-235076DCEC14}">
      <dsp:nvSpPr>
        <dsp:cNvPr id="0" name=""/>
        <dsp:cNvSpPr/>
      </dsp:nvSpPr>
      <dsp:spPr>
        <a:xfrm>
          <a:off x="1828799" y="3931920"/>
          <a:ext cx="3657600" cy="914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n-US" sz="3200" kern="1200" dirty="0" smtClean="0">
              <a:latin typeface="Showcard Gothic" panose="04020904020102020604" pitchFamily="82" charset="0"/>
            </a:rPr>
            <a:t>DIAGNOSIS</a:t>
          </a:r>
          <a:endParaRPr lang="en-US" sz="3200" kern="1200" dirty="0">
            <a:latin typeface="Showcard Gothic" panose="04020904020102020604" pitchFamily="82" charset="0"/>
          </a:endParaRPr>
        </a:p>
      </dsp:txBody>
      <dsp:txXfrm>
        <a:off x="1828799" y="3931920"/>
        <a:ext cx="3657600" cy="914400"/>
      </dsp:txXfrm>
    </dsp:sp>
    <dsp:sp modelId="{E2CCDE47-2B46-443A-94EE-977987799E9F}">
      <dsp:nvSpPr>
        <dsp:cNvPr id="0" name=""/>
        <dsp:cNvSpPr/>
      </dsp:nvSpPr>
      <dsp:spPr>
        <a:xfrm>
          <a:off x="3067242" y="0"/>
          <a:ext cx="1371600" cy="137160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latin typeface="Agency FB" panose="020B0503020202020204" pitchFamily="34" charset="0"/>
            </a:rPr>
            <a:t>Data </a:t>
          </a:r>
          <a:r>
            <a:rPr lang="en-US" sz="1600" b="1" kern="1200" dirty="0" err="1" smtClean="0">
              <a:latin typeface="Agency FB" panose="020B0503020202020204" pitchFamily="34" charset="0"/>
            </a:rPr>
            <a:t>Penunjang</a:t>
          </a:r>
          <a:endParaRPr lang="en-US" sz="1600" b="1" kern="1200" dirty="0">
            <a:latin typeface="Agency FB" panose="020B0503020202020204" pitchFamily="34" charset="0"/>
          </a:endParaRPr>
        </a:p>
      </dsp:txBody>
      <dsp:txXfrm>
        <a:off x="3268108" y="200866"/>
        <a:ext cx="969868" cy="969868"/>
      </dsp:txXfrm>
    </dsp:sp>
    <dsp:sp modelId="{3FE0DE56-F163-4B62-89C8-5FB50A07F9FE}">
      <dsp:nvSpPr>
        <dsp:cNvPr id="0" name=""/>
        <dsp:cNvSpPr/>
      </dsp:nvSpPr>
      <dsp:spPr>
        <a:xfrm>
          <a:off x="2308190" y="970621"/>
          <a:ext cx="1371600" cy="1371600"/>
        </a:xfrm>
        <a:prstGeom prst="ellipse">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err="1" smtClean="0">
              <a:solidFill>
                <a:schemeClr val="bg1"/>
              </a:solidFill>
              <a:latin typeface="Agency FB" panose="020B0503020202020204" pitchFamily="34" charset="0"/>
            </a:rPr>
            <a:t>Pemeriksaan</a:t>
          </a:r>
          <a:endParaRPr lang="en-US" sz="1400" kern="1200" dirty="0">
            <a:solidFill>
              <a:schemeClr val="bg1"/>
            </a:solidFill>
            <a:latin typeface="Agency FB" panose="020B0503020202020204" pitchFamily="34" charset="0"/>
          </a:endParaRPr>
        </a:p>
      </dsp:txBody>
      <dsp:txXfrm>
        <a:off x="2509056" y="1171487"/>
        <a:ext cx="969868" cy="969868"/>
      </dsp:txXfrm>
    </dsp:sp>
    <dsp:sp modelId="{4EC9C965-4129-48E2-A6BD-3F5372E23DB1}">
      <dsp:nvSpPr>
        <dsp:cNvPr id="0" name=""/>
        <dsp:cNvSpPr/>
      </dsp:nvSpPr>
      <dsp:spPr>
        <a:xfrm>
          <a:off x="3799644" y="1041646"/>
          <a:ext cx="1371600" cy="1371600"/>
        </a:xfrm>
        <a:prstGeom prst="ellipse">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err="1" smtClean="0">
              <a:solidFill>
                <a:schemeClr val="bg1"/>
              </a:solidFill>
              <a:latin typeface="Agency FB" panose="020B0503020202020204" pitchFamily="34" charset="0"/>
            </a:rPr>
            <a:t>Evaluasi</a:t>
          </a:r>
          <a:endParaRPr lang="en-US" sz="1800" kern="1200" dirty="0">
            <a:solidFill>
              <a:schemeClr val="bg1"/>
            </a:solidFill>
            <a:latin typeface="Agency FB" panose="020B0503020202020204" pitchFamily="34" charset="0"/>
          </a:endParaRPr>
        </a:p>
      </dsp:txBody>
      <dsp:txXfrm>
        <a:off x="4000510" y="1242512"/>
        <a:ext cx="969868" cy="969868"/>
      </dsp:txXfrm>
    </dsp:sp>
    <dsp:sp modelId="{412263D9-D016-4C9B-B234-0210B6B1A150}">
      <dsp:nvSpPr>
        <dsp:cNvPr id="0" name=""/>
        <dsp:cNvSpPr/>
      </dsp:nvSpPr>
      <dsp:spPr>
        <a:xfrm>
          <a:off x="1526944" y="260396"/>
          <a:ext cx="4267200" cy="3413760"/>
        </a:xfrm>
        <a:prstGeom prst="funnel">
          <a:avLst/>
        </a:prstGeom>
        <a:solidFill>
          <a:schemeClr val="lt1">
            <a:alpha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53074F12-AA26-4AC8-9962-C36BB8F32554}" type="datetimeFigureOut">
              <a:rPr lang="en-US" smtClean="0">
                <a:solidFill>
                  <a:prstClr val="black">
                    <a:tint val="75000"/>
                  </a:prstClr>
                </a:solidFill>
              </a:rPr>
              <a:pPr/>
              <a:t>7/29/2018</a:t>
            </a:fld>
            <a:endParaRPr lang="en-US">
              <a:solidFill>
                <a:prstClr val="black">
                  <a:tint val="75000"/>
                </a:prstClr>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95077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53074F12-AA26-4AC8-9962-C36BB8F32554}" type="datetimeFigureOut">
              <a:rPr lang="en-US" smtClean="0">
                <a:solidFill>
                  <a:prstClr val="black">
                    <a:tint val="75000"/>
                  </a:prstClr>
                </a:solidFill>
              </a:rPr>
              <a:pPr/>
              <a:t>7/29/2018</a:t>
            </a:fld>
            <a:endParaRPr lang="en-US">
              <a:solidFill>
                <a:prstClr val="black">
                  <a:tint val="75000"/>
                </a:prstClr>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0952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53074F12-AA26-4AC8-9962-C36BB8F32554}" type="datetimeFigureOut">
              <a:rPr lang="en-US" smtClean="0">
                <a:solidFill>
                  <a:prstClr val="black">
                    <a:tint val="75000"/>
                  </a:prstClr>
                </a:solidFill>
              </a:rPr>
              <a:pPr/>
              <a:t>7/29/2018</a:t>
            </a:fld>
            <a:endParaRPr lang="en-US">
              <a:solidFill>
                <a:prstClr val="black">
                  <a:tint val="75000"/>
                </a:prstClr>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pic>
        <p:nvPicPr>
          <p:cNvPr id="7" name="Picture 6" descr="E:\websites\free-power-point-templates\2012\logos.png">
            <a:extLst>
              <a:ext uri="{FF2B5EF4-FFF2-40B4-BE49-F238E27FC236}">
                <a16:creationId xmlns="" xmlns:a16="http://schemas.microsoft.com/office/drawing/2014/main" id="{1E98B4B0-71D9-4EA0-BBC6-5B517B99E84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918306" y="3101618"/>
            <a:ext cx="1463784" cy="70261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9609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53074F12-AA26-4AC8-9962-C36BB8F32554}" type="datetimeFigureOut">
              <a:rPr lang="en-US" smtClean="0">
                <a:solidFill>
                  <a:prstClr val="black">
                    <a:tint val="75000"/>
                  </a:prstClr>
                </a:solidFill>
              </a:rPr>
              <a:pPr/>
              <a:t>7/29/2018</a:t>
            </a:fld>
            <a:endParaRPr lang="en-US">
              <a:solidFill>
                <a:prstClr val="black">
                  <a:tint val="75000"/>
                </a:prstClr>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2224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53074F12-AA26-4AC8-9962-C36BB8F32554}" type="datetimeFigureOut">
              <a:rPr lang="en-US" smtClean="0">
                <a:solidFill>
                  <a:prstClr val="black">
                    <a:tint val="75000"/>
                  </a:prstClr>
                </a:solidFill>
              </a:rPr>
              <a:pPr/>
              <a:t>7/29/2018</a:t>
            </a:fld>
            <a:endParaRPr lang="en-US">
              <a:solidFill>
                <a:prstClr val="black">
                  <a:tint val="75000"/>
                </a:prstClr>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50267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53074F12-AA26-4AC8-9962-C36BB8F32554}" type="datetimeFigureOut">
              <a:rPr lang="en-US" smtClean="0">
                <a:solidFill>
                  <a:prstClr val="black">
                    <a:tint val="75000"/>
                  </a:prstClr>
                </a:solidFill>
              </a:rPr>
              <a:pPr/>
              <a:t>7/29/2018</a:t>
            </a:fld>
            <a:endParaRPr lang="en-US">
              <a:solidFill>
                <a:prstClr val="black">
                  <a:tint val="75000"/>
                </a:prstClr>
              </a:solidFill>
            </a:endParaRPr>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a:solidFill>
                <a:prstClr val="black">
                  <a:tint val="75000"/>
                </a:prstClr>
              </a:solidFill>
            </a:endParaRPr>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87002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53074F12-AA26-4AC8-9962-C36BB8F32554}" type="datetimeFigureOut">
              <a:rPr lang="en-US" smtClean="0">
                <a:solidFill>
                  <a:prstClr val="black">
                    <a:tint val="75000"/>
                  </a:prstClr>
                </a:solidFill>
              </a:rPr>
              <a:pPr/>
              <a:t>7/29/2018</a:t>
            </a:fld>
            <a:endParaRPr lang="en-US">
              <a:solidFill>
                <a:prstClr val="black">
                  <a:tint val="75000"/>
                </a:prstClr>
              </a:solidFill>
            </a:endParaRPr>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a:solidFill>
                <a:prstClr val="black">
                  <a:tint val="75000"/>
                </a:prstClr>
              </a:solidFill>
            </a:endParaRPr>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01756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53074F12-AA26-4AC8-9962-C36BB8F32554}" type="datetimeFigureOut">
              <a:rPr lang="en-US" smtClean="0">
                <a:solidFill>
                  <a:prstClr val="black">
                    <a:tint val="75000"/>
                  </a:prstClr>
                </a:solidFill>
              </a:rPr>
              <a:pPr/>
              <a:t>7/29/2018</a:t>
            </a:fld>
            <a:endParaRPr lang="en-US">
              <a:solidFill>
                <a:prstClr val="black">
                  <a:tint val="75000"/>
                </a:prstClr>
              </a:solidFill>
            </a:endParaRPr>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a:solidFill>
                <a:prstClr val="black">
                  <a:tint val="75000"/>
                </a:prstClr>
              </a:solidFill>
            </a:endParaRPr>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7074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53074F12-AA26-4AC8-9962-C36BB8F32554}" type="datetimeFigureOut">
              <a:rPr lang="en-US" smtClean="0">
                <a:solidFill>
                  <a:prstClr val="black">
                    <a:tint val="75000"/>
                  </a:prstClr>
                </a:solidFill>
              </a:rPr>
              <a:pPr/>
              <a:t>7/29/2018</a:t>
            </a:fld>
            <a:endParaRPr lang="en-US">
              <a:solidFill>
                <a:prstClr val="black">
                  <a:tint val="75000"/>
                </a:prstClr>
              </a:solidFill>
            </a:endParaRPr>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a:solidFill>
                <a:prstClr val="black">
                  <a:tint val="75000"/>
                </a:prstClr>
              </a:solidFill>
            </a:endParaRP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421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53074F12-AA26-4AC8-9962-C36BB8F32554}" type="datetimeFigureOut">
              <a:rPr lang="en-US" smtClean="0">
                <a:solidFill>
                  <a:prstClr val="black">
                    <a:tint val="75000"/>
                  </a:prstClr>
                </a:solidFill>
              </a:rPr>
              <a:pPr/>
              <a:t>7/29/2018</a:t>
            </a:fld>
            <a:endParaRPr lang="en-US">
              <a:solidFill>
                <a:prstClr val="black">
                  <a:tint val="75000"/>
                </a:prstClr>
              </a:solidFill>
            </a:endParaRPr>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a:solidFill>
                <a:prstClr val="black">
                  <a:tint val="75000"/>
                </a:prstClr>
              </a:solidFill>
            </a:endParaRPr>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51617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53074F12-AA26-4AC8-9962-C36BB8F32554}" type="datetimeFigureOut">
              <a:rPr lang="en-US" smtClean="0">
                <a:solidFill>
                  <a:prstClr val="black">
                    <a:tint val="75000"/>
                  </a:prstClr>
                </a:solidFill>
              </a:rPr>
              <a:pPr/>
              <a:t>7/29/2018</a:t>
            </a:fld>
            <a:endParaRPr lang="en-US">
              <a:solidFill>
                <a:prstClr val="black">
                  <a:tint val="75000"/>
                </a:prstClr>
              </a:solidFill>
            </a:endParaRPr>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a:solidFill>
                <a:prstClr val="black">
                  <a:tint val="75000"/>
                </a:prstClr>
              </a:solidFill>
            </a:endParaRPr>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B82CCC60-E8CD-4174-8B1A-7DF615B22E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0994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11113"/>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 xmlns:a16="http://schemas.microsoft.com/office/drawing/2014/main" id="{8ADB06F9-D214-477C-9697-998EB83AE2F6}"/>
              </a:ext>
            </a:extLst>
          </p:cNvPr>
          <p:cNvSpPr txBox="1"/>
          <p:nvPr userDrawn="1"/>
        </p:nvSpPr>
        <p:spPr>
          <a:xfrm>
            <a:off x="-9150" y="6951663"/>
            <a:ext cx="8389625" cy="523220"/>
          </a:xfrm>
          <a:prstGeom prst="rect">
            <a:avLst/>
          </a:prstGeom>
          <a:noFill/>
        </p:spPr>
        <p:txBody>
          <a:bodyPr wrap="square" rtlCol="0">
            <a:spAutoFit/>
          </a:bodyPr>
          <a:lstStyle/>
          <a:p>
            <a:r>
              <a:rPr lang="en-US" sz="1400">
                <a:solidFill>
                  <a:prstClr val="white">
                    <a:lumMod val="65000"/>
                  </a:prstClr>
                </a:solidFill>
              </a:rPr>
              <a:t>This presentation uses a free template provided by FPPT.com</a:t>
            </a:r>
          </a:p>
          <a:p>
            <a:r>
              <a:rPr lang="en-US" sz="1400">
                <a:solidFill>
                  <a:prstClr val="white">
                    <a:lumMod val="65000"/>
                  </a:prstClr>
                </a:solidFill>
              </a:rPr>
              <a:t>www.free-power-point-templates.com</a:t>
            </a: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Showcard Gothic" panose="04020904020102020604" pitchFamily="82" charset="0"/>
              </a:rPr>
              <a:t>ERGONOMI</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a:solidFill>
                  <a:schemeClr val="bg1">
                    <a:lumMod val="75000"/>
                  </a:schemeClr>
                </a:solidFill>
                <a:latin typeface="Showcard Gothic" panose="04020904020102020604" pitchFamily="82" charset="0"/>
              </a:rPr>
              <a:t>EKO WIBOWO, </a:t>
            </a:r>
            <a:r>
              <a:rPr lang="en-US" dirty="0" err="1">
                <a:solidFill>
                  <a:schemeClr val="bg1">
                    <a:lumMod val="75000"/>
                  </a:schemeClr>
                </a:solidFill>
                <a:latin typeface="Showcard Gothic" panose="04020904020102020604" pitchFamily="82" charset="0"/>
              </a:rPr>
              <a:t>S.Ft</a:t>
            </a:r>
            <a:r>
              <a:rPr lang="en-US" dirty="0">
                <a:solidFill>
                  <a:schemeClr val="bg1">
                    <a:lumMod val="75000"/>
                  </a:schemeClr>
                </a:solidFill>
                <a:latin typeface="Showcard Gothic" panose="04020904020102020604" pitchFamily="82" charset="0"/>
              </a:rPr>
              <a:t>, M. </a:t>
            </a:r>
            <a:r>
              <a:rPr lang="en-US" dirty="0" err="1">
                <a:solidFill>
                  <a:schemeClr val="bg1">
                    <a:lumMod val="75000"/>
                  </a:schemeClr>
                </a:solidFill>
                <a:latin typeface="Showcard Gothic" panose="04020904020102020604" pitchFamily="82" charset="0"/>
              </a:rPr>
              <a:t>Fis</a:t>
            </a:r>
            <a:endParaRPr lang="en-US" dirty="0">
              <a:solidFill>
                <a:schemeClr val="bg1">
                  <a:lumMod val="75000"/>
                </a:schemeClr>
              </a:solidFill>
              <a:latin typeface="Showcard Gothic" panose="04020904020102020604" pitchFamily="82" charset="0"/>
            </a:endParaRPr>
          </a:p>
        </p:txBody>
      </p:sp>
    </p:spTree>
    <p:extLst>
      <p:ext uri="{BB962C8B-B14F-4D97-AF65-F5344CB8AC3E}">
        <p14:creationId xmlns:p14="http://schemas.microsoft.com/office/powerpoint/2010/main" val="791356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62400" y="228600"/>
            <a:ext cx="3741425" cy="814428"/>
          </a:xfrm>
        </p:spPr>
        <p:txBody>
          <a:bodyPr>
            <a:noAutofit/>
          </a:bodyPr>
          <a:lstStyle/>
          <a:p>
            <a:r>
              <a:rPr lang="en-US" dirty="0">
                <a:latin typeface="Showcard Gothic" panose="04020904020102020604" pitchFamily="82" charset="0"/>
              </a:rPr>
              <a:t>C. PLANNING/ PERENCANAAN</a:t>
            </a:r>
            <a:endParaRPr lang="en-US" dirty="0"/>
          </a:p>
        </p:txBody>
      </p:sp>
      <p:sp>
        <p:nvSpPr>
          <p:cNvPr id="2" name="Rectangle 1"/>
          <p:cNvSpPr/>
          <p:nvPr/>
        </p:nvSpPr>
        <p:spPr>
          <a:xfrm>
            <a:off x="7822624" y="6391343"/>
            <a:ext cx="1043876" cy="369332"/>
          </a:xfrm>
          <a:prstGeom prst="rect">
            <a:avLst/>
          </a:prstGeom>
        </p:spPr>
        <p:txBody>
          <a:bodyPr wrap="none">
            <a:spAutoFit/>
          </a:bodyPr>
          <a:lstStyle/>
          <a:p>
            <a:r>
              <a:rPr lang="en-US" dirty="0" smtClean="0">
                <a:latin typeface="Showcard Gothic" panose="04020904020102020604" pitchFamily="82" charset="0"/>
              </a:rPr>
              <a:t>(WCPT)</a:t>
            </a:r>
            <a:endParaRPr lang="en-US" dirty="0">
              <a:latin typeface="Showcard Gothic" panose="04020904020102020604" pitchFamily="82" charset="0"/>
            </a:endParaRPr>
          </a:p>
        </p:txBody>
      </p:sp>
      <p:sp>
        <p:nvSpPr>
          <p:cNvPr id="8" name="Text Box 2"/>
          <p:cNvSpPr txBox="1">
            <a:spLocks noChangeArrowheads="1"/>
          </p:cNvSpPr>
          <p:nvPr/>
        </p:nvSpPr>
        <p:spPr bwMode="auto">
          <a:xfrm>
            <a:off x="539750" y="1881187"/>
            <a:ext cx="2376488" cy="461665"/>
          </a:xfrm>
          <a:prstGeom prst="rect">
            <a:avLst/>
          </a:prstGeom>
          <a:solidFill>
            <a:srgbClr val="92D050"/>
          </a:solidFill>
          <a:ln w="38100" cmpd="dbl">
            <a:solidFill>
              <a:srgbClr val="66FF66"/>
            </a:solidFill>
            <a:miter lim="800000"/>
            <a:headEnd/>
            <a:tailEnd/>
          </a:ln>
          <a:effectLst/>
        </p:spPr>
        <p:txBody>
          <a:bodyPr>
            <a:spAutoFit/>
          </a:bodyPr>
          <a:lstStyle/>
          <a:p>
            <a:pPr>
              <a:spcBef>
                <a:spcPct val="50000"/>
              </a:spcBef>
            </a:pPr>
            <a:r>
              <a:rPr lang="en-US" sz="2400" b="1" dirty="0">
                <a:latin typeface="Showcard Gothic" panose="04020904020102020604" pitchFamily="82" charset="0"/>
              </a:rPr>
              <a:t>DIAGNOSA </a:t>
            </a:r>
            <a:r>
              <a:rPr lang="id-ID" sz="2400" b="1" dirty="0" smtClean="0">
                <a:latin typeface="Showcard Gothic" panose="04020904020102020604" pitchFamily="82" charset="0"/>
              </a:rPr>
              <a:t> </a:t>
            </a:r>
            <a:r>
              <a:rPr lang="en-US" sz="2400" b="1" dirty="0" smtClean="0">
                <a:latin typeface="Showcard Gothic" panose="04020904020102020604" pitchFamily="82" charset="0"/>
              </a:rPr>
              <a:t>FT</a:t>
            </a:r>
            <a:endParaRPr lang="id-ID" sz="2400" b="1" dirty="0">
              <a:latin typeface="Showcard Gothic" panose="04020904020102020604" pitchFamily="82" charset="0"/>
            </a:endParaRPr>
          </a:p>
        </p:txBody>
      </p:sp>
      <p:sp>
        <p:nvSpPr>
          <p:cNvPr id="9" name="Text Box 3"/>
          <p:cNvSpPr txBox="1">
            <a:spLocks noChangeArrowheads="1"/>
          </p:cNvSpPr>
          <p:nvPr/>
        </p:nvSpPr>
        <p:spPr bwMode="auto">
          <a:xfrm>
            <a:off x="611188" y="4184650"/>
            <a:ext cx="2160587" cy="646331"/>
          </a:xfrm>
          <a:prstGeom prst="rect">
            <a:avLst/>
          </a:prstGeom>
          <a:solidFill>
            <a:srgbClr val="FFFF00"/>
          </a:solidFill>
          <a:ln w="38100" cmpd="dbl">
            <a:solidFill>
              <a:schemeClr val="tx1"/>
            </a:solidFill>
            <a:miter lim="800000"/>
            <a:headEnd/>
            <a:tailEnd/>
          </a:ln>
          <a:effectLst/>
        </p:spPr>
        <p:txBody>
          <a:bodyPr>
            <a:spAutoFit/>
          </a:bodyPr>
          <a:lstStyle/>
          <a:p>
            <a:pPr algn="ctr">
              <a:spcBef>
                <a:spcPct val="50000"/>
              </a:spcBef>
            </a:pPr>
            <a:r>
              <a:rPr lang="en-US" dirty="0">
                <a:latin typeface="Showcard Gothic" panose="04020904020102020604" pitchFamily="82" charset="0"/>
              </a:rPr>
              <a:t>RENCANA INTERVENSI</a:t>
            </a:r>
            <a:endParaRPr lang="id-ID" dirty="0">
              <a:latin typeface="Showcard Gothic" panose="04020904020102020604" pitchFamily="82" charset="0"/>
            </a:endParaRPr>
          </a:p>
        </p:txBody>
      </p:sp>
      <p:sp>
        <p:nvSpPr>
          <p:cNvPr id="10" name="Line 4"/>
          <p:cNvSpPr>
            <a:spLocks noChangeShapeType="1"/>
          </p:cNvSpPr>
          <p:nvPr/>
        </p:nvSpPr>
        <p:spPr bwMode="auto">
          <a:xfrm>
            <a:off x="1619250" y="2744787"/>
            <a:ext cx="0" cy="1223963"/>
          </a:xfrm>
          <a:prstGeom prst="line">
            <a:avLst/>
          </a:prstGeom>
          <a:noFill/>
          <a:ln w="28575">
            <a:solidFill>
              <a:schemeClr val="tx1"/>
            </a:solidFill>
            <a:round/>
            <a:headEnd/>
            <a:tailEnd type="triangle" w="med" len="med"/>
          </a:ln>
          <a:effectLst/>
        </p:spPr>
        <p:txBody>
          <a:bodyPr/>
          <a:lstStyle/>
          <a:p>
            <a:endParaRPr lang="id-ID"/>
          </a:p>
        </p:txBody>
      </p:sp>
      <p:sp>
        <p:nvSpPr>
          <p:cNvPr id="11" name="Line 5"/>
          <p:cNvSpPr>
            <a:spLocks noChangeShapeType="1"/>
          </p:cNvSpPr>
          <p:nvPr/>
        </p:nvSpPr>
        <p:spPr bwMode="auto">
          <a:xfrm>
            <a:off x="2987675" y="4473575"/>
            <a:ext cx="1008063" cy="0"/>
          </a:xfrm>
          <a:prstGeom prst="line">
            <a:avLst/>
          </a:prstGeom>
          <a:noFill/>
          <a:ln w="19050">
            <a:solidFill>
              <a:schemeClr val="tx1"/>
            </a:solidFill>
            <a:round/>
            <a:headEnd/>
            <a:tailEnd type="triangle" w="med" len="med"/>
          </a:ln>
          <a:effectLst/>
        </p:spPr>
        <p:txBody>
          <a:bodyPr/>
          <a:lstStyle/>
          <a:p>
            <a:endParaRPr lang="id-ID"/>
          </a:p>
        </p:txBody>
      </p:sp>
      <p:sp>
        <p:nvSpPr>
          <p:cNvPr id="12" name="Text Box 6"/>
          <p:cNvSpPr txBox="1">
            <a:spLocks noChangeArrowheads="1"/>
          </p:cNvSpPr>
          <p:nvPr/>
        </p:nvSpPr>
        <p:spPr bwMode="auto">
          <a:xfrm>
            <a:off x="4787900" y="2817812"/>
            <a:ext cx="3455988" cy="3416320"/>
          </a:xfrm>
          <a:prstGeom prst="rect">
            <a:avLst/>
          </a:prstGeom>
          <a:solidFill>
            <a:srgbClr val="00B0F0"/>
          </a:solidFill>
          <a:ln w="38100" cmpd="dbl">
            <a:solidFill>
              <a:schemeClr val="tx1"/>
            </a:solidFill>
            <a:miter lim="800000"/>
            <a:headEnd/>
            <a:tailEnd/>
          </a:ln>
          <a:effectLst/>
        </p:spPr>
        <p:txBody>
          <a:bodyPr>
            <a:spAutoFit/>
          </a:bodyPr>
          <a:lstStyle/>
          <a:p>
            <a:pPr marL="342900" indent="-342900">
              <a:spcBef>
                <a:spcPct val="50000"/>
              </a:spcBef>
              <a:buFontTx/>
              <a:buAutoNum type="arabicPeriod"/>
            </a:pPr>
            <a:r>
              <a:rPr lang="en-US" dirty="0" err="1">
                <a:latin typeface="Showcard Gothic" panose="04020904020102020604" pitchFamily="82" charset="0"/>
              </a:rPr>
              <a:t>Rencana</a:t>
            </a:r>
            <a:r>
              <a:rPr lang="en-US" dirty="0">
                <a:latin typeface="Showcard Gothic" panose="04020904020102020604" pitchFamily="82" charset="0"/>
              </a:rPr>
              <a:t> </a:t>
            </a:r>
            <a:r>
              <a:rPr lang="en-US" dirty="0" err="1">
                <a:latin typeface="Showcard Gothic" panose="04020904020102020604" pitchFamily="82" charset="0"/>
              </a:rPr>
              <a:t>Tujuan</a:t>
            </a:r>
            <a:endParaRPr lang="en-US" dirty="0">
              <a:latin typeface="Showcard Gothic" panose="04020904020102020604" pitchFamily="82" charset="0"/>
            </a:endParaRPr>
          </a:p>
          <a:p>
            <a:pPr marL="342900" indent="-342900">
              <a:spcBef>
                <a:spcPct val="50000"/>
              </a:spcBef>
              <a:buFontTx/>
              <a:buAutoNum type="arabicPeriod"/>
            </a:pPr>
            <a:r>
              <a:rPr lang="en-US" dirty="0" err="1">
                <a:latin typeface="Showcard Gothic" panose="04020904020102020604" pitchFamily="82" charset="0"/>
              </a:rPr>
              <a:t>Harapan</a:t>
            </a:r>
            <a:r>
              <a:rPr lang="en-US" dirty="0">
                <a:latin typeface="Showcard Gothic" panose="04020904020102020604" pitchFamily="82" charset="0"/>
              </a:rPr>
              <a:t> Outcome</a:t>
            </a:r>
          </a:p>
          <a:p>
            <a:pPr marL="342900" indent="-342900">
              <a:spcBef>
                <a:spcPct val="50000"/>
              </a:spcBef>
              <a:buFontTx/>
              <a:buAutoNum type="arabicPeriod"/>
            </a:pPr>
            <a:r>
              <a:rPr lang="en-US" dirty="0" err="1">
                <a:latin typeface="Showcard Gothic" panose="04020904020102020604" pitchFamily="82" charset="0"/>
              </a:rPr>
              <a:t>Intervensi</a:t>
            </a:r>
            <a:endParaRPr lang="en-US" dirty="0">
              <a:latin typeface="Showcard Gothic" panose="04020904020102020604" pitchFamily="82" charset="0"/>
            </a:endParaRPr>
          </a:p>
          <a:p>
            <a:pPr marL="342900" indent="-342900">
              <a:spcBef>
                <a:spcPct val="50000"/>
              </a:spcBef>
              <a:buFontTx/>
              <a:buAutoNum type="arabicPeriod"/>
            </a:pPr>
            <a:r>
              <a:rPr lang="en-US" dirty="0" err="1">
                <a:latin typeface="Showcard Gothic" panose="04020904020102020604" pitchFamily="82" charset="0"/>
              </a:rPr>
              <a:t>Komunikasi</a:t>
            </a:r>
            <a:r>
              <a:rPr lang="en-US" dirty="0">
                <a:latin typeface="Showcard Gothic" panose="04020904020102020604" pitchFamily="82" charset="0"/>
              </a:rPr>
              <a:t>, </a:t>
            </a:r>
            <a:r>
              <a:rPr lang="en-US" dirty="0" err="1">
                <a:latin typeface="Showcard Gothic" panose="04020904020102020604" pitchFamily="82" charset="0"/>
              </a:rPr>
              <a:t>Informasi</a:t>
            </a:r>
            <a:r>
              <a:rPr lang="en-US" dirty="0">
                <a:latin typeface="Showcard Gothic" panose="04020904020102020604" pitchFamily="82" charset="0"/>
              </a:rPr>
              <a:t>, </a:t>
            </a:r>
            <a:r>
              <a:rPr lang="en-US" dirty="0" err="1">
                <a:latin typeface="Showcard Gothic" panose="04020904020102020604" pitchFamily="82" charset="0"/>
              </a:rPr>
              <a:t>Edukasi</a:t>
            </a:r>
            <a:endParaRPr lang="en-US" dirty="0">
              <a:latin typeface="Showcard Gothic" panose="04020904020102020604" pitchFamily="82" charset="0"/>
            </a:endParaRPr>
          </a:p>
          <a:p>
            <a:pPr marL="342900" indent="-342900">
              <a:spcBef>
                <a:spcPct val="50000"/>
              </a:spcBef>
              <a:buFontTx/>
              <a:buAutoNum type="arabicPeriod"/>
            </a:pPr>
            <a:r>
              <a:rPr lang="en-US" dirty="0">
                <a:latin typeface="Showcard Gothic" panose="04020904020102020604" pitchFamily="82" charset="0"/>
              </a:rPr>
              <a:t>Informed Consent </a:t>
            </a:r>
          </a:p>
          <a:p>
            <a:pPr marL="342900" indent="-342900">
              <a:spcBef>
                <a:spcPct val="50000"/>
              </a:spcBef>
              <a:buFontTx/>
              <a:buAutoNum type="arabicPeriod"/>
            </a:pPr>
            <a:r>
              <a:rPr lang="en-US" dirty="0" err="1">
                <a:latin typeface="Showcard Gothic" panose="04020904020102020604" pitchFamily="82" charset="0"/>
              </a:rPr>
              <a:t>Dokumentasi</a:t>
            </a:r>
            <a:endParaRPr lang="en-US" dirty="0">
              <a:latin typeface="Showcard Gothic" panose="04020904020102020604" pitchFamily="82" charset="0"/>
            </a:endParaRPr>
          </a:p>
          <a:p>
            <a:pPr marL="342900" indent="-342900">
              <a:spcBef>
                <a:spcPct val="50000"/>
              </a:spcBef>
              <a:buFontTx/>
              <a:buAutoNum type="arabicPeriod"/>
            </a:pPr>
            <a:r>
              <a:rPr lang="en-US" dirty="0">
                <a:latin typeface="Showcard Gothic" panose="04020904020102020604" pitchFamily="82" charset="0"/>
              </a:rPr>
              <a:t>Discharge </a:t>
            </a:r>
            <a:r>
              <a:rPr lang="en-US" dirty="0" err="1">
                <a:latin typeface="Showcard Gothic" panose="04020904020102020604" pitchFamily="82" charset="0"/>
              </a:rPr>
              <a:t>dan</a:t>
            </a:r>
            <a:r>
              <a:rPr lang="en-US" dirty="0">
                <a:latin typeface="Showcard Gothic" panose="04020904020102020604" pitchFamily="82" charset="0"/>
              </a:rPr>
              <a:t> </a:t>
            </a:r>
            <a:r>
              <a:rPr lang="en-US" dirty="0" err="1" smtClean="0">
                <a:latin typeface="Showcard Gothic" panose="04020904020102020604" pitchFamily="82" charset="0"/>
              </a:rPr>
              <a:t>Discont</a:t>
            </a:r>
            <a:r>
              <a:rPr lang="id-ID" dirty="0" smtClean="0">
                <a:latin typeface="Showcard Gothic" panose="04020904020102020604" pitchFamily="82" charset="0"/>
              </a:rPr>
              <a:t>i</a:t>
            </a:r>
            <a:r>
              <a:rPr lang="en-US" dirty="0" err="1" smtClean="0">
                <a:latin typeface="Showcard Gothic" panose="04020904020102020604" pitchFamily="82" charset="0"/>
              </a:rPr>
              <a:t>nuation</a:t>
            </a:r>
            <a:r>
              <a:rPr lang="en-US" dirty="0" smtClean="0">
                <a:latin typeface="Showcard Gothic" panose="04020904020102020604" pitchFamily="82" charset="0"/>
              </a:rPr>
              <a:t> </a:t>
            </a:r>
            <a:endParaRPr lang="id-ID" dirty="0">
              <a:latin typeface="Showcard Gothic" panose="04020904020102020604" pitchFamily="82" charset="0"/>
            </a:endParaRPr>
          </a:p>
        </p:txBody>
      </p:sp>
    </p:spTree>
    <p:extLst>
      <p:ext uri="{BB962C8B-B14F-4D97-AF65-F5344CB8AC3E}">
        <p14:creationId xmlns:p14="http://schemas.microsoft.com/office/powerpoint/2010/main" val="7119305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62400" y="228600"/>
            <a:ext cx="3741425" cy="814428"/>
          </a:xfrm>
        </p:spPr>
        <p:txBody>
          <a:bodyPr>
            <a:noAutofit/>
          </a:bodyPr>
          <a:lstStyle/>
          <a:p>
            <a:r>
              <a:rPr lang="en-US" dirty="0">
                <a:latin typeface="Showcard Gothic" panose="04020904020102020604" pitchFamily="82" charset="0"/>
              </a:rPr>
              <a:t>C. PLANNING/ PERENCANAAN</a:t>
            </a:r>
            <a:endParaRPr lang="en-US" dirty="0"/>
          </a:p>
        </p:txBody>
      </p:sp>
      <p:sp>
        <p:nvSpPr>
          <p:cNvPr id="6" name="Shape 283"/>
          <p:cNvSpPr txBox="1">
            <a:spLocks/>
          </p:cNvSpPr>
          <p:nvPr/>
        </p:nvSpPr>
        <p:spPr>
          <a:xfrm>
            <a:off x="381000" y="2224314"/>
            <a:ext cx="8333100" cy="442686"/>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1800" dirty="0" err="1">
                <a:solidFill>
                  <a:schemeClr val="tx1"/>
                </a:solidFill>
                <a:latin typeface="Berlin Sans FB Demi" pitchFamily="34" charset="0"/>
              </a:rPr>
              <a:t>Berdasarkan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hasil</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assesment</a:t>
            </a:r>
            <a:r>
              <a:rPr lang="en-US" sz="1800" dirty="0">
                <a:solidFill>
                  <a:schemeClr val="tx1"/>
                </a:solidFill>
                <a:latin typeface="Berlin Sans FB Demi" pitchFamily="34" charset="0"/>
              </a:rPr>
              <a:t> ( </a:t>
            </a:r>
            <a:r>
              <a:rPr lang="en-US" sz="1800" dirty="0" err="1">
                <a:solidFill>
                  <a:schemeClr val="tx1"/>
                </a:solidFill>
                <a:latin typeface="Berlin Sans FB Demi" pitchFamily="34" charset="0"/>
              </a:rPr>
              <a:t>pemeriksaan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dan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evaluasi</a:t>
            </a:r>
            <a:r>
              <a:rPr lang="en-US" sz="1800" dirty="0">
                <a:solidFill>
                  <a:schemeClr val="tx1"/>
                </a:solidFill>
                <a:latin typeface="Berlin Sans FB Demi" pitchFamily="34" charset="0"/>
              </a:rPr>
              <a:t> ), </a:t>
            </a:r>
            <a:r>
              <a:rPr lang="en-US" sz="1800" dirty="0" err="1">
                <a:solidFill>
                  <a:schemeClr val="tx1"/>
                </a:solidFill>
                <a:latin typeface="Berlin Sans FB Demi" pitchFamily="34" charset="0"/>
              </a:rPr>
              <a:t>serta</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diagnosa</a:t>
            </a:r>
            <a:r>
              <a:rPr lang="en-US" sz="1800" dirty="0">
                <a:solidFill>
                  <a:schemeClr val="tx1"/>
                </a:solidFill>
                <a:latin typeface="Berlin Sans FB Demi" pitchFamily="34" charset="0"/>
              </a:rPr>
              <a:t>.</a:t>
            </a:r>
          </a:p>
        </p:txBody>
      </p:sp>
      <p:sp>
        <p:nvSpPr>
          <p:cNvPr id="2" name="Rectangle 1"/>
          <p:cNvSpPr/>
          <p:nvPr/>
        </p:nvSpPr>
        <p:spPr>
          <a:xfrm>
            <a:off x="7822624" y="6391343"/>
            <a:ext cx="1043876" cy="369332"/>
          </a:xfrm>
          <a:prstGeom prst="rect">
            <a:avLst/>
          </a:prstGeom>
        </p:spPr>
        <p:txBody>
          <a:bodyPr wrap="none">
            <a:spAutoFit/>
          </a:bodyPr>
          <a:lstStyle/>
          <a:p>
            <a:r>
              <a:rPr lang="en-US" dirty="0" smtClean="0">
                <a:latin typeface="Showcard Gothic" panose="04020904020102020604" pitchFamily="82" charset="0"/>
              </a:rPr>
              <a:t>(WCPT)</a:t>
            </a:r>
            <a:endParaRPr lang="en-US" dirty="0">
              <a:latin typeface="Showcard Gothic" panose="04020904020102020604" pitchFamily="82" charset="0"/>
            </a:endParaRPr>
          </a:p>
        </p:txBody>
      </p:sp>
      <p:sp>
        <p:nvSpPr>
          <p:cNvPr id="3" name="Rectangle 2"/>
          <p:cNvSpPr/>
          <p:nvPr/>
        </p:nvSpPr>
        <p:spPr>
          <a:xfrm>
            <a:off x="228600" y="1676400"/>
            <a:ext cx="4859022" cy="369332"/>
          </a:xfrm>
          <a:prstGeom prst="rect">
            <a:avLst/>
          </a:prstGeom>
        </p:spPr>
        <p:txBody>
          <a:bodyPr wrap="none">
            <a:spAutoFit/>
          </a:bodyPr>
          <a:lstStyle/>
          <a:p>
            <a:r>
              <a:rPr lang="en-US" dirty="0" smtClean="0">
                <a:latin typeface="Showcard Gothic" panose="04020904020102020604" pitchFamily="82" charset="0"/>
              </a:rPr>
              <a:t>Planning procedure for intervention</a:t>
            </a:r>
            <a:endParaRPr lang="en-US" dirty="0">
              <a:latin typeface="Showcard Gothic" panose="04020904020102020604" pitchFamily="82" charset="0"/>
            </a:endParaRPr>
          </a:p>
        </p:txBody>
      </p:sp>
      <p:sp>
        <p:nvSpPr>
          <p:cNvPr id="8" name="Shape 283"/>
          <p:cNvSpPr txBox="1">
            <a:spLocks/>
          </p:cNvSpPr>
          <p:nvPr/>
        </p:nvSpPr>
        <p:spPr>
          <a:xfrm>
            <a:off x="381000" y="3429000"/>
            <a:ext cx="8333100" cy="60960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1800" dirty="0" err="1">
                <a:solidFill>
                  <a:schemeClr val="tx1"/>
                </a:solidFill>
                <a:latin typeface="Berlin Sans FB Demi" pitchFamily="34" charset="0"/>
              </a:rPr>
              <a:t>Rencana</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tindakan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Fisioterapi</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misalnya</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intensitas</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frekwensi</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durasi</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urutan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dll</a:t>
            </a:r>
            <a:r>
              <a:rPr lang="en-US" sz="1800" dirty="0">
                <a:solidFill>
                  <a:schemeClr val="tx1"/>
                </a:solidFill>
                <a:latin typeface="Berlin Sans FB Demi" pitchFamily="34" charset="0"/>
              </a:rPr>
              <a:t>.</a:t>
            </a:r>
          </a:p>
        </p:txBody>
      </p:sp>
      <p:sp>
        <p:nvSpPr>
          <p:cNvPr id="9" name="Shape 283"/>
          <p:cNvSpPr txBox="1">
            <a:spLocks/>
          </p:cNvSpPr>
          <p:nvPr/>
        </p:nvSpPr>
        <p:spPr>
          <a:xfrm>
            <a:off x="381000" y="2819400"/>
            <a:ext cx="8333100" cy="442686"/>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1800" dirty="0">
                <a:solidFill>
                  <a:schemeClr val="tx1"/>
                </a:solidFill>
                <a:latin typeface="Berlin Sans FB Demi" pitchFamily="34" charset="0"/>
              </a:rPr>
              <a:t>Prognosis yang </a:t>
            </a:r>
            <a:r>
              <a:rPr lang="en-US" sz="1800" dirty="0" err="1">
                <a:solidFill>
                  <a:schemeClr val="tx1"/>
                </a:solidFill>
                <a:latin typeface="Berlin Sans FB Demi" pitchFamily="34" charset="0"/>
              </a:rPr>
              <a:t>berhubungan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peningkatan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kondisi</a:t>
            </a:r>
            <a:r>
              <a:rPr lang="en-US" sz="1800" dirty="0">
                <a:solidFill>
                  <a:schemeClr val="tx1"/>
                </a:solidFill>
                <a:latin typeface="Berlin Sans FB Demi" pitchFamily="34" charset="0"/>
              </a:rPr>
              <a:t>.</a:t>
            </a:r>
          </a:p>
        </p:txBody>
      </p:sp>
      <p:sp>
        <p:nvSpPr>
          <p:cNvPr id="10" name="Shape 283"/>
          <p:cNvSpPr txBox="1">
            <a:spLocks/>
          </p:cNvSpPr>
          <p:nvPr/>
        </p:nvSpPr>
        <p:spPr>
          <a:xfrm>
            <a:off x="381000" y="5348514"/>
            <a:ext cx="8333100" cy="823686"/>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1800" dirty="0" err="1">
                <a:solidFill>
                  <a:schemeClr val="tx1"/>
                </a:solidFill>
                <a:latin typeface="Berlin Sans FB Demi" pitchFamily="34" charset="0"/>
              </a:rPr>
              <a:t>Harapan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pasien</a:t>
            </a:r>
            <a:r>
              <a:rPr lang="en-US" sz="1800" dirty="0">
                <a:solidFill>
                  <a:schemeClr val="tx1"/>
                </a:solidFill>
                <a:latin typeface="Berlin Sans FB Demi" pitchFamily="34" charset="0"/>
              </a:rPr>
              <a:t>/</a:t>
            </a:r>
            <a:r>
              <a:rPr lang="en-US" sz="1800" dirty="0" err="1">
                <a:solidFill>
                  <a:schemeClr val="tx1"/>
                </a:solidFill>
                <a:latin typeface="Berlin Sans FB Demi" pitchFamily="34" charset="0"/>
              </a:rPr>
              <a:t>klien</a:t>
            </a:r>
            <a:r>
              <a:rPr lang="en-US" sz="1800" dirty="0">
                <a:solidFill>
                  <a:schemeClr val="tx1"/>
                </a:solidFill>
                <a:latin typeface="Berlin Sans FB Demi" pitchFamily="34" charset="0"/>
              </a:rPr>
              <a:t>, </a:t>
            </a:r>
            <a:r>
              <a:rPr lang="en-US" sz="1800" dirty="0" smtClean="0">
                <a:solidFill>
                  <a:schemeClr val="tx1"/>
                </a:solidFill>
                <a:latin typeface="Berlin Sans FB Demi" pitchFamily="34" charset="0"/>
              </a:rPr>
              <a:t>family</a:t>
            </a:r>
            <a:endParaRPr lang="en-US" sz="1800" dirty="0">
              <a:solidFill>
                <a:schemeClr val="tx1"/>
              </a:solidFill>
              <a:latin typeface="Berlin Sans FB Demi" pitchFamily="34" charset="0"/>
            </a:endParaRPr>
          </a:p>
          <a:p>
            <a:endParaRPr lang="en-US" sz="1800" dirty="0" err="1" smtClean="0">
              <a:solidFill>
                <a:schemeClr val="tx1"/>
              </a:solidFill>
              <a:latin typeface="Berlin Sans FB Demi" pitchFamily="34" charset="0"/>
            </a:endParaRPr>
          </a:p>
        </p:txBody>
      </p:sp>
      <p:sp>
        <p:nvSpPr>
          <p:cNvPr id="11" name="Shape 283"/>
          <p:cNvSpPr txBox="1">
            <a:spLocks/>
          </p:cNvSpPr>
          <p:nvPr/>
        </p:nvSpPr>
        <p:spPr>
          <a:xfrm>
            <a:off x="381000" y="4738914"/>
            <a:ext cx="8333100" cy="442686"/>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1800" dirty="0" err="1" smtClean="0">
                <a:solidFill>
                  <a:schemeClr val="tx1"/>
                </a:solidFill>
                <a:latin typeface="Berlin Sans FB Demi" pitchFamily="34" charset="0"/>
              </a:rPr>
              <a:t>Mempertimbangkan</a:t>
            </a:r>
            <a:r>
              <a:rPr lang="en-US" sz="1800" dirty="0" smtClean="0">
                <a:solidFill>
                  <a:schemeClr val="tx1"/>
                </a:solidFill>
                <a:latin typeface="Berlin Sans FB Demi" pitchFamily="34" charset="0"/>
              </a:rPr>
              <a:t> </a:t>
            </a:r>
            <a:r>
              <a:rPr lang="en-US" sz="1800" dirty="0" err="1">
                <a:solidFill>
                  <a:schemeClr val="tx1"/>
                </a:solidFill>
                <a:latin typeface="Berlin Sans FB Demi" pitchFamily="34" charset="0"/>
              </a:rPr>
              <a:t>kemampuan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pasien</a:t>
            </a:r>
            <a:r>
              <a:rPr lang="en-US" sz="1800" dirty="0">
                <a:solidFill>
                  <a:schemeClr val="tx1"/>
                </a:solidFill>
                <a:latin typeface="Berlin Sans FB Demi" pitchFamily="34" charset="0"/>
              </a:rPr>
              <a:t>/</a:t>
            </a:r>
            <a:r>
              <a:rPr lang="en-US" sz="1800" dirty="0" err="1">
                <a:solidFill>
                  <a:schemeClr val="tx1"/>
                </a:solidFill>
                <a:latin typeface="Berlin Sans FB Demi" pitchFamily="34" charset="0"/>
              </a:rPr>
              <a:t>klien</a:t>
            </a:r>
            <a:endParaRPr lang="en-US" sz="1800" dirty="0">
              <a:solidFill>
                <a:schemeClr val="tx1"/>
              </a:solidFill>
              <a:latin typeface="Berlin Sans FB Demi" pitchFamily="34" charset="0"/>
            </a:endParaRPr>
          </a:p>
        </p:txBody>
      </p:sp>
      <p:sp>
        <p:nvSpPr>
          <p:cNvPr id="12" name="Shape 283"/>
          <p:cNvSpPr txBox="1">
            <a:spLocks/>
          </p:cNvSpPr>
          <p:nvPr/>
        </p:nvSpPr>
        <p:spPr>
          <a:xfrm>
            <a:off x="381000" y="4129314"/>
            <a:ext cx="8333100" cy="442686"/>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1800" dirty="0" err="1">
                <a:solidFill>
                  <a:schemeClr val="tx1"/>
                </a:solidFill>
                <a:latin typeface="Berlin Sans FB Demi" pitchFamily="34" charset="0"/>
              </a:rPr>
              <a:t>Selain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itu</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dipertimbangkan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komplesitas</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dan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berat-ringannya</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kondisi</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klinis</a:t>
            </a:r>
            <a:endParaRPr lang="en-US" sz="1800" dirty="0">
              <a:solidFill>
                <a:schemeClr val="tx1"/>
              </a:solidFill>
              <a:latin typeface="Berlin Sans FB Demi" pitchFamily="34" charset="0"/>
            </a:endParaRPr>
          </a:p>
        </p:txBody>
      </p:sp>
    </p:spTree>
    <p:extLst>
      <p:ext uri="{BB962C8B-B14F-4D97-AF65-F5344CB8AC3E}">
        <p14:creationId xmlns:p14="http://schemas.microsoft.com/office/powerpoint/2010/main" val="40634228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62400" y="228600"/>
            <a:ext cx="3741425" cy="814428"/>
          </a:xfrm>
        </p:spPr>
        <p:txBody>
          <a:bodyPr>
            <a:noAutofit/>
          </a:bodyPr>
          <a:lstStyle/>
          <a:p>
            <a:r>
              <a:rPr lang="en-US" dirty="0">
                <a:latin typeface="Showcard Gothic" panose="04020904020102020604" pitchFamily="82" charset="0"/>
              </a:rPr>
              <a:t>D. INTERVENSI</a:t>
            </a:r>
          </a:p>
        </p:txBody>
      </p:sp>
      <p:sp>
        <p:nvSpPr>
          <p:cNvPr id="6" name="Shape 283"/>
          <p:cNvSpPr txBox="1">
            <a:spLocks/>
          </p:cNvSpPr>
          <p:nvPr/>
        </p:nvSpPr>
        <p:spPr>
          <a:xfrm>
            <a:off x="381000" y="2224314"/>
            <a:ext cx="6629400" cy="747486"/>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1800" dirty="0" err="1">
                <a:solidFill>
                  <a:schemeClr val="tx1"/>
                </a:solidFill>
                <a:latin typeface="Berlin Sans FB Demi" pitchFamily="34" charset="0"/>
              </a:rPr>
              <a:t>Mencapai</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tujuan</a:t>
            </a:r>
            <a:r>
              <a:rPr lang="en-US" sz="1800" dirty="0">
                <a:solidFill>
                  <a:schemeClr val="tx1"/>
                </a:solidFill>
                <a:latin typeface="Berlin Sans FB Demi" pitchFamily="34" charset="0"/>
              </a:rPr>
              <a:t> yang </a:t>
            </a:r>
            <a:r>
              <a:rPr lang="en-US" sz="1800" dirty="0" err="1">
                <a:solidFill>
                  <a:schemeClr val="tx1"/>
                </a:solidFill>
                <a:latin typeface="Berlin Sans FB Demi" pitchFamily="34" charset="0"/>
              </a:rPr>
              <a:t>disepakati</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dan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dapat</a:t>
            </a:r>
            <a:endParaRPr lang="en-US" sz="1800" dirty="0">
              <a:solidFill>
                <a:schemeClr val="tx1"/>
              </a:solidFill>
              <a:latin typeface="Berlin Sans FB Demi" pitchFamily="34" charset="0"/>
            </a:endParaRPr>
          </a:p>
          <a:p>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termasuk</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penanganan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secara</a:t>
            </a:r>
            <a:r>
              <a:rPr lang="en-US" sz="1800" dirty="0">
                <a:solidFill>
                  <a:schemeClr val="tx1"/>
                </a:solidFill>
                <a:latin typeface="Berlin Sans FB Demi" pitchFamily="34" charset="0"/>
              </a:rPr>
              <a:t> manual</a:t>
            </a:r>
          </a:p>
        </p:txBody>
      </p:sp>
      <p:sp>
        <p:nvSpPr>
          <p:cNvPr id="2" name="Rectangle 1"/>
          <p:cNvSpPr/>
          <p:nvPr/>
        </p:nvSpPr>
        <p:spPr>
          <a:xfrm>
            <a:off x="7822624" y="6391343"/>
            <a:ext cx="1043876" cy="369332"/>
          </a:xfrm>
          <a:prstGeom prst="rect">
            <a:avLst/>
          </a:prstGeom>
        </p:spPr>
        <p:txBody>
          <a:bodyPr wrap="none">
            <a:spAutoFit/>
          </a:bodyPr>
          <a:lstStyle/>
          <a:p>
            <a:r>
              <a:rPr lang="en-US" dirty="0" smtClean="0">
                <a:latin typeface="Showcard Gothic" panose="04020904020102020604" pitchFamily="82" charset="0"/>
              </a:rPr>
              <a:t>(WCPT)</a:t>
            </a:r>
            <a:endParaRPr lang="en-US" dirty="0">
              <a:latin typeface="Showcard Gothic" panose="04020904020102020604" pitchFamily="82" charset="0"/>
            </a:endParaRPr>
          </a:p>
        </p:txBody>
      </p:sp>
      <p:sp>
        <p:nvSpPr>
          <p:cNvPr id="3" name="Rectangle 2"/>
          <p:cNvSpPr/>
          <p:nvPr/>
        </p:nvSpPr>
        <p:spPr>
          <a:xfrm>
            <a:off x="228600" y="1676400"/>
            <a:ext cx="8115962" cy="369332"/>
          </a:xfrm>
          <a:prstGeom prst="rect">
            <a:avLst/>
          </a:prstGeom>
        </p:spPr>
        <p:txBody>
          <a:bodyPr wrap="square">
            <a:spAutoFit/>
          </a:bodyPr>
          <a:lstStyle/>
          <a:p>
            <a:r>
              <a:rPr lang="it-IT" dirty="0" smtClean="0">
                <a:latin typeface="Showcard Gothic" panose="04020904020102020604" pitchFamily="82" charset="0"/>
              </a:rPr>
              <a:t>Intervensi di-implementasikan dan dimodifikasikan untuk : </a:t>
            </a:r>
          </a:p>
        </p:txBody>
      </p:sp>
      <p:sp>
        <p:nvSpPr>
          <p:cNvPr id="8" name="Shape 283"/>
          <p:cNvSpPr txBox="1">
            <a:spLocks/>
          </p:cNvSpPr>
          <p:nvPr/>
        </p:nvSpPr>
        <p:spPr>
          <a:xfrm>
            <a:off x="381000" y="4572000"/>
            <a:ext cx="3276600" cy="60960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1800" dirty="0" err="1">
                <a:solidFill>
                  <a:schemeClr val="tx1"/>
                </a:solidFill>
                <a:latin typeface="Berlin Sans FB Demi" pitchFamily="34" charset="0"/>
              </a:rPr>
              <a:t>Dokumentasi</a:t>
            </a:r>
            <a:r>
              <a:rPr lang="en-US" sz="1800" dirty="0">
                <a:solidFill>
                  <a:schemeClr val="tx1"/>
                </a:solidFill>
                <a:latin typeface="Berlin Sans FB Demi" pitchFamily="34" charset="0"/>
              </a:rPr>
              <a:t> </a:t>
            </a:r>
          </a:p>
        </p:txBody>
      </p:sp>
      <p:sp>
        <p:nvSpPr>
          <p:cNvPr id="9" name="Shape 283"/>
          <p:cNvSpPr txBox="1">
            <a:spLocks/>
          </p:cNvSpPr>
          <p:nvPr/>
        </p:nvSpPr>
        <p:spPr>
          <a:xfrm>
            <a:off x="381000" y="3124200"/>
            <a:ext cx="6629400" cy="1280886"/>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1800" dirty="0" err="1">
                <a:solidFill>
                  <a:schemeClr val="tx1"/>
                </a:solidFill>
                <a:latin typeface="Berlin Sans FB Demi" pitchFamily="34" charset="0"/>
              </a:rPr>
              <a:t>Peningkatan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gerakan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peralatan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fisis</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peralatan</a:t>
            </a:r>
            <a:endParaRPr lang="en-US" sz="1800" dirty="0">
              <a:solidFill>
                <a:schemeClr val="tx1"/>
              </a:solidFill>
              <a:latin typeface="Berlin Sans FB Demi" pitchFamily="34" charset="0"/>
            </a:endParaRPr>
          </a:p>
          <a:p>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elektroterapuetis</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dan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peralatan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mekanis</a:t>
            </a:r>
            <a:r>
              <a:rPr lang="en-US" sz="1800" dirty="0">
                <a:solidFill>
                  <a:schemeClr val="tx1"/>
                </a:solidFill>
                <a:latin typeface="Berlin Sans FB Demi" pitchFamily="34" charset="0"/>
              </a:rPr>
              <a:t>; </a:t>
            </a:r>
          </a:p>
          <a:p>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pelatihan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fungsional</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penentuan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bantuan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dan</a:t>
            </a:r>
            <a:r>
              <a:rPr lang="en-US" sz="1800" dirty="0">
                <a:solidFill>
                  <a:schemeClr val="tx1"/>
                </a:solidFill>
                <a:latin typeface="Berlin Sans FB Demi" pitchFamily="34" charset="0"/>
              </a:rPr>
              <a:t> </a:t>
            </a:r>
          </a:p>
          <a:p>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peralatan</a:t>
            </a:r>
            <a:r>
              <a:rPr lang="en-US" sz="1800" dirty="0">
                <a:solidFill>
                  <a:schemeClr val="tx1"/>
                </a:solidFill>
                <a:latin typeface="Berlin Sans FB Demi" pitchFamily="34" charset="0"/>
              </a:rPr>
              <a:t> bantu; </a:t>
            </a:r>
            <a:r>
              <a:rPr lang="en-US" sz="1800" dirty="0" err="1">
                <a:solidFill>
                  <a:schemeClr val="tx1"/>
                </a:solidFill>
                <a:latin typeface="Berlin Sans FB Demi" pitchFamily="34" charset="0"/>
              </a:rPr>
              <a:t>instruksi</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dan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konseling</a:t>
            </a:r>
            <a:r>
              <a:rPr lang="en-US" sz="1800" dirty="0">
                <a:solidFill>
                  <a:schemeClr val="tx1"/>
                </a:solidFill>
                <a:latin typeface="Berlin Sans FB Demi" pitchFamily="34" charset="0"/>
              </a:rPr>
              <a:t>; </a:t>
            </a:r>
          </a:p>
        </p:txBody>
      </p:sp>
      <p:sp>
        <p:nvSpPr>
          <p:cNvPr id="11" name="Shape 283"/>
          <p:cNvSpPr txBox="1">
            <a:spLocks/>
          </p:cNvSpPr>
          <p:nvPr/>
        </p:nvSpPr>
        <p:spPr>
          <a:xfrm>
            <a:off x="381000" y="5958114"/>
            <a:ext cx="3276600" cy="442686"/>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1800" dirty="0" err="1">
                <a:solidFill>
                  <a:schemeClr val="tx1"/>
                </a:solidFill>
                <a:latin typeface="Berlin Sans FB Demi" pitchFamily="34" charset="0"/>
              </a:rPr>
              <a:t>Komunikasi</a:t>
            </a:r>
            <a:r>
              <a:rPr lang="en-US" sz="1800" dirty="0">
                <a:solidFill>
                  <a:schemeClr val="tx1"/>
                </a:solidFill>
                <a:latin typeface="Berlin Sans FB Demi" pitchFamily="34" charset="0"/>
              </a:rPr>
              <a:t>.</a:t>
            </a:r>
            <a:endParaRPr lang="en-US" sz="1800" dirty="0" smtClean="0">
              <a:solidFill>
                <a:schemeClr val="tx1"/>
              </a:solidFill>
              <a:latin typeface="Berlin Sans FB Demi" pitchFamily="34" charset="0"/>
            </a:endParaRPr>
          </a:p>
        </p:txBody>
      </p:sp>
      <p:sp>
        <p:nvSpPr>
          <p:cNvPr id="12" name="Shape 283"/>
          <p:cNvSpPr txBox="1">
            <a:spLocks/>
          </p:cNvSpPr>
          <p:nvPr/>
        </p:nvSpPr>
        <p:spPr>
          <a:xfrm>
            <a:off x="381000" y="5348514"/>
            <a:ext cx="3276600" cy="442686"/>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1800" dirty="0" err="1">
                <a:solidFill>
                  <a:schemeClr val="tx1"/>
                </a:solidFill>
                <a:latin typeface="Berlin Sans FB Demi" pitchFamily="34" charset="0"/>
              </a:rPr>
              <a:t>Koordinasi</a:t>
            </a:r>
            <a:r>
              <a:rPr lang="en-US" sz="1800" dirty="0">
                <a:solidFill>
                  <a:schemeClr val="tx1"/>
                </a:solidFill>
                <a:latin typeface="Berlin Sans FB Demi" pitchFamily="34" charset="0"/>
              </a:rPr>
              <a:t>, </a:t>
            </a:r>
          </a:p>
        </p:txBody>
      </p:sp>
    </p:spTree>
    <p:extLst>
      <p:ext uri="{BB962C8B-B14F-4D97-AF65-F5344CB8AC3E}">
        <p14:creationId xmlns:p14="http://schemas.microsoft.com/office/powerpoint/2010/main" val="36076178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62400" y="228600"/>
            <a:ext cx="3741425" cy="814428"/>
          </a:xfrm>
        </p:spPr>
        <p:txBody>
          <a:bodyPr>
            <a:noAutofit/>
          </a:bodyPr>
          <a:lstStyle/>
          <a:p>
            <a:r>
              <a:rPr lang="en-US" dirty="0">
                <a:latin typeface="Showcard Gothic" panose="04020904020102020604" pitchFamily="82" charset="0"/>
              </a:rPr>
              <a:t>D. INTERVENSI</a:t>
            </a:r>
          </a:p>
        </p:txBody>
      </p:sp>
      <p:sp>
        <p:nvSpPr>
          <p:cNvPr id="6" name="Shape 283"/>
          <p:cNvSpPr txBox="1">
            <a:spLocks/>
          </p:cNvSpPr>
          <p:nvPr/>
        </p:nvSpPr>
        <p:spPr>
          <a:xfrm>
            <a:off x="381000" y="2224314"/>
            <a:ext cx="6629400" cy="747486"/>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1800" dirty="0" err="1">
                <a:solidFill>
                  <a:schemeClr val="tx1"/>
                </a:solidFill>
                <a:latin typeface="Berlin Sans FB Demi" pitchFamily="34" charset="0"/>
              </a:rPr>
              <a:t>Pencegahan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ketidak-normalan</a:t>
            </a:r>
            <a:r>
              <a:rPr lang="en-US" sz="1800" dirty="0">
                <a:solidFill>
                  <a:schemeClr val="tx1"/>
                </a:solidFill>
                <a:latin typeface="Berlin Sans FB Demi" pitchFamily="34" charset="0"/>
              </a:rPr>
              <a:t> </a:t>
            </a:r>
          </a:p>
          <a:p>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kelemahan</a:t>
            </a:r>
            <a:r>
              <a:rPr lang="en-US" sz="1800" dirty="0">
                <a:solidFill>
                  <a:schemeClr val="tx1"/>
                </a:solidFill>
                <a:latin typeface="Berlin Sans FB Demi" pitchFamily="34" charset="0"/>
              </a:rPr>
              <a:t>), </a:t>
            </a:r>
          </a:p>
        </p:txBody>
      </p:sp>
      <p:sp>
        <p:nvSpPr>
          <p:cNvPr id="2" name="Rectangle 1"/>
          <p:cNvSpPr/>
          <p:nvPr/>
        </p:nvSpPr>
        <p:spPr>
          <a:xfrm>
            <a:off x="7822624" y="6391343"/>
            <a:ext cx="1043876" cy="369332"/>
          </a:xfrm>
          <a:prstGeom prst="rect">
            <a:avLst/>
          </a:prstGeom>
        </p:spPr>
        <p:txBody>
          <a:bodyPr wrap="none">
            <a:spAutoFit/>
          </a:bodyPr>
          <a:lstStyle/>
          <a:p>
            <a:r>
              <a:rPr lang="en-US" dirty="0" smtClean="0">
                <a:latin typeface="Showcard Gothic" panose="04020904020102020604" pitchFamily="82" charset="0"/>
              </a:rPr>
              <a:t>(WCPT)</a:t>
            </a:r>
            <a:endParaRPr lang="en-US" dirty="0">
              <a:latin typeface="Showcard Gothic" panose="04020904020102020604" pitchFamily="82" charset="0"/>
            </a:endParaRPr>
          </a:p>
        </p:txBody>
      </p:sp>
      <p:sp>
        <p:nvSpPr>
          <p:cNvPr id="3" name="Rectangle 2"/>
          <p:cNvSpPr/>
          <p:nvPr/>
        </p:nvSpPr>
        <p:spPr>
          <a:xfrm>
            <a:off x="228600" y="1676400"/>
            <a:ext cx="8115962" cy="369332"/>
          </a:xfrm>
          <a:prstGeom prst="rect">
            <a:avLst/>
          </a:prstGeom>
        </p:spPr>
        <p:txBody>
          <a:bodyPr wrap="square">
            <a:spAutoFit/>
          </a:bodyPr>
          <a:lstStyle/>
          <a:p>
            <a:r>
              <a:rPr lang="it-IT" dirty="0" smtClean="0">
                <a:latin typeface="Showcard Gothic" panose="04020904020102020604" pitchFamily="82" charset="0"/>
              </a:rPr>
              <a:t>Intervensi dapat juga ditujukan pada:</a:t>
            </a:r>
          </a:p>
        </p:txBody>
      </p:sp>
      <p:sp>
        <p:nvSpPr>
          <p:cNvPr id="8" name="Shape 283"/>
          <p:cNvSpPr txBox="1">
            <a:spLocks/>
          </p:cNvSpPr>
          <p:nvPr/>
        </p:nvSpPr>
        <p:spPr>
          <a:xfrm>
            <a:off x="381000" y="3886200"/>
            <a:ext cx="3276600" cy="68580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1800" dirty="0" err="1">
                <a:solidFill>
                  <a:schemeClr val="tx1"/>
                </a:solidFill>
                <a:latin typeface="Berlin Sans FB Demi" pitchFamily="34" charset="0"/>
              </a:rPr>
              <a:t>K</a:t>
            </a:r>
            <a:r>
              <a:rPr lang="en-US" sz="1800" dirty="0" err="1" smtClean="0">
                <a:solidFill>
                  <a:schemeClr val="tx1"/>
                </a:solidFill>
                <a:latin typeface="Berlin Sans FB Demi" pitchFamily="34" charset="0"/>
              </a:rPr>
              <a:t>etidakmampuan</a:t>
            </a:r>
            <a:r>
              <a:rPr lang="en-US" sz="1800" dirty="0" smtClean="0">
                <a:solidFill>
                  <a:schemeClr val="tx1"/>
                </a:solidFill>
                <a:latin typeface="Berlin Sans FB Demi" pitchFamily="34" charset="0"/>
              </a:rPr>
              <a:t> </a:t>
            </a:r>
            <a:r>
              <a:rPr lang="en-US" sz="1800" dirty="0" err="1">
                <a:solidFill>
                  <a:schemeClr val="tx1"/>
                </a:solidFill>
                <a:latin typeface="Berlin Sans FB Demi" pitchFamily="34" charset="0"/>
              </a:rPr>
              <a:t>dan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cidera</a:t>
            </a:r>
            <a:r>
              <a:rPr lang="en-US" sz="1800" dirty="0">
                <a:solidFill>
                  <a:schemeClr val="tx1"/>
                </a:solidFill>
                <a:latin typeface="Berlin Sans FB Demi" pitchFamily="34" charset="0"/>
              </a:rPr>
              <a:t>, </a:t>
            </a:r>
          </a:p>
        </p:txBody>
      </p:sp>
      <p:sp>
        <p:nvSpPr>
          <p:cNvPr id="9" name="Shape 283"/>
          <p:cNvSpPr txBox="1">
            <a:spLocks/>
          </p:cNvSpPr>
          <p:nvPr/>
        </p:nvSpPr>
        <p:spPr>
          <a:xfrm>
            <a:off x="381000" y="3124201"/>
            <a:ext cx="2743200" cy="53340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1800" dirty="0" err="1">
                <a:solidFill>
                  <a:schemeClr val="tx1"/>
                </a:solidFill>
                <a:latin typeface="Berlin Sans FB Demi" pitchFamily="34" charset="0"/>
              </a:rPr>
              <a:t>Keterbatasan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fungsi</a:t>
            </a:r>
            <a:r>
              <a:rPr lang="en-US" sz="1800" dirty="0">
                <a:solidFill>
                  <a:schemeClr val="tx1"/>
                </a:solidFill>
                <a:latin typeface="Berlin Sans FB Demi" pitchFamily="34" charset="0"/>
              </a:rPr>
              <a:t>, </a:t>
            </a:r>
          </a:p>
        </p:txBody>
      </p:sp>
      <p:sp>
        <p:nvSpPr>
          <p:cNvPr id="12" name="Shape 283"/>
          <p:cNvSpPr txBox="1">
            <a:spLocks/>
          </p:cNvSpPr>
          <p:nvPr/>
        </p:nvSpPr>
        <p:spPr>
          <a:xfrm>
            <a:off x="381000" y="4800600"/>
            <a:ext cx="6172200" cy="1276159"/>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1800" dirty="0" err="1" smtClean="0">
                <a:solidFill>
                  <a:schemeClr val="tx1"/>
                </a:solidFill>
                <a:latin typeface="Berlin Sans FB Demi" pitchFamily="34" charset="0"/>
              </a:rPr>
              <a:t>Peningkatan</a:t>
            </a:r>
            <a:r>
              <a:rPr lang="en-US" sz="1800" dirty="0" smtClean="0">
                <a:solidFill>
                  <a:schemeClr val="tx1"/>
                </a:solidFill>
                <a:latin typeface="Berlin Sans FB Demi" pitchFamily="34" charset="0"/>
              </a:rPr>
              <a:t> </a:t>
            </a:r>
            <a:r>
              <a:rPr lang="en-US" sz="1800" dirty="0" err="1">
                <a:solidFill>
                  <a:schemeClr val="tx1"/>
                </a:solidFill>
                <a:latin typeface="Berlin Sans FB Demi" pitchFamily="34" charset="0"/>
              </a:rPr>
              <a:t>dan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pemeliharaan</a:t>
            </a:r>
            <a:r>
              <a:rPr lang="en-US" sz="1800" dirty="0">
                <a:solidFill>
                  <a:schemeClr val="tx1"/>
                </a:solidFill>
                <a:latin typeface="Berlin Sans FB Demi" pitchFamily="34" charset="0"/>
              </a:rPr>
              <a:t> </a:t>
            </a:r>
          </a:p>
          <a:p>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kesehatan</a:t>
            </a:r>
            <a:r>
              <a:rPr lang="en-US" sz="1800" dirty="0">
                <a:solidFill>
                  <a:schemeClr val="tx1"/>
                </a:solidFill>
                <a:latin typeface="Berlin Sans FB Demi" pitchFamily="34" charset="0"/>
              </a:rPr>
              <a:t> , </a:t>
            </a:r>
            <a:r>
              <a:rPr lang="en-US" sz="1800" dirty="0" err="1">
                <a:solidFill>
                  <a:schemeClr val="tx1"/>
                </a:solidFill>
                <a:latin typeface="Berlin Sans FB Demi" pitchFamily="34" charset="0"/>
              </a:rPr>
              <a:t>kualitas</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hidup</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kebugaran</a:t>
            </a:r>
            <a:endParaRPr lang="en-US" sz="1800" dirty="0">
              <a:solidFill>
                <a:schemeClr val="tx1"/>
              </a:solidFill>
              <a:latin typeface="Berlin Sans FB Demi" pitchFamily="34" charset="0"/>
            </a:endParaRPr>
          </a:p>
          <a:p>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segala</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umur</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dan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segala</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lapisan</a:t>
            </a:r>
            <a:r>
              <a:rPr lang="en-US" sz="1800" dirty="0">
                <a:solidFill>
                  <a:schemeClr val="tx1"/>
                </a:solidFill>
                <a:latin typeface="Berlin Sans FB Demi" pitchFamily="34" charset="0"/>
              </a:rPr>
              <a:t> </a:t>
            </a:r>
          </a:p>
          <a:p>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masyarakat</a:t>
            </a:r>
            <a:r>
              <a:rPr lang="en-US" sz="1800" dirty="0">
                <a:solidFill>
                  <a:schemeClr val="tx1"/>
                </a:solidFill>
                <a:latin typeface="Berlin Sans FB Demi" pitchFamily="34" charset="0"/>
              </a:rPr>
              <a:t>. </a:t>
            </a:r>
          </a:p>
        </p:txBody>
      </p:sp>
    </p:spTree>
    <p:extLst>
      <p:ext uri="{BB962C8B-B14F-4D97-AF65-F5344CB8AC3E}">
        <p14:creationId xmlns:p14="http://schemas.microsoft.com/office/powerpoint/2010/main" val="15252173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62400" y="228600"/>
            <a:ext cx="3741425" cy="814428"/>
          </a:xfrm>
        </p:spPr>
        <p:txBody>
          <a:bodyPr>
            <a:noAutofit/>
          </a:bodyPr>
          <a:lstStyle/>
          <a:p>
            <a:r>
              <a:rPr lang="en-US" dirty="0">
                <a:latin typeface="Showcard Gothic" panose="04020904020102020604" pitchFamily="82" charset="0"/>
              </a:rPr>
              <a:t>D. INTERVENSI</a:t>
            </a:r>
          </a:p>
        </p:txBody>
      </p:sp>
      <p:sp>
        <p:nvSpPr>
          <p:cNvPr id="6" name="Shape 283"/>
          <p:cNvSpPr txBox="1">
            <a:spLocks/>
          </p:cNvSpPr>
          <p:nvPr/>
        </p:nvSpPr>
        <p:spPr>
          <a:xfrm>
            <a:off x="1219200" y="2224314"/>
            <a:ext cx="6629400" cy="373743"/>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1800" dirty="0">
                <a:solidFill>
                  <a:schemeClr val="tx1"/>
                </a:solidFill>
                <a:latin typeface="Berlin Sans FB Demi" pitchFamily="34" charset="0"/>
              </a:rPr>
              <a:t>Coordination, Communication, Documentation</a:t>
            </a:r>
          </a:p>
        </p:txBody>
      </p:sp>
      <p:sp>
        <p:nvSpPr>
          <p:cNvPr id="2" name="Rectangle 1"/>
          <p:cNvSpPr/>
          <p:nvPr/>
        </p:nvSpPr>
        <p:spPr>
          <a:xfrm>
            <a:off x="7822624" y="6391343"/>
            <a:ext cx="1043876" cy="369332"/>
          </a:xfrm>
          <a:prstGeom prst="rect">
            <a:avLst/>
          </a:prstGeom>
        </p:spPr>
        <p:txBody>
          <a:bodyPr wrap="none">
            <a:spAutoFit/>
          </a:bodyPr>
          <a:lstStyle/>
          <a:p>
            <a:r>
              <a:rPr lang="en-US" dirty="0" smtClean="0">
                <a:latin typeface="Showcard Gothic" panose="04020904020102020604" pitchFamily="82" charset="0"/>
              </a:rPr>
              <a:t>(WCPT)</a:t>
            </a:r>
            <a:endParaRPr lang="en-US" dirty="0">
              <a:latin typeface="Showcard Gothic" panose="04020904020102020604" pitchFamily="82" charset="0"/>
            </a:endParaRPr>
          </a:p>
        </p:txBody>
      </p:sp>
      <p:sp>
        <p:nvSpPr>
          <p:cNvPr id="3" name="Rectangle 2"/>
          <p:cNvSpPr/>
          <p:nvPr/>
        </p:nvSpPr>
        <p:spPr>
          <a:xfrm>
            <a:off x="228600" y="1676400"/>
            <a:ext cx="8115962" cy="369332"/>
          </a:xfrm>
          <a:prstGeom prst="rect">
            <a:avLst/>
          </a:prstGeom>
        </p:spPr>
        <p:txBody>
          <a:bodyPr wrap="square">
            <a:spAutoFit/>
          </a:bodyPr>
          <a:lstStyle/>
          <a:p>
            <a:r>
              <a:rPr lang="it-IT" dirty="0" smtClean="0">
                <a:latin typeface="Showcard Gothic" panose="04020904020102020604" pitchFamily="82" charset="0"/>
              </a:rPr>
              <a:t>Intervensi dapat juga ditujukan pada:</a:t>
            </a:r>
          </a:p>
        </p:txBody>
      </p:sp>
      <p:sp>
        <p:nvSpPr>
          <p:cNvPr id="8" name="Shape 283"/>
          <p:cNvSpPr txBox="1">
            <a:spLocks/>
          </p:cNvSpPr>
          <p:nvPr/>
        </p:nvSpPr>
        <p:spPr>
          <a:xfrm>
            <a:off x="1143000" y="3886200"/>
            <a:ext cx="6705600" cy="45720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1800" dirty="0" err="1">
                <a:solidFill>
                  <a:schemeClr val="tx1"/>
                </a:solidFill>
                <a:latin typeface="Berlin Sans FB Demi" pitchFamily="34" charset="0"/>
              </a:rPr>
              <a:t>Prosedural</a:t>
            </a:r>
            <a:r>
              <a:rPr lang="en-US" sz="1800" dirty="0">
                <a:solidFill>
                  <a:schemeClr val="tx1"/>
                </a:solidFill>
                <a:latin typeface="Berlin Sans FB Demi" pitchFamily="34" charset="0"/>
              </a:rPr>
              <a:t> intervention</a:t>
            </a:r>
          </a:p>
        </p:txBody>
      </p:sp>
      <p:sp>
        <p:nvSpPr>
          <p:cNvPr id="9" name="Shape 283"/>
          <p:cNvSpPr txBox="1">
            <a:spLocks/>
          </p:cNvSpPr>
          <p:nvPr/>
        </p:nvSpPr>
        <p:spPr>
          <a:xfrm>
            <a:off x="1143000" y="2971800"/>
            <a:ext cx="6705600" cy="53340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1800" dirty="0">
                <a:solidFill>
                  <a:schemeClr val="tx1"/>
                </a:solidFill>
                <a:latin typeface="Berlin Sans FB Demi" pitchFamily="34" charset="0"/>
              </a:rPr>
              <a:t>Patient / client related </a:t>
            </a:r>
            <a:r>
              <a:rPr lang="en-US" sz="1800" dirty="0" err="1">
                <a:solidFill>
                  <a:schemeClr val="tx1"/>
                </a:solidFill>
                <a:latin typeface="Berlin Sans FB Demi" pitchFamily="34" charset="0"/>
              </a:rPr>
              <a:t>intruction</a:t>
            </a:r>
            <a:endParaRPr lang="en-US" sz="1800" dirty="0">
              <a:solidFill>
                <a:schemeClr val="tx1"/>
              </a:solidFill>
              <a:latin typeface="Berlin Sans FB Demi" pitchFamily="34" charset="0"/>
            </a:endParaRPr>
          </a:p>
        </p:txBody>
      </p:sp>
    </p:spTree>
    <p:extLst>
      <p:ext uri="{BB962C8B-B14F-4D97-AF65-F5344CB8AC3E}">
        <p14:creationId xmlns:p14="http://schemas.microsoft.com/office/powerpoint/2010/main" val="1119358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62400" y="228600"/>
            <a:ext cx="3741425" cy="814428"/>
          </a:xfrm>
        </p:spPr>
        <p:txBody>
          <a:bodyPr>
            <a:noAutofit/>
          </a:bodyPr>
          <a:lstStyle/>
          <a:p>
            <a:r>
              <a:rPr lang="en-US" dirty="0" err="1">
                <a:latin typeface="Showcard Gothic" panose="04020904020102020604" pitchFamily="82" charset="0"/>
              </a:rPr>
              <a:t>Pemilihan</a:t>
            </a:r>
            <a:r>
              <a:rPr lang="en-US" dirty="0">
                <a:latin typeface="Showcard Gothic" panose="04020904020102020604" pitchFamily="82" charset="0"/>
              </a:rPr>
              <a:t> </a:t>
            </a:r>
            <a:r>
              <a:rPr lang="en-US" dirty="0" err="1">
                <a:latin typeface="Showcard Gothic" panose="04020904020102020604" pitchFamily="82" charset="0"/>
              </a:rPr>
              <a:t>intervensi</a:t>
            </a:r>
            <a:endParaRPr lang="en-US" dirty="0">
              <a:latin typeface="Showcard Gothic" panose="04020904020102020604" pitchFamily="82" charset="0"/>
            </a:endParaRPr>
          </a:p>
        </p:txBody>
      </p:sp>
      <p:sp>
        <p:nvSpPr>
          <p:cNvPr id="6" name="Shape 283"/>
          <p:cNvSpPr txBox="1">
            <a:spLocks/>
          </p:cNvSpPr>
          <p:nvPr/>
        </p:nvSpPr>
        <p:spPr>
          <a:xfrm>
            <a:off x="1219200" y="2979057"/>
            <a:ext cx="6629400" cy="373743"/>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1800" dirty="0">
                <a:solidFill>
                  <a:schemeClr val="tx1"/>
                </a:solidFill>
                <a:latin typeface="Berlin Sans FB Demi" pitchFamily="34" charset="0"/>
              </a:rPr>
              <a:t>General definition of each category</a:t>
            </a:r>
          </a:p>
        </p:txBody>
      </p:sp>
      <p:sp>
        <p:nvSpPr>
          <p:cNvPr id="2" name="Rectangle 1"/>
          <p:cNvSpPr/>
          <p:nvPr/>
        </p:nvSpPr>
        <p:spPr>
          <a:xfrm>
            <a:off x="7822624" y="6391343"/>
            <a:ext cx="1043876" cy="369332"/>
          </a:xfrm>
          <a:prstGeom prst="rect">
            <a:avLst/>
          </a:prstGeom>
        </p:spPr>
        <p:txBody>
          <a:bodyPr wrap="none">
            <a:spAutoFit/>
          </a:bodyPr>
          <a:lstStyle/>
          <a:p>
            <a:r>
              <a:rPr lang="en-US" dirty="0" smtClean="0">
                <a:latin typeface="Showcard Gothic" panose="04020904020102020604" pitchFamily="82" charset="0"/>
              </a:rPr>
              <a:t>(WCPT)</a:t>
            </a:r>
            <a:endParaRPr lang="en-US" dirty="0">
              <a:latin typeface="Showcard Gothic" panose="04020904020102020604" pitchFamily="82" charset="0"/>
            </a:endParaRPr>
          </a:p>
        </p:txBody>
      </p:sp>
      <p:sp>
        <p:nvSpPr>
          <p:cNvPr id="8" name="Shape 283"/>
          <p:cNvSpPr txBox="1">
            <a:spLocks/>
          </p:cNvSpPr>
          <p:nvPr/>
        </p:nvSpPr>
        <p:spPr>
          <a:xfrm>
            <a:off x="1219200" y="4419600"/>
            <a:ext cx="6629400" cy="45720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1800" dirty="0">
                <a:solidFill>
                  <a:schemeClr val="tx1"/>
                </a:solidFill>
                <a:latin typeface="Berlin Sans FB Demi" pitchFamily="34" charset="0"/>
              </a:rPr>
              <a:t>Intervention, method, </a:t>
            </a:r>
            <a:r>
              <a:rPr lang="en-US" sz="1800" dirty="0" err="1">
                <a:solidFill>
                  <a:schemeClr val="tx1"/>
                </a:solidFill>
                <a:latin typeface="Berlin Sans FB Demi" pitchFamily="34" charset="0"/>
              </a:rPr>
              <a:t>prosedur</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tehnik</a:t>
            </a:r>
            <a:endParaRPr lang="en-US" sz="1800" dirty="0">
              <a:solidFill>
                <a:schemeClr val="tx1"/>
              </a:solidFill>
              <a:latin typeface="Berlin Sans FB Demi" pitchFamily="34" charset="0"/>
            </a:endParaRPr>
          </a:p>
        </p:txBody>
      </p:sp>
      <p:sp>
        <p:nvSpPr>
          <p:cNvPr id="9" name="Shape 283"/>
          <p:cNvSpPr txBox="1">
            <a:spLocks/>
          </p:cNvSpPr>
          <p:nvPr/>
        </p:nvSpPr>
        <p:spPr>
          <a:xfrm>
            <a:off x="1219200" y="3657600"/>
            <a:ext cx="6629400" cy="53340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1800" dirty="0">
                <a:solidFill>
                  <a:schemeClr val="tx1"/>
                </a:solidFill>
                <a:latin typeface="Berlin Sans FB Demi" pitchFamily="34" charset="0"/>
              </a:rPr>
              <a:t>Clinical consideration</a:t>
            </a:r>
          </a:p>
        </p:txBody>
      </p:sp>
      <p:sp>
        <p:nvSpPr>
          <p:cNvPr id="10" name="Shape 283"/>
          <p:cNvSpPr txBox="1">
            <a:spLocks/>
          </p:cNvSpPr>
          <p:nvPr/>
        </p:nvSpPr>
        <p:spPr>
          <a:xfrm>
            <a:off x="1219200" y="5105400"/>
            <a:ext cx="6629400" cy="45720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1800" dirty="0">
                <a:solidFill>
                  <a:schemeClr val="tx1"/>
                </a:solidFill>
                <a:latin typeface="Berlin Sans FB Demi" pitchFamily="34" charset="0"/>
              </a:rPr>
              <a:t>Anticipated goals and expected outcomes</a:t>
            </a:r>
          </a:p>
        </p:txBody>
      </p:sp>
    </p:spTree>
    <p:extLst>
      <p:ext uri="{BB962C8B-B14F-4D97-AF65-F5344CB8AC3E}">
        <p14:creationId xmlns:p14="http://schemas.microsoft.com/office/powerpoint/2010/main" val="29407584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62400" y="228600"/>
            <a:ext cx="3741425" cy="814428"/>
          </a:xfrm>
        </p:spPr>
        <p:txBody>
          <a:bodyPr>
            <a:noAutofit/>
          </a:bodyPr>
          <a:lstStyle/>
          <a:p>
            <a:r>
              <a:rPr lang="en-US" dirty="0" err="1">
                <a:latin typeface="Showcard Gothic" panose="04020904020102020604" pitchFamily="82" charset="0"/>
              </a:rPr>
              <a:t>Pemilihan</a:t>
            </a:r>
            <a:r>
              <a:rPr lang="en-US" dirty="0">
                <a:latin typeface="Showcard Gothic" panose="04020904020102020604" pitchFamily="82" charset="0"/>
              </a:rPr>
              <a:t> </a:t>
            </a:r>
            <a:r>
              <a:rPr lang="en-US" dirty="0" err="1">
                <a:latin typeface="Showcard Gothic" panose="04020904020102020604" pitchFamily="82" charset="0"/>
              </a:rPr>
              <a:t>intervensi</a:t>
            </a:r>
            <a:endParaRPr lang="en-US" dirty="0">
              <a:latin typeface="Showcard Gothic" panose="04020904020102020604" pitchFamily="82" charset="0"/>
            </a:endParaRPr>
          </a:p>
        </p:txBody>
      </p:sp>
      <p:sp>
        <p:nvSpPr>
          <p:cNvPr id="2" name="Rectangle 1"/>
          <p:cNvSpPr/>
          <p:nvPr/>
        </p:nvSpPr>
        <p:spPr>
          <a:xfrm>
            <a:off x="7795324" y="4164568"/>
            <a:ext cx="1043876" cy="369332"/>
          </a:xfrm>
          <a:prstGeom prst="rect">
            <a:avLst/>
          </a:prstGeom>
        </p:spPr>
        <p:txBody>
          <a:bodyPr wrap="none">
            <a:spAutoFit/>
          </a:bodyPr>
          <a:lstStyle/>
          <a:p>
            <a:r>
              <a:rPr lang="en-US" dirty="0" smtClean="0">
                <a:latin typeface="Showcard Gothic" panose="04020904020102020604" pitchFamily="82" charset="0"/>
              </a:rPr>
              <a:t>(WCPT)</a:t>
            </a:r>
            <a:endParaRPr lang="en-US" dirty="0">
              <a:latin typeface="Showcard Gothic" panose="04020904020102020604" pitchFamily="82" charset="0"/>
            </a:endParaRPr>
          </a:p>
        </p:txBody>
      </p:sp>
      <p:sp>
        <p:nvSpPr>
          <p:cNvPr id="11" name="Text Box 2"/>
          <p:cNvSpPr txBox="1">
            <a:spLocks noChangeArrowheads="1"/>
          </p:cNvSpPr>
          <p:nvPr/>
        </p:nvSpPr>
        <p:spPr bwMode="auto">
          <a:xfrm>
            <a:off x="533400" y="1828800"/>
            <a:ext cx="2667000" cy="1323439"/>
          </a:xfrm>
          <a:prstGeom prst="rect">
            <a:avLst/>
          </a:prstGeom>
          <a:solidFill>
            <a:schemeClr val="accent6">
              <a:lumMod val="75000"/>
            </a:schemeClr>
          </a:solidFill>
          <a:ln w="12700">
            <a:solidFill>
              <a:schemeClr val="tx1"/>
            </a:solidFill>
            <a:miter lim="800000"/>
            <a:headEnd type="none" w="sm" len="sm"/>
            <a:tailEnd type="none" w="sm" len="sm"/>
          </a:ln>
        </p:spPr>
        <p:txBody>
          <a:bodyPr wrap="square">
            <a:spAutoFit/>
          </a:bodyPr>
          <a:lstStyle/>
          <a:p>
            <a:pPr algn="ctr">
              <a:spcBef>
                <a:spcPct val="50000"/>
              </a:spcBef>
              <a:defRPr/>
            </a:pPr>
            <a:r>
              <a:rPr lang="en-US" sz="2000" dirty="0">
                <a:latin typeface="Showcard Gothic" panose="04020904020102020604" pitchFamily="82" charset="0"/>
              </a:rPr>
              <a:t>Coordination</a:t>
            </a:r>
          </a:p>
          <a:p>
            <a:pPr algn="ctr">
              <a:spcBef>
                <a:spcPct val="50000"/>
              </a:spcBef>
              <a:defRPr/>
            </a:pPr>
            <a:r>
              <a:rPr lang="en-US" sz="2000" dirty="0">
                <a:latin typeface="Showcard Gothic" panose="04020904020102020604" pitchFamily="82" charset="0"/>
              </a:rPr>
              <a:t>Communication</a:t>
            </a:r>
          </a:p>
          <a:p>
            <a:pPr algn="ctr">
              <a:spcBef>
                <a:spcPct val="50000"/>
              </a:spcBef>
              <a:defRPr/>
            </a:pPr>
            <a:r>
              <a:rPr lang="en-US" sz="2000" dirty="0">
                <a:latin typeface="Showcard Gothic" panose="04020904020102020604" pitchFamily="82" charset="0"/>
              </a:rPr>
              <a:t>Documentation</a:t>
            </a:r>
          </a:p>
        </p:txBody>
      </p:sp>
      <p:sp>
        <p:nvSpPr>
          <p:cNvPr id="12" name="Text Box 3"/>
          <p:cNvSpPr txBox="1">
            <a:spLocks noChangeArrowheads="1"/>
          </p:cNvSpPr>
          <p:nvPr/>
        </p:nvSpPr>
        <p:spPr bwMode="auto">
          <a:xfrm>
            <a:off x="3581400" y="1828800"/>
            <a:ext cx="2286000" cy="1323439"/>
          </a:xfrm>
          <a:prstGeom prst="rect">
            <a:avLst/>
          </a:prstGeom>
          <a:solidFill>
            <a:schemeClr val="accent6">
              <a:lumMod val="75000"/>
            </a:schemeClr>
          </a:solidFill>
          <a:ln w="12700">
            <a:solidFill>
              <a:schemeClr val="tx1"/>
            </a:solidFill>
            <a:miter lim="800000"/>
            <a:headEnd type="none" w="sm" len="sm"/>
            <a:tailEnd type="none" w="sm" len="sm"/>
          </a:ln>
        </p:spPr>
        <p:txBody>
          <a:bodyPr wrap="square">
            <a:spAutoFit/>
          </a:bodyPr>
          <a:lstStyle/>
          <a:p>
            <a:pPr>
              <a:spcBef>
                <a:spcPct val="50000"/>
              </a:spcBef>
              <a:defRPr/>
            </a:pPr>
            <a:r>
              <a:rPr lang="en-US" sz="2000" dirty="0">
                <a:latin typeface="Showcard Gothic" panose="04020904020102020604" pitchFamily="82" charset="0"/>
              </a:rPr>
              <a:t>Patient/client</a:t>
            </a:r>
          </a:p>
          <a:p>
            <a:pPr>
              <a:spcBef>
                <a:spcPct val="50000"/>
              </a:spcBef>
              <a:defRPr/>
            </a:pPr>
            <a:r>
              <a:rPr lang="en-US" sz="2000" dirty="0">
                <a:latin typeface="Showcard Gothic" panose="04020904020102020604" pitchFamily="82" charset="0"/>
              </a:rPr>
              <a:t>related </a:t>
            </a:r>
          </a:p>
          <a:p>
            <a:pPr>
              <a:spcBef>
                <a:spcPct val="50000"/>
              </a:spcBef>
              <a:defRPr/>
            </a:pPr>
            <a:r>
              <a:rPr lang="en-US" sz="2000" dirty="0">
                <a:latin typeface="Showcard Gothic" panose="04020904020102020604" pitchFamily="82" charset="0"/>
              </a:rPr>
              <a:t>instruction</a:t>
            </a:r>
          </a:p>
        </p:txBody>
      </p:sp>
      <p:sp>
        <p:nvSpPr>
          <p:cNvPr id="13" name="Text Box 4"/>
          <p:cNvSpPr txBox="1">
            <a:spLocks noChangeArrowheads="1"/>
          </p:cNvSpPr>
          <p:nvPr/>
        </p:nvSpPr>
        <p:spPr bwMode="auto">
          <a:xfrm>
            <a:off x="6248400" y="1905000"/>
            <a:ext cx="2209800" cy="861774"/>
          </a:xfrm>
          <a:prstGeom prst="rect">
            <a:avLst/>
          </a:prstGeom>
          <a:solidFill>
            <a:schemeClr val="accent6">
              <a:lumMod val="75000"/>
            </a:schemeClr>
          </a:solidFill>
          <a:ln w="12700">
            <a:solidFill>
              <a:schemeClr val="tx1"/>
            </a:solidFill>
            <a:miter lim="800000"/>
            <a:headEnd type="none" w="sm" len="sm"/>
            <a:tailEnd type="none" w="sm" len="sm"/>
          </a:ln>
        </p:spPr>
        <p:txBody>
          <a:bodyPr wrap="square">
            <a:spAutoFit/>
          </a:bodyPr>
          <a:lstStyle/>
          <a:p>
            <a:pPr>
              <a:spcBef>
                <a:spcPct val="50000"/>
              </a:spcBef>
              <a:defRPr/>
            </a:pPr>
            <a:r>
              <a:rPr lang="en-US" sz="2000" dirty="0" err="1">
                <a:latin typeface="Showcard Gothic" panose="04020904020102020604" pitchFamily="82" charset="0"/>
              </a:rPr>
              <a:t>Prosedural</a:t>
            </a:r>
            <a:r>
              <a:rPr lang="en-US" sz="2000" dirty="0">
                <a:latin typeface="Showcard Gothic" panose="04020904020102020604" pitchFamily="82" charset="0"/>
              </a:rPr>
              <a:t> </a:t>
            </a:r>
          </a:p>
          <a:p>
            <a:pPr>
              <a:spcBef>
                <a:spcPct val="50000"/>
              </a:spcBef>
              <a:defRPr/>
            </a:pPr>
            <a:r>
              <a:rPr lang="en-US" sz="2000" dirty="0">
                <a:latin typeface="Showcard Gothic" panose="04020904020102020604" pitchFamily="82" charset="0"/>
              </a:rPr>
              <a:t>intervention</a:t>
            </a:r>
          </a:p>
        </p:txBody>
      </p:sp>
      <p:sp>
        <p:nvSpPr>
          <p:cNvPr id="14" name="Line 8"/>
          <p:cNvSpPr>
            <a:spLocks noChangeShapeType="1"/>
          </p:cNvSpPr>
          <p:nvPr/>
        </p:nvSpPr>
        <p:spPr bwMode="auto">
          <a:xfrm>
            <a:off x="3200400" y="2490519"/>
            <a:ext cx="381000" cy="0"/>
          </a:xfrm>
          <a:prstGeom prst="line">
            <a:avLst/>
          </a:prstGeom>
          <a:noFill/>
          <a:ln w="12700">
            <a:solidFill>
              <a:schemeClr val="tx1"/>
            </a:solidFill>
            <a:round/>
            <a:headEnd type="none" w="sm" len="sm"/>
            <a:tailEnd type="none" w="sm" len="sm"/>
          </a:ln>
        </p:spPr>
        <p:txBody>
          <a:bodyPr wrap="none" anchor="ctr"/>
          <a:lstStyle/>
          <a:p>
            <a:endParaRPr lang="id-ID"/>
          </a:p>
        </p:txBody>
      </p:sp>
      <p:sp>
        <p:nvSpPr>
          <p:cNvPr id="15" name="Line 9"/>
          <p:cNvSpPr>
            <a:spLocks noChangeShapeType="1"/>
          </p:cNvSpPr>
          <p:nvPr/>
        </p:nvSpPr>
        <p:spPr bwMode="auto">
          <a:xfrm>
            <a:off x="5867400" y="2514600"/>
            <a:ext cx="381000" cy="0"/>
          </a:xfrm>
          <a:prstGeom prst="line">
            <a:avLst/>
          </a:prstGeom>
          <a:noFill/>
          <a:ln w="12700">
            <a:solidFill>
              <a:schemeClr val="tx1"/>
            </a:solidFill>
            <a:round/>
            <a:headEnd type="none" w="sm" len="sm"/>
            <a:tailEnd type="none" w="sm" len="sm"/>
          </a:ln>
        </p:spPr>
        <p:txBody>
          <a:bodyPr wrap="none" anchor="ctr"/>
          <a:lstStyle/>
          <a:p>
            <a:endParaRPr lang="id-ID"/>
          </a:p>
        </p:txBody>
      </p:sp>
      <p:sp>
        <p:nvSpPr>
          <p:cNvPr id="16" name="Text Box 16"/>
          <p:cNvSpPr txBox="1">
            <a:spLocks noChangeArrowheads="1"/>
          </p:cNvSpPr>
          <p:nvPr/>
        </p:nvSpPr>
        <p:spPr bwMode="auto">
          <a:xfrm>
            <a:off x="228600" y="4953000"/>
            <a:ext cx="8610600" cy="1615827"/>
          </a:xfrm>
          <a:prstGeom prst="rect">
            <a:avLst/>
          </a:prstGeom>
          <a:solidFill>
            <a:schemeClr val="accent6">
              <a:lumMod val="75000"/>
            </a:schemeClr>
          </a:solidFill>
          <a:ln w="12700">
            <a:solidFill>
              <a:schemeClr val="tx1"/>
            </a:solidFill>
            <a:miter lim="800000"/>
            <a:headEnd type="none" w="sm" len="sm"/>
            <a:tailEnd type="none" w="sm" len="sm"/>
          </a:ln>
        </p:spPr>
        <p:txBody>
          <a:bodyPr wrap="square">
            <a:spAutoFit/>
          </a:bodyPr>
          <a:lstStyle/>
          <a:p>
            <a:pPr algn="ctr">
              <a:spcBef>
                <a:spcPct val="50000"/>
              </a:spcBef>
              <a:defRPr/>
            </a:pPr>
            <a:r>
              <a:rPr lang="en-US" b="1" dirty="0" err="1">
                <a:latin typeface="Agency FB" panose="020B0503020202020204" pitchFamily="34" charset="0"/>
              </a:rPr>
              <a:t>Therapuetic</a:t>
            </a:r>
            <a:r>
              <a:rPr lang="en-US" b="1" dirty="0">
                <a:latin typeface="Agency FB" panose="020B0503020202020204" pitchFamily="34" charset="0"/>
              </a:rPr>
              <a:t> Exercise, Functional </a:t>
            </a:r>
            <a:r>
              <a:rPr lang="en-US" b="1" dirty="0" err="1">
                <a:latin typeface="Agency FB" panose="020B0503020202020204" pitchFamily="34" charset="0"/>
              </a:rPr>
              <a:t>traning</a:t>
            </a:r>
            <a:r>
              <a:rPr lang="en-US" b="1" dirty="0">
                <a:latin typeface="Agency FB" panose="020B0503020202020204" pitchFamily="34" charset="0"/>
              </a:rPr>
              <a:t>, Manual </a:t>
            </a:r>
            <a:r>
              <a:rPr lang="en-US" b="1" dirty="0" err="1">
                <a:latin typeface="Agency FB" panose="020B0503020202020204" pitchFamily="34" charset="0"/>
              </a:rPr>
              <a:t>terapy</a:t>
            </a:r>
            <a:endParaRPr lang="en-US" b="1" dirty="0">
              <a:latin typeface="Agency FB" panose="020B0503020202020204" pitchFamily="34" charset="0"/>
            </a:endParaRPr>
          </a:p>
          <a:p>
            <a:pPr algn="ctr">
              <a:spcBef>
                <a:spcPct val="50000"/>
              </a:spcBef>
              <a:defRPr/>
            </a:pPr>
            <a:r>
              <a:rPr lang="en-US" b="1" dirty="0">
                <a:latin typeface="Agency FB" panose="020B0503020202020204" pitchFamily="34" charset="0"/>
              </a:rPr>
              <a:t>Devices and equipment, Airways clearance, Integument </a:t>
            </a:r>
          </a:p>
          <a:p>
            <a:pPr algn="ctr">
              <a:spcBef>
                <a:spcPct val="50000"/>
              </a:spcBef>
              <a:defRPr/>
            </a:pPr>
            <a:r>
              <a:rPr lang="en-US" b="1" dirty="0">
                <a:latin typeface="Agency FB" panose="020B0503020202020204" pitchFamily="34" charset="0"/>
              </a:rPr>
              <a:t>repair, Electro </a:t>
            </a:r>
            <a:r>
              <a:rPr lang="en-US" b="1" dirty="0" err="1">
                <a:latin typeface="Agency FB" panose="020B0503020202020204" pitchFamily="34" charset="0"/>
              </a:rPr>
              <a:t>therapuetics</a:t>
            </a:r>
            <a:r>
              <a:rPr lang="en-US" b="1" dirty="0">
                <a:latin typeface="Agency FB" panose="020B0503020202020204" pitchFamily="34" charset="0"/>
              </a:rPr>
              <a:t> modalities, Physical agent, </a:t>
            </a:r>
          </a:p>
          <a:p>
            <a:pPr algn="ctr">
              <a:spcBef>
                <a:spcPct val="50000"/>
              </a:spcBef>
              <a:defRPr/>
            </a:pPr>
            <a:r>
              <a:rPr lang="en-US" b="1" dirty="0">
                <a:latin typeface="Agency FB" panose="020B0503020202020204" pitchFamily="34" charset="0"/>
              </a:rPr>
              <a:t>mechanical modalities. </a:t>
            </a:r>
          </a:p>
        </p:txBody>
      </p:sp>
      <p:cxnSp>
        <p:nvCxnSpPr>
          <p:cNvPr id="17" name="Straight Connector 16"/>
          <p:cNvCxnSpPr/>
          <p:nvPr/>
        </p:nvCxnSpPr>
        <p:spPr>
          <a:xfrm rot="16200000" flipV="1">
            <a:off x="5638800" y="2361406"/>
            <a:ext cx="1588" cy="3200400"/>
          </a:xfrm>
          <a:prstGeom prst="line">
            <a:avLst/>
          </a:prstGeom>
          <a:ln>
            <a:solidFill>
              <a:schemeClr val="tx1"/>
            </a:solidFill>
          </a:ln>
        </p:spPr>
        <p:style>
          <a:lnRef idx="1">
            <a:schemeClr val="accent2"/>
          </a:lnRef>
          <a:fillRef idx="0">
            <a:schemeClr val="accent2"/>
          </a:fillRef>
          <a:effectRef idx="0">
            <a:schemeClr val="accent2"/>
          </a:effectRef>
          <a:fontRef idx="minor">
            <a:schemeClr val="tx1"/>
          </a:fontRef>
        </p:style>
      </p:cxnSp>
      <p:cxnSp>
        <p:nvCxnSpPr>
          <p:cNvPr id="18" name="Straight Connector 17"/>
          <p:cNvCxnSpPr/>
          <p:nvPr/>
        </p:nvCxnSpPr>
        <p:spPr>
          <a:xfrm rot="5400000">
            <a:off x="3543300" y="4456906"/>
            <a:ext cx="990600" cy="1588"/>
          </a:xfrm>
          <a:prstGeom prst="line">
            <a:avLst/>
          </a:prstGeom>
          <a:ln>
            <a:solidFill>
              <a:schemeClr val="tx1"/>
            </a:solidFill>
          </a:ln>
        </p:spPr>
        <p:style>
          <a:lnRef idx="1">
            <a:schemeClr val="accent2"/>
          </a:lnRef>
          <a:fillRef idx="0">
            <a:schemeClr val="accent2"/>
          </a:fillRef>
          <a:effectRef idx="0">
            <a:schemeClr val="accent2"/>
          </a:effectRef>
          <a:fontRef idx="minor">
            <a:schemeClr val="tx1"/>
          </a:fontRef>
        </p:style>
      </p:cxnSp>
      <p:cxnSp>
        <p:nvCxnSpPr>
          <p:cNvPr id="19" name="Straight Connector 18"/>
          <p:cNvCxnSpPr/>
          <p:nvPr/>
        </p:nvCxnSpPr>
        <p:spPr>
          <a:xfrm rot="5400000" flipH="1" flipV="1">
            <a:off x="6629400" y="3352006"/>
            <a:ext cx="1219200" cy="1588"/>
          </a:xfrm>
          <a:prstGeom prst="line">
            <a:avLst/>
          </a:prstGeom>
          <a:ln>
            <a:solidFill>
              <a:schemeClr val="tx1"/>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2370619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62400" y="228600"/>
            <a:ext cx="3741425" cy="814428"/>
          </a:xfrm>
        </p:spPr>
        <p:txBody>
          <a:bodyPr>
            <a:noAutofit/>
          </a:bodyPr>
          <a:lstStyle/>
          <a:p>
            <a:r>
              <a:rPr lang="en-US" sz="2000" dirty="0">
                <a:latin typeface="Showcard Gothic" panose="04020904020102020604" pitchFamily="82" charset="0"/>
              </a:rPr>
              <a:t>Coordination, Communication, Documentation</a:t>
            </a:r>
          </a:p>
        </p:txBody>
      </p:sp>
      <p:sp>
        <p:nvSpPr>
          <p:cNvPr id="6" name="Shape 283"/>
          <p:cNvSpPr txBox="1">
            <a:spLocks/>
          </p:cNvSpPr>
          <p:nvPr/>
        </p:nvSpPr>
        <p:spPr>
          <a:xfrm>
            <a:off x="1219200" y="2057400"/>
            <a:ext cx="6629400" cy="129540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1800" dirty="0" err="1">
                <a:solidFill>
                  <a:schemeClr val="tx1"/>
                </a:solidFill>
                <a:latin typeface="Berlin Sans FB Demi" pitchFamily="34" charset="0"/>
              </a:rPr>
              <a:t>Dokumentasi</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adalah</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sistem</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administrasi</a:t>
            </a:r>
            <a:r>
              <a:rPr lang="en-US" sz="1800" dirty="0">
                <a:solidFill>
                  <a:schemeClr val="tx1"/>
                </a:solidFill>
                <a:latin typeface="Berlin Sans FB Demi" pitchFamily="34" charset="0"/>
              </a:rPr>
              <a:t> yang </a:t>
            </a:r>
            <a:r>
              <a:rPr lang="en-US" sz="1800" dirty="0" err="1">
                <a:solidFill>
                  <a:schemeClr val="tx1"/>
                </a:solidFill>
                <a:latin typeface="Berlin Sans FB Demi" pitchFamily="34" charset="0"/>
              </a:rPr>
              <a:t>menjamin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pasien</a:t>
            </a:r>
            <a:r>
              <a:rPr lang="en-US" sz="1800" dirty="0">
                <a:solidFill>
                  <a:schemeClr val="tx1"/>
                </a:solidFill>
                <a:latin typeface="Berlin Sans FB Demi" pitchFamily="34" charset="0"/>
              </a:rPr>
              <a:t>/</a:t>
            </a:r>
            <a:r>
              <a:rPr lang="en-US" sz="1800" dirty="0" err="1">
                <a:solidFill>
                  <a:schemeClr val="tx1"/>
                </a:solidFill>
                <a:latin typeface="Berlin Sans FB Demi" pitchFamily="34" charset="0"/>
              </a:rPr>
              <a:t>klien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menerima</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kualitas</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pelayanan</a:t>
            </a:r>
            <a:r>
              <a:rPr lang="en-US" sz="1800" dirty="0">
                <a:solidFill>
                  <a:schemeClr val="tx1"/>
                </a:solidFill>
                <a:latin typeface="Berlin Sans FB Demi" pitchFamily="34" charset="0"/>
              </a:rPr>
              <a:t> yang </a:t>
            </a:r>
            <a:r>
              <a:rPr lang="en-US" sz="1800" dirty="0" err="1">
                <a:solidFill>
                  <a:schemeClr val="tx1"/>
                </a:solidFill>
                <a:latin typeface="Berlin Sans FB Demi" pitchFamily="34" charset="0"/>
              </a:rPr>
              <a:t>tepat</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komprehensif</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efisien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dan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efektif</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mulai</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dari</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kedatangan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sampai</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selesai</a:t>
            </a:r>
            <a:endParaRPr lang="en-US" sz="1800" dirty="0">
              <a:solidFill>
                <a:schemeClr val="tx1"/>
              </a:solidFill>
              <a:latin typeface="Berlin Sans FB Demi" pitchFamily="34" charset="0"/>
            </a:endParaRPr>
          </a:p>
        </p:txBody>
      </p:sp>
      <p:sp>
        <p:nvSpPr>
          <p:cNvPr id="2" name="Rectangle 1"/>
          <p:cNvSpPr/>
          <p:nvPr/>
        </p:nvSpPr>
        <p:spPr>
          <a:xfrm>
            <a:off x="7822624" y="6391343"/>
            <a:ext cx="1043876" cy="369332"/>
          </a:xfrm>
          <a:prstGeom prst="rect">
            <a:avLst/>
          </a:prstGeom>
        </p:spPr>
        <p:txBody>
          <a:bodyPr wrap="none">
            <a:spAutoFit/>
          </a:bodyPr>
          <a:lstStyle/>
          <a:p>
            <a:r>
              <a:rPr lang="en-US" dirty="0" smtClean="0">
                <a:latin typeface="Showcard Gothic" panose="04020904020102020604" pitchFamily="82" charset="0"/>
              </a:rPr>
              <a:t>(WCPT)</a:t>
            </a:r>
            <a:endParaRPr lang="en-US" dirty="0">
              <a:latin typeface="Showcard Gothic" panose="04020904020102020604" pitchFamily="82" charset="0"/>
            </a:endParaRPr>
          </a:p>
        </p:txBody>
      </p:sp>
      <p:sp>
        <p:nvSpPr>
          <p:cNvPr id="8" name="Shape 283"/>
          <p:cNvSpPr txBox="1">
            <a:spLocks/>
          </p:cNvSpPr>
          <p:nvPr/>
        </p:nvSpPr>
        <p:spPr>
          <a:xfrm>
            <a:off x="1219200" y="4419600"/>
            <a:ext cx="6629400" cy="83820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1800" dirty="0" err="1">
                <a:solidFill>
                  <a:schemeClr val="tx1"/>
                </a:solidFill>
                <a:latin typeface="Berlin Sans FB Demi" pitchFamily="34" charset="0"/>
              </a:rPr>
              <a:t>Koordinasi</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adalah</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kerja</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sama</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semua</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bagian</a:t>
            </a:r>
            <a:r>
              <a:rPr lang="en-US" sz="1800" dirty="0">
                <a:solidFill>
                  <a:schemeClr val="tx1"/>
                </a:solidFill>
                <a:latin typeface="Berlin Sans FB Demi" pitchFamily="34" charset="0"/>
              </a:rPr>
              <a:t> yang </a:t>
            </a:r>
            <a:r>
              <a:rPr lang="en-US" sz="1800" dirty="0" err="1">
                <a:solidFill>
                  <a:schemeClr val="tx1"/>
                </a:solidFill>
                <a:latin typeface="Berlin Sans FB Demi" pitchFamily="34" charset="0"/>
              </a:rPr>
              <a:t>tersangkut</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dengan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pasien</a:t>
            </a:r>
            <a:r>
              <a:rPr lang="en-US" sz="1800" dirty="0">
                <a:solidFill>
                  <a:schemeClr val="tx1"/>
                </a:solidFill>
                <a:latin typeface="Berlin Sans FB Demi" pitchFamily="34" charset="0"/>
              </a:rPr>
              <a:t>/</a:t>
            </a:r>
            <a:r>
              <a:rPr lang="en-US" sz="1800" dirty="0" err="1">
                <a:solidFill>
                  <a:schemeClr val="tx1"/>
                </a:solidFill>
                <a:latin typeface="Berlin Sans FB Demi" pitchFamily="34" charset="0"/>
              </a:rPr>
              <a:t>klien</a:t>
            </a:r>
            <a:endParaRPr lang="en-US" sz="1800" dirty="0">
              <a:solidFill>
                <a:schemeClr val="tx1"/>
              </a:solidFill>
              <a:latin typeface="Berlin Sans FB Demi" pitchFamily="34" charset="0"/>
            </a:endParaRPr>
          </a:p>
        </p:txBody>
      </p:sp>
      <p:sp>
        <p:nvSpPr>
          <p:cNvPr id="9" name="Shape 283"/>
          <p:cNvSpPr txBox="1">
            <a:spLocks/>
          </p:cNvSpPr>
          <p:nvPr/>
        </p:nvSpPr>
        <p:spPr>
          <a:xfrm>
            <a:off x="1219200" y="3505200"/>
            <a:ext cx="6629400" cy="76200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1800" dirty="0" err="1">
                <a:solidFill>
                  <a:schemeClr val="tx1"/>
                </a:solidFill>
                <a:latin typeface="Berlin Sans FB Demi" pitchFamily="34" charset="0"/>
              </a:rPr>
              <a:t>Dokumentasi</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adalah</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pencatatan</a:t>
            </a:r>
            <a:r>
              <a:rPr lang="en-US" sz="1800" dirty="0">
                <a:solidFill>
                  <a:schemeClr val="tx1"/>
                </a:solidFill>
                <a:latin typeface="Berlin Sans FB Demi" pitchFamily="34" charset="0"/>
              </a:rPr>
              <a:t> yang </a:t>
            </a:r>
            <a:r>
              <a:rPr lang="en-US" sz="1800" dirty="0" err="1">
                <a:solidFill>
                  <a:schemeClr val="tx1"/>
                </a:solidFill>
                <a:latin typeface="Berlin Sans FB Demi" pitchFamily="34" charset="0"/>
              </a:rPr>
              <a:t>dibuat</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selama</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pasien</a:t>
            </a:r>
            <a:r>
              <a:rPr lang="en-US" sz="1800" dirty="0">
                <a:solidFill>
                  <a:schemeClr val="tx1"/>
                </a:solidFill>
                <a:latin typeface="Berlin Sans FB Demi" pitchFamily="34" charset="0"/>
              </a:rPr>
              <a:t>/</a:t>
            </a:r>
            <a:r>
              <a:rPr lang="en-US" sz="1800" dirty="0" err="1">
                <a:solidFill>
                  <a:schemeClr val="tx1"/>
                </a:solidFill>
                <a:latin typeface="Berlin Sans FB Demi" pitchFamily="34" charset="0"/>
              </a:rPr>
              <a:t>klien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menjalani</a:t>
            </a:r>
            <a:r>
              <a:rPr lang="en-US" sz="1800" dirty="0">
                <a:solidFill>
                  <a:schemeClr val="tx1"/>
                </a:solidFill>
                <a:latin typeface="Berlin Sans FB Demi" pitchFamily="34" charset="0"/>
              </a:rPr>
              <a:t> proses </a:t>
            </a:r>
            <a:r>
              <a:rPr lang="en-US" sz="1800" dirty="0" err="1">
                <a:solidFill>
                  <a:schemeClr val="tx1"/>
                </a:solidFill>
                <a:latin typeface="Berlin Sans FB Demi" pitchFamily="34" charset="0"/>
              </a:rPr>
              <a:t>Fisioterapi</a:t>
            </a:r>
            <a:r>
              <a:rPr lang="en-US" sz="1800" dirty="0">
                <a:solidFill>
                  <a:schemeClr val="tx1"/>
                </a:solidFill>
                <a:latin typeface="Berlin Sans FB Demi" pitchFamily="34" charset="0"/>
              </a:rPr>
              <a:t> </a:t>
            </a:r>
          </a:p>
        </p:txBody>
      </p:sp>
      <p:sp>
        <p:nvSpPr>
          <p:cNvPr id="10" name="Shape 283"/>
          <p:cNvSpPr txBox="1">
            <a:spLocks/>
          </p:cNvSpPr>
          <p:nvPr/>
        </p:nvSpPr>
        <p:spPr>
          <a:xfrm>
            <a:off x="1219200" y="5495857"/>
            <a:ext cx="6629400" cy="676343"/>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1800" dirty="0" err="1">
                <a:solidFill>
                  <a:schemeClr val="tx1"/>
                </a:solidFill>
                <a:latin typeface="Berlin Sans FB Demi" pitchFamily="34" charset="0"/>
              </a:rPr>
              <a:t>Komunikasi</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adalah</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adanya</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pertukaran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informasi</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baik</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dengan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pasien</a:t>
            </a:r>
            <a:r>
              <a:rPr lang="en-US" sz="1800" dirty="0">
                <a:solidFill>
                  <a:schemeClr val="tx1"/>
                </a:solidFill>
                <a:latin typeface="Berlin Sans FB Demi" pitchFamily="34" charset="0"/>
              </a:rPr>
              <a:t>/</a:t>
            </a:r>
            <a:r>
              <a:rPr lang="en-US" sz="1800" dirty="0" err="1">
                <a:solidFill>
                  <a:schemeClr val="tx1"/>
                </a:solidFill>
                <a:latin typeface="Berlin Sans FB Demi" pitchFamily="34" charset="0"/>
              </a:rPr>
              <a:t>klien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maupun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sesama</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pemberi</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pelayanan</a:t>
            </a:r>
            <a:endParaRPr lang="en-US" sz="1800" dirty="0">
              <a:solidFill>
                <a:schemeClr val="tx1"/>
              </a:solidFill>
              <a:latin typeface="Berlin Sans FB Demi" pitchFamily="34" charset="0"/>
            </a:endParaRPr>
          </a:p>
        </p:txBody>
      </p:sp>
    </p:spTree>
    <p:extLst>
      <p:ext uri="{BB962C8B-B14F-4D97-AF65-F5344CB8AC3E}">
        <p14:creationId xmlns:p14="http://schemas.microsoft.com/office/powerpoint/2010/main" val="24552208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62400" y="228600"/>
            <a:ext cx="3741425" cy="814428"/>
          </a:xfrm>
        </p:spPr>
        <p:txBody>
          <a:bodyPr>
            <a:noAutofit/>
          </a:bodyPr>
          <a:lstStyle/>
          <a:p>
            <a:r>
              <a:rPr lang="en-US" sz="2000" dirty="0">
                <a:latin typeface="Showcard Gothic" panose="04020904020102020604" pitchFamily="82" charset="0"/>
              </a:rPr>
              <a:t>Patient / client related instruction</a:t>
            </a:r>
          </a:p>
        </p:txBody>
      </p:sp>
      <p:sp>
        <p:nvSpPr>
          <p:cNvPr id="6" name="Shape 283"/>
          <p:cNvSpPr txBox="1">
            <a:spLocks/>
          </p:cNvSpPr>
          <p:nvPr/>
        </p:nvSpPr>
        <p:spPr>
          <a:xfrm>
            <a:off x="1219200" y="2895600"/>
            <a:ext cx="6629400" cy="76200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1800" dirty="0">
                <a:solidFill>
                  <a:schemeClr val="tx1"/>
                </a:solidFill>
                <a:latin typeface="Berlin Sans FB Demi" pitchFamily="34" charset="0"/>
              </a:rPr>
              <a:t>Proses </a:t>
            </a:r>
            <a:r>
              <a:rPr lang="en-US" sz="1800" dirty="0" err="1">
                <a:solidFill>
                  <a:schemeClr val="tx1"/>
                </a:solidFill>
                <a:latin typeface="Berlin Sans FB Demi" pitchFamily="34" charset="0"/>
              </a:rPr>
              <a:t>pemberian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informasi</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pendidikan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atau</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pelatihan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kepada</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pasien</a:t>
            </a:r>
            <a:r>
              <a:rPr lang="en-US" sz="1800" dirty="0">
                <a:solidFill>
                  <a:schemeClr val="tx1"/>
                </a:solidFill>
                <a:latin typeface="Berlin Sans FB Demi" pitchFamily="34" charset="0"/>
              </a:rPr>
              <a:t>/</a:t>
            </a:r>
            <a:r>
              <a:rPr lang="en-US" sz="1800" dirty="0" err="1">
                <a:solidFill>
                  <a:schemeClr val="tx1"/>
                </a:solidFill>
                <a:latin typeface="Berlin Sans FB Demi" pitchFamily="34" charset="0"/>
              </a:rPr>
              <a:t>klien</a:t>
            </a:r>
            <a:r>
              <a:rPr lang="en-US" sz="1800" dirty="0">
                <a:solidFill>
                  <a:schemeClr val="tx1"/>
                </a:solidFill>
                <a:latin typeface="Berlin Sans FB Demi" pitchFamily="34" charset="0"/>
              </a:rPr>
              <a:t>/</a:t>
            </a:r>
            <a:r>
              <a:rPr lang="en-US" sz="1800" dirty="0" err="1">
                <a:solidFill>
                  <a:schemeClr val="tx1"/>
                </a:solidFill>
                <a:latin typeface="Berlin Sans FB Demi" pitchFamily="34" charset="0"/>
              </a:rPr>
              <a:t>famili</a:t>
            </a:r>
            <a:endParaRPr lang="en-US" sz="1800" dirty="0">
              <a:solidFill>
                <a:schemeClr val="tx1"/>
              </a:solidFill>
              <a:latin typeface="Berlin Sans FB Demi" pitchFamily="34" charset="0"/>
            </a:endParaRPr>
          </a:p>
        </p:txBody>
      </p:sp>
      <p:sp>
        <p:nvSpPr>
          <p:cNvPr id="2" name="Rectangle 1"/>
          <p:cNvSpPr/>
          <p:nvPr/>
        </p:nvSpPr>
        <p:spPr>
          <a:xfrm>
            <a:off x="7822624" y="6391343"/>
            <a:ext cx="1043876" cy="369332"/>
          </a:xfrm>
          <a:prstGeom prst="rect">
            <a:avLst/>
          </a:prstGeom>
        </p:spPr>
        <p:txBody>
          <a:bodyPr wrap="none">
            <a:spAutoFit/>
          </a:bodyPr>
          <a:lstStyle/>
          <a:p>
            <a:r>
              <a:rPr lang="en-US" dirty="0" smtClean="0">
                <a:latin typeface="Showcard Gothic" panose="04020904020102020604" pitchFamily="82" charset="0"/>
              </a:rPr>
              <a:t>(WCPT)</a:t>
            </a:r>
            <a:endParaRPr lang="en-US" dirty="0">
              <a:latin typeface="Showcard Gothic" panose="04020904020102020604" pitchFamily="82" charset="0"/>
            </a:endParaRPr>
          </a:p>
        </p:txBody>
      </p:sp>
      <p:sp>
        <p:nvSpPr>
          <p:cNvPr id="8" name="Shape 283"/>
          <p:cNvSpPr txBox="1">
            <a:spLocks/>
          </p:cNvSpPr>
          <p:nvPr/>
        </p:nvSpPr>
        <p:spPr>
          <a:xfrm>
            <a:off x="1219200" y="5181600"/>
            <a:ext cx="6629400" cy="45720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1800" dirty="0" err="1">
                <a:solidFill>
                  <a:schemeClr val="tx1"/>
                </a:solidFill>
                <a:latin typeface="Berlin Sans FB Demi" pitchFamily="34" charset="0"/>
              </a:rPr>
              <a:t>Fisioterapis</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bertanggung</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jawab</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atas</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instruksi-instruksi</a:t>
            </a:r>
            <a:r>
              <a:rPr lang="en-US" sz="1800" dirty="0">
                <a:solidFill>
                  <a:schemeClr val="tx1"/>
                </a:solidFill>
                <a:latin typeface="Berlin Sans FB Demi" pitchFamily="34" charset="0"/>
              </a:rPr>
              <a:t>. </a:t>
            </a:r>
          </a:p>
        </p:txBody>
      </p:sp>
      <p:sp>
        <p:nvSpPr>
          <p:cNvPr id="9" name="Shape 283"/>
          <p:cNvSpPr txBox="1">
            <a:spLocks/>
          </p:cNvSpPr>
          <p:nvPr/>
        </p:nvSpPr>
        <p:spPr>
          <a:xfrm>
            <a:off x="1219200" y="4038600"/>
            <a:ext cx="6629400" cy="76200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1800" dirty="0" err="1">
                <a:solidFill>
                  <a:schemeClr val="tx1"/>
                </a:solidFill>
                <a:latin typeface="Berlin Sans FB Demi" pitchFamily="34" charset="0"/>
              </a:rPr>
              <a:t>Instruksi</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berkaitan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dengan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kondisi</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saat</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ini</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rencana</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asuhan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pentingnya</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asuhan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transisi</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perubahan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Faktor</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resiko</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dll</a:t>
            </a:r>
            <a:r>
              <a:rPr lang="en-US" sz="1800" dirty="0">
                <a:solidFill>
                  <a:schemeClr val="tx1"/>
                </a:solidFill>
                <a:latin typeface="Berlin Sans FB Demi" pitchFamily="34" charset="0"/>
              </a:rPr>
              <a:t>.</a:t>
            </a:r>
          </a:p>
        </p:txBody>
      </p:sp>
    </p:spTree>
    <p:extLst>
      <p:ext uri="{BB962C8B-B14F-4D97-AF65-F5344CB8AC3E}">
        <p14:creationId xmlns:p14="http://schemas.microsoft.com/office/powerpoint/2010/main" val="27595011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62400" y="228600"/>
            <a:ext cx="3741425" cy="814428"/>
          </a:xfrm>
        </p:spPr>
        <p:txBody>
          <a:bodyPr>
            <a:noAutofit/>
          </a:bodyPr>
          <a:lstStyle/>
          <a:p>
            <a:r>
              <a:rPr lang="en-US" dirty="0">
                <a:latin typeface="Showcard Gothic" panose="04020904020102020604" pitchFamily="82" charset="0"/>
              </a:rPr>
              <a:t>E. REEVALUASI</a:t>
            </a:r>
          </a:p>
        </p:txBody>
      </p:sp>
      <p:sp>
        <p:nvSpPr>
          <p:cNvPr id="6" name="Shape 283"/>
          <p:cNvSpPr txBox="1">
            <a:spLocks/>
          </p:cNvSpPr>
          <p:nvPr/>
        </p:nvSpPr>
        <p:spPr>
          <a:xfrm>
            <a:off x="1219200" y="3657600"/>
            <a:ext cx="6629400" cy="76200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1800" dirty="0">
                <a:solidFill>
                  <a:schemeClr val="tx1"/>
                </a:solidFill>
                <a:latin typeface="Berlin Sans FB Demi" pitchFamily="34" charset="0"/>
              </a:rPr>
              <a:t>REEVALUASI KEHARUSAN UNTUK PEMERIKSAAN KEMBALI DENGAN  TUJUAN EVALUASI HASIL</a:t>
            </a:r>
          </a:p>
        </p:txBody>
      </p:sp>
      <p:sp>
        <p:nvSpPr>
          <p:cNvPr id="2" name="Rectangle 1"/>
          <p:cNvSpPr/>
          <p:nvPr/>
        </p:nvSpPr>
        <p:spPr>
          <a:xfrm>
            <a:off x="7822624" y="6391343"/>
            <a:ext cx="1043876" cy="369332"/>
          </a:xfrm>
          <a:prstGeom prst="rect">
            <a:avLst/>
          </a:prstGeom>
        </p:spPr>
        <p:txBody>
          <a:bodyPr wrap="none">
            <a:spAutoFit/>
          </a:bodyPr>
          <a:lstStyle/>
          <a:p>
            <a:r>
              <a:rPr lang="en-US" dirty="0" smtClean="0">
                <a:latin typeface="Showcard Gothic" panose="04020904020102020604" pitchFamily="82" charset="0"/>
              </a:rPr>
              <a:t>(WCPT)</a:t>
            </a:r>
            <a:endParaRPr lang="en-US" dirty="0">
              <a:latin typeface="Showcard Gothic" panose="04020904020102020604" pitchFamily="82" charset="0"/>
            </a:endParaRPr>
          </a:p>
        </p:txBody>
      </p:sp>
    </p:spTree>
    <p:extLst>
      <p:ext uri="{BB962C8B-B14F-4D97-AF65-F5344CB8AC3E}">
        <p14:creationId xmlns:p14="http://schemas.microsoft.com/office/powerpoint/2010/main" val="39603208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62400" y="228600"/>
            <a:ext cx="3741425" cy="814428"/>
          </a:xfrm>
        </p:spPr>
        <p:txBody>
          <a:bodyPr>
            <a:noAutofit/>
          </a:bodyPr>
          <a:lstStyle/>
          <a:p>
            <a:r>
              <a:rPr lang="en-US" sz="4400" dirty="0">
                <a:latin typeface="Showcard Gothic" panose="04020904020102020604" pitchFamily="82" charset="0"/>
              </a:rPr>
              <a:t>DIAGNOSIS FISIOTERAPI</a:t>
            </a:r>
            <a:endParaRPr lang="en-US" sz="4400" dirty="0"/>
          </a:p>
        </p:txBody>
      </p:sp>
      <p:sp>
        <p:nvSpPr>
          <p:cNvPr id="6" name="Shape 283"/>
          <p:cNvSpPr txBox="1">
            <a:spLocks/>
          </p:cNvSpPr>
          <p:nvPr/>
        </p:nvSpPr>
        <p:spPr>
          <a:xfrm>
            <a:off x="849086" y="2286000"/>
            <a:ext cx="7520876" cy="1400171"/>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2000" dirty="0" err="1">
                <a:solidFill>
                  <a:schemeClr val="tx1"/>
                </a:solidFill>
                <a:latin typeface="Berlin Sans FB Demi" pitchFamily="34" charset="0"/>
              </a:rPr>
              <a:t>Memahami</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konsep</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konsep</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menejemen</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pelayanan</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Fisioterapi</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dan</a:t>
            </a:r>
            <a:r>
              <a:rPr lang="en-US" sz="2000" dirty="0">
                <a:solidFill>
                  <a:schemeClr val="tx1"/>
                </a:solidFill>
                <a:latin typeface="Berlin Sans FB Demi" pitchFamily="34" charset="0"/>
              </a:rPr>
              <a:t> proses </a:t>
            </a:r>
            <a:r>
              <a:rPr lang="en-US" sz="2000" dirty="0" err="1">
                <a:solidFill>
                  <a:schemeClr val="tx1"/>
                </a:solidFill>
                <a:latin typeface="Berlin Sans FB Demi" pitchFamily="34" charset="0"/>
              </a:rPr>
              <a:t>fisioterapi</a:t>
            </a:r>
            <a:r>
              <a:rPr lang="en-US" sz="2000" dirty="0">
                <a:solidFill>
                  <a:schemeClr val="tx1"/>
                </a:solidFill>
                <a:latin typeface="Berlin Sans FB Demi" pitchFamily="34" charset="0"/>
              </a:rPr>
              <a:t>.</a:t>
            </a:r>
            <a:br>
              <a:rPr lang="en-US" sz="2000" dirty="0">
                <a:solidFill>
                  <a:schemeClr val="tx1"/>
                </a:solidFill>
                <a:latin typeface="Berlin Sans FB Demi" pitchFamily="34" charset="0"/>
              </a:rPr>
            </a:br>
            <a:r>
              <a:rPr lang="en-US" sz="2000" dirty="0" err="1">
                <a:solidFill>
                  <a:schemeClr val="tx1"/>
                </a:solidFill>
                <a:latin typeface="Berlin Sans FB Demi" pitchFamily="34" charset="0"/>
              </a:rPr>
              <a:t>Memahami</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konsep</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konsep</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dasar</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diagnosa</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Fisioterapi</a:t>
            </a:r>
            <a:r>
              <a:rPr lang="en-US" sz="2000" dirty="0">
                <a:solidFill>
                  <a:schemeClr val="tx1"/>
                </a:solidFill>
                <a:latin typeface="Berlin Sans FB Demi" pitchFamily="34" charset="0"/>
              </a:rPr>
              <a:t>.</a:t>
            </a:r>
            <a:br>
              <a:rPr lang="en-US" sz="2000" dirty="0">
                <a:solidFill>
                  <a:schemeClr val="tx1"/>
                </a:solidFill>
                <a:latin typeface="Berlin Sans FB Demi" pitchFamily="34" charset="0"/>
              </a:rPr>
            </a:br>
            <a:endParaRPr lang="en-US" sz="2000" dirty="0">
              <a:solidFill>
                <a:schemeClr val="tx1"/>
              </a:solidFill>
              <a:latin typeface="Berlin Sans FB Demi" pitchFamily="34" charset="0"/>
            </a:endParaRPr>
          </a:p>
        </p:txBody>
      </p:sp>
      <p:sp>
        <p:nvSpPr>
          <p:cNvPr id="3" name="Rectangle 2"/>
          <p:cNvSpPr/>
          <p:nvPr/>
        </p:nvSpPr>
        <p:spPr>
          <a:xfrm>
            <a:off x="381000" y="1905000"/>
            <a:ext cx="7071167" cy="369332"/>
          </a:xfrm>
          <a:prstGeom prst="rect">
            <a:avLst/>
          </a:prstGeom>
        </p:spPr>
        <p:txBody>
          <a:bodyPr wrap="none">
            <a:spAutoFit/>
          </a:bodyPr>
          <a:lstStyle/>
          <a:p>
            <a:r>
              <a:rPr lang="en-US" dirty="0" err="1" smtClean="0">
                <a:latin typeface="Showcard Gothic" panose="04020904020102020604" pitchFamily="82" charset="0"/>
              </a:rPr>
              <a:t>Kemampuan</a:t>
            </a:r>
            <a:r>
              <a:rPr lang="en-US" dirty="0" smtClean="0">
                <a:latin typeface="Showcard Gothic" panose="04020904020102020604" pitchFamily="82" charset="0"/>
              </a:rPr>
              <a:t> </a:t>
            </a:r>
            <a:r>
              <a:rPr lang="en-US" dirty="0" err="1" smtClean="0">
                <a:latin typeface="Showcard Gothic" panose="04020904020102020604" pitchFamily="82" charset="0"/>
              </a:rPr>
              <a:t>akhir</a:t>
            </a:r>
            <a:r>
              <a:rPr lang="en-US" dirty="0" smtClean="0">
                <a:latin typeface="Showcard Gothic" panose="04020904020102020604" pitchFamily="82" charset="0"/>
              </a:rPr>
              <a:t> yang </a:t>
            </a:r>
            <a:r>
              <a:rPr lang="en-US" dirty="0" err="1" smtClean="0">
                <a:latin typeface="Showcard Gothic" panose="04020904020102020604" pitchFamily="82" charset="0"/>
              </a:rPr>
              <a:t>diharapkan</a:t>
            </a:r>
            <a:r>
              <a:rPr lang="en-US" dirty="0" smtClean="0">
                <a:latin typeface="Showcard Gothic" panose="04020904020102020604" pitchFamily="82" charset="0"/>
              </a:rPr>
              <a:t> </a:t>
            </a:r>
            <a:r>
              <a:rPr lang="en-US" dirty="0" err="1" smtClean="0">
                <a:latin typeface="Showcard Gothic" panose="04020904020102020604" pitchFamily="82" charset="0"/>
              </a:rPr>
              <a:t>pada</a:t>
            </a:r>
            <a:r>
              <a:rPr lang="en-US" dirty="0" smtClean="0">
                <a:latin typeface="Showcard Gothic" panose="04020904020102020604" pitchFamily="82" charset="0"/>
              </a:rPr>
              <a:t> </a:t>
            </a:r>
            <a:r>
              <a:rPr lang="en-US" dirty="0" err="1" smtClean="0">
                <a:latin typeface="Showcard Gothic" panose="04020904020102020604" pitchFamily="82" charset="0"/>
              </a:rPr>
              <a:t>pertemuan</a:t>
            </a:r>
            <a:r>
              <a:rPr lang="en-US" dirty="0" smtClean="0">
                <a:latin typeface="Showcard Gothic" panose="04020904020102020604" pitchFamily="82" charset="0"/>
              </a:rPr>
              <a:t> 1 - 2</a:t>
            </a:r>
          </a:p>
        </p:txBody>
      </p:sp>
      <p:sp>
        <p:nvSpPr>
          <p:cNvPr id="7" name="Shape 283"/>
          <p:cNvSpPr txBox="1">
            <a:spLocks/>
          </p:cNvSpPr>
          <p:nvPr/>
        </p:nvSpPr>
        <p:spPr>
          <a:xfrm>
            <a:off x="838200" y="4168446"/>
            <a:ext cx="7520876" cy="2384754"/>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nn-NO" sz="2000" dirty="0">
                <a:solidFill>
                  <a:schemeClr val="tx1"/>
                </a:solidFill>
                <a:latin typeface="Berlin Sans FB Demi" pitchFamily="34" charset="0"/>
              </a:rPr>
              <a:t>I. Introduksi Menejemen pelayanan fisioterapi: Input, proses, output outcome yan ft </a:t>
            </a:r>
          </a:p>
          <a:p>
            <a:r>
              <a:rPr lang="nn-NO" sz="2000" dirty="0">
                <a:solidFill>
                  <a:schemeClr val="tx1"/>
                </a:solidFill>
                <a:latin typeface="Berlin Sans FB Demi" pitchFamily="34" charset="0"/>
              </a:rPr>
              <a:t>II. Introduksi konsep proses  fisioterapi ; Asesmen, diagnosis, planning, intervensi, evaluasi</a:t>
            </a:r>
          </a:p>
          <a:p>
            <a:r>
              <a:rPr lang="nn-NO" sz="2000" dirty="0">
                <a:solidFill>
                  <a:schemeClr val="tx1"/>
                </a:solidFill>
                <a:latin typeface="Berlin Sans FB Demi" pitchFamily="34" charset="0"/>
              </a:rPr>
              <a:t>III. Introduksi Diagnosa Muskuloskeletal, neuromuskular, kardiovaskulopulmonal</a:t>
            </a:r>
            <a:r>
              <a:rPr lang="nn-NO" sz="2000" dirty="0" smtClean="0">
                <a:solidFill>
                  <a:schemeClr val="tx1"/>
                </a:solidFill>
                <a:latin typeface="Berlin Sans FB Demi" pitchFamily="34" charset="0"/>
              </a:rPr>
              <a:t>..</a:t>
            </a:r>
            <a:r>
              <a:rPr lang="nn-NO" sz="2000" dirty="0">
                <a:solidFill>
                  <a:schemeClr val="tx1"/>
                </a:solidFill>
                <a:latin typeface="Berlin Sans FB Demi" pitchFamily="34" charset="0"/>
              </a:rPr>
              <a:t/>
            </a:r>
            <a:br>
              <a:rPr lang="nn-NO" sz="2000" dirty="0">
                <a:solidFill>
                  <a:schemeClr val="tx1"/>
                </a:solidFill>
                <a:latin typeface="Berlin Sans FB Demi" pitchFamily="34" charset="0"/>
              </a:rPr>
            </a:br>
            <a:endParaRPr lang="en-US" sz="2000" dirty="0">
              <a:solidFill>
                <a:schemeClr val="tx1"/>
              </a:solidFill>
              <a:latin typeface="Berlin Sans FB Demi" pitchFamily="34" charset="0"/>
            </a:endParaRPr>
          </a:p>
        </p:txBody>
      </p:sp>
      <p:sp>
        <p:nvSpPr>
          <p:cNvPr id="5" name="Rectangle 4"/>
          <p:cNvSpPr/>
          <p:nvPr/>
        </p:nvSpPr>
        <p:spPr>
          <a:xfrm>
            <a:off x="457200" y="3733800"/>
            <a:ext cx="4948791" cy="369332"/>
          </a:xfrm>
          <a:prstGeom prst="rect">
            <a:avLst/>
          </a:prstGeom>
        </p:spPr>
        <p:txBody>
          <a:bodyPr wrap="none">
            <a:spAutoFit/>
          </a:bodyPr>
          <a:lstStyle/>
          <a:p>
            <a:r>
              <a:rPr lang="en-US" dirty="0" err="1" smtClean="0">
                <a:latin typeface="Showcard Gothic" panose="04020904020102020604" pitchFamily="82" charset="0"/>
              </a:rPr>
              <a:t>Materi</a:t>
            </a:r>
            <a:r>
              <a:rPr lang="en-US" dirty="0" smtClean="0">
                <a:latin typeface="Showcard Gothic" panose="04020904020102020604" pitchFamily="82" charset="0"/>
              </a:rPr>
              <a:t>/</a:t>
            </a:r>
            <a:r>
              <a:rPr lang="en-US" dirty="0" err="1" smtClean="0">
                <a:latin typeface="Showcard Gothic" panose="04020904020102020604" pitchFamily="82" charset="0"/>
              </a:rPr>
              <a:t>Pokok</a:t>
            </a:r>
            <a:r>
              <a:rPr lang="en-US" dirty="0" smtClean="0">
                <a:latin typeface="Showcard Gothic" panose="04020904020102020604" pitchFamily="82" charset="0"/>
              </a:rPr>
              <a:t> </a:t>
            </a:r>
            <a:r>
              <a:rPr lang="en-US" dirty="0" err="1" smtClean="0">
                <a:latin typeface="Showcard Gothic" panose="04020904020102020604" pitchFamily="82" charset="0"/>
              </a:rPr>
              <a:t>Bahasan</a:t>
            </a:r>
            <a:r>
              <a:rPr lang="en-US" dirty="0" smtClean="0">
                <a:latin typeface="Showcard Gothic" panose="04020904020102020604" pitchFamily="82" charset="0"/>
              </a:rPr>
              <a:t> (</a:t>
            </a:r>
            <a:r>
              <a:rPr lang="en-US" dirty="0" err="1" smtClean="0">
                <a:latin typeface="Showcard Gothic" panose="04020904020102020604" pitchFamily="82" charset="0"/>
              </a:rPr>
              <a:t>Pertemuan</a:t>
            </a:r>
            <a:r>
              <a:rPr lang="en-US" dirty="0" smtClean="0">
                <a:latin typeface="Showcard Gothic" panose="04020904020102020604" pitchFamily="82" charset="0"/>
              </a:rPr>
              <a:t> 1-2)</a:t>
            </a:r>
            <a:endParaRPr lang="en-US" dirty="0">
              <a:latin typeface="Showcard Gothic" panose="04020904020102020604" pitchFamily="82" charset="0"/>
            </a:endParaRPr>
          </a:p>
        </p:txBody>
      </p:sp>
    </p:spTree>
    <p:extLst>
      <p:ext uri="{BB962C8B-B14F-4D97-AF65-F5344CB8AC3E}">
        <p14:creationId xmlns:p14="http://schemas.microsoft.com/office/powerpoint/2010/main" val="2354711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62400" y="228600"/>
            <a:ext cx="3741425" cy="814428"/>
          </a:xfrm>
        </p:spPr>
        <p:txBody>
          <a:bodyPr>
            <a:noAutofit/>
          </a:bodyPr>
          <a:lstStyle/>
          <a:p>
            <a:r>
              <a:rPr lang="en-US" sz="2000" dirty="0">
                <a:latin typeface="Showcard Gothic" panose="04020904020102020604" pitchFamily="82" charset="0"/>
              </a:rPr>
              <a:t>E. REEVALUASI</a:t>
            </a:r>
          </a:p>
        </p:txBody>
      </p:sp>
      <p:sp>
        <p:nvSpPr>
          <p:cNvPr id="6" name="Shape 283"/>
          <p:cNvSpPr txBox="1">
            <a:spLocks/>
          </p:cNvSpPr>
          <p:nvPr/>
        </p:nvSpPr>
        <p:spPr>
          <a:xfrm>
            <a:off x="1240971" y="2667000"/>
            <a:ext cx="6629400" cy="129540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1800" dirty="0" err="1">
                <a:solidFill>
                  <a:schemeClr val="tx1"/>
                </a:solidFill>
                <a:latin typeface="Berlin Sans FB Demi" pitchFamily="34" charset="0"/>
              </a:rPr>
              <a:t>Efektif</a:t>
            </a:r>
            <a:r>
              <a:rPr lang="en-US" sz="1800" dirty="0">
                <a:solidFill>
                  <a:schemeClr val="tx1"/>
                </a:solidFill>
                <a:latin typeface="Berlin Sans FB Demi" pitchFamily="34" charset="0"/>
              </a:rPr>
              <a:t> ?</a:t>
            </a:r>
          </a:p>
          <a:p>
            <a:r>
              <a:rPr lang="en-US" sz="1800" dirty="0">
                <a:solidFill>
                  <a:schemeClr val="tx1"/>
                </a:solidFill>
                <a:latin typeface="Berlin Sans FB Demi" pitchFamily="34" charset="0"/>
              </a:rPr>
              <a:t>Tingkat </a:t>
            </a:r>
            <a:r>
              <a:rPr lang="en-US" sz="1800" dirty="0" err="1">
                <a:solidFill>
                  <a:schemeClr val="tx1"/>
                </a:solidFill>
                <a:latin typeface="Berlin Sans FB Demi" pitchFamily="34" charset="0"/>
              </a:rPr>
              <a:t>keberhasilan</a:t>
            </a:r>
            <a:endParaRPr lang="en-US" sz="1800" dirty="0">
              <a:solidFill>
                <a:schemeClr val="tx1"/>
              </a:solidFill>
              <a:latin typeface="Berlin Sans FB Demi" pitchFamily="34" charset="0"/>
            </a:endParaRPr>
          </a:p>
          <a:p>
            <a:r>
              <a:rPr lang="en-US" sz="1800" dirty="0" err="1">
                <a:solidFill>
                  <a:schemeClr val="tx1"/>
                </a:solidFill>
                <a:latin typeface="Berlin Sans FB Demi" pitchFamily="34" charset="0"/>
              </a:rPr>
              <a:t>Berhasil</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guna</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sesuai</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dengan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rencana</a:t>
            </a:r>
            <a:endParaRPr lang="en-US" sz="1800" dirty="0">
              <a:solidFill>
                <a:schemeClr val="tx1"/>
              </a:solidFill>
              <a:latin typeface="Berlin Sans FB Demi" pitchFamily="34" charset="0"/>
            </a:endParaRPr>
          </a:p>
          <a:p>
            <a:r>
              <a:rPr lang="en-US" sz="1800" dirty="0" err="1">
                <a:solidFill>
                  <a:schemeClr val="tx1"/>
                </a:solidFill>
                <a:latin typeface="Berlin Sans FB Demi" pitchFamily="34" charset="0"/>
              </a:rPr>
              <a:t>Jangka</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waktu</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pencapaian</a:t>
            </a:r>
            <a:r>
              <a:rPr lang="en-US" sz="1800" dirty="0">
                <a:solidFill>
                  <a:schemeClr val="tx1"/>
                </a:solidFill>
                <a:latin typeface="Berlin Sans FB Demi" pitchFamily="34" charset="0"/>
              </a:rPr>
              <a:t> target - goal</a:t>
            </a:r>
          </a:p>
        </p:txBody>
      </p:sp>
      <p:sp>
        <p:nvSpPr>
          <p:cNvPr id="2" name="Rectangle 1"/>
          <p:cNvSpPr/>
          <p:nvPr/>
        </p:nvSpPr>
        <p:spPr>
          <a:xfrm>
            <a:off x="7822624" y="6391343"/>
            <a:ext cx="1043876" cy="369332"/>
          </a:xfrm>
          <a:prstGeom prst="rect">
            <a:avLst/>
          </a:prstGeom>
        </p:spPr>
        <p:txBody>
          <a:bodyPr wrap="none">
            <a:spAutoFit/>
          </a:bodyPr>
          <a:lstStyle/>
          <a:p>
            <a:r>
              <a:rPr lang="en-US" dirty="0" smtClean="0">
                <a:latin typeface="Showcard Gothic" panose="04020904020102020604" pitchFamily="82" charset="0"/>
              </a:rPr>
              <a:t>(WCPT)</a:t>
            </a:r>
            <a:endParaRPr lang="en-US" dirty="0">
              <a:latin typeface="Showcard Gothic" panose="04020904020102020604" pitchFamily="82" charset="0"/>
            </a:endParaRPr>
          </a:p>
        </p:txBody>
      </p:sp>
      <p:sp>
        <p:nvSpPr>
          <p:cNvPr id="9" name="Shape 283"/>
          <p:cNvSpPr txBox="1">
            <a:spLocks/>
          </p:cNvSpPr>
          <p:nvPr/>
        </p:nvSpPr>
        <p:spPr>
          <a:xfrm>
            <a:off x="2057400" y="4365169"/>
            <a:ext cx="5050971" cy="129903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s-ES" sz="1800" dirty="0" err="1">
                <a:solidFill>
                  <a:schemeClr val="tx1"/>
                </a:solidFill>
                <a:latin typeface="Berlin Sans FB Demi" pitchFamily="34" charset="0"/>
              </a:rPr>
              <a:t>Efisien</a:t>
            </a:r>
            <a:r>
              <a:rPr lang="es-ES" sz="1800" dirty="0">
                <a:solidFill>
                  <a:schemeClr val="tx1"/>
                </a:solidFill>
                <a:latin typeface="Berlin Sans FB Demi" pitchFamily="34" charset="0"/>
              </a:rPr>
              <a:t> ?</a:t>
            </a:r>
          </a:p>
          <a:p>
            <a:r>
              <a:rPr lang="es-ES" sz="1800" dirty="0" err="1">
                <a:solidFill>
                  <a:schemeClr val="tx1"/>
                </a:solidFill>
                <a:latin typeface="Berlin Sans FB Demi" pitchFamily="34" charset="0"/>
              </a:rPr>
              <a:t>Penggunaan</a:t>
            </a:r>
            <a:r>
              <a:rPr lang="es-ES" sz="1800" dirty="0">
                <a:solidFill>
                  <a:schemeClr val="tx1"/>
                </a:solidFill>
                <a:latin typeface="Berlin Sans FB Demi" pitchFamily="34" charset="0"/>
              </a:rPr>
              <a:t> </a:t>
            </a:r>
            <a:r>
              <a:rPr lang="es-ES" sz="1800" dirty="0" err="1">
                <a:solidFill>
                  <a:schemeClr val="tx1"/>
                </a:solidFill>
                <a:latin typeface="Berlin Sans FB Demi" pitchFamily="34" charset="0"/>
              </a:rPr>
              <a:t>peralatan</a:t>
            </a:r>
            <a:endParaRPr lang="es-ES" sz="1800" dirty="0">
              <a:solidFill>
                <a:schemeClr val="tx1"/>
              </a:solidFill>
              <a:latin typeface="Berlin Sans FB Demi" pitchFamily="34" charset="0"/>
            </a:endParaRPr>
          </a:p>
          <a:p>
            <a:r>
              <a:rPr lang="es-ES" sz="1800" dirty="0" err="1">
                <a:solidFill>
                  <a:schemeClr val="tx1"/>
                </a:solidFill>
                <a:latin typeface="Berlin Sans FB Demi" pitchFamily="34" charset="0"/>
              </a:rPr>
              <a:t>Biaya</a:t>
            </a:r>
            <a:endParaRPr lang="es-ES" sz="1800" dirty="0">
              <a:solidFill>
                <a:schemeClr val="tx1"/>
              </a:solidFill>
              <a:latin typeface="Berlin Sans FB Demi" pitchFamily="34" charset="0"/>
            </a:endParaRPr>
          </a:p>
          <a:p>
            <a:r>
              <a:rPr lang="es-ES" sz="1800" dirty="0" err="1">
                <a:solidFill>
                  <a:schemeClr val="tx1"/>
                </a:solidFill>
                <a:latin typeface="Berlin Sans FB Demi" pitchFamily="34" charset="0"/>
              </a:rPr>
              <a:t>Sumbar</a:t>
            </a:r>
            <a:r>
              <a:rPr lang="es-ES" sz="1800" dirty="0">
                <a:solidFill>
                  <a:schemeClr val="tx1"/>
                </a:solidFill>
                <a:latin typeface="Berlin Sans FB Demi" pitchFamily="34" charset="0"/>
              </a:rPr>
              <a:t> </a:t>
            </a:r>
            <a:r>
              <a:rPr lang="es-ES" sz="1800" dirty="0" err="1">
                <a:solidFill>
                  <a:schemeClr val="tx1"/>
                </a:solidFill>
                <a:latin typeface="Berlin Sans FB Demi" pitchFamily="34" charset="0"/>
              </a:rPr>
              <a:t>daya</a:t>
            </a:r>
            <a:r>
              <a:rPr lang="es-ES" sz="1800" dirty="0">
                <a:solidFill>
                  <a:schemeClr val="tx1"/>
                </a:solidFill>
                <a:latin typeface="Berlin Sans FB Demi" pitchFamily="34" charset="0"/>
              </a:rPr>
              <a:t> yang </a:t>
            </a:r>
            <a:r>
              <a:rPr lang="es-ES" sz="1800" dirty="0" err="1">
                <a:solidFill>
                  <a:schemeClr val="tx1"/>
                </a:solidFill>
                <a:latin typeface="Berlin Sans FB Demi" pitchFamily="34" charset="0"/>
              </a:rPr>
              <a:t>lain</a:t>
            </a:r>
            <a:endParaRPr lang="es-ES" sz="1800" dirty="0">
              <a:solidFill>
                <a:schemeClr val="tx1"/>
              </a:solidFill>
              <a:latin typeface="Berlin Sans FB Demi" pitchFamily="34" charset="0"/>
            </a:endParaRPr>
          </a:p>
        </p:txBody>
      </p:sp>
    </p:spTree>
    <p:extLst>
      <p:ext uri="{BB962C8B-B14F-4D97-AF65-F5344CB8AC3E}">
        <p14:creationId xmlns:p14="http://schemas.microsoft.com/office/powerpoint/2010/main" val="295209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62400" y="228600"/>
            <a:ext cx="3741425" cy="814428"/>
          </a:xfrm>
        </p:spPr>
        <p:txBody>
          <a:bodyPr>
            <a:noAutofit/>
          </a:bodyPr>
          <a:lstStyle/>
          <a:p>
            <a:r>
              <a:rPr lang="en-US" sz="2000" dirty="0">
                <a:latin typeface="Showcard Gothic" panose="04020904020102020604" pitchFamily="82" charset="0"/>
              </a:rPr>
              <a:t>Criteria for termination.</a:t>
            </a:r>
          </a:p>
        </p:txBody>
      </p:sp>
      <p:sp>
        <p:nvSpPr>
          <p:cNvPr id="6" name="Shape 283"/>
          <p:cNvSpPr txBox="1">
            <a:spLocks/>
          </p:cNvSpPr>
          <p:nvPr/>
        </p:nvSpPr>
        <p:spPr>
          <a:xfrm>
            <a:off x="1219200" y="2590800"/>
            <a:ext cx="6629400" cy="91440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1800" dirty="0" smtClean="0">
                <a:solidFill>
                  <a:schemeClr val="tx1"/>
                </a:solidFill>
                <a:latin typeface="Berlin Sans FB Demi" pitchFamily="34" charset="0"/>
              </a:rPr>
              <a:t>Proses </a:t>
            </a:r>
            <a:r>
              <a:rPr lang="en-US" sz="1800" dirty="0" err="1">
                <a:solidFill>
                  <a:schemeClr val="tx1"/>
                </a:solidFill>
                <a:latin typeface="Berlin Sans FB Demi" pitchFamily="34" charset="0"/>
              </a:rPr>
              <a:t>pengakhiran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pelayanan</a:t>
            </a:r>
            <a:r>
              <a:rPr lang="en-US" sz="1800" dirty="0">
                <a:solidFill>
                  <a:schemeClr val="tx1"/>
                </a:solidFill>
                <a:latin typeface="Berlin Sans FB Demi" pitchFamily="34" charset="0"/>
              </a:rPr>
              <a:t> FT yang </a:t>
            </a:r>
            <a:r>
              <a:rPr lang="en-US" sz="1800" dirty="0" err="1">
                <a:solidFill>
                  <a:schemeClr val="tx1"/>
                </a:solidFill>
                <a:latin typeface="Berlin Sans FB Demi" pitchFamily="34" charset="0"/>
              </a:rPr>
              <a:t>telah</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diberikan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selama</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satu</a:t>
            </a:r>
            <a:r>
              <a:rPr lang="en-US" sz="1800" dirty="0">
                <a:solidFill>
                  <a:schemeClr val="tx1"/>
                </a:solidFill>
                <a:latin typeface="Berlin Sans FB Demi" pitchFamily="34" charset="0"/>
              </a:rPr>
              <a:t> episode, </a:t>
            </a:r>
            <a:r>
              <a:rPr lang="en-US" sz="1800" dirty="0" err="1">
                <a:solidFill>
                  <a:schemeClr val="tx1"/>
                </a:solidFill>
                <a:latin typeface="Berlin Sans FB Demi" pitchFamily="34" charset="0"/>
              </a:rPr>
              <a:t>bila</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tujuan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telah</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tercapai</a:t>
            </a:r>
            <a:r>
              <a:rPr lang="en-US" sz="1800" dirty="0">
                <a:solidFill>
                  <a:schemeClr val="tx1"/>
                </a:solidFill>
                <a:latin typeface="Berlin Sans FB Demi" pitchFamily="34" charset="0"/>
              </a:rPr>
              <a:t>.</a:t>
            </a:r>
          </a:p>
          <a:p>
            <a:r>
              <a:rPr lang="en-US" sz="1800" dirty="0" err="1">
                <a:solidFill>
                  <a:schemeClr val="tx1"/>
                </a:solidFill>
                <a:latin typeface="Berlin Sans FB Demi" pitchFamily="34" charset="0"/>
              </a:rPr>
              <a:t>Bersasarkan</a:t>
            </a:r>
            <a:r>
              <a:rPr lang="en-US" sz="1800" dirty="0">
                <a:solidFill>
                  <a:schemeClr val="tx1"/>
                </a:solidFill>
                <a:latin typeface="Berlin Sans FB Demi" pitchFamily="34" charset="0"/>
              </a:rPr>
              <a:t> analysis </a:t>
            </a:r>
            <a:r>
              <a:rPr lang="en-US" sz="1800" dirty="0" err="1">
                <a:solidFill>
                  <a:schemeClr val="tx1"/>
                </a:solidFill>
                <a:latin typeface="Berlin Sans FB Demi" pitchFamily="34" charset="0"/>
              </a:rPr>
              <a:t>fisioterapis</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tujuan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telah</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tercapai</a:t>
            </a:r>
            <a:r>
              <a:rPr lang="en-US" sz="1800" dirty="0">
                <a:solidFill>
                  <a:schemeClr val="tx1"/>
                </a:solidFill>
                <a:latin typeface="Berlin Sans FB Demi" pitchFamily="34" charset="0"/>
              </a:rPr>
              <a:t>.</a:t>
            </a:r>
          </a:p>
        </p:txBody>
      </p:sp>
      <p:sp>
        <p:nvSpPr>
          <p:cNvPr id="2" name="Rectangle 1"/>
          <p:cNvSpPr/>
          <p:nvPr/>
        </p:nvSpPr>
        <p:spPr>
          <a:xfrm>
            <a:off x="7822624" y="6391343"/>
            <a:ext cx="1043876" cy="369332"/>
          </a:xfrm>
          <a:prstGeom prst="rect">
            <a:avLst/>
          </a:prstGeom>
        </p:spPr>
        <p:txBody>
          <a:bodyPr wrap="none">
            <a:spAutoFit/>
          </a:bodyPr>
          <a:lstStyle/>
          <a:p>
            <a:r>
              <a:rPr lang="en-US" dirty="0" smtClean="0">
                <a:latin typeface="Showcard Gothic" panose="04020904020102020604" pitchFamily="82" charset="0"/>
              </a:rPr>
              <a:t>(WCPT)</a:t>
            </a:r>
            <a:endParaRPr lang="en-US" dirty="0">
              <a:latin typeface="Showcard Gothic" panose="04020904020102020604" pitchFamily="82" charset="0"/>
            </a:endParaRPr>
          </a:p>
        </p:txBody>
      </p:sp>
      <p:sp>
        <p:nvSpPr>
          <p:cNvPr id="9" name="Shape 283"/>
          <p:cNvSpPr txBox="1">
            <a:spLocks/>
          </p:cNvSpPr>
          <p:nvPr/>
        </p:nvSpPr>
        <p:spPr>
          <a:xfrm>
            <a:off x="1219200" y="4191000"/>
            <a:ext cx="6629400" cy="1743143"/>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1800" dirty="0">
                <a:solidFill>
                  <a:schemeClr val="tx1"/>
                </a:solidFill>
                <a:latin typeface="Berlin Sans FB Demi" pitchFamily="34" charset="0"/>
              </a:rPr>
              <a:t>Proses </a:t>
            </a:r>
            <a:r>
              <a:rPr lang="en-US" sz="1800" dirty="0" err="1">
                <a:solidFill>
                  <a:schemeClr val="tx1"/>
                </a:solidFill>
                <a:latin typeface="Berlin Sans FB Demi" pitchFamily="34" charset="0"/>
              </a:rPr>
              <a:t>pengakhiran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pelayanan</a:t>
            </a:r>
            <a:r>
              <a:rPr lang="en-US" sz="1800" dirty="0">
                <a:solidFill>
                  <a:schemeClr val="tx1"/>
                </a:solidFill>
                <a:latin typeface="Berlin Sans FB Demi" pitchFamily="34" charset="0"/>
              </a:rPr>
              <a:t> FT yang </a:t>
            </a:r>
            <a:r>
              <a:rPr lang="en-US" sz="1800" dirty="0" err="1">
                <a:solidFill>
                  <a:schemeClr val="tx1"/>
                </a:solidFill>
                <a:latin typeface="Berlin Sans FB Demi" pitchFamily="34" charset="0"/>
              </a:rPr>
              <a:t>telah</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diberikan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dalam</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suatu</a:t>
            </a:r>
            <a:r>
              <a:rPr lang="en-US" sz="1800" dirty="0">
                <a:solidFill>
                  <a:schemeClr val="tx1"/>
                </a:solidFill>
                <a:latin typeface="Berlin Sans FB Demi" pitchFamily="34" charset="0"/>
              </a:rPr>
              <a:t> episode, </a:t>
            </a:r>
            <a:r>
              <a:rPr lang="en-US" sz="1800" dirty="0" err="1">
                <a:solidFill>
                  <a:schemeClr val="tx1"/>
                </a:solidFill>
                <a:latin typeface="Berlin Sans FB Demi" pitchFamily="34" charset="0"/>
              </a:rPr>
              <a:t>oleh</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kehendak</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pasien</a:t>
            </a:r>
            <a:r>
              <a:rPr lang="en-US" sz="1800" dirty="0">
                <a:solidFill>
                  <a:schemeClr val="tx1"/>
                </a:solidFill>
                <a:latin typeface="Berlin Sans FB Demi" pitchFamily="34" charset="0"/>
              </a:rPr>
              <a:t>/</a:t>
            </a:r>
            <a:r>
              <a:rPr lang="en-US" sz="1800" dirty="0" err="1">
                <a:solidFill>
                  <a:schemeClr val="tx1"/>
                </a:solidFill>
                <a:latin typeface="Berlin Sans FB Demi" pitchFamily="34" charset="0"/>
              </a:rPr>
              <a:t>klien</a:t>
            </a:r>
            <a:endParaRPr lang="en-US" sz="1800" dirty="0">
              <a:solidFill>
                <a:schemeClr val="tx1"/>
              </a:solidFill>
              <a:latin typeface="Berlin Sans FB Demi" pitchFamily="34" charset="0"/>
            </a:endParaRPr>
          </a:p>
          <a:p>
            <a:r>
              <a:rPr lang="en-US" sz="1800" dirty="0" err="1">
                <a:solidFill>
                  <a:schemeClr val="tx1"/>
                </a:solidFill>
                <a:latin typeface="Berlin Sans FB Demi" pitchFamily="34" charset="0"/>
              </a:rPr>
              <a:t>Pasien</a:t>
            </a:r>
            <a:r>
              <a:rPr lang="en-US" sz="1800" dirty="0">
                <a:solidFill>
                  <a:schemeClr val="tx1"/>
                </a:solidFill>
                <a:latin typeface="Berlin Sans FB Demi" pitchFamily="34" charset="0"/>
              </a:rPr>
              <a:t>/</a:t>
            </a:r>
            <a:r>
              <a:rPr lang="en-US" sz="1800" dirty="0" err="1">
                <a:solidFill>
                  <a:schemeClr val="tx1"/>
                </a:solidFill>
                <a:latin typeface="Berlin Sans FB Demi" pitchFamily="34" charset="0"/>
              </a:rPr>
              <a:t>klien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tak</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dapat</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melanjutkan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karena</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komplikasi</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keuangan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dll</a:t>
            </a:r>
            <a:endParaRPr lang="en-US" sz="1800" dirty="0">
              <a:solidFill>
                <a:schemeClr val="tx1"/>
              </a:solidFill>
              <a:latin typeface="Berlin Sans FB Demi" pitchFamily="34" charset="0"/>
            </a:endParaRPr>
          </a:p>
          <a:p>
            <a:r>
              <a:rPr lang="en-US" sz="1800" dirty="0" err="1">
                <a:solidFill>
                  <a:schemeClr val="tx1"/>
                </a:solidFill>
                <a:latin typeface="Berlin Sans FB Demi" pitchFamily="34" charset="0"/>
              </a:rPr>
              <a:t>Pasien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berpendapat</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bahwa</a:t>
            </a:r>
            <a:r>
              <a:rPr lang="en-US" sz="1800" dirty="0">
                <a:solidFill>
                  <a:schemeClr val="tx1"/>
                </a:solidFill>
                <a:latin typeface="Berlin Sans FB Demi" pitchFamily="34" charset="0"/>
              </a:rPr>
              <a:t> FT </a:t>
            </a:r>
            <a:r>
              <a:rPr lang="en-US" sz="1800" dirty="0" err="1">
                <a:solidFill>
                  <a:schemeClr val="tx1"/>
                </a:solidFill>
                <a:latin typeface="Berlin Sans FB Demi" pitchFamily="34" charset="0"/>
              </a:rPr>
              <a:t>sudah</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tak</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berguna</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lagi</a:t>
            </a:r>
            <a:r>
              <a:rPr lang="en-US" sz="1800" dirty="0">
                <a:solidFill>
                  <a:schemeClr val="tx1"/>
                </a:solidFill>
                <a:latin typeface="Berlin Sans FB Demi" pitchFamily="34" charset="0"/>
              </a:rPr>
              <a:t> </a:t>
            </a:r>
          </a:p>
          <a:p>
            <a:endParaRPr lang="en-US" sz="1800" dirty="0" err="1">
              <a:solidFill>
                <a:schemeClr val="tx1"/>
              </a:solidFill>
              <a:latin typeface="Berlin Sans FB Demi" pitchFamily="34" charset="0"/>
            </a:endParaRPr>
          </a:p>
        </p:txBody>
      </p:sp>
      <p:sp>
        <p:nvSpPr>
          <p:cNvPr id="3" name="Rectangle 2"/>
          <p:cNvSpPr/>
          <p:nvPr/>
        </p:nvSpPr>
        <p:spPr>
          <a:xfrm>
            <a:off x="669337" y="2057400"/>
            <a:ext cx="1454244" cy="369332"/>
          </a:xfrm>
          <a:prstGeom prst="rect">
            <a:avLst/>
          </a:prstGeom>
        </p:spPr>
        <p:txBody>
          <a:bodyPr wrap="none">
            <a:spAutoFit/>
          </a:bodyPr>
          <a:lstStyle/>
          <a:p>
            <a:r>
              <a:rPr lang="en-US" dirty="0" smtClean="0">
                <a:latin typeface="Showcard Gothic" panose="04020904020102020604" pitchFamily="82" charset="0"/>
              </a:rPr>
              <a:t>Discharge</a:t>
            </a:r>
            <a:endParaRPr lang="en-US" dirty="0">
              <a:latin typeface="Showcard Gothic" panose="04020904020102020604" pitchFamily="82" charset="0"/>
            </a:endParaRPr>
          </a:p>
        </p:txBody>
      </p:sp>
      <p:sp>
        <p:nvSpPr>
          <p:cNvPr id="5" name="Rectangle 4"/>
          <p:cNvSpPr/>
          <p:nvPr/>
        </p:nvSpPr>
        <p:spPr>
          <a:xfrm>
            <a:off x="827264" y="3733800"/>
            <a:ext cx="1665841" cy="369332"/>
          </a:xfrm>
          <a:prstGeom prst="rect">
            <a:avLst/>
          </a:prstGeom>
        </p:spPr>
        <p:txBody>
          <a:bodyPr wrap="none">
            <a:spAutoFit/>
          </a:bodyPr>
          <a:lstStyle/>
          <a:p>
            <a:r>
              <a:rPr lang="en-US" dirty="0" smtClean="0">
                <a:latin typeface="Showcard Gothic" panose="04020904020102020604" pitchFamily="82" charset="0"/>
              </a:rPr>
              <a:t>Discontinue</a:t>
            </a:r>
            <a:endParaRPr lang="en-US" dirty="0">
              <a:latin typeface="Showcard Gothic" panose="04020904020102020604" pitchFamily="82" charset="0"/>
            </a:endParaRPr>
          </a:p>
        </p:txBody>
      </p:sp>
    </p:spTree>
    <p:extLst>
      <p:ext uri="{BB962C8B-B14F-4D97-AF65-F5344CB8AC3E}">
        <p14:creationId xmlns:p14="http://schemas.microsoft.com/office/powerpoint/2010/main" val="21130094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62400" y="228600"/>
            <a:ext cx="3741425" cy="814428"/>
          </a:xfrm>
        </p:spPr>
        <p:txBody>
          <a:bodyPr>
            <a:noAutofit/>
          </a:bodyPr>
          <a:lstStyle/>
          <a:p>
            <a:r>
              <a:rPr lang="en-US" sz="2000" dirty="0">
                <a:latin typeface="Showcard Gothic" panose="04020904020102020604" pitchFamily="82" charset="0"/>
              </a:rPr>
              <a:t>Prognosis.</a:t>
            </a:r>
          </a:p>
        </p:txBody>
      </p:sp>
      <p:sp>
        <p:nvSpPr>
          <p:cNvPr id="6" name="Shape 283"/>
          <p:cNvSpPr txBox="1">
            <a:spLocks/>
          </p:cNvSpPr>
          <p:nvPr/>
        </p:nvSpPr>
        <p:spPr>
          <a:xfrm>
            <a:off x="1143000" y="2286000"/>
            <a:ext cx="6629400" cy="76200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1800" dirty="0" err="1">
                <a:solidFill>
                  <a:schemeClr val="tx1"/>
                </a:solidFill>
                <a:latin typeface="Berlin Sans FB Demi" pitchFamily="34" charset="0"/>
              </a:rPr>
              <a:t>Sekali</a:t>
            </a:r>
            <a:r>
              <a:rPr lang="en-US" sz="1800" dirty="0">
                <a:solidFill>
                  <a:schemeClr val="tx1"/>
                </a:solidFill>
                <a:latin typeface="Berlin Sans FB Demi" pitchFamily="34" charset="0"/>
              </a:rPr>
              <a:t> diagnosis </a:t>
            </a:r>
            <a:r>
              <a:rPr lang="en-US" sz="1800" dirty="0" err="1">
                <a:solidFill>
                  <a:schemeClr val="tx1"/>
                </a:solidFill>
                <a:latin typeface="Berlin Sans FB Demi" pitchFamily="34" charset="0"/>
              </a:rPr>
              <a:t>telah</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ditegakkan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fisioterapis</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menentukan</a:t>
            </a:r>
            <a:r>
              <a:rPr lang="en-US" sz="1800" dirty="0">
                <a:solidFill>
                  <a:schemeClr val="tx1"/>
                </a:solidFill>
                <a:latin typeface="Berlin Sans FB Demi" pitchFamily="34" charset="0"/>
              </a:rPr>
              <a:t> prognosis </a:t>
            </a:r>
            <a:r>
              <a:rPr lang="en-US" sz="1800" dirty="0" err="1">
                <a:solidFill>
                  <a:schemeClr val="tx1"/>
                </a:solidFill>
                <a:latin typeface="Berlin Sans FB Demi" pitchFamily="34" charset="0"/>
              </a:rPr>
              <a:t>dan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mengembangkan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rencana</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pelayanan</a:t>
            </a:r>
            <a:r>
              <a:rPr lang="en-US" sz="1800" dirty="0">
                <a:solidFill>
                  <a:schemeClr val="tx1"/>
                </a:solidFill>
                <a:latin typeface="Berlin Sans FB Demi" pitchFamily="34" charset="0"/>
              </a:rPr>
              <a:t>. </a:t>
            </a:r>
          </a:p>
        </p:txBody>
      </p:sp>
      <p:sp>
        <p:nvSpPr>
          <p:cNvPr id="2" name="Rectangle 1"/>
          <p:cNvSpPr/>
          <p:nvPr/>
        </p:nvSpPr>
        <p:spPr>
          <a:xfrm>
            <a:off x="7822624" y="6391343"/>
            <a:ext cx="1043876" cy="369332"/>
          </a:xfrm>
          <a:prstGeom prst="rect">
            <a:avLst/>
          </a:prstGeom>
        </p:spPr>
        <p:txBody>
          <a:bodyPr wrap="none">
            <a:spAutoFit/>
          </a:bodyPr>
          <a:lstStyle/>
          <a:p>
            <a:r>
              <a:rPr lang="en-US" dirty="0" smtClean="0">
                <a:latin typeface="Showcard Gothic" panose="04020904020102020604" pitchFamily="82" charset="0"/>
              </a:rPr>
              <a:t>(WCPT)</a:t>
            </a:r>
            <a:endParaRPr lang="en-US" dirty="0">
              <a:latin typeface="Showcard Gothic" panose="04020904020102020604" pitchFamily="82" charset="0"/>
            </a:endParaRPr>
          </a:p>
        </p:txBody>
      </p:sp>
      <p:sp>
        <p:nvSpPr>
          <p:cNvPr id="9" name="Shape 283"/>
          <p:cNvSpPr txBox="1">
            <a:spLocks/>
          </p:cNvSpPr>
          <p:nvPr/>
        </p:nvSpPr>
        <p:spPr>
          <a:xfrm>
            <a:off x="1193224" y="3352800"/>
            <a:ext cx="6629400" cy="129540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1800" dirty="0">
                <a:solidFill>
                  <a:schemeClr val="tx1"/>
                </a:solidFill>
                <a:latin typeface="Berlin Sans FB Demi" pitchFamily="34" charset="0"/>
              </a:rPr>
              <a:t>Prognosis </a:t>
            </a:r>
            <a:r>
              <a:rPr lang="en-US" sz="1800" dirty="0" err="1">
                <a:solidFill>
                  <a:schemeClr val="tx1"/>
                </a:solidFill>
                <a:latin typeface="Berlin Sans FB Demi" pitchFamily="34" charset="0"/>
              </a:rPr>
              <a:t>adalah</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penentuan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perkiraan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tingkat</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perbaikan</a:t>
            </a:r>
            <a:r>
              <a:rPr lang="en-US" sz="1800" dirty="0">
                <a:solidFill>
                  <a:schemeClr val="tx1"/>
                </a:solidFill>
                <a:latin typeface="Berlin Sans FB Demi" pitchFamily="34" charset="0"/>
              </a:rPr>
              <a:t> optimal </a:t>
            </a:r>
            <a:r>
              <a:rPr lang="en-US" sz="1800" dirty="0" err="1">
                <a:solidFill>
                  <a:schemeClr val="tx1"/>
                </a:solidFill>
                <a:latin typeface="Berlin Sans FB Demi" pitchFamily="34" charset="0"/>
              </a:rPr>
              <a:t>dalam</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fungsi</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dan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jumlah</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waktu</a:t>
            </a:r>
            <a:r>
              <a:rPr lang="en-US" sz="1800" dirty="0">
                <a:solidFill>
                  <a:schemeClr val="tx1"/>
                </a:solidFill>
                <a:latin typeface="Berlin Sans FB Demi" pitchFamily="34" charset="0"/>
              </a:rPr>
              <a:t> yang </a:t>
            </a:r>
            <a:r>
              <a:rPr lang="en-US" sz="1800" dirty="0" err="1">
                <a:solidFill>
                  <a:schemeClr val="tx1"/>
                </a:solidFill>
                <a:latin typeface="Berlin Sans FB Demi" pitchFamily="34" charset="0"/>
              </a:rPr>
              <a:t>dibutuhkan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untuk</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mencapai</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tingkat</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tersebut</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dan</a:t>
            </a:r>
            <a:r>
              <a:rPr lang="en-US" sz="1800" dirty="0">
                <a:solidFill>
                  <a:schemeClr val="tx1"/>
                </a:solidFill>
                <a:latin typeface="Berlin Sans FB Demi" pitchFamily="34" charset="0"/>
              </a:rPr>
              <a:t> juga </a:t>
            </a:r>
          </a:p>
          <a:p>
            <a:endParaRPr lang="en-US" sz="1800" dirty="0" err="1">
              <a:solidFill>
                <a:schemeClr val="tx1"/>
              </a:solidFill>
              <a:latin typeface="Berlin Sans FB Demi" pitchFamily="34" charset="0"/>
            </a:endParaRPr>
          </a:p>
        </p:txBody>
      </p:sp>
      <p:sp>
        <p:nvSpPr>
          <p:cNvPr id="8" name="Shape 283"/>
          <p:cNvSpPr txBox="1">
            <a:spLocks/>
          </p:cNvSpPr>
          <p:nvPr/>
        </p:nvSpPr>
        <p:spPr>
          <a:xfrm>
            <a:off x="1251857" y="4953000"/>
            <a:ext cx="6629400" cy="91440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1800" dirty="0" err="1">
                <a:solidFill>
                  <a:schemeClr val="tx1"/>
                </a:solidFill>
                <a:latin typeface="Berlin Sans FB Demi" pitchFamily="34" charset="0"/>
              </a:rPr>
              <a:t>termasuk</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perkiraan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tingkat</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perbaikan</a:t>
            </a:r>
            <a:r>
              <a:rPr lang="en-US" sz="1800" dirty="0">
                <a:solidFill>
                  <a:schemeClr val="tx1"/>
                </a:solidFill>
                <a:latin typeface="Berlin Sans FB Demi" pitchFamily="34" charset="0"/>
              </a:rPr>
              <a:t> yang </a:t>
            </a:r>
            <a:r>
              <a:rPr lang="en-US" sz="1800" dirty="0" err="1">
                <a:solidFill>
                  <a:schemeClr val="tx1"/>
                </a:solidFill>
                <a:latin typeface="Berlin Sans FB Demi" pitchFamily="34" charset="0"/>
              </a:rPr>
              <a:t>mungkin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dicapai</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pada</a:t>
            </a:r>
            <a:r>
              <a:rPr lang="en-US" sz="1800" dirty="0">
                <a:solidFill>
                  <a:schemeClr val="tx1"/>
                </a:solidFill>
                <a:latin typeface="Berlin Sans FB Demi" pitchFamily="34" charset="0"/>
              </a:rPr>
              <a:t> interval yang </a:t>
            </a:r>
            <a:r>
              <a:rPr lang="en-US" sz="1800" dirty="0" err="1">
                <a:solidFill>
                  <a:schemeClr val="tx1"/>
                </a:solidFill>
                <a:latin typeface="Berlin Sans FB Demi" pitchFamily="34" charset="0"/>
              </a:rPr>
              <a:t>bervariasi</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selama</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terapi</a:t>
            </a:r>
            <a:r>
              <a:rPr lang="en-US" sz="1800" dirty="0">
                <a:solidFill>
                  <a:schemeClr val="tx1"/>
                </a:solidFill>
                <a:latin typeface="Berlin Sans FB Demi" pitchFamily="34" charset="0"/>
              </a:rPr>
              <a:t>.</a:t>
            </a:r>
          </a:p>
          <a:p>
            <a:endParaRPr lang="en-US" sz="1800" dirty="0" err="1">
              <a:solidFill>
                <a:schemeClr val="tx1"/>
              </a:solidFill>
              <a:latin typeface="Berlin Sans FB Demi" pitchFamily="34" charset="0"/>
            </a:endParaRPr>
          </a:p>
        </p:txBody>
      </p:sp>
    </p:spTree>
    <p:extLst>
      <p:ext uri="{BB962C8B-B14F-4D97-AF65-F5344CB8AC3E}">
        <p14:creationId xmlns:p14="http://schemas.microsoft.com/office/powerpoint/2010/main" val="31836807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62400" y="228600"/>
            <a:ext cx="3741425" cy="814428"/>
          </a:xfrm>
        </p:spPr>
        <p:txBody>
          <a:bodyPr>
            <a:noAutofit/>
          </a:bodyPr>
          <a:lstStyle/>
          <a:p>
            <a:r>
              <a:rPr lang="en-US" sz="2000" dirty="0">
                <a:latin typeface="Showcard Gothic" panose="04020904020102020604" pitchFamily="82" charset="0"/>
              </a:rPr>
              <a:t>Prognosis.</a:t>
            </a:r>
          </a:p>
        </p:txBody>
      </p:sp>
      <p:sp>
        <p:nvSpPr>
          <p:cNvPr id="6" name="Shape 283"/>
          <p:cNvSpPr txBox="1">
            <a:spLocks/>
          </p:cNvSpPr>
          <p:nvPr/>
        </p:nvSpPr>
        <p:spPr>
          <a:xfrm>
            <a:off x="1143000" y="2438400"/>
            <a:ext cx="6629400" cy="137160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sv-SE" sz="1800" dirty="0">
                <a:solidFill>
                  <a:schemeClr val="tx1"/>
                </a:solidFill>
                <a:latin typeface="Berlin Sans FB Demi" pitchFamily="34" charset="0"/>
              </a:rPr>
              <a:t>Secara mandiri atau bersama-sama dalam team,  Fisioterapi memeriksa pasien,  kemudian merencanakan dan memberikan pengobatan dan program pendidikan kepada pasien dan keluarganya. </a:t>
            </a:r>
          </a:p>
        </p:txBody>
      </p:sp>
      <p:sp>
        <p:nvSpPr>
          <p:cNvPr id="2" name="Rectangle 1"/>
          <p:cNvSpPr/>
          <p:nvPr/>
        </p:nvSpPr>
        <p:spPr>
          <a:xfrm>
            <a:off x="7822624" y="6391343"/>
            <a:ext cx="1043876" cy="369332"/>
          </a:xfrm>
          <a:prstGeom prst="rect">
            <a:avLst/>
          </a:prstGeom>
        </p:spPr>
        <p:txBody>
          <a:bodyPr wrap="none">
            <a:spAutoFit/>
          </a:bodyPr>
          <a:lstStyle/>
          <a:p>
            <a:r>
              <a:rPr lang="en-US" dirty="0" smtClean="0">
                <a:latin typeface="Showcard Gothic" panose="04020904020102020604" pitchFamily="82" charset="0"/>
              </a:rPr>
              <a:t>(WCPT)</a:t>
            </a:r>
            <a:endParaRPr lang="en-US" dirty="0">
              <a:latin typeface="Showcard Gothic" panose="04020904020102020604" pitchFamily="82" charset="0"/>
            </a:endParaRPr>
          </a:p>
        </p:txBody>
      </p:sp>
      <p:sp>
        <p:nvSpPr>
          <p:cNvPr id="9" name="Shape 283"/>
          <p:cNvSpPr txBox="1">
            <a:spLocks/>
          </p:cNvSpPr>
          <p:nvPr/>
        </p:nvSpPr>
        <p:spPr>
          <a:xfrm>
            <a:off x="1200481" y="4267200"/>
            <a:ext cx="6629400" cy="160020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1800" dirty="0" err="1">
                <a:solidFill>
                  <a:schemeClr val="tx1"/>
                </a:solidFill>
                <a:latin typeface="Berlin Sans FB Demi" pitchFamily="34" charset="0"/>
              </a:rPr>
              <a:t>Fisioterapi</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terlibat</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dalam</a:t>
            </a:r>
            <a:r>
              <a:rPr lang="en-US" sz="1800" dirty="0">
                <a:solidFill>
                  <a:schemeClr val="tx1"/>
                </a:solidFill>
                <a:latin typeface="Berlin Sans FB Demi" pitchFamily="34" charset="0"/>
              </a:rPr>
              <a:t> program-program </a:t>
            </a:r>
            <a:r>
              <a:rPr lang="en-US" sz="1800" dirty="0" err="1">
                <a:solidFill>
                  <a:schemeClr val="tx1"/>
                </a:solidFill>
                <a:latin typeface="Berlin Sans FB Demi" pitchFamily="34" charset="0"/>
              </a:rPr>
              <a:t>skreening</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dan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pencegahan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pendidikan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kesehatan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maupun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penelitian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Fisioterapis</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dapat</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menjadi</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konsultan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pada</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lembaga-lembaga</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pendidikan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kesehatan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dan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sosial</a:t>
            </a:r>
            <a:r>
              <a:rPr lang="en-US" sz="1800" dirty="0">
                <a:solidFill>
                  <a:schemeClr val="tx1"/>
                </a:solidFill>
                <a:latin typeface="Berlin Sans FB Demi" pitchFamily="34" charset="0"/>
              </a:rPr>
              <a:t> yang </a:t>
            </a:r>
            <a:r>
              <a:rPr lang="en-US" sz="1800" dirty="0" err="1">
                <a:solidFill>
                  <a:schemeClr val="tx1"/>
                </a:solidFill>
                <a:latin typeface="Berlin Sans FB Demi" pitchFamily="34" charset="0"/>
              </a:rPr>
              <a:t>berkenaan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dengan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perawatan</a:t>
            </a:r>
            <a:r>
              <a:rPr lang="en-US" sz="1800" dirty="0">
                <a:solidFill>
                  <a:schemeClr val="tx1"/>
                </a:solidFill>
                <a:latin typeface="Berlin Sans FB Demi" pitchFamily="34" charset="0"/>
              </a:rPr>
              <a:t> </a:t>
            </a:r>
            <a:r>
              <a:rPr lang="en-US" sz="1800" dirty="0" err="1">
                <a:solidFill>
                  <a:schemeClr val="tx1"/>
                </a:solidFill>
                <a:latin typeface="Berlin Sans FB Demi" pitchFamily="34" charset="0"/>
              </a:rPr>
              <a:t>kesehatan</a:t>
            </a:r>
            <a:r>
              <a:rPr lang="en-US" sz="1800" dirty="0">
                <a:solidFill>
                  <a:schemeClr val="tx1"/>
                </a:solidFill>
                <a:latin typeface="Berlin Sans FB Demi" pitchFamily="34" charset="0"/>
              </a:rPr>
              <a:t>.</a:t>
            </a:r>
          </a:p>
        </p:txBody>
      </p:sp>
    </p:spTree>
    <p:extLst>
      <p:ext uri="{BB962C8B-B14F-4D97-AF65-F5344CB8AC3E}">
        <p14:creationId xmlns:p14="http://schemas.microsoft.com/office/powerpoint/2010/main" val="541641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62400" y="228600"/>
            <a:ext cx="3741425" cy="814428"/>
          </a:xfrm>
        </p:spPr>
        <p:txBody>
          <a:bodyPr>
            <a:noAutofit/>
          </a:bodyPr>
          <a:lstStyle/>
          <a:p>
            <a:r>
              <a:rPr lang="en-US" sz="2000" dirty="0">
                <a:latin typeface="Showcard Gothic" panose="04020904020102020604" pitchFamily="82" charset="0"/>
              </a:rPr>
              <a:t>III. INTRODUKSI DIAGNOSIS FISIOTERAPI</a:t>
            </a:r>
          </a:p>
        </p:txBody>
      </p:sp>
      <p:sp>
        <p:nvSpPr>
          <p:cNvPr id="6" name="Shape 283"/>
          <p:cNvSpPr txBox="1">
            <a:spLocks/>
          </p:cNvSpPr>
          <p:nvPr/>
        </p:nvSpPr>
        <p:spPr>
          <a:xfrm>
            <a:off x="1828800" y="2438400"/>
            <a:ext cx="5105400" cy="60960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sv-SE" sz="1800" dirty="0">
                <a:solidFill>
                  <a:schemeClr val="tx1"/>
                </a:solidFill>
                <a:latin typeface="Berlin Sans FB Demi" pitchFamily="34" charset="0"/>
              </a:rPr>
              <a:t>A. Muskuloskeletal,</a:t>
            </a:r>
          </a:p>
        </p:txBody>
      </p:sp>
      <p:sp>
        <p:nvSpPr>
          <p:cNvPr id="2" name="Rectangle 1"/>
          <p:cNvSpPr/>
          <p:nvPr/>
        </p:nvSpPr>
        <p:spPr>
          <a:xfrm>
            <a:off x="7822624" y="6391343"/>
            <a:ext cx="1043876" cy="369332"/>
          </a:xfrm>
          <a:prstGeom prst="rect">
            <a:avLst/>
          </a:prstGeom>
        </p:spPr>
        <p:txBody>
          <a:bodyPr wrap="none">
            <a:spAutoFit/>
          </a:bodyPr>
          <a:lstStyle/>
          <a:p>
            <a:r>
              <a:rPr lang="en-US" dirty="0" smtClean="0">
                <a:latin typeface="Showcard Gothic" panose="04020904020102020604" pitchFamily="82" charset="0"/>
              </a:rPr>
              <a:t>(WCPT)</a:t>
            </a:r>
            <a:endParaRPr lang="en-US" dirty="0">
              <a:latin typeface="Showcard Gothic" panose="04020904020102020604" pitchFamily="82" charset="0"/>
            </a:endParaRPr>
          </a:p>
        </p:txBody>
      </p:sp>
      <p:sp>
        <p:nvSpPr>
          <p:cNvPr id="7" name="Shape 283"/>
          <p:cNvSpPr txBox="1">
            <a:spLocks/>
          </p:cNvSpPr>
          <p:nvPr/>
        </p:nvSpPr>
        <p:spPr>
          <a:xfrm>
            <a:off x="1828800" y="4114800"/>
            <a:ext cx="5105400" cy="60960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sv-SE" sz="1800" dirty="0">
                <a:solidFill>
                  <a:schemeClr val="tx1"/>
                </a:solidFill>
                <a:latin typeface="Berlin Sans FB Demi" pitchFamily="34" charset="0"/>
              </a:rPr>
              <a:t>C. Kardiovaskulopulmonal</a:t>
            </a:r>
          </a:p>
        </p:txBody>
      </p:sp>
      <p:sp>
        <p:nvSpPr>
          <p:cNvPr id="8" name="Shape 283"/>
          <p:cNvSpPr txBox="1">
            <a:spLocks/>
          </p:cNvSpPr>
          <p:nvPr/>
        </p:nvSpPr>
        <p:spPr>
          <a:xfrm>
            <a:off x="1828800" y="3276600"/>
            <a:ext cx="5105400" cy="60960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sv-SE" sz="1800" dirty="0">
                <a:solidFill>
                  <a:schemeClr val="tx1"/>
                </a:solidFill>
                <a:latin typeface="Berlin Sans FB Demi" pitchFamily="34" charset="0"/>
              </a:rPr>
              <a:t>B. Neuromuskular</a:t>
            </a:r>
          </a:p>
        </p:txBody>
      </p:sp>
    </p:spTree>
    <p:extLst>
      <p:ext uri="{BB962C8B-B14F-4D97-AF65-F5344CB8AC3E}">
        <p14:creationId xmlns:p14="http://schemas.microsoft.com/office/powerpoint/2010/main" val="24230013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62400" y="228600"/>
            <a:ext cx="3741425" cy="814428"/>
          </a:xfrm>
        </p:spPr>
        <p:txBody>
          <a:bodyPr>
            <a:noAutofit/>
          </a:bodyPr>
          <a:lstStyle/>
          <a:p>
            <a:r>
              <a:rPr lang="en-US" sz="2000" dirty="0" err="1">
                <a:latin typeface="Showcard Gothic" panose="04020904020102020604" pitchFamily="82" charset="0"/>
              </a:rPr>
              <a:t>Introduksi</a:t>
            </a:r>
            <a:r>
              <a:rPr lang="en-US" sz="2000" dirty="0">
                <a:latin typeface="Showcard Gothic" panose="04020904020102020604" pitchFamily="82" charset="0"/>
              </a:rPr>
              <a:t> Diagnosis </a:t>
            </a:r>
            <a:r>
              <a:rPr lang="en-US" sz="2000" dirty="0" err="1">
                <a:latin typeface="Showcard Gothic" panose="04020904020102020604" pitchFamily="82" charset="0"/>
              </a:rPr>
              <a:t>Muskuloskeletal</a:t>
            </a:r>
            <a:r>
              <a:rPr lang="en-US" sz="2000" dirty="0">
                <a:latin typeface="Showcard Gothic" panose="04020904020102020604" pitchFamily="82" charset="0"/>
              </a:rPr>
              <a:t>.</a:t>
            </a:r>
          </a:p>
        </p:txBody>
      </p:sp>
      <p:sp>
        <p:nvSpPr>
          <p:cNvPr id="6" name="Shape 283"/>
          <p:cNvSpPr txBox="1">
            <a:spLocks/>
          </p:cNvSpPr>
          <p:nvPr/>
        </p:nvSpPr>
        <p:spPr>
          <a:xfrm>
            <a:off x="304800" y="1676400"/>
            <a:ext cx="5105400" cy="60960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sv-SE" sz="1800" dirty="0">
                <a:solidFill>
                  <a:schemeClr val="tx1"/>
                </a:solidFill>
                <a:latin typeface="Berlin Sans FB Demi" pitchFamily="34" charset="0"/>
              </a:rPr>
              <a:t>Serviced Function </a:t>
            </a:r>
          </a:p>
        </p:txBody>
      </p:sp>
      <p:sp>
        <p:nvSpPr>
          <p:cNvPr id="9" name="Text Box 3"/>
          <p:cNvSpPr txBox="1">
            <a:spLocks noChangeArrowheads="1"/>
          </p:cNvSpPr>
          <p:nvPr/>
        </p:nvSpPr>
        <p:spPr bwMode="auto">
          <a:xfrm>
            <a:off x="838200" y="2362200"/>
            <a:ext cx="4067175" cy="4431983"/>
          </a:xfrm>
          <a:prstGeom prst="rect">
            <a:avLst/>
          </a:prstGeom>
          <a:noFill/>
          <a:ln w="9525">
            <a:noFill/>
            <a:miter lim="800000"/>
            <a:headEnd/>
            <a:tailEnd/>
          </a:ln>
        </p:spPr>
        <p:txBody>
          <a:bodyPr wrap="square">
            <a:spAutoFit/>
          </a:bodyPr>
          <a:lstStyle/>
          <a:p>
            <a:pPr marL="282575" indent="-282575">
              <a:spcAft>
                <a:spcPct val="60000"/>
              </a:spcAft>
              <a:buClr>
                <a:srgbClr val="FF0000"/>
              </a:buClr>
              <a:buSzPct val="120000"/>
              <a:buFontTx/>
              <a:buChar char="•"/>
            </a:pPr>
            <a:r>
              <a:rPr lang="en-US" b="1" dirty="0">
                <a:latin typeface="Showcard Gothic" panose="04020904020102020604" pitchFamily="82" charset="0"/>
              </a:rPr>
              <a:t>Cardiovascular system</a:t>
            </a:r>
          </a:p>
          <a:p>
            <a:pPr marL="282575" indent="-282575">
              <a:spcAft>
                <a:spcPct val="60000"/>
              </a:spcAft>
              <a:buClr>
                <a:srgbClr val="FF0000"/>
              </a:buClr>
              <a:buSzPct val="120000"/>
              <a:buFontTx/>
              <a:buChar char="•"/>
            </a:pPr>
            <a:r>
              <a:rPr lang="en-US" b="1" dirty="0">
                <a:latin typeface="Showcard Gothic" panose="04020904020102020604" pitchFamily="82" charset="0"/>
              </a:rPr>
              <a:t>Respiratory system</a:t>
            </a:r>
          </a:p>
          <a:p>
            <a:pPr marL="282575" indent="-282575">
              <a:spcAft>
                <a:spcPct val="60000"/>
              </a:spcAft>
              <a:buClr>
                <a:srgbClr val="FF0000"/>
              </a:buClr>
              <a:buSzPct val="120000"/>
              <a:buFontTx/>
              <a:buChar char="•"/>
            </a:pPr>
            <a:r>
              <a:rPr lang="en-US" b="1" dirty="0">
                <a:latin typeface="Showcard Gothic" panose="04020904020102020604" pitchFamily="82" charset="0"/>
              </a:rPr>
              <a:t>Digestive system</a:t>
            </a:r>
          </a:p>
          <a:p>
            <a:pPr marL="282575" indent="-282575">
              <a:spcAft>
                <a:spcPct val="60000"/>
              </a:spcAft>
              <a:buClr>
                <a:srgbClr val="FF0000"/>
              </a:buClr>
              <a:buSzPct val="120000"/>
              <a:buFontTx/>
              <a:buChar char="•"/>
            </a:pPr>
            <a:r>
              <a:rPr lang="en-US" b="1" dirty="0">
                <a:latin typeface="Showcard Gothic" panose="04020904020102020604" pitchFamily="82" charset="0"/>
              </a:rPr>
              <a:t>Renal system</a:t>
            </a:r>
          </a:p>
          <a:p>
            <a:pPr marL="282575" indent="-282575">
              <a:spcAft>
                <a:spcPct val="60000"/>
              </a:spcAft>
              <a:buClr>
                <a:srgbClr val="FF0000"/>
              </a:buClr>
              <a:buSzPct val="120000"/>
              <a:buFontTx/>
              <a:buChar char="•"/>
            </a:pPr>
            <a:r>
              <a:rPr lang="en-US" b="1" dirty="0">
                <a:latin typeface="Showcard Gothic" panose="04020904020102020604" pitchFamily="82" charset="0"/>
              </a:rPr>
              <a:t>Reproductive system</a:t>
            </a:r>
          </a:p>
          <a:p>
            <a:pPr marL="282575" indent="-282575">
              <a:spcAft>
                <a:spcPct val="60000"/>
              </a:spcAft>
              <a:buClr>
                <a:srgbClr val="FF0000"/>
              </a:buClr>
              <a:buSzPct val="120000"/>
              <a:buFontTx/>
              <a:buChar char="•"/>
            </a:pPr>
            <a:r>
              <a:rPr lang="en-US" sz="2400" b="1" dirty="0" err="1">
                <a:solidFill>
                  <a:srgbClr val="FF0000"/>
                </a:solidFill>
                <a:latin typeface="Showcard Gothic" panose="04020904020102020604" pitchFamily="82" charset="0"/>
              </a:rPr>
              <a:t>Musculo</a:t>
            </a:r>
            <a:r>
              <a:rPr lang="en-US" sz="2400" b="1" dirty="0">
                <a:solidFill>
                  <a:srgbClr val="FF0000"/>
                </a:solidFill>
                <a:latin typeface="Showcard Gothic" panose="04020904020102020604" pitchFamily="82" charset="0"/>
              </a:rPr>
              <a:t>-skeletal system</a:t>
            </a:r>
            <a:endParaRPr lang="en-US" sz="2400" b="1" dirty="0">
              <a:latin typeface="Showcard Gothic" panose="04020904020102020604" pitchFamily="82" charset="0"/>
            </a:endParaRPr>
          </a:p>
          <a:p>
            <a:pPr marL="282575" indent="-282575">
              <a:spcAft>
                <a:spcPct val="60000"/>
              </a:spcAft>
              <a:buClr>
                <a:srgbClr val="FF0000"/>
              </a:buClr>
              <a:buSzPct val="120000"/>
              <a:buFontTx/>
              <a:buChar char="•"/>
            </a:pPr>
            <a:r>
              <a:rPr lang="en-US" b="1" dirty="0">
                <a:latin typeface="Showcard Gothic" panose="04020904020102020604" pitchFamily="82" charset="0"/>
              </a:rPr>
              <a:t>Nervous system</a:t>
            </a:r>
          </a:p>
          <a:p>
            <a:pPr marL="282575" indent="-282575">
              <a:spcAft>
                <a:spcPct val="60000"/>
              </a:spcAft>
              <a:buClr>
                <a:srgbClr val="FF0000"/>
              </a:buClr>
              <a:buSzPct val="120000"/>
              <a:buFontTx/>
              <a:buChar char="•"/>
            </a:pPr>
            <a:r>
              <a:rPr lang="en-US" b="1" dirty="0">
                <a:latin typeface="Showcard Gothic" panose="04020904020102020604" pitchFamily="82" charset="0"/>
              </a:rPr>
              <a:t>Endocrine system</a:t>
            </a:r>
          </a:p>
          <a:p>
            <a:pPr marL="282575" indent="-282575">
              <a:spcAft>
                <a:spcPct val="60000"/>
              </a:spcAft>
              <a:buClr>
                <a:srgbClr val="FF0000"/>
              </a:buClr>
              <a:buSzPct val="120000"/>
              <a:buFontTx/>
              <a:buChar char="•"/>
            </a:pPr>
            <a:r>
              <a:rPr lang="en-US" b="1" dirty="0">
                <a:latin typeface="Showcard Gothic" panose="04020904020102020604" pitchFamily="82" charset="0"/>
              </a:rPr>
              <a:t>Immune system</a:t>
            </a:r>
          </a:p>
        </p:txBody>
      </p:sp>
      <p:sp>
        <p:nvSpPr>
          <p:cNvPr id="10" name="Right Arrow 9"/>
          <p:cNvSpPr/>
          <p:nvPr/>
        </p:nvSpPr>
        <p:spPr>
          <a:xfrm>
            <a:off x="5029200" y="4191000"/>
            <a:ext cx="838200" cy="533400"/>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11" name="Picture 4" descr="C:\My Documents\Teaching Material\Bi20b2\Pocock &amp; Richards Figures\muscular system.tif"/>
          <p:cNvPicPr>
            <a:picLocks noChangeAspect="1" noChangeArrowheads="1"/>
          </p:cNvPicPr>
          <p:nvPr/>
        </p:nvPicPr>
        <p:blipFill>
          <a:blip r:embed="rId2"/>
          <a:stretch>
            <a:fillRect/>
          </a:stretch>
        </p:blipFill>
        <p:spPr bwMode="auto">
          <a:xfrm>
            <a:off x="6172200" y="1822290"/>
            <a:ext cx="2050262" cy="4807110"/>
          </a:xfrm>
          <a:prstGeom prst="rect">
            <a:avLst/>
          </a:prstGeom>
          <a:noFill/>
          <a:ln w="9525">
            <a:solidFill>
              <a:srgbClr val="FFC000"/>
            </a:solidFill>
            <a:miter lim="800000"/>
            <a:headEnd/>
            <a:tailEnd/>
          </a:ln>
        </p:spPr>
      </p:pic>
    </p:spTree>
    <p:extLst>
      <p:ext uri="{BB962C8B-B14F-4D97-AF65-F5344CB8AC3E}">
        <p14:creationId xmlns:p14="http://schemas.microsoft.com/office/powerpoint/2010/main" val="33203583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62400" y="228600"/>
            <a:ext cx="3741425" cy="814428"/>
          </a:xfrm>
        </p:spPr>
        <p:txBody>
          <a:bodyPr>
            <a:noAutofit/>
          </a:bodyPr>
          <a:lstStyle/>
          <a:p>
            <a:r>
              <a:rPr lang="en-US" sz="2000" dirty="0">
                <a:latin typeface="Showcard Gothic" panose="04020904020102020604" pitchFamily="82" charset="0"/>
              </a:rPr>
              <a:t>DIAGNOSIS MUSKULOSKELETAL</a:t>
            </a:r>
          </a:p>
        </p:txBody>
      </p:sp>
      <p:sp>
        <p:nvSpPr>
          <p:cNvPr id="9" name="Rectangle 3"/>
          <p:cNvSpPr>
            <a:spLocks noChangeArrowheads="1"/>
          </p:cNvSpPr>
          <p:nvPr/>
        </p:nvSpPr>
        <p:spPr bwMode="auto">
          <a:xfrm>
            <a:off x="408300" y="1699209"/>
            <a:ext cx="8458200" cy="4876800"/>
          </a:xfrm>
          <a:prstGeom prst="rect">
            <a:avLst/>
          </a:prstGeom>
          <a:noFill/>
          <a:ln w="9525">
            <a:solidFill>
              <a:schemeClr val="tx1"/>
            </a:solidFill>
            <a:miter lim="800000"/>
            <a:headEnd/>
            <a:tailEnd/>
          </a:ln>
        </p:spPr>
        <p:txBody>
          <a:bodyPr/>
          <a:lstStyle/>
          <a:p>
            <a:pPr marL="342900" indent="-342900">
              <a:spcBef>
                <a:spcPct val="20000"/>
              </a:spcBef>
              <a:buClr>
                <a:schemeClr val="tx2"/>
              </a:buClr>
              <a:buSzPct val="95000"/>
              <a:buFont typeface="Wingdings" pitchFamily="2" charset="2"/>
              <a:buNone/>
            </a:pPr>
            <a:r>
              <a:rPr lang="en-GB" sz="2800" b="1" dirty="0">
                <a:latin typeface="Showcard Gothic" panose="04020904020102020604" pitchFamily="82" charset="0"/>
                <a:cs typeface="Times New Roman" pitchFamily="18" charset="0"/>
              </a:rPr>
              <a:t>1.</a:t>
            </a:r>
            <a:r>
              <a:rPr lang="en-GB" sz="2800" dirty="0">
                <a:latin typeface="Showcard Gothic" panose="04020904020102020604" pitchFamily="82" charset="0"/>
                <a:cs typeface="Times New Roman" pitchFamily="18" charset="0"/>
              </a:rPr>
              <a:t>	</a:t>
            </a:r>
            <a:r>
              <a:rPr lang="en-GB" sz="2800" dirty="0" err="1">
                <a:latin typeface="Showcard Gothic" panose="04020904020102020604" pitchFamily="82" charset="0"/>
                <a:cs typeface="Times New Roman" pitchFamily="18" charset="0"/>
              </a:rPr>
              <a:t>Prediksi</a:t>
            </a:r>
            <a:r>
              <a:rPr lang="en-GB" sz="2800" dirty="0">
                <a:latin typeface="Showcard Gothic" panose="04020904020102020604" pitchFamily="82" charset="0"/>
              </a:rPr>
              <a:t> </a:t>
            </a:r>
            <a:r>
              <a:rPr lang="en-GB" sz="2800" dirty="0" err="1">
                <a:latin typeface="Showcard Gothic" panose="04020904020102020604" pitchFamily="82" charset="0"/>
              </a:rPr>
              <a:t>gangguan</a:t>
            </a:r>
            <a:r>
              <a:rPr lang="en-GB" sz="2800" dirty="0">
                <a:latin typeface="Showcard Gothic" panose="04020904020102020604" pitchFamily="82" charset="0"/>
              </a:rPr>
              <a:t> </a:t>
            </a:r>
            <a:r>
              <a:rPr lang="en-GB" sz="2800" b="1" i="1" dirty="0">
                <a:latin typeface="Showcard Gothic" panose="04020904020102020604" pitchFamily="82" charset="0"/>
              </a:rPr>
              <a:t>system </a:t>
            </a:r>
            <a:r>
              <a:rPr lang="en-GB" sz="2800" b="1" i="1" dirty="0" err="1">
                <a:latin typeface="Showcard Gothic" panose="04020904020102020604" pitchFamily="82" charset="0"/>
              </a:rPr>
              <a:t>muskulo</a:t>
            </a:r>
            <a:r>
              <a:rPr lang="en-GB" sz="2800" b="1" i="1" dirty="0">
                <a:latin typeface="Showcard Gothic" panose="04020904020102020604" pitchFamily="82" charset="0"/>
              </a:rPr>
              <a:t> skeletal</a:t>
            </a:r>
          </a:p>
          <a:p>
            <a:pPr marL="342900" indent="-342900">
              <a:spcBef>
                <a:spcPct val="20000"/>
              </a:spcBef>
              <a:buClr>
                <a:schemeClr val="tx2"/>
              </a:buClr>
              <a:buSzPct val="95000"/>
              <a:buFont typeface="Wingdings" pitchFamily="2" charset="2"/>
              <a:buNone/>
            </a:pPr>
            <a:r>
              <a:rPr lang="en-GB" sz="2800" dirty="0">
                <a:latin typeface="Showcard Gothic" panose="04020904020102020604" pitchFamily="82" charset="0"/>
                <a:cs typeface="Times New Roman" pitchFamily="18" charset="0"/>
              </a:rPr>
              <a:t>2.	</a:t>
            </a:r>
            <a:r>
              <a:rPr lang="en-GB" sz="2800" dirty="0" err="1">
                <a:latin typeface="Showcard Gothic" panose="04020904020102020604" pitchFamily="82" charset="0"/>
              </a:rPr>
              <a:t>Gangguan</a:t>
            </a:r>
            <a:r>
              <a:rPr lang="en-GB" sz="2800" dirty="0">
                <a:latin typeface="Showcard Gothic" panose="04020904020102020604" pitchFamily="82" charset="0"/>
              </a:rPr>
              <a:t> </a:t>
            </a:r>
            <a:r>
              <a:rPr lang="en-GB" sz="2800" b="1" i="1" dirty="0" err="1">
                <a:latin typeface="Showcard Gothic" panose="04020904020102020604" pitchFamily="82" charset="0"/>
              </a:rPr>
              <a:t>Sikap</a:t>
            </a:r>
            <a:endParaRPr lang="en-GB" sz="2800" b="1" i="1" dirty="0">
              <a:latin typeface="Showcard Gothic" panose="04020904020102020604" pitchFamily="82" charset="0"/>
            </a:endParaRPr>
          </a:p>
          <a:p>
            <a:pPr marL="342900" indent="-342900">
              <a:spcBef>
                <a:spcPct val="20000"/>
              </a:spcBef>
              <a:buClr>
                <a:schemeClr val="tx2"/>
              </a:buClr>
              <a:buSzPct val="95000"/>
              <a:buFont typeface="Wingdings" pitchFamily="2" charset="2"/>
              <a:buNone/>
            </a:pPr>
            <a:r>
              <a:rPr lang="en-GB" sz="2800" dirty="0">
                <a:latin typeface="Showcard Gothic" panose="04020904020102020604" pitchFamily="82" charset="0"/>
                <a:cs typeface="Times New Roman" pitchFamily="18" charset="0"/>
              </a:rPr>
              <a:t>3.	</a:t>
            </a:r>
            <a:r>
              <a:rPr lang="en-GB" sz="2800" dirty="0" err="1">
                <a:latin typeface="Showcard Gothic" panose="04020904020102020604" pitchFamily="82" charset="0"/>
              </a:rPr>
              <a:t>Gangguan</a:t>
            </a:r>
            <a:r>
              <a:rPr lang="en-GB" sz="2800" dirty="0">
                <a:latin typeface="Showcard Gothic" panose="04020904020102020604" pitchFamily="82" charset="0"/>
              </a:rPr>
              <a:t> </a:t>
            </a:r>
            <a:r>
              <a:rPr lang="en-GB" sz="2800" b="1" i="1" dirty="0" err="1">
                <a:latin typeface="Showcard Gothic" panose="04020904020102020604" pitchFamily="82" charset="0"/>
              </a:rPr>
              <a:t>performans</a:t>
            </a:r>
            <a:r>
              <a:rPr lang="en-GB" sz="2800" b="1" i="1" dirty="0">
                <a:latin typeface="Showcard Gothic" panose="04020904020102020604" pitchFamily="82" charset="0"/>
              </a:rPr>
              <a:t> </a:t>
            </a:r>
            <a:r>
              <a:rPr lang="en-GB" sz="2800" b="1" i="1" dirty="0" err="1">
                <a:latin typeface="Showcard Gothic" panose="04020904020102020604" pitchFamily="82" charset="0"/>
              </a:rPr>
              <a:t>otot</a:t>
            </a:r>
            <a:endParaRPr lang="en-GB" sz="2800" b="1" i="1" dirty="0">
              <a:latin typeface="Showcard Gothic" panose="04020904020102020604" pitchFamily="82" charset="0"/>
            </a:endParaRPr>
          </a:p>
          <a:p>
            <a:pPr marL="342900" indent="-342900">
              <a:spcBef>
                <a:spcPct val="20000"/>
              </a:spcBef>
              <a:buClr>
                <a:schemeClr val="tx2"/>
              </a:buClr>
              <a:buSzPct val="95000"/>
              <a:buFont typeface="Wingdings" pitchFamily="2" charset="2"/>
              <a:buNone/>
            </a:pPr>
            <a:r>
              <a:rPr lang="en-GB" sz="2800" dirty="0">
                <a:latin typeface="Showcard Gothic" panose="04020904020102020604" pitchFamily="82" charset="0"/>
                <a:cs typeface="Times New Roman" pitchFamily="18" charset="0"/>
              </a:rPr>
              <a:t>4.	</a:t>
            </a:r>
            <a:r>
              <a:rPr lang="en-GB" sz="2800" dirty="0" err="1">
                <a:latin typeface="Showcard Gothic" panose="04020904020102020604" pitchFamily="82" charset="0"/>
              </a:rPr>
              <a:t>Gangguan</a:t>
            </a:r>
            <a:r>
              <a:rPr lang="en-GB" sz="2800" dirty="0">
                <a:latin typeface="Showcard Gothic" panose="04020904020102020604" pitchFamily="82" charset="0"/>
              </a:rPr>
              <a:t> </a:t>
            </a:r>
            <a:r>
              <a:rPr lang="en-GB" sz="2800" i="1" dirty="0" err="1">
                <a:latin typeface="Showcard Gothic" panose="04020904020102020604" pitchFamily="82" charset="0"/>
              </a:rPr>
              <a:t>mobilitas</a:t>
            </a:r>
            <a:r>
              <a:rPr lang="en-GB" sz="2800" i="1" dirty="0">
                <a:latin typeface="Showcard Gothic" panose="04020904020102020604" pitchFamily="82" charset="0"/>
              </a:rPr>
              <a:t> </a:t>
            </a:r>
            <a:r>
              <a:rPr lang="en-GB" sz="2800" i="1" dirty="0" err="1">
                <a:latin typeface="Showcard Gothic" panose="04020904020102020604" pitchFamily="82" charset="0"/>
              </a:rPr>
              <a:t>sendi</a:t>
            </a:r>
            <a:r>
              <a:rPr lang="en-GB" sz="2800" dirty="0">
                <a:latin typeface="Showcard Gothic" panose="04020904020102020604" pitchFamily="82" charset="0"/>
              </a:rPr>
              <a:t>, </a:t>
            </a:r>
            <a:r>
              <a:rPr lang="en-GB" sz="2800" i="1" dirty="0">
                <a:latin typeface="Showcard Gothic" panose="04020904020102020604" pitchFamily="82" charset="0"/>
              </a:rPr>
              <a:t>motor function</a:t>
            </a:r>
            <a:r>
              <a:rPr lang="en-GB" sz="2800" dirty="0">
                <a:latin typeface="Showcard Gothic" panose="04020904020102020604" pitchFamily="82" charset="0"/>
              </a:rPr>
              <a:t>, </a:t>
            </a:r>
            <a:r>
              <a:rPr lang="en-GB" sz="2800" i="1" dirty="0" err="1">
                <a:latin typeface="Showcard Gothic" panose="04020904020102020604" pitchFamily="82" charset="0"/>
              </a:rPr>
              <a:t>kinerja</a:t>
            </a:r>
            <a:r>
              <a:rPr lang="en-GB" sz="2800" i="1" dirty="0">
                <a:latin typeface="Showcard Gothic" panose="04020904020102020604" pitchFamily="82" charset="0"/>
              </a:rPr>
              <a:t> </a:t>
            </a:r>
            <a:r>
              <a:rPr lang="en-GB" sz="2800" i="1" dirty="0" err="1">
                <a:latin typeface="Showcard Gothic" panose="04020904020102020604" pitchFamily="82" charset="0"/>
              </a:rPr>
              <a:t>otot</a:t>
            </a:r>
            <a:r>
              <a:rPr lang="en-GB" sz="2800" dirty="0">
                <a:latin typeface="Showcard Gothic" panose="04020904020102020604" pitchFamily="82" charset="0"/>
              </a:rPr>
              <a:t>, </a:t>
            </a:r>
            <a:r>
              <a:rPr lang="en-GB" sz="2800" dirty="0" err="1">
                <a:latin typeface="Showcard Gothic" panose="04020904020102020604" pitchFamily="82" charset="0"/>
              </a:rPr>
              <a:t>dan</a:t>
            </a:r>
            <a:r>
              <a:rPr lang="en-GB" sz="2800" dirty="0">
                <a:latin typeface="Showcard Gothic" panose="04020904020102020604" pitchFamily="82" charset="0"/>
              </a:rPr>
              <a:t> </a:t>
            </a:r>
            <a:r>
              <a:rPr lang="en-GB" sz="2800" i="1" dirty="0">
                <a:latin typeface="Showcard Gothic" panose="04020904020102020604" pitchFamily="82" charset="0"/>
              </a:rPr>
              <a:t>ROM</a:t>
            </a:r>
            <a:r>
              <a:rPr lang="en-GB" sz="2800" dirty="0">
                <a:latin typeface="Showcard Gothic" panose="04020904020102020604" pitchFamily="82" charset="0"/>
              </a:rPr>
              <a:t> </a:t>
            </a:r>
            <a:r>
              <a:rPr lang="en-GB" dirty="0" err="1">
                <a:latin typeface="Showcard Gothic" panose="04020904020102020604" pitchFamily="82" charset="0"/>
              </a:rPr>
              <a:t>yg</a:t>
            </a:r>
            <a:r>
              <a:rPr lang="en-GB" dirty="0">
                <a:latin typeface="Showcard Gothic" panose="04020904020102020604" pitchFamily="82" charset="0"/>
              </a:rPr>
              <a:t> </a:t>
            </a:r>
            <a:r>
              <a:rPr lang="en-GB" dirty="0" err="1">
                <a:latin typeface="Showcard Gothic" panose="04020904020102020604" pitchFamily="82" charset="0"/>
              </a:rPr>
              <a:t>disebabkan</a:t>
            </a:r>
            <a:r>
              <a:rPr lang="en-GB" dirty="0">
                <a:latin typeface="Showcard Gothic" panose="04020904020102020604" pitchFamily="82" charset="0"/>
              </a:rPr>
              <a:t> </a:t>
            </a:r>
            <a:r>
              <a:rPr lang="en-GB" dirty="0" err="1">
                <a:latin typeface="Showcard Gothic" panose="04020904020102020604" pitchFamily="82" charset="0"/>
              </a:rPr>
              <a:t>oleh</a:t>
            </a:r>
            <a:r>
              <a:rPr lang="en-GB" dirty="0">
                <a:latin typeface="Showcard Gothic" panose="04020904020102020604" pitchFamily="82" charset="0"/>
              </a:rPr>
              <a:t> </a:t>
            </a:r>
            <a:r>
              <a:rPr lang="en-GB" sz="2800" b="1" i="1" dirty="0">
                <a:solidFill>
                  <a:srgbClr val="FFC000"/>
                </a:solidFill>
                <a:latin typeface="Showcard Gothic" panose="04020904020102020604" pitchFamily="82" charset="0"/>
              </a:rPr>
              <a:t>connective tissue</a:t>
            </a:r>
            <a:r>
              <a:rPr lang="en-GB" sz="2800" dirty="0">
                <a:solidFill>
                  <a:srgbClr val="FFC000"/>
                </a:solidFill>
                <a:latin typeface="Showcard Gothic" panose="04020904020102020604" pitchFamily="82" charset="0"/>
              </a:rPr>
              <a:t>.</a:t>
            </a:r>
          </a:p>
          <a:p>
            <a:pPr marL="342900" indent="-342900">
              <a:spcBef>
                <a:spcPct val="20000"/>
              </a:spcBef>
              <a:buClr>
                <a:schemeClr val="tx2"/>
              </a:buClr>
              <a:buSzPct val="95000"/>
              <a:buFont typeface="Wingdings" pitchFamily="2" charset="2"/>
              <a:buNone/>
            </a:pPr>
            <a:r>
              <a:rPr lang="en-GB" sz="2800" dirty="0">
                <a:latin typeface="Showcard Gothic" panose="04020904020102020604" pitchFamily="82" charset="0"/>
                <a:cs typeface="Times New Roman" pitchFamily="18" charset="0"/>
              </a:rPr>
              <a:t>5.	</a:t>
            </a:r>
            <a:r>
              <a:rPr lang="en-GB" sz="2800" dirty="0" err="1">
                <a:latin typeface="Showcard Gothic" panose="04020904020102020604" pitchFamily="82" charset="0"/>
              </a:rPr>
              <a:t>Gangguan</a:t>
            </a:r>
            <a:r>
              <a:rPr lang="en-GB" sz="2800" dirty="0">
                <a:latin typeface="Showcard Gothic" panose="04020904020102020604" pitchFamily="82" charset="0"/>
              </a:rPr>
              <a:t> </a:t>
            </a:r>
            <a:r>
              <a:rPr lang="en-GB" sz="2800" i="1" dirty="0" err="1">
                <a:latin typeface="Showcard Gothic" panose="04020904020102020604" pitchFamily="82" charset="0"/>
              </a:rPr>
              <a:t>mobilitas</a:t>
            </a:r>
            <a:r>
              <a:rPr lang="en-GB" sz="2800" i="1" dirty="0">
                <a:latin typeface="Showcard Gothic" panose="04020904020102020604" pitchFamily="82" charset="0"/>
              </a:rPr>
              <a:t> </a:t>
            </a:r>
            <a:r>
              <a:rPr lang="en-GB" sz="2800" i="1" dirty="0" err="1">
                <a:latin typeface="Showcard Gothic" panose="04020904020102020604" pitchFamily="82" charset="0"/>
              </a:rPr>
              <a:t>sendi</a:t>
            </a:r>
            <a:r>
              <a:rPr lang="en-GB" sz="2800" i="1" dirty="0">
                <a:latin typeface="Showcard Gothic" panose="04020904020102020604" pitchFamily="82" charset="0"/>
              </a:rPr>
              <a:t>, motor function, </a:t>
            </a:r>
            <a:r>
              <a:rPr lang="en-GB" sz="2800" i="1" dirty="0" err="1">
                <a:latin typeface="Showcard Gothic" panose="04020904020102020604" pitchFamily="82" charset="0"/>
              </a:rPr>
              <a:t>kinerja</a:t>
            </a:r>
            <a:r>
              <a:rPr lang="en-GB" sz="2800" i="1" dirty="0">
                <a:latin typeface="Showcard Gothic" panose="04020904020102020604" pitchFamily="82" charset="0"/>
              </a:rPr>
              <a:t> </a:t>
            </a:r>
            <a:r>
              <a:rPr lang="en-GB" sz="2800" i="1" dirty="0" err="1">
                <a:latin typeface="Showcard Gothic" panose="04020904020102020604" pitchFamily="82" charset="0"/>
              </a:rPr>
              <a:t>otot</a:t>
            </a:r>
            <a:r>
              <a:rPr lang="en-GB" sz="2800" i="1" dirty="0">
                <a:latin typeface="Showcard Gothic" panose="04020904020102020604" pitchFamily="82" charset="0"/>
              </a:rPr>
              <a:t>, </a:t>
            </a:r>
            <a:r>
              <a:rPr lang="en-GB" sz="2800" i="1" dirty="0" err="1">
                <a:latin typeface="Showcard Gothic" panose="04020904020102020604" pitchFamily="82" charset="0"/>
              </a:rPr>
              <a:t>dan</a:t>
            </a:r>
            <a:r>
              <a:rPr lang="en-GB" sz="2800" i="1" dirty="0">
                <a:latin typeface="Showcard Gothic" panose="04020904020102020604" pitchFamily="82" charset="0"/>
              </a:rPr>
              <a:t> ROM</a:t>
            </a:r>
            <a:r>
              <a:rPr lang="en-GB" sz="2800" dirty="0">
                <a:latin typeface="Showcard Gothic" panose="04020904020102020604" pitchFamily="82" charset="0"/>
              </a:rPr>
              <a:t> </a:t>
            </a:r>
            <a:r>
              <a:rPr lang="en-GB" sz="2800" dirty="0" err="1">
                <a:latin typeface="Showcard Gothic" panose="04020904020102020604" pitchFamily="82" charset="0"/>
              </a:rPr>
              <a:t>yg</a:t>
            </a:r>
            <a:r>
              <a:rPr lang="en-GB" sz="2800" dirty="0">
                <a:latin typeface="Showcard Gothic" panose="04020904020102020604" pitchFamily="82" charset="0"/>
              </a:rPr>
              <a:t> </a:t>
            </a:r>
            <a:r>
              <a:rPr lang="en-GB" sz="2800" dirty="0" err="1">
                <a:latin typeface="Showcard Gothic" panose="04020904020102020604" pitchFamily="82" charset="0"/>
              </a:rPr>
              <a:t>disebabkan</a:t>
            </a:r>
            <a:r>
              <a:rPr lang="en-GB" sz="2800" dirty="0">
                <a:latin typeface="Showcard Gothic" panose="04020904020102020604" pitchFamily="82" charset="0"/>
              </a:rPr>
              <a:t> </a:t>
            </a:r>
            <a:r>
              <a:rPr lang="en-GB" sz="2800" dirty="0" err="1" smtClean="0">
                <a:latin typeface="Showcard Gothic" panose="04020904020102020604" pitchFamily="82" charset="0"/>
              </a:rPr>
              <a:t>oleh</a:t>
            </a:r>
            <a:r>
              <a:rPr lang="id-ID" sz="2800" dirty="0" smtClean="0">
                <a:latin typeface="Showcard Gothic" panose="04020904020102020604" pitchFamily="82" charset="0"/>
              </a:rPr>
              <a:t> </a:t>
            </a:r>
            <a:r>
              <a:rPr lang="en-GB" sz="2800" b="1" i="1" dirty="0" err="1" smtClean="0">
                <a:solidFill>
                  <a:srgbClr val="FFC000"/>
                </a:solidFill>
                <a:latin typeface="Showcard Gothic" panose="04020904020102020604" pitchFamily="82" charset="0"/>
              </a:rPr>
              <a:t>inflamasi</a:t>
            </a:r>
            <a:r>
              <a:rPr lang="en-GB" sz="2800" b="1" i="1" dirty="0" smtClean="0">
                <a:solidFill>
                  <a:srgbClr val="FFC000"/>
                </a:solidFill>
                <a:latin typeface="Showcard Gothic" panose="04020904020102020604" pitchFamily="82" charset="0"/>
              </a:rPr>
              <a:t> </a:t>
            </a:r>
            <a:r>
              <a:rPr lang="en-GB" sz="2800" b="1" i="1" dirty="0" err="1">
                <a:solidFill>
                  <a:srgbClr val="FFC000"/>
                </a:solidFill>
                <a:latin typeface="Showcard Gothic" panose="04020904020102020604" pitchFamily="82" charset="0"/>
              </a:rPr>
              <a:t>lokal</a:t>
            </a:r>
            <a:r>
              <a:rPr lang="en-GB" sz="2800" dirty="0">
                <a:solidFill>
                  <a:srgbClr val="FFC000"/>
                </a:solidFill>
                <a:latin typeface="Showcard Gothic" panose="04020904020102020604" pitchFamily="82" charset="0"/>
              </a:rPr>
              <a:t>.</a:t>
            </a:r>
          </a:p>
        </p:txBody>
      </p:sp>
    </p:spTree>
    <p:extLst>
      <p:ext uri="{BB962C8B-B14F-4D97-AF65-F5344CB8AC3E}">
        <p14:creationId xmlns:p14="http://schemas.microsoft.com/office/powerpoint/2010/main" val="2058875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additive="base">
                                        <p:cTn id="3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62400" y="228600"/>
            <a:ext cx="3741425" cy="814428"/>
          </a:xfrm>
        </p:spPr>
        <p:txBody>
          <a:bodyPr>
            <a:noAutofit/>
          </a:bodyPr>
          <a:lstStyle/>
          <a:p>
            <a:r>
              <a:rPr lang="en-US" sz="2000" dirty="0">
                <a:latin typeface="Showcard Gothic" panose="04020904020102020604" pitchFamily="82" charset="0"/>
              </a:rPr>
              <a:t>DIAGNOSIS MUSKULOSKELETAL</a:t>
            </a:r>
          </a:p>
        </p:txBody>
      </p:sp>
      <p:sp>
        <p:nvSpPr>
          <p:cNvPr id="5" name="Rectangle 3"/>
          <p:cNvSpPr>
            <a:spLocks noChangeArrowheads="1"/>
          </p:cNvSpPr>
          <p:nvPr/>
        </p:nvSpPr>
        <p:spPr bwMode="auto">
          <a:xfrm>
            <a:off x="373743" y="2057400"/>
            <a:ext cx="8313057" cy="4114800"/>
          </a:xfrm>
          <a:prstGeom prst="rect">
            <a:avLst/>
          </a:prstGeom>
          <a:noFill/>
          <a:ln w="9525">
            <a:solidFill>
              <a:schemeClr val="tx1"/>
            </a:solidFill>
            <a:miter lim="800000"/>
            <a:headEnd/>
            <a:tailEnd/>
          </a:ln>
        </p:spPr>
        <p:txBody>
          <a:bodyPr/>
          <a:lstStyle/>
          <a:p>
            <a:pPr marL="457200" indent="-457200">
              <a:lnSpc>
                <a:spcPct val="80000"/>
              </a:lnSpc>
              <a:spcBef>
                <a:spcPct val="20000"/>
              </a:spcBef>
              <a:buClr>
                <a:schemeClr val="tx2"/>
              </a:buClr>
              <a:buSzPct val="95000"/>
              <a:buFont typeface="Wingdings" pitchFamily="2" charset="2"/>
              <a:buNone/>
            </a:pPr>
            <a:endParaRPr lang="id-ID" sz="2800" b="1" dirty="0" smtClean="0">
              <a:cs typeface="Times New Roman" pitchFamily="18" charset="0"/>
            </a:endParaRPr>
          </a:p>
          <a:p>
            <a:pPr marL="457200" indent="-457200">
              <a:lnSpc>
                <a:spcPct val="80000"/>
              </a:lnSpc>
              <a:spcBef>
                <a:spcPct val="20000"/>
              </a:spcBef>
              <a:buClr>
                <a:schemeClr val="tx2"/>
              </a:buClr>
              <a:buSzPct val="95000"/>
              <a:buFont typeface="Wingdings" pitchFamily="2" charset="2"/>
              <a:buNone/>
            </a:pPr>
            <a:r>
              <a:rPr lang="en-GB" b="1" dirty="0" smtClean="0">
                <a:latin typeface="Showcard Gothic" panose="04020904020102020604" pitchFamily="82" charset="0"/>
                <a:cs typeface="Calibri" pitchFamily="34" charset="0"/>
              </a:rPr>
              <a:t>6</a:t>
            </a:r>
            <a:r>
              <a:rPr lang="en-GB" b="1" dirty="0">
                <a:latin typeface="Showcard Gothic" panose="04020904020102020604" pitchFamily="82" charset="0"/>
                <a:cs typeface="Calibri" pitchFamily="34" charset="0"/>
              </a:rPr>
              <a:t>.	</a:t>
            </a:r>
            <a:r>
              <a:rPr lang="en-GB" b="1" dirty="0" err="1">
                <a:latin typeface="Showcard Gothic" panose="04020904020102020604" pitchFamily="82" charset="0"/>
                <a:cs typeface="Calibri" pitchFamily="34" charset="0"/>
              </a:rPr>
              <a:t>Gangguan</a:t>
            </a:r>
            <a:r>
              <a:rPr lang="en-GB" b="1" dirty="0">
                <a:latin typeface="Showcard Gothic" panose="04020904020102020604" pitchFamily="82" charset="0"/>
                <a:cs typeface="Calibri" pitchFamily="34" charset="0"/>
              </a:rPr>
              <a:t> </a:t>
            </a:r>
            <a:r>
              <a:rPr lang="en-GB" b="1" i="1" dirty="0" err="1">
                <a:latin typeface="Showcard Gothic" panose="04020904020102020604" pitchFamily="82" charset="0"/>
                <a:cs typeface="Calibri" pitchFamily="34" charset="0"/>
              </a:rPr>
              <a:t>mobilitas</a:t>
            </a:r>
            <a:r>
              <a:rPr lang="en-GB" b="1" i="1" dirty="0">
                <a:latin typeface="Showcard Gothic" panose="04020904020102020604" pitchFamily="82" charset="0"/>
                <a:cs typeface="Calibri" pitchFamily="34" charset="0"/>
              </a:rPr>
              <a:t> </a:t>
            </a:r>
            <a:r>
              <a:rPr lang="en-GB" b="1" i="1" dirty="0" err="1">
                <a:latin typeface="Showcard Gothic" panose="04020904020102020604" pitchFamily="82" charset="0"/>
                <a:cs typeface="Calibri" pitchFamily="34" charset="0"/>
              </a:rPr>
              <a:t>sendi</a:t>
            </a:r>
            <a:r>
              <a:rPr lang="en-GB" b="1" i="1" dirty="0">
                <a:latin typeface="Showcard Gothic" panose="04020904020102020604" pitchFamily="82" charset="0"/>
                <a:cs typeface="Calibri" pitchFamily="34" charset="0"/>
              </a:rPr>
              <a:t>, motor function, </a:t>
            </a:r>
            <a:r>
              <a:rPr lang="en-GB" b="1" i="1" dirty="0" err="1">
                <a:latin typeface="Showcard Gothic" panose="04020904020102020604" pitchFamily="82" charset="0"/>
                <a:cs typeface="Calibri" pitchFamily="34" charset="0"/>
              </a:rPr>
              <a:t>kinerja</a:t>
            </a:r>
            <a:r>
              <a:rPr lang="en-GB" b="1" i="1" dirty="0">
                <a:latin typeface="Showcard Gothic" panose="04020904020102020604" pitchFamily="82" charset="0"/>
                <a:cs typeface="Calibri" pitchFamily="34" charset="0"/>
              </a:rPr>
              <a:t> </a:t>
            </a:r>
            <a:r>
              <a:rPr lang="en-GB" b="1" i="1" dirty="0" err="1">
                <a:latin typeface="Showcard Gothic" panose="04020904020102020604" pitchFamily="82" charset="0"/>
                <a:cs typeface="Calibri" pitchFamily="34" charset="0"/>
              </a:rPr>
              <a:t>otot</a:t>
            </a:r>
            <a:r>
              <a:rPr lang="en-GB" b="1" i="1" dirty="0">
                <a:latin typeface="Showcard Gothic" panose="04020904020102020604" pitchFamily="82" charset="0"/>
                <a:cs typeface="Calibri" pitchFamily="34" charset="0"/>
              </a:rPr>
              <a:t>, </a:t>
            </a:r>
            <a:r>
              <a:rPr lang="en-GB" b="1" dirty="0" err="1">
                <a:latin typeface="Showcard Gothic" panose="04020904020102020604" pitchFamily="82" charset="0"/>
                <a:cs typeface="Calibri" pitchFamily="34" charset="0"/>
              </a:rPr>
              <a:t>dan</a:t>
            </a:r>
            <a:r>
              <a:rPr lang="en-GB" b="1" dirty="0">
                <a:latin typeface="Showcard Gothic" panose="04020904020102020604" pitchFamily="82" charset="0"/>
                <a:cs typeface="Calibri" pitchFamily="34" charset="0"/>
              </a:rPr>
              <a:t> </a:t>
            </a:r>
            <a:r>
              <a:rPr lang="en-GB" b="1" i="1" dirty="0">
                <a:latin typeface="Showcard Gothic" panose="04020904020102020604" pitchFamily="82" charset="0"/>
                <a:cs typeface="Calibri" pitchFamily="34" charset="0"/>
              </a:rPr>
              <a:t>ROM</a:t>
            </a:r>
            <a:r>
              <a:rPr lang="en-GB" b="1" dirty="0">
                <a:latin typeface="Showcard Gothic" panose="04020904020102020604" pitchFamily="82" charset="0"/>
                <a:cs typeface="Calibri" pitchFamily="34" charset="0"/>
              </a:rPr>
              <a:t> </a:t>
            </a:r>
            <a:r>
              <a:rPr lang="en-GB" b="1" dirty="0" err="1">
                <a:latin typeface="Showcard Gothic" panose="04020904020102020604" pitchFamily="82" charset="0"/>
                <a:cs typeface="Calibri" pitchFamily="34" charset="0"/>
              </a:rPr>
              <a:t>yg</a:t>
            </a:r>
            <a:r>
              <a:rPr lang="en-GB" b="1" dirty="0">
                <a:latin typeface="Showcard Gothic" panose="04020904020102020604" pitchFamily="82" charset="0"/>
                <a:cs typeface="Calibri" pitchFamily="34" charset="0"/>
              </a:rPr>
              <a:t> </a:t>
            </a:r>
            <a:r>
              <a:rPr lang="en-GB" b="1" dirty="0" err="1">
                <a:latin typeface="Showcard Gothic" panose="04020904020102020604" pitchFamily="82" charset="0"/>
                <a:cs typeface="Calibri" pitchFamily="34" charset="0"/>
              </a:rPr>
              <a:t>disebabkan</a:t>
            </a:r>
            <a:r>
              <a:rPr lang="en-GB" b="1" dirty="0">
                <a:latin typeface="Showcard Gothic" panose="04020904020102020604" pitchFamily="82" charset="0"/>
                <a:cs typeface="Calibri" pitchFamily="34" charset="0"/>
              </a:rPr>
              <a:t> </a:t>
            </a:r>
            <a:r>
              <a:rPr lang="en-GB" b="1" i="1" dirty="0" err="1">
                <a:solidFill>
                  <a:srgbClr val="FFC000"/>
                </a:solidFill>
                <a:latin typeface="Showcard Gothic" panose="04020904020102020604" pitchFamily="82" charset="0"/>
                <a:cs typeface="Calibri" pitchFamily="34" charset="0"/>
              </a:rPr>
              <a:t>kerusakan</a:t>
            </a:r>
            <a:r>
              <a:rPr lang="en-GB" b="1" i="1" dirty="0">
                <a:solidFill>
                  <a:srgbClr val="FFC000"/>
                </a:solidFill>
                <a:latin typeface="Showcard Gothic" panose="04020904020102020604" pitchFamily="82" charset="0"/>
                <a:cs typeface="Calibri" pitchFamily="34" charset="0"/>
              </a:rPr>
              <a:t> spinal</a:t>
            </a:r>
            <a:r>
              <a:rPr lang="en-GB" b="1" dirty="0">
                <a:solidFill>
                  <a:srgbClr val="FFC000"/>
                </a:solidFill>
                <a:latin typeface="Showcard Gothic" panose="04020904020102020604" pitchFamily="82" charset="0"/>
                <a:cs typeface="Calibri" pitchFamily="34" charset="0"/>
              </a:rPr>
              <a:t>.</a:t>
            </a:r>
          </a:p>
          <a:p>
            <a:pPr marL="457200" indent="-457200">
              <a:lnSpc>
                <a:spcPct val="80000"/>
              </a:lnSpc>
              <a:spcBef>
                <a:spcPct val="20000"/>
              </a:spcBef>
              <a:buClr>
                <a:schemeClr val="tx2"/>
              </a:buClr>
              <a:buSzPct val="95000"/>
              <a:buFont typeface="Wingdings" pitchFamily="2" charset="2"/>
              <a:buNone/>
            </a:pPr>
            <a:endParaRPr lang="en-GB" b="1" dirty="0">
              <a:latin typeface="Showcard Gothic" panose="04020904020102020604" pitchFamily="82" charset="0"/>
              <a:cs typeface="Calibri" pitchFamily="34" charset="0"/>
            </a:endParaRPr>
          </a:p>
          <a:p>
            <a:pPr marL="457200" indent="-457200">
              <a:lnSpc>
                <a:spcPct val="80000"/>
              </a:lnSpc>
              <a:spcBef>
                <a:spcPct val="20000"/>
              </a:spcBef>
              <a:buClr>
                <a:schemeClr val="tx2"/>
              </a:buClr>
              <a:buSzPct val="95000"/>
              <a:buFont typeface="Wingdings" pitchFamily="2" charset="2"/>
              <a:buNone/>
            </a:pPr>
            <a:r>
              <a:rPr lang="en-GB" b="1" dirty="0">
                <a:latin typeface="Showcard Gothic" panose="04020904020102020604" pitchFamily="82" charset="0"/>
                <a:cs typeface="Calibri" pitchFamily="34" charset="0"/>
              </a:rPr>
              <a:t>7.	</a:t>
            </a:r>
            <a:r>
              <a:rPr lang="en-GB" b="1" dirty="0" err="1">
                <a:latin typeface="Showcard Gothic" panose="04020904020102020604" pitchFamily="82" charset="0"/>
                <a:cs typeface="Calibri" pitchFamily="34" charset="0"/>
              </a:rPr>
              <a:t>Gangguan</a:t>
            </a:r>
            <a:r>
              <a:rPr lang="en-GB" b="1" dirty="0">
                <a:latin typeface="Showcard Gothic" panose="04020904020102020604" pitchFamily="82" charset="0"/>
                <a:cs typeface="Calibri" pitchFamily="34" charset="0"/>
              </a:rPr>
              <a:t> </a:t>
            </a:r>
            <a:r>
              <a:rPr lang="en-GB" b="1" i="1" dirty="0" err="1">
                <a:latin typeface="Showcard Gothic" panose="04020904020102020604" pitchFamily="82" charset="0"/>
                <a:cs typeface="Calibri" pitchFamily="34" charset="0"/>
              </a:rPr>
              <a:t>mobilitas</a:t>
            </a:r>
            <a:r>
              <a:rPr lang="en-GB" b="1" i="1" dirty="0">
                <a:latin typeface="Showcard Gothic" panose="04020904020102020604" pitchFamily="82" charset="0"/>
                <a:cs typeface="Calibri" pitchFamily="34" charset="0"/>
              </a:rPr>
              <a:t> </a:t>
            </a:r>
            <a:r>
              <a:rPr lang="en-GB" b="1" i="1" dirty="0" err="1">
                <a:latin typeface="Showcard Gothic" panose="04020904020102020604" pitchFamily="82" charset="0"/>
                <a:cs typeface="Calibri" pitchFamily="34" charset="0"/>
              </a:rPr>
              <a:t>sendi</a:t>
            </a:r>
            <a:r>
              <a:rPr lang="en-GB" b="1" i="1" dirty="0">
                <a:latin typeface="Showcard Gothic" panose="04020904020102020604" pitchFamily="82" charset="0"/>
                <a:cs typeface="Calibri" pitchFamily="34" charset="0"/>
              </a:rPr>
              <a:t>, motor function, </a:t>
            </a:r>
            <a:r>
              <a:rPr lang="en-GB" b="1" i="1" dirty="0" err="1">
                <a:latin typeface="Showcard Gothic" panose="04020904020102020604" pitchFamily="82" charset="0"/>
                <a:cs typeface="Calibri" pitchFamily="34" charset="0"/>
              </a:rPr>
              <a:t>kinerja</a:t>
            </a:r>
            <a:r>
              <a:rPr lang="en-GB" b="1" i="1" dirty="0">
                <a:latin typeface="Showcard Gothic" panose="04020904020102020604" pitchFamily="82" charset="0"/>
                <a:cs typeface="Calibri" pitchFamily="34" charset="0"/>
              </a:rPr>
              <a:t> </a:t>
            </a:r>
            <a:r>
              <a:rPr lang="en-GB" b="1" i="1" dirty="0" err="1">
                <a:latin typeface="Showcard Gothic" panose="04020904020102020604" pitchFamily="82" charset="0"/>
                <a:cs typeface="Calibri" pitchFamily="34" charset="0"/>
              </a:rPr>
              <a:t>otot</a:t>
            </a:r>
            <a:r>
              <a:rPr lang="en-GB" b="1" i="1" dirty="0">
                <a:latin typeface="Showcard Gothic" panose="04020904020102020604" pitchFamily="82" charset="0"/>
                <a:cs typeface="Calibri" pitchFamily="34" charset="0"/>
              </a:rPr>
              <a:t>, </a:t>
            </a:r>
            <a:r>
              <a:rPr lang="en-GB" b="1" dirty="0" err="1">
                <a:latin typeface="Showcard Gothic" panose="04020904020102020604" pitchFamily="82" charset="0"/>
                <a:cs typeface="Calibri" pitchFamily="34" charset="0"/>
              </a:rPr>
              <a:t>dan</a:t>
            </a:r>
            <a:r>
              <a:rPr lang="en-GB" b="1" dirty="0">
                <a:latin typeface="Showcard Gothic" panose="04020904020102020604" pitchFamily="82" charset="0"/>
                <a:cs typeface="Calibri" pitchFamily="34" charset="0"/>
              </a:rPr>
              <a:t> </a:t>
            </a:r>
            <a:r>
              <a:rPr lang="en-GB" b="1" i="1" dirty="0">
                <a:latin typeface="Showcard Gothic" panose="04020904020102020604" pitchFamily="82" charset="0"/>
                <a:cs typeface="Calibri" pitchFamily="34" charset="0"/>
              </a:rPr>
              <a:t>ROM</a:t>
            </a:r>
            <a:r>
              <a:rPr lang="en-GB" b="1" dirty="0">
                <a:latin typeface="Showcard Gothic" panose="04020904020102020604" pitchFamily="82" charset="0"/>
                <a:cs typeface="Calibri" pitchFamily="34" charset="0"/>
              </a:rPr>
              <a:t> </a:t>
            </a:r>
            <a:r>
              <a:rPr lang="en-GB" b="1" dirty="0" err="1">
                <a:latin typeface="Showcard Gothic" panose="04020904020102020604" pitchFamily="82" charset="0"/>
                <a:cs typeface="Calibri" pitchFamily="34" charset="0"/>
              </a:rPr>
              <a:t>yg</a:t>
            </a:r>
            <a:r>
              <a:rPr lang="en-GB" b="1" dirty="0">
                <a:latin typeface="Showcard Gothic" panose="04020904020102020604" pitchFamily="82" charset="0"/>
                <a:cs typeface="Calibri" pitchFamily="34" charset="0"/>
              </a:rPr>
              <a:t> </a:t>
            </a:r>
            <a:r>
              <a:rPr lang="en-GB" b="1" dirty="0" err="1">
                <a:latin typeface="Showcard Gothic" panose="04020904020102020604" pitchFamily="82" charset="0"/>
                <a:cs typeface="Calibri" pitchFamily="34" charset="0"/>
              </a:rPr>
              <a:t>disebabkan</a:t>
            </a:r>
            <a:r>
              <a:rPr lang="en-GB" b="1" dirty="0">
                <a:latin typeface="Showcard Gothic" panose="04020904020102020604" pitchFamily="82" charset="0"/>
                <a:cs typeface="Calibri" pitchFamily="34" charset="0"/>
              </a:rPr>
              <a:t> </a:t>
            </a:r>
            <a:r>
              <a:rPr lang="en-GB" b="1" i="1" dirty="0" err="1">
                <a:solidFill>
                  <a:srgbClr val="FFC000"/>
                </a:solidFill>
                <a:latin typeface="Showcard Gothic" panose="04020904020102020604" pitchFamily="82" charset="0"/>
                <a:cs typeface="Calibri" pitchFamily="34" charset="0"/>
              </a:rPr>
              <a:t>fraktur</a:t>
            </a:r>
            <a:r>
              <a:rPr lang="en-GB" b="1" dirty="0">
                <a:solidFill>
                  <a:srgbClr val="FFC000"/>
                </a:solidFill>
                <a:latin typeface="Showcard Gothic" panose="04020904020102020604" pitchFamily="82" charset="0"/>
                <a:cs typeface="Calibri" pitchFamily="34" charset="0"/>
              </a:rPr>
              <a:t>.</a:t>
            </a:r>
          </a:p>
          <a:p>
            <a:pPr marL="457200" indent="-457200">
              <a:lnSpc>
                <a:spcPct val="80000"/>
              </a:lnSpc>
              <a:spcBef>
                <a:spcPct val="20000"/>
              </a:spcBef>
              <a:buClr>
                <a:schemeClr val="tx2"/>
              </a:buClr>
              <a:buSzPct val="95000"/>
              <a:buFont typeface="Wingdings" pitchFamily="2" charset="2"/>
              <a:buNone/>
            </a:pPr>
            <a:endParaRPr lang="en-GB" b="1" dirty="0">
              <a:latin typeface="Showcard Gothic" panose="04020904020102020604" pitchFamily="82" charset="0"/>
              <a:cs typeface="Calibri" pitchFamily="34" charset="0"/>
            </a:endParaRPr>
          </a:p>
          <a:p>
            <a:pPr marL="457200" indent="-457200">
              <a:lnSpc>
                <a:spcPct val="80000"/>
              </a:lnSpc>
              <a:spcBef>
                <a:spcPct val="20000"/>
              </a:spcBef>
              <a:buClr>
                <a:schemeClr val="tx2"/>
              </a:buClr>
              <a:buSzPct val="95000"/>
              <a:buFont typeface="Wingdings" pitchFamily="2" charset="2"/>
              <a:buAutoNum type="arabicPeriod" startAt="8"/>
            </a:pPr>
            <a:r>
              <a:rPr lang="en-GB" b="1" dirty="0" err="1">
                <a:latin typeface="Showcard Gothic" panose="04020904020102020604" pitchFamily="82" charset="0"/>
                <a:cs typeface="Calibri" pitchFamily="34" charset="0"/>
              </a:rPr>
              <a:t>Gangguan</a:t>
            </a:r>
            <a:r>
              <a:rPr lang="en-GB" b="1" dirty="0">
                <a:latin typeface="Showcard Gothic" panose="04020904020102020604" pitchFamily="82" charset="0"/>
                <a:cs typeface="Calibri" pitchFamily="34" charset="0"/>
              </a:rPr>
              <a:t> </a:t>
            </a:r>
            <a:r>
              <a:rPr lang="en-GB" b="1" i="1" dirty="0" err="1">
                <a:latin typeface="Showcard Gothic" panose="04020904020102020604" pitchFamily="82" charset="0"/>
                <a:cs typeface="Calibri" pitchFamily="34" charset="0"/>
              </a:rPr>
              <a:t>mobilitas</a:t>
            </a:r>
            <a:r>
              <a:rPr lang="en-GB" b="1" i="1" dirty="0">
                <a:latin typeface="Showcard Gothic" panose="04020904020102020604" pitchFamily="82" charset="0"/>
                <a:cs typeface="Calibri" pitchFamily="34" charset="0"/>
              </a:rPr>
              <a:t> </a:t>
            </a:r>
            <a:r>
              <a:rPr lang="en-GB" b="1" i="1" dirty="0" err="1">
                <a:latin typeface="Showcard Gothic" panose="04020904020102020604" pitchFamily="82" charset="0"/>
                <a:cs typeface="Calibri" pitchFamily="34" charset="0"/>
              </a:rPr>
              <a:t>sendi</a:t>
            </a:r>
            <a:r>
              <a:rPr lang="en-GB" b="1" i="1" dirty="0">
                <a:latin typeface="Showcard Gothic" panose="04020904020102020604" pitchFamily="82" charset="0"/>
                <a:cs typeface="Calibri" pitchFamily="34" charset="0"/>
              </a:rPr>
              <a:t>, motor function, </a:t>
            </a:r>
            <a:r>
              <a:rPr lang="en-GB" b="1" i="1" dirty="0" err="1">
                <a:latin typeface="Showcard Gothic" panose="04020904020102020604" pitchFamily="82" charset="0"/>
                <a:cs typeface="Calibri" pitchFamily="34" charset="0"/>
              </a:rPr>
              <a:t>kinerja</a:t>
            </a:r>
            <a:r>
              <a:rPr lang="en-GB" b="1" i="1" dirty="0">
                <a:latin typeface="Showcard Gothic" panose="04020904020102020604" pitchFamily="82" charset="0"/>
                <a:cs typeface="Calibri" pitchFamily="34" charset="0"/>
              </a:rPr>
              <a:t> </a:t>
            </a:r>
            <a:r>
              <a:rPr lang="en-GB" b="1" i="1" dirty="0" err="1">
                <a:latin typeface="Showcard Gothic" panose="04020904020102020604" pitchFamily="82" charset="0"/>
                <a:cs typeface="Calibri" pitchFamily="34" charset="0"/>
              </a:rPr>
              <a:t>otot</a:t>
            </a:r>
            <a:r>
              <a:rPr lang="en-GB" b="1" i="1" dirty="0">
                <a:latin typeface="Showcard Gothic" panose="04020904020102020604" pitchFamily="82" charset="0"/>
                <a:cs typeface="Calibri" pitchFamily="34" charset="0"/>
              </a:rPr>
              <a:t>, </a:t>
            </a:r>
            <a:r>
              <a:rPr lang="en-GB" b="1" dirty="0" err="1">
                <a:latin typeface="Showcard Gothic" panose="04020904020102020604" pitchFamily="82" charset="0"/>
                <a:cs typeface="Calibri" pitchFamily="34" charset="0"/>
              </a:rPr>
              <a:t>dan</a:t>
            </a:r>
            <a:r>
              <a:rPr lang="en-GB" b="1" dirty="0">
                <a:latin typeface="Showcard Gothic" panose="04020904020102020604" pitchFamily="82" charset="0"/>
                <a:cs typeface="Calibri" pitchFamily="34" charset="0"/>
              </a:rPr>
              <a:t> </a:t>
            </a:r>
            <a:r>
              <a:rPr lang="en-GB" b="1" i="1" dirty="0">
                <a:latin typeface="Showcard Gothic" panose="04020904020102020604" pitchFamily="82" charset="0"/>
                <a:cs typeface="Calibri" pitchFamily="34" charset="0"/>
              </a:rPr>
              <a:t>ROM</a:t>
            </a:r>
            <a:r>
              <a:rPr lang="en-GB" b="1" dirty="0">
                <a:latin typeface="Showcard Gothic" panose="04020904020102020604" pitchFamily="82" charset="0"/>
                <a:cs typeface="Calibri" pitchFamily="34" charset="0"/>
              </a:rPr>
              <a:t> </a:t>
            </a:r>
            <a:r>
              <a:rPr lang="en-GB" b="1" dirty="0" err="1">
                <a:latin typeface="Showcard Gothic" panose="04020904020102020604" pitchFamily="82" charset="0"/>
                <a:cs typeface="Calibri" pitchFamily="34" charset="0"/>
              </a:rPr>
              <a:t>yg</a:t>
            </a:r>
            <a:r>
              <a:rPr lang="en-GB" b="1" dirty="0">
                <a:latin typeface="Showcard Gothic" panose="04020904020102020604" pitchFamily="82" charset="0"/>
                <a:cs typeface="Calibri" pitchFamily="34" charset="0"/>
              </a:rPr>
              <a:t> </a:t>
            </a:r>
            <a:r>
              <a:rPr lang="en-GB" b="1" dirty="0" err="1">
                <a:latin typeface="Showcard Gothic" panose="04020904020102020604" pitchFamily="82" charset="0"/>
                <a:cs typeface="Calibri" pitchFamily="34" charset="0"/>
              </a:rPr>
              <a:t>disebabkan</a:t>
            </a:r>
            <a:r>
              <a:rPr lang="en-GB" b="1" dirty="0">
                <a:latin typeface="Showcard Gothic" panose="04020904020102020604" pitchFamily="82" charset="0"/>
                <a:cs typeface="Calibri" pitchFamily="34" charset="0"/>
              </a:rPr>
              <a:t> </a:t>
            </a:r>
            <a:r>
              <a:rPr lang="en-GB" b="1" i="1" dirty="0" err="1">
                <a:solidFill>
                  <a:srgbClr val="FFC000"/>
                </a:solidFill>
                <a:latin typeface="Showcard Gothic" panose="04020904020102020604" pitchFamily="82" charset="0"/>
                <a:cs typeface="Calibri" pitchFamily="34" charset="0"/>
              </a:rPr>
              <a:t>Arthroplasti</a:t>
            </a:r>
            <a:r>
              <a:rPr lang="en-GB" b="1" i="1" dirty="0">
                <a:solidFill>
                  <a:srgbClr val="FFC000"/>
                </a:solidFill>
                <a:latin typeface="Showcard Gothic" panose="04020904020102020604" pitchFamily="82" charset="0"/>
                <a:cs typeface="Calibri" pitchFamily="34" charset="0"/>
              </a:rPr>
              <a:t> </a:t>
            </a:r>
            <a:r>
              <a:rPr lang="en-GB" b="1" i="1" dirty="0" err="1">
                <a:solidFill>
                  <a:srgbClr val="FFC000"/>
                </a:solidFill>
                <a:latin typeface="Showcard Gothic" panose="04020904020102020604" pitchFamily="82" charset="0"/>
                <a:cs typeface="Calibri" pitchFamily="34" charset="0"/>
              </a:rPr>
              <a:t>sendi</a:t>
            </a:r>
            <a:r>
              <a:rPr lang="en-GB" b="1" dirty="0">
                <a:solidFill>
                  <a:srgbClr val="FFC000"/>
                </a:solidFill>
                <a:latin typeface="Showcard Gothic" panose="04020904020102020604" pitchFamily="82" charset="0"/>
                <a:cs typeface="Calibri" pitchFamily="34" charset="0"/>
              </a:rPr>
              <a:t>.</a:t>
            </a:r>
          </a:p>
          <a:p>
            <a:pPr marL="457200" indent="-457200">
              <a:lnSpc>
                <a:spcPct val="80000"/>
              </a:lnSpc>
              <a:spcBef>
                <a:spcPct val="20000"/>
              </a:spcBef>
              <a:buClr>
                <a:schemeClr val="tx2"/>
              </a:buClr>
              <a:buSzPct val="95000"/>
              <a:buFont typeface="Wingdings" pitchFamily="2" charset="2"/>
              <a:buNone/>
            </a:pPr>
            <a:r>
              <a:rPr lang="en-GB" b="1" dirty="0">
                <a:latin typeface="Showcard Gothic" panose="04020904020102020604" pitchFamily="82" charset="0"/>
                <a:cs typeface="Calibri" pitchFamily="34" charset="0"/>
              </a:rPr>
              <a:t>9.	</a:t>
            </a:r>
            <a:r>
              <a:rPr lang="en-GB" b="1" dirty="0" err="1">
                <a:latin typeface="Showcard Gothic" panose="04020904020102020604" pitchFamily="82" charset="0"/>
                <a:cs typeface="Calibri" pitchFamily="34" charset="0"/>
              </a:rPr>
              <a:t>Gangguan</a:t>
            </a:r>
            <a:r>
              <a:rPr lang="en-GB" b="1" dirty="0">
                <a:latin typeface="Showcard Gothic" panose="04020904020102020604" pitchFamily="82" charset="0"/>
                <a:cs typeface="Calibri" pitchFamily="34" charset="0"/>
              </a:rPr>
              <a:t> </a:t>
            </a:r>
            <a:r>
              <a:rPr lang="en-GB" b="1" i="1" dirty="0" err="1">
                <a:latin typeface="Showcard Gothic" panose="04020904020102020604" pitchFamily="82" charset="0"/>
                <a:cs typeface="Calibri" pitchFamily="34" charset="0"/>
              </a:rPr>
              <a:t>mobilitas</a:t>
            </a:r>
            <a:r>
              <a:rPr lang="en-GB" b="1" i="1" dirty="0">
                <a:latin typeface="Showcard Gothic" panose="04020904020102020604" pitchFamily="82" charset="0"/>
                <a:cs typeface="Calibri" pitchFamily="34" charset="0"/>
              </a:rPr>
              <a:t> </a:t>
            </a:r>
            <a:r>
              <a:rPr lang="en-GB" b="1" i="1" dirty="0" err="1">
                <a:latin typeface="Showcard Gothic" panose="04020904020102020604" pitchFamily="82" charset="0"/>
                <a:cs typeface="Calibri" pitchFamily="34" charset="0"/>
              </a:rPr>
              <a:t>sendi</a:t>
            </a:r>
            <a:r>
              <a:rPr lang="en-GB" b="1" i="1" dirty="0">
                <a:latin typeface="Showcard Gothic" panose="04020904020102020604" pitchFamily="82" charset="0"/>
                <a:cs typeface="Calibri" pitchFamily="34" charset="0"/>
              </a:rPr>
              <a:t>, motor function, </a:t>
            </a:r>
            <a:r>
              <a:rPr lang="en-GB" b="1" i="1" dirty="0" err="1">
                <a:latin typeface="Showcard Gothic" panose="04020904020102020604" pitchFamily="82" charset="0"/>
                <a:cs typeface="Calibri" pitchFamily="34" charset="0"/>
              </a:rPr>
              <a:t>kinerja</a:t>
            </a:r>
            <a:r>
              <a:rPr lang="en-GB" b="1" i="1" dirty="0">
                <a:latin typeface="Showcard Gothic" panose="04020904020102020604" pitchFamily="82" charset="0"/>
                <a:cs typeface="Calibri" pitchFamily="34" charset="0"/>
              </a:rPr>
              <a:t> </a:t>
            </a:r>
            <a:r>
              <a:rPr lang="en-GB" b="1" i="1" dirty="0" err="1">
                <a:latin typeface="Showcard Gothic" panose="04020904020102020604" pitchFamily="82" charset="0"/>
                <a:cs typeface="Calibri" pitchFamily="34" charset="0"/>
              </a:rPr>
              <a:t>otot</a:t>
            </a:r>
            <a:r>
              <a:rPr lang="en-GB" b="1" i="1" dirty="0">
                <a:latin typeface="Showcard Gothic" panose="04020904020102020604" pitchFamily="82" charset="0"/>
                <a:cs typeface="Calibri" pitchFamily="34" charset="0"/>
              </a:rPr>
              <a:t>, </a:t>
            </a:r>
            <a:r>
              <a:rPr lang="en-GB" b="1" dirty="0" err="1">
                <a:latin typeface="Showcard Gothic" panose="04020904020102020604" pitchFamily="82" charset="0"/>
                <a:cs typeface="Calibri" pitchFamily="34" charset="0"/>
              </a:rPr>
              <a:t>dan</a:t>
            </a:r>
            <a:r>
              <a:rPr lang="en-GB" b="1" dirty="0">
                <a:latin typeface="Showcard Gothic" panose="04020904020102020604" pitchFamily="82" charset="0"/>
                <a:cs typeface="Calibri" pitchFamily="34" charset="0"/>
              </a:rPr>
              <a:t> </a:t>
            </a:r>
            <a:r>
              <a:rPr lang="en-GB" b="1" i="1" dirty="0">
                <a:latin typeface="Showcard Gothic" panose="04020904020102020604" pitchFamily="82" charset="0"/>
                <a:cs typeface="Calibri" pitchFamily="34" charset="0"/>
              </a:rPr>
              <a:t>ROM</a:t>
            </a:r>
            <a:r>
              <a:rPr lang="en-GB" b="1" dirty="0">
                <a:latin typeface="Showcard Gothic" panose="04020904020102020604" pitchFamily="82" charset="0"/>
                <a:cs typeface="Calibri" pitchFamily="34" charset="0"/>
              </a:rPr>
              <a:t> </a:t>
            </a:r>
            <a:r>
              <a:rPr lang="en-GB" b="1" dirty="0" err="1">
                <a:latin typeface="Showcard Gothic" panose="04020904020102020604" pitchFamily="82" charset="0"/>
                <a:cs typeface="Calibri" pitchFamily="34" charset="0"/>
              </a:rPr>
              <a:t>yg</a:t>
            </a:r>
            <a:r>
              <a:rPr lang="en-GB" b="1" dirty="0">
                <a:latin typeface="Showcard Gothic" panose="04020904020102020604" pitchFamily="82" charset="0"/>
                <a:cs typeface="Calibri" pitchFamily="34" charset="0"/>
              </a:rPr>
              <a:t> </a:t>
            </a:r>
            <a:r>
              <a:rPr lang="en-GB" b="1" dirty="0" err="1">
                <a:latin typeface="Showcard Gothic" panose="04020904020102020604" pitchFamily="82" charset="0"/>
                <a:cs typeface="Calibri" pitchFamily="34" charset="0"/>
              </a:rPr>
              <a:t>disebabkan</a:t>
            </a:r>
            <a:r>
              <a:rPr lang="en-GB" b="1" dirty="0">
                <a:latin typeface="Showcard Gothic" panose="04020904020102020604" pitchFamily="82" charset="0"/>
                <a:cs typeface="Calibri" pitchFamily="34" charset="0"/>
              </a:rPr>
              <a:t> </a:t>
            </a:r>
            <a:r>
              <a:rPr lang="en-GB" b="1" i="1" dirty="0" err="1">
                <a:solidFill>
                  <a:srgbClr val="FFC000"/>
                </a:solidFill>
                <a:latin typeface="Showcard Gothic" panose="04020904020102020604" pitchFamily="82" charset="0"/>
                <a:cs typeface="Calibri" pitchFamily="34" charset="0"/>
              </a:rPr>
              <a:t>bedah</a:t>
            </a:r>
            <a:r>
              <a:rPr lang="en-GB" b="1" i="1" dirty="0">
                <a:solidFill>
                  <a:srgbClr val="FFC000"/>
                </a:solidFill>
                <a:latin typeface="Showcard Gothic" panose="04020904020102020604" pitchFamily="82" charset="0"/>
                <a:cs typeface="Calibri" pitchFamily="34" charset="0"/>
              </a:rPr>
              <a:t> </a:t>
            </a:r>
            <a:r>
              <a:rPr lang="en-GB" b="1" i="1" dirty="0" err="1">
                <a:solidFill>
                  <a:srgbClr val="FFC000"/>
                </a:solidFill>
                <a:latin typeface="Showcard Gothic" panose="04020904020102020604" pitchFamily="82" charset="0"/>
                <a:cs typeface="Calibri" pitchFamily="34" charset="0"/>
              </a:rPr>
              <a:t>tulang</a:t>
            </a:r>
            <a:r>
              <a:rPr lang="en-GB" b="1" i="1" dirty="0">
                <a:solidFill>
                  <a:srgbClr val="FFC000"/>
                </a:solidFill>
                <a:latin typeface="Showcard Gothic" panose="04020904020102020604" pitchFamily="82" charset="0"/>
                <a:cs typeface="Calibri" pitchFamily="34" charset="0"/>
              </a:rPr>
              <a:t> </a:t>
            </a:r>
            <a:r>
              <a:rPr lang="en-GB" b="1" i="1" dirty="0" err="1">
                <a:solidFill>
                  <a:srgbClr val="FFC000"/>
                </a:solidFill>
                <a:latin typeface="Showcard Gothic" panose="04020904020102020604" pitchFamily="82" charset="0"/>
                <a:cs typeface="Calibri" pitchFamily="34" charset="0"/>
              </a:rPr>
              <a:t>atau</a:t>
            </a:r>
            <a:r>
              <a:rPr lang="en-GB" b="1" i="1" dirty="0">
                <a:solidFill>
                  <a:srgbClr val="FFC000"/>
                </a:solidFill>
                <a:latin typeface="Showcard Gothic" panose="04020904020102020604" pitchFamily="82" charset="0"/>
                <a:cs typeface="Calibri" pitchFamily="34" charset="0"/>
              </a:rPr>
              <a:t> </a:t>
            </a:r>
            <a:r>
              <a:rPr lang="en-GB" b="1" i="1" dirty="0" err="1">
                <a:solidFill>
                  <a:srgbClr val="FFC000"/>
                </a:solidFill>
                <a:latin typeface="Showcard Gothic" panose="04020904020102020604" pitchFamily="82" charset="0"/>
                <a:cs typeface="Calibri" pitchFamily="34" charset="0"/>
              </a:rPr>
              <a:t>jaringan</a:t>
            </a:r>
            <a:r>
              <a:rPr lang="en-GB" b="1" i="1" dirty="0">
                <a:solidFill>
                  <a:srgbClr val="FFC000"/>
                </a:solidFill>
                <a:latin typeface="Showcard Gothic" panose="04020904020102020604" pitchFamily="82" charset="0"/>
                <a:cs typeface="Calibri" pitchFamily="34" charset="0"/>
              </a:rPr>
              <a:t> </a:t>
            </a:r>
            <a:r>
              <a:rPr lang="en-GB" b="1" i="1" dirty="0" err="1">
                <a:solidFill>
                  <a:srgbClr val="FFC000"/>
                </a:solidFill>
                <a:latin typeface="Showcard Gothic" panose="04020904020102020604" pitchFamily="82" charset="0"/>
                <a:cs typeface="Calibri" pitchFamily="34" charset="0"/>
              </a:rPr>
              <a:t>lunak</a:t>
            </a:r>
            <a:r>
              <a:rPr lang="en-GB" b="1" dirty="0">
                <a:solidFill>
                  <a:srgbClr val="FFC000"/>
                </a:solidFill>
                <a:latin typeface="Showcard Gothic" panose="04020904020102020604" pitchFamily="82" charset="0"/>
                <a:cs typeface="Calibri" pitchFamily="34" charset="0"/>
              </a:rPr>
              <a:t>.</a:t>
            </a:r>
          </a:p>
          <a:p>
            <a:pPr marL="457200" indent="-457200">
              <a:lnSpc>
                <a:spcPct val="80000"/>
              </a:lnSpc>
              <a:spcBef>
                <a:spcPct val="20000"/>
              </a:spcBef>
              <a:buClr>
                <a:schemeClr val="tx2"/>
              </a:buClr>
              <a:buSzPct val="95000"/>
              <a:buFont typeface="Wingdings" pitchFamily="2" charset="2"/>
              <a:buNone/>
            </a:pPr>
            <a:endParaRPr lang="en-GB" b="1" dirty="0">
              <a:latin typeface="Showcard Gothic" panose="04020904020102020604" pitchFamily="82" charset="0"/>
              <a:cs typeface="Calibri" pitchFamily="34" charset="0"/>
            </a:endParaRPr>
          </a:p>
          <a:p>
            <a:pPr marL="457200" indent="-457200">
              <a:lnSpc>
                <a:spcPct val="80000"/>
              </a:lnSpc>
              <a:spcBef>
                <a:spcPct val="20000"/>
              </a:spcBef>
              <a:buClr>
                <a:schemeClr val="tx2"/>
              </a:buClr>
              <a:buSzPct val="95000"/>
              <a:buFont typeface="Wingdings" pitchFamily="2" charset="2"/>
              <a:buNone/>
            </a:pPr>
            <a:r>
              <a:rPr lang="en-GB" b="1" dirty="0">
                <a:latin typeface="Showcard Gothic" panose="04020904020102020604" pitchFamily="82" charset="0"/>
                <a:cs typeface="Calibri" pitchFamily="34" charset="0"/>
              </a:rPr>
              <a:t>10. </a:t>
            </a:r>
            <a:r>
              <a:rPr lang="en-GB" b="1" dirty="0" err="1">
                <a:latin typeface="Showcard Gothic" panose="04020904020102020604" pitchFamily="82" charset="0"/>
                <a:cs typeface="Calibri" pitchFamily="34" charset="0"/>
              </a:rPr>
              <a:t>Gangguan</a:t>
            </a:r>
            <a:r>
              <a:rPr lang="en-GB" b="1" dirty="0">
                <a:latin typeface="Showcard Gothic" panose="04020904020102020604" pitchFamily="82" charset="0"/>
                <a:cs typeface="Calibri" pitchFamily="34" charset="0"/>
              </a:rPr>
              <a:t> </a:t>
            </a:r>
            <a:r>
              <a:rPr lang="en-GB" b="1" i="1" dirty="0" err="1">
                <a:latin typeface="Showcard Gothic" panose="04020904020102020604" pitchFamily="82" charset="0"/>
                <a:cs typeface="Calibri" pitchFamily="34" charset="0"/>
              </a:rPr>
              <a:t>mobilitas</a:t>
            </a:r>
            <a:r>
              <a:rPr lang="en-GB" b="1" i="1" dirty="0">
                <a:latin typeface="Showcard Gothic" panose="04020904020102020604" pitchFamily="82" charset="0"/>
                <a:cs typeface="Calibri" pitchFamily="34" charset="0"/>
              </a:rPr>
              <a:t> </a:t>
            </a:r>
            <a:r>
              <a:rPr lang="en-GB" b="1" i="1" dirty="0" err="1">
                <a:latin typeface="Showcard Gothic" panose="04020904020102020604" pitchFamily="82" charset="0"/>
                <a:cs typeface="Calibri" pitchFamily="34" charset="0"/>
              </a:rPr>
              <a:t>sendi</a:t>
            </a:r>
            <a:r>
              <a:rPr lang="en-GB" b="1" i="1" dirty="0">
                <a:latin typeface="Showcard Gothic" panose="04020904020102020604" pitchFamily="82" charset="0"/>
                <a:cs typeface="Calibri" pitchFamily="34" charset="0"/>
              </a:rPr>
              <a:t>, motor function, </a:t>
            </a:r>
            <a:r>
              <a:rPr lang="en-GB" b="1" i="1" dirty="0" err="1">
                <a:latin typeface="Showcard Gothic" panose="04020904020102020604" pitchFamily="82" charset="0"/>
                <a:cs typeface="Calibri" pitchFamily="34" charset="0"/>
              </a:rPr>
              <a:t>kinerja</a:t>
            </a:r>
            <a:r>
              <a:rPr lang="en-GB" b="1" i="1" dirty="0">
                <a:latin typeface="Showcard Gothic" panose="04020904020102020604" pitchFamily="82" charset="0"/>
                <a:cs typeface="Calibri" pitchFamily="34" charset="0"/>
              </a:rPr>
              <a:t> </a:t>
            </a:r>
            <a:r>
              <a:rPr lang="en-GB" b="1" i="1" dirty="0" err="1">
                <a:latin typeface="Showcard Gothic" panose="04020904020102020604" pitchFamily="82" charset="0"/>
                <a:cs typeface="Calibri" pitchFamily="34" charset="0"/>
              </a:rPr>
              <a:t>otot</a:t>
            </a:r>
            <a:r>
              <a:rPr lang="en-GB" b="1" i="1" dirty="0">
                <a:latin typeface="Showcard Gothic" panose="04020904020102020604" pitchFamily="82" charset="0"/>
                <a:cs typeface="Calibri" pitchFamily="34" charset="0"/>
              </a:rPr>
              <a:t>, ROM, gait, locomotion, balance</a:t>
            </a:r>
            <a:r>
              <a:rPr lang="en-GB" b="1" dirty="0">
                <a:latin typeface="Showcard Gothic" panose="04020904020102020604" pitchFamily="82" charset="0"/>
                <a:cs typeface="Calibri" pitchFamily="34" charset="0"/>
              </a:rPr>
              <a:t> </a:t>
            </a:r>
            <a:r>
              <a:rPr lang="en-GB" b="1" dirty="0" err="1">
                <a:latin typeface="Showcard Gothic" panose="04020904020102020604" pitchFamily="82" charset="0"/>
                <a:cs typeface="Calibri" pitchFamily="34" charset="0"/>
              </a:rPr>
              <a:t>yg</a:t>
            </a:r>
            <a:r>
              <a:rPr lang="en-GB" b="1" dirty="0">
                <a:latin typeface="Showcard Gothic" panose="04020904020102020604" pitchFamily="82" charset="0"/>
                <a:cs typeface="Calibri" pitchFamily="34" charset="0"/>
              </a:rPr>
              <a:t> </a:t>
            </a:r>
            <a:r>
              <a:rPr lang="en-GB" b="1" dirty="0" err="1">
                <a:latin typeface="Showcard Gothic" panose="04020904020102020604" pitchFamily="82" charset="0"/>
                <a:cs typeface="Calibri" pitchFamily="34" charset="0"/>
              </a:rPr>
              <a:t>disebabkan</a:t>
            </a:r>
            <a:r>
              <a:rPr lang="en-GB" b="1" dirty="0">
                <a:latin typeface="Showcard Gothic" panose="04020904020102020604" pitchFamily="82" charset="0"/>
                <a:cs typeface="Calibri" pitchFamily="34" charset="0"/>
              </a:rPr>
              <a:t> </a:t>
            </a:r>
            <a:r>
              <a:rPr lang="en-GB" b="1" i="1" dirty="0" err="1">
                <a:solidFill>
                  <a:srgbClr val="FFC000"/>
                </a:solidFill>
                <a:latin typeface="Showcard Gothic" panose="04020904020102020604" pitchFamily="82" charset="0"/>
                <a:cs typeface="Calibri" pitchFamily="34" charset="0"/>
              </a:rPr>
              <a:t>amputasi</a:t>
            </a:r>
            <a:endParaRPr lang="en-US" b="1" i="1" dirty="0">
              <a:solidFill>
                <a:srgbClr val="FFC000"/>
              </a:solidFill>
              <a:latin typeface="Showcard Gothic" panose="04020904020102020604" pitchFamily="82" charset="0"/>
              <a:cs typeface="Calibri" pitchFamily="34" charset="0"/>
            </a:endParaRPr>
          </a:p>
        </p:txBody>
      </p:sp>
    </p:spTree>
    <p:extLst>
      <p:ext uri="{BB962C8B-B14F-4D97-AF65-F5344CB8AC3E}">
        <p14:creationId xmlns:p14="http://schemas.microsoft.com/office/powerpoint/2010/main" val="1485184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 calcmode="lin" valueType="num">
                                      <p:cBhvr additive="base">
                                        <p:cTn id="19" dur="500" fill="hold"/>
                                        <p:tgtEl>
                                          <p:spTgt spid="5">
                                            <p:txEl>
                                              <p:pRg st="5" end="5"/>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 calcmode="lin" valueType="num">
                                      <p:cBhvr additive="base">
                                        <p:cTn id="25" dur="500" fill="hold"/>
                                        <p:tgtEl>
                                          <p:spTgt spid="5">
                                            <p:txEl>
                                              <p:pRg st="6" end="6"/>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 calcmode="lin" valueType="num">
                                      <p:cBhvr additive="base">
                                        <p:cTn id="31" dur="500" fill="hold"/>
                                        <p:tgtEl>
                                          <p:spTgt spid="5">
                                            <p:txEl>
                                              <p:pRg st="8" end="8"/>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62400" y="228600"/>
            <a:ext cx="3741425" cy="814428"/>
          </a:xfrm>
        </p:spPr>
        <p:txBody>
          <a:bodyPr>
            <a:noAutofit/>
          </a:bodyPr>
          <a:lstStyle/>
          <a:p>
            <a:r>
              <a:rPr lang="en-US" sz="2000" dirty="0" err="1">
                <a:latin typeface="Showcard Gothic" panose="04020904020102020604" pitchFamily="82" charset="0"/>
              </a:rPr>
              <a:t>Introduksi</a:t>
            </a:r>
            <a:r>
              <a:rPr lang="en-US" sz="2000" dirty="0">
                <a:latin typeface="Showcard Gothic" panose="04020904020102020604" pitchFamily="82" charset="0"/>
              </a:rPr>
              <a:t> </a:t>
            </a:r>
            <a:r>
              <a:rPr lang="en-US" sz="2000" dirty="0" err="1">
                <a:latin typeface="Showcard Gothic" panose="04020904020102020604" pitchFamily="82" charset="0"/>
              </a:rPr>
              <a:t>Diagnosa</a:t>
            </a:r>
            <a:r>
              <a:rPr lang="en-US" sz="2000" dirty="0">
                <a:latin typeface="Showcard Gothic" panose="04020904020102020604" pitchFamily="82" charset="0"/>
              </a:rPr>
              <a:t> </a:t>
            </a:r>
            <a:r>
              <a:rPr lang="en-US" sz="2000" dirty="0" err="1">
                <a:latin typeface="Showcard Gothic" panose="04020904020102020604" pitchFamily="82" charset="0"/>
              </a:rPr>
              <a:t>Neuromuskular</a:t>
            </a:r>
            <a:r>
              <a:rPr lang="en-US" sz="2000" dirty="0">
                <a:latin typeface="Showcard Gothic" panose="04020904020102020604" pitchFamily="82" charset="0"/>
              </a:rPr>
              <a:t>.</a:t>
            </a:r>
          </a:p>
        </p:txBody>
      </p:sp>
      <p:pic>
        <p:nvPicPr>
          <p:cNvPr id="12" name="Picture 1026" descr="F:\Documents\Teaching Material\Bi20b2\Lecture figures\nervous system.tif"/>
          <p:cNvPicPr>
            <a:picLocks noGrp="1" noChangeAspect="1" noChangeArrowheads="1"/>
          </p:cNvPicPr>
          <p:nvPr>
            <p:ph idx="1"/>
          </p:nvPr>
        </p:nvPicPr>
        <p:blipFill>
          <a:blip r:embed="rId2"/>
          <a:stretch>
            <a:fillRect/>
          </a:stretch>
        </p:blipFill>
        <p:spPr bwMode="auto">
          <a:xfrm>
            <a:off x="3724275" y="1886744"/>
            <a:ext cx="1695450" cy="3952875"/>
          </a:xfrm>
          <a:prstGeom prst="rect">
            <a:avLst/>
          </a:prstGeom>
          <a:noFill/>
          <a:ln w="9525">
            <a:solidFill>
              <a:srgbClr val="FFC000"/>
            </a:solidFill>
            <a:miter lim="800000"/>
            <a:headEnd/>
            <a:tailEnd/>
          </a:ln>
        </p:spPr>
      </p:pic>
      <p:sp>
        <p:nvSpPr>
          <p:cNvPr id="6" name="Shape 283"/>
          <p:cNvSpPr txBox="1">
            <a:spLocks/>
          </p:cNvSpPr>
          <p:nvPr/>
        </p:nvSpPr>
        <p:spPr>
          <a:xfrm>
            <a:off x="304800" y="1676400"/>
            <a:ext cx="5105400" cy="60960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sv-SE" sz="1800" dirty="0">
                <a:solidFill>
                  <a:schemeClr val="tx1"/>
                </a:solidFill>
                <a:latin typeface="Berlin Sans FB Demi" pitchFamily="34" charset="0"/>
              </a:rPr>
              <a:t>Service Functions </a:t>
            </a:r>
          </a:p>
        </p:txBody>
      </p:sp>
      <p:sp>
        <p:nvSpPr>
          <p:cNvPr id="10" name="Right Arrow 9"/>
          <p:cNvSpPr/>
          <p:nvPr/>
        </p:nvSpPr>
        <p:spPr>
          <a:xfrm>
            <a:off x="5029200" y="4191000"/>
            <a:ext cx="838200" cy="533400"/>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ext Box 1028"/>
          <p:cNvSpPr txBox="1">
            <a:spLocks noChangeArrowheads="1"/>
          </p:cNvSpPr>
          <p:nvPr/>
        </p:nvSpPr>
        <p:spPr bwMode="auto">
          <a:xfrm>
            <a:off x="1190625" y="2426374"/>
            <a:ext cx="4067175" cy="4062651"/>
          </a:xfrm>
          <a:prstGeom prst="rect">
            <a:avLst/>
          </a:prstGeom>
          <a:noFill/>
          <a:ln w="9525">
            <a:noFill/>
            <a:miter lim="800000"/>
            <a:headEnd/>
            <a:tailEnd/>
          </a:ln>
        </p:spPr>
        <p:txBody>
          <a:bodyPr wrap="square">
            <a:spAutoFit/>
          </a:bodyPr>
          <a:lstStyle/>
          <a:p>
            <a:pPr marL="282575" indent="-282575">
              <a:spcAft>
                <a:spcPct val="60000"/>
              </a:spcAft>
              <a:buClr>
                <a:srgbClr val="FF0000"/>
              </a:buClr>
              <a:buSzPct val="120000"/>
              <a:buFontTx/>
              <a:buChar char="•"/>
            </a:pPr>
            <a:r>
              <a:rPr lang="en-US" b="1" dirty="0">
                <a:latin typeface="Showcard Gothic" panose="04020904020102020604" pitchFamily="82" charset="0"/>
              </a:rPr>
              <a:t>Cardiovascular system</a:t>
            </a:r>
          </a:p>
          <a:p>
            <a:pPr marL="282575" indent="-282575">
              <a:spcAft>
                <a:spcPct val="60000"/>
              </a:spcAft>
              <a:buClr>
                <a:srgbClr val="FF0000"/>
              </a:buClr>
              <a:buSzPct val="120000"/>
              <a:buFontTx/>
              <a:buChar char="•"/>
            </a:pPr>
            <a:r>
              <a:rPr lang="en-US" b="1" dirty="0">
                <a:latin typeface="Showcard Gothic" panose="04020904020102020604" pitchFamily="82" charset="0"/>
              </a:rPr>
              <a:t>Respiratory system</a:t>
            </a:r>
          </a:p>
          <a:p>
            <a:pPr marL="282575" indent="-282575">
              <a:spcAft>
                <a:spcPct val="60000"/>
              </a:spcAft>
              <a:buClr>
                <a:srgbClr val="FF0000"/>
              </a:buClr>
              <a:buSzPct val="120000"/>
              <a:buFontTx/>
              <a:buChar char="•"/>
            </a:pPr>
            <a:r>
              <a:rPr lang="en-US" b="1" dirty="0">
                <a:latin typeface="Showcard Gothic" panose="04020904020102020604" pitchFamily="82" charset="0"/>
              </a:rPr>
              <a:t>Digestive system</a:t>
            </a:r>
          </a:p>
          <a:p>
            <a:pPr marL="282575" indent="-282575">
              <a:spcAft>
                <a:spcPct val="60000"/>
              </a:spcAft>
              <a:buClr>
                <a:srgbClr val="FF0000"/>
              </a:buClr>
              <a:buSzPct val="120000"/>
              <a:buFontTx/>
              <a:buChar char="•"/>
            </a:pPr>
            <a:r>
              <a:rPr lang="en-US" b="1" dirty="0">
                <a:latin typeface="Showcard Gothic" panose="04020904020102020604" pitchFamily="82" charset="0"/>
              </a:rPr>
              <a:t>Renal system</a:t>
            </a:r>
          </a:p>
          <a:p>
            <a:pPr marL="282575" indent="-282575">
              <a:spcAft>
                <a:spcPct val="60000"/>
              </a:spcAft>
              <a:buClr>
                <a:srgbClr val="FF0000"/>
              </a:buClr>
              <a:buSzPct val="120000"/>
              <a:buFontTx/>
              <a:buChar char="•"/>
            </a:pPr>
            <a:r>
              <a:rPr lang="en-US" b="1" dirty="0">
                <a:latin typeface="Showcard Gothic" panose="04020904020102020604" pitchFamily="82" charset="0"/>
              </a:rPr>
              <a:t>Reproductive system</a:t>
            </a:r>
          </a:p>
          <a:p>
            <a:pPr marL="282575" indent="-282575">
              <a:spcAft>
                <a:spcPct val="60000"/>
              </a:spcAft>
              <a:buClr>
                <a:srgbClr val="FF0000"/>
              </a:buClr>
              <a:buSzPct val="120000"/>
              <a:buFontTx/>
              <a:buChar char="•"/>
            </a:pPr>
            <a:r>
              <a:rPr lang="en-US" b="1" dirty="0" err="1">
                <a:latin typeface="Showcard Gothic" panose="04020904020102020604" pitchFamily="82" charset="0"/>
              </a:rPr>
              <a:t>Musculo</a:t>
            </a:r>
            <a:r>
              <a:rPr lang="en-US" b="1" dirty="0">
                <a:latin typeface="Showcard Gothic" panose="04020904020102020604" pitchFamily="82" charset="0"/>
              </a:rPr>
              <a:t>-skeletal system</a:t>
            </a:r>
          </a:p>
          <a:p>
            <a:pPr marL="282575" indent="-282575">
              <a:spcAft>
                <a:spcPct val="60000"/>
              </a:spcAft>
              <a:buClr>
                <a:srgbClr val="FF0000"/>
              </a:buClr>
              <a:buSzPct val="120000"/>
              <a:buFontTx/>
              <a:buChar char="•"/>
            </a:pPr>
            <a:r>
              <a:rPr lang="en-US" sz="2400" b="1" dirty="0">
                <a:solidFill>
                  <a:srgbClr val="FF0000"/>
                </a:solidFill>
                <a:latin typeface="Showcard Gothic" panose="04020904020102020604" pitchFamily="82" charset="0"/>
                <a:cs typeface="Calibri" pitchFamily="34" charset="0"/>
              </a:rPr>
              <a:t>Nervous system</a:t>
            </a:r>
          </a:p>
          <a:p>
            <a:pPr marL="282575" indent="-282575">
              <a:spcAft>
                <a:spcPct val="60000"/>
              </a:spcAft>
              <a:buClr>
                <a:srgbClr val="FF0000"/>
              </a:buClr>
              <a:buSzPct val="120000"/>
              <a:buFontTx/>
              <a:buChar char="•"/>
            </a:pPr>
            <a:r>
              <a:rPr lang="en-US" b="1" dirty="0">
                <a:latin typeface="Showcard Gothic" panose="04020904020102020604" pitchFamily="82" charset="0"/>
              </a:rPr>
              <a:t>Endocrine system</a:t>
            </a:r>
          </a:p>
          <a:p>
            <a:pPr marL="282575" indent="-282575">
              <a:spcAft>
                <a:spcPct val="60000"/>
              </a:spcAft>
              <a:buClr>
                <a:srgbClr val="FF0000"/>
              </a:buClr>
              <a:buSzPct val="120000"/>
              <a:buFontTx/>
              <a:buChar char="•"/>
            </a:pPr>
            <a:r>
              <a:rPr lang="en-US" b="1" dirty="0">
                <a:latin typeface="Showcard Gothic" panose="04020904020102020604" pitchFamily="82" charset="0"/>
              </a:rPr>
              <a:t>Immune system</a:t>
            </a:r>
          </a:p>
        </p:txBody>
      </p:sp>
    </p:spTree>
    <p:extLst>
      <p:ext uri="{BB962C8B-B14F-4D97-AF65-F5344CB8AC3E}">
        <p14:creationId xmlns:p14="http://schemas.microsoft.com/office/powerpoint/2010/main" val="7889614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62400" y="228600"/>
            <a:ext cx="3741425" cy="814428"/>
          </a:xfrm>
        </p:spPr>
        <p:txBody>
          <a:bodyPr>
            <a:noAutofit/>
          </a:bodyPr>
          <a:lstStyle/>
          <a:p>
            <a:r>
              <a:rPr lang="en-US" sz="2000" dirty="0">
                <a:latin typeface="Showcard Gothic" panose="04020904020102020604" pitchFamily="82" charset="0"/>
              </a:rPr>
              <a:t>DIAGNOSIS NEUROMUSKULAR</a:t>
            </a:r>
          </a:p>
        </p:txBody>
      </p:sp>
      <p:sp>
        <p:nvSpPr>
          <p:cNvPr id="5" name="Rectangle 3"/>
          <p:cNvSpPr>
            <a:spLocks noChangeArrowheads="1"/>
          </p:cNvSpPr>
          <p:nvPr/>
        </p:nvSpPr>
        <p:spPr bwMode="auto">
          <a:xfrm>
            <a:off x="381000" y="1828800"/>
            <a:ext cx="8382000" cy="4572000"/>
          </a:xfrm>
          <a:prstGeom prst="rect">
            <a:avLst/>
          </a:prstGeom>
          <a:noFill/>
          <a:ln w="9525">
            <a:solidFill>
              <a:schemeClr val="tx1"/>
            </a:solidFill>
            <a:miter lim="800000"/>
            <a:headEnd/>
            <a:tailEnd/>
          </a:ln>
        </p:spPr>
        <p:txBody>
          <a:bodyPr/>
          <a:lstStyle/>
          <a:p>
            <a:pPr marL="457200" indent="-457200">
              <a:lnSpc>
                <a:spcPct val="90000"/>
              </a:lnSpc>
              <a:spcBef>
                <a:spcPct val="20000"/>
              </a:spcBef>
              <a:buAutoNum type="arabicPeriod"/>
            </a:pPr>
            <a:r>
              <a:rPr lang="en-GB" sz="2400" b="1" dirty="0" err="1" smtClean="0">
                <a:latin typeface="Showcard Gothic" panose="04020904020102020604" pitchFamily="82" charset="0"/>
                <a:cs typeface="Calibri" pitchFamily="34" charset="0"/>
              </a:rPr>
              <a:t>Prediksi</a:t>
            </a:r>
            <a:r>
              <a:rPr lang="en-GB" sz="2400" b="1" dirty="0" smtClean="0">
                <a:latin typeface="Showcard Gothic" panose="04020904020102020604" pitchFamily="82" charset="0"/>
                <a:cs typeface="Calibri" pitchFamily="34" charset="0"/>
              </a:rPr>
              <a:t> </a:t>
            </a:r>
            <a:r>
              <a:rPr lang="en-GB" sz="2400" b="1" dirty="0" err="1">
                <a:latin typeface="Showcard Gothic" panose="04020904020102020604" pitchFamily="82" charset="0"/>
                <a:cs typeface="Calibri" pitchFamily="34" charset="0"/>
              </a:rPr>
              <a:t>gangguan</a:t>
            </a:r>
            <a:r>
              <a:rPr lang="en-GB" sz="2400" b="1" dirty="0">
                <a:latin typeface="Showcard Gothic" panose="04020904020102020604" pitchFamily="82" charset="0"/>
                <a:cs typeface="Calibri" pitchFamily="34" charset="0"/>
              </a:rPr>
              <a:t> </a:t>
            </a:r>
            <a:r>
              <a:rPr lang="en-GB" sz="2400" b="1" i="1" dirty="0" err="1">
                <a:solidFill>
                  <a:srgbClr val="FF0000"/>
                </a:solidFill>
                <a:latin typeface="Showcard Gothic" panose="04020904020102020604" pitchFamily="82" charset="0"/>
                <a:cs typeface="Calibri" pitchFamily="34" charset="0"/>
              </a:rPr>
              <a:t>kinerja</a:t>
            </a:r>
            <a:r>
              <a:rPr lang="en-GB" sz="2400" b="1" i="1" dirty="0">
                <a:solidFill>
                  <a:srgbClr val="FF0000"/>
                </a:solidFill>
                <a:latin typeface="Showcard Gothic" panose="04020904020102020604" pitchFamily="82" charset="0"/>
                <a:cs typeface="Calibri" pitchFamily="34" charset="0"/>
              </a:rPr>
              <a:t> system </a:t>
            </a:r>
            <a:r>
              <a:rPr lang="en-GB" sz="2400" b="1" i="1" dirty="0" err="1" smtClean="0">
                <a:solidFill>
                  <a:srgbClr val="FF0000"/>
                </a:solidFill>
                <a:latin typeface="Showcard Gothic" panose="04020904020102020604" pitchFamily="82" charset="0"/>
                <a:cs typeface="Calibri" pitchFamily="34" charset="0"/>
              </a:rPr>
              <a:t>neuromuskuler</a:t>
            </a:r>
            <a:endParaRPr lang="en-GB" sz="2400" b="1" i="1" dirty="0">
              <a:solidFill>
                <a:srgbClr val="FF0000"/>
              </a:solidFill>
              <a:latin typeface="Showcard Gothic" panose="04020904020102020604" pitchFamily="82" charset="0"/>
              <a:cs typeface="Calibri" pitchFamily="34" charset="0"/>
            </a:endParaRPr>
          </a:p>
          <a:p>
            <a:pPr marL="457200" indent="-457200">
              <a:lnSpc>
                <a:spcPct val="90000"/>
              </a:lnSpc>
              <a:spcBef>
                <a:spcPct val="20000"/>
              </a:spcBef>
              <a:buClr>
                <a:schemeClr val="tx2"/>
              </a:buClr>
              <a:buSzPct val="95000"/>
              <a:buFont typeface="Wingdings" pitchFamily="2" charset="2"/>
              <a:buAutoNum type="arabicPeriod" startAt="2"/>
            </a:pPr>
            <a:r>
              <a:rPr lang="en-GB" sz="2400" b="1" dirty="0" err="1" smtClean="0">
                <a:latin typeface="Showcard Gothic" panose="04020904020102020604" pitchFamily="82" charset="0"/>
                <a:cs typeface="Calibri" pitchFamily="34" charset="0"/>
              </a:rPr>
              <a:t>Gangguan</a:t>
            </a:r>
            <a:r>
              <a:rPr lang="en-GB" sz="2400" b="1" dirty="0" smtClean="0">
                <a:latin typeface="Showcard Gothic" panose="04020904020102020604" pitchFamily="82" charset="0"/>
                <a:cs typeface="Calibri" pitchFamily="34" charset="0"/>
              </a:rPr>
              <a:t> </a:t>
            </a:r>
            <a:r>
              <a:rPr lang="en-GB" sz="2400" b="1" i="1" dirty="0" err="1">
                <a:solidFill>
                  <a:srgbClr val="FF0000"/>
                </a:solidFill>
                <a:latin typeface="Showcard Gothic" panose="04020904020102020604" pitchFamily="82" charset="0"/>
                <a:cs typeface="Calibri" pitchFamily="34" charset="0"/>
              </a:rPr>
              <a:t>Perkembangan</a:t>
            </a:r>
            <a:r>
              <a:rPr lang="en-GB" sz="2400" b="1" i="1" dirty="0">
                <a:solidFill>
                  <a:srgbClr val="FF0000"/>
                </a:solidFill>
                <a:latin typeface="Showcard Gothic" panose="04020904020102020604" pitchFamily="82" charset="0"/>
                <a:cs typeface="Calibri" pitchFamily="34" charset="0"/>
              </a:rPr>
              <a:t> </a:t>
            </a:r>
            <a:r>
              <a:rPr lang="en-GB" sz="2400" b="1" i="1" dirty="0" err="1" smtClean="0">
                <a:solidFill>
                  <a:srgbClr val="FF0000"/>
                </a:solidFill>
                <a:latin typeface="Showcard Gothic" panose="04020904020102020604" pitchFamily="82" charset="0"/>
                <a:cs typeface="Calibri" pitchFamily="34" charset="0"/>
              </a:rPr>
              <a:t>Neuromotor</a:t>
            </a:r>
            <a:endParaRPr lang="en-GB" sz="2400" b="1" dirty="0">
              <a:solidFill>
                <a:srgbClr val="FF0000"/>
              </a:solidFill>
              <a:latin typeface="Showcard Gothic" panose="04020904020102020604" pitchFamily="82" charset="0"/>
              <a:cs typeface="Calibri" pitchFamily="34" charset="0"/>
            </a:endParaRPr>
          </a:p>
          <a:p>
            <a:pPr marL="457200" indent="-457200">
              <a:lnSpc>
                <a:spcPct val="90000"/>
              </a:lnSpc>
              <a:spcBef>
                <a:spcPct val="20000"/>
              </a:spcBef>
              <a:buClr>
                <a:schemeClr val="tx2"/>
              </a:buClr>
              <a:buSzPct val="95000"/>
              <a:buFont typeface="Wingdings" pitchFamily="2" charset="2"/>
              <a:buAutoNum type="arabicPeriod" startAt="3"/>
            </a:pPr>
            <a:r>
              <a:rPr lang="en-GB" sz="2400" b="1" dirty="0" err="1">
                <a:latin typeface="Showcard Gothic" panose="04020904020102020604" pitchFamily="82" charset="0"/>
                <a:cs typeface="Calibri" pitchFamily="34" charset="0"/>
              </a:rPr>
              <a:t>Gangguan</a:t>
            </a:r>
            <a:r>
              <a:rPr lang="en-GB" sz="2400" b="1" dirty="0">
                <a:latin typeface="Showcard Gothic" panose="04020904020102020604" pitchFamily="82" charset="0"/>
                <a:cs typeface="Calibri" pitchFamily="34" charset="0"/>
              </a:rPr>
              <a:t> </a:t>
            </a:r>
            <a:r>
              <a:rPr lang="en-GB" sz="2400" b="1" i="1" dirty="0">
                <a:latin typeface="Showcard Gothic" panose="04020904020102020604" pitchFamily="82" charset="0"/>
                <a:cs typeface="Calibri" pitchFamily="34" charset="0"/>
              </a:rPr>
              <a:t>motor function</a:t>
            </a:r>
            <a:r>
              <a:rPr lang="en-GB" sz="2400" b="1" dirty="0">
                <a:latin typeface="Showcard Gothic" panose="04020904020102020604" pitchFamily="82" charset="0"/>
                <a:cs typeface="Calibri" pitchFamily="34" charset="0"/>
              </a:rPr>
              <a:t> </a:t>
            </a:r>
            <a:r>
              <a:rPr lang="en-GB" sz="2400" b="1" dirty="0" err="1">
                <a:latin typeface="Showcard Gothic" panose="04020904020102020604" pitchFamily="82" charset="0"/>
                <a:cs typeface="Calibri" pitchFamily="34" charset="0"/>
              </a:rPr>
              <a:t>dan</a:t>
            </a:r>
            <a:r>
              <a:rPr lang="en-GB" sz="2400" b="1" dirty="0">
                <a:latin typeface="Showcard Gothic" panose="04020904020102020604" pitchFamily="82" charset="0"/>
                <a:cs typeface="Calibri" pitchFamily="34" charset="0"/>
              </a:rPr>
              <a:t> </a:t>
            </a:r>
            <a:r>
              <a:rPr lang="en-GB" sz="2400" b="1" i="1" dirty="0">
                <a:latin typeface="Showcard Gothic" panose="04020904020102020604" pitchFamily="82" charset="0"/>
                <a:cs typeface="Calibri" pitchFamily="34" charset="0"/>
              </a:rPr>
              <a:t>sensory integration</a:t>
            </a:r>
            <a:r>
              <a:rPr lang="en-GB" sz="2400" b="1" dirty="0">
                <a:latin typeface="Showcard Gothic" panose="04020904020102020604" pitchFamily="82" charset="0"/>
                <a:cs typeface="Calibri" pitchFamily="34" charset="0"/>
              </a:rPr>
              <a:t> </a:t>
            </a:r>
            <a:r>
              <a:rPr lang="en-GB" sz="2400" b="1" dirty="0" err="1">
                <a:latin typeface="Showcard Gothic" panose="04020904020102020604" pitchFamily="82" charset="0"/>
                <a:cs typeface="Calibri" pitchFamily="34" charset="0"/>
              </a:rPr>
              <a:t>yg</a:t>
            </a:r>
            <a:r>
              <a:rPr lang="en-GB" sz="2400" b="1" dirty="0">
                <a:latin typeface="Showcard Gothic" panose="04020904020102020604" pitchFamily="82" charset="0"/>
                <a:cs typeface="Calibri" pitchFamily="34" charset="0"/>
              </a:rPr>
              <a:t> </a:t>
            </a:r>
            <a:r>
              <a:rPr lang="en-GB" sz="2400" b="1" dirty="0" err="1">
                <a:latin typeface="Showcard Gothic" panose="04020904020102020604" pitchFamily="82" charset="0"/>
                <a:cs typeface="Calibri" pitchFamily="34" charset="0"/>
              </a:rPr>
              <a:t>disebabkan</a:t>
            </a:r>
            <a:r>
              <a:rPr lang="en-GB" sz="2400" b="1" dirty="0">
                <a:latin typeface="Showcard Gothic" panose="04020904020102020604" pitchFamily="82" charset="0"/>
                <a:cs typeface="Calibri" pitchFamily="34" charset="0"/>
              </a:rPr>
              <a:t> </a:t>
            </a:r>
            <a:r>
              <a:rPr lang="en-GB" sz="2400" b="1" i="1" dirty="0">
                <a:solidFill>
                  <a:srgbClr val="FF0000"/>
                </a:solidFill>
                <a:latin typeface="Showcard Gothic" panose="04020904020102020604" pitchFamily="82" charset="0"/>
                <a:cs typeface="Calibri" pitchFamily="34" charset="0"/>
              </a:rPr>
              <a:t>Non progressive disorder CNS – congenital</a:t>
            </a:r>
            <a:r>
              <a:rPr lang="en-GB" sz="2400" b="1" dirty="0">
                <a:solidFill>
                  <a:srgbClr val="FF0000"/>
                </a:solidFill>
                <a:latin typeface="Showcard Gothic" panose="04020904020102020604" pitchFamily="82" charset="0"/>
                <a:cs typeface="Calibri" pitchFamily="34" charset="0"/>
              </a:rPr>
              <a:t> </a:t>
            </a:r>
            <a:r>
              <a:rPr lang="en-GB" sz="2400" b="1" dirty="0" err="1">
                <a:latin typeface="Showcard Gothic" panose="04020904020102020604" pitchFamily="82" charset="0"/>
                <a:cs typeface="Calibri" pitchFamily="34" charset="0"/>
              </a:rPr>
              <a:t>atau</a:t>
            </a:r>
            <a:r>
              <a:rPr lang="en-GB" sz="2400" b="1" dirty="0">
                <a:latin typeface="Showcard Gothic" panose="04020904020102020604" pitchFamily="82" charset="0"/>
                <a:cs typeface="Calibri" pitchFamily="34" charset="0"/>
              </a:rPr>
              <a:t> </a:t>
            </a:r>
            <a:r>
              <a:rPr lang="en-GB" sz="2400" b="1" dirty="0" err="1">
                <a:latin typeface="Showcard Gothic" panose="04020904020102020604" pitchFamily="82" charset="0"/>
                <a:cs typeface="Calibri" pitchFamily="34" charset="0"/>
              </a:rPr>
              <a:t>pada</a:t>
            </a:r>
            <a:r>
              <a:rPr lang="en-GB" sz="2400" b="1" dirty="0">
                <a:latin typeface="Showcard Gothic" panose="04020904020102020604" pitchFamily="82" charset="0"/>
                <a:cs typeface="Calibri" pitchFamily="34" charset="0"/>
              </a:rPr>
              <a:t> </a:t>
            </a:r>
            <a:r>
              <a:rPr lang="en-GB" sz="2400" b="1" i="1" dirty="0" err="1">
                <a:latin typeface="Showcard Gothic" panose="04020904020102020604" pitchFamily="82" charset="0"/>
                <a:cs typeface="Calibri" pitchFamily="34" charset="0"/>
              </a:rPr>
              <a:t>bayi</a:t>
            </a:r>
            <a:r>
              <a:rPr lang="en-GB" sz="2400" b="1" dirty="0">
                <a:latin typeface="Showcard Gothic" panose="04020904020102020604" pitchFamily="82" charset="0"/>
                <a:cs typeface="Calibri" pitchFamily="34" charset="0"/>
              </a:rPr>
              <a:t> </a:t>
            </a:r>
            <a:r>
              <a:rPr lang="en-GB" sz="2400" b="1" dirty="0" err="1">
                <a:latin typeface="Showcard Gothic" panose="04020904020102020604" pitchFamily="82" charset="0"/>
                <a:cs typeface="Calibri" pitchFamily="34" charset="0"/>
              </a:rPr>
              <a:t>dan</a:t>
            </a:r>
            <a:r>
              <a:rPr lang="en-GB" sz="2400" b="1" dirty="0">
                <a:latin typeface="Showcard Gothic" panose="04020904020102020604" pitchFamily="82" charset="0"/>
                <a:cs typeface="Calibri" pitchFamily="34" charset="0"/>
              </a:rPr>
              <a:t> </a:t>
            </a:r>
            <a:r>
              <a:rPr lang="en-GB" sz="2400" b="1" dirty="0" err="1">
                <a:latin typeface="Showcard Gothic" panose="04020904020102020604" pitchFamily="82" charset="0"/>
                <a:cs typeface="Calibri" pitchFamily="34" charset="0"/>
              </a:rPr>
              <a:t>masa</a:t>
            </a:r>
            <a:r>
              <a:rPr lang="en-GB" sz="2400" b="1" dirty="0">
                <a:latin typeface="Showcard Gothic" panose="04020904020102020604" pitchFamily="82" charset="0"/>
                <a:cs typeface="Calibri" pitchFamily="34" charset="0"/>
              </a:rPr>
              <a:t> </a:t>
            </a:r>
            <a:r>
              <a:rPr lang="en-GB" sz="2400" b="1" i="1" dirty="0" err="1">
                <a:latin typeface="Showcard Gothic" panose="04020904020102020604" pitchFamily="82" charset="0"/>
                <a:cs typeface="Calibri" pitchFamily="34" charset="0"/>
              </a:rPr>
              <a:t>anak</a:t>
            </a:r>
            <a:r>
              <a:rPr lang="en-GB" sz="2400" b="1" dirty="0" smtClean="0">
                <a:latin typeface="Showcard Gothic" panose="04020904020102020604" pitchFamily="82" charset="0"/>
                <a:cs typeface="Calibri" pitchFamily="34" charset="0"/>
              </a:rPr>
              <a:t>.</a:t>
            </a:r>
            <a:endParaRPr lang="en-GB" sz="2400" b="1" dirty="0">
              <a:latin typeface="Showcard Gothic" panose="04020904020102020604" pitchFamily="82" charset="0"/>
              <a:cs typeface="Calibri" pitchFamily="34" charset="0"/>
            </a:endParaRPr>
          </a:p>
          <a:p>
            <a:pPr marL="457200" indent="-457200">
              <a:lnSpc>
                <a:spcPct val="90000"/>
              </a:lnSpc>
              <a:spcBef>
                <a:spcPct val="20000"/>
              </a:spcBef>
              <a:buClr>
                <a:schemeClr val="tx2"/>
              </a:buClr>
              <a:buSzPct val="95000"/>
              <a:buFont typeface="Wingdings" pitchFamily="2" charset="2"/>
              <a:buAutoNum type="arabicPeriod" startAt="3"/>
            </a:pPr>
            <a:r>
              <a:rPr lang="en-GB" sz="2400" b="1" dirty="0" err="1">
                <a:latin typeface="Showcard Gothic" panose="04020904020102020604" pitchFamily="82" charset="0"/>
                <a:cs typeface="Calibri" pitchFamily="34" charset="0"/>
              </a:rPr>
              <a:t>Gangguan</a:t>
            </a:r>
            <a:r>
              <a:rPr lang="en-GB" sz="2400" b="1" dirty="0">
                <a:latin typeface="Showcard Gothic" panose="04020904020102020604" pitchFamily="82" charset="0"/>
                <a:cs typeface="Calibri" pitchFamily="34" charset="0"/>
              </a:rPr>
              <a:t> </a:t>
            </a:r>
            <a:r>
              <a:rPr lang="en-GB" sz="2400" b="1" i="1" dirty="0">
                <a:latin typeface="Showcard Gothic" panose="04020904020102020604" pitchFamily="82" charset="0"/>
                <a:cs typeface="Calibri" pitchFamily="34" charset="0"/>
              </a:rPr>
              <a:t>motor function </a:t>
            </a:r>
            <a:r>
              <a:rPr lang="en-GB" sz="2400" b="1" i="1" dirty="0" err="1">
                <a:latin typeface="Showcard Gothic" panose="04020904020102020604" pitchFamily="82" charset="0"/>
                <a:cs typeface="Calibri" pitchFamily="34" charset="0"/>
              </a:rPr>
              <a:t>dan</a:t>
            </a:r>
            <a:r>
              <a:rPr lang="en-GB" sz="2400" b="1" i="1" dirty="0">
                <a:latin typeface="Showcard Gothic" panose="04020904020102020604" pitchFamily="82" charset="0"/>
                <a:cs typeface="Calibri" pitchFamily="34" charset="0"/>
              </a:rPr>
              <a:t> sensory integration</a:t>
            </a:r>
            <a:r>
              <a:rPr lang="en-GB" sz="2400" b="1" dirty="0">
                <a:latin typeface="Showcard Gothic" panose="04020904020102020604" pitchFamily="82" charset="0"/>
                <a:cs typeface="Calibri" pitchFamily="34" charset="0"/>
              </a:rPr>
              <a:t> </a:t>
            </a:r>
            <a:r>
              <a:rPr lang="en-GB" sz="2400" b="1" dirty="0" err="1">
                <a:latin typeface="Showcard Gothic" panose="04020904020102020604" pitchFamily="82" charset="0"/>
                <a:cs typeface="Calibri" pitchFamily="34" charset="0"/>
              </a:rPr>
              <a:t>yg</a:t>
            </a:r>
            <a:r>
              <a:rPr lang="en-GB" sz="2400" b="1" dirty="0">
                <a:latin typeface="Showcard Gothic" panose="04020904020102020604" pitchFamily="82" charset="0"/>
                <a:cs typeface="Calibri" pitchFamily="34" charset="0"/>
              </a:rPr>
              <a:t> </a:t>
            </a:r>
            <a:r>
              <a:rPr lang="en-GB" sz="2400" b="1" dirty="0" err="1">
                <a:latin typeface="Showcard Gothic" panose="04020904020102020604" pitchFamily="82" charset="0"/>
                <a:cs typeface="Calibri" pitchFamily="34" charset="0"/>
              </a:rPr>
              <a:t>disebabkan</a:t>
            </a:r>
            <a:r>
              <a:rPr lang="en-GB" sz="2400" b="1" dirty="0">
                <a:latin typeface="Showcard Gothic" panose="04020904020102020604" pitchFamily="82" charset="0"/>
                <a:cs typeface="Calibri" pitchFamily="34" charset="0"/>
              </a:rPr>
              <a:t> </a:t>
            </a:r>
            <a:r>
              <a:rPr lang="en-GB" sz="2400" b="1" i="1" dirty="0">
                <a:solidFill>
                  <a:srgbClr val="FF0000"/>
                </a:solidFill>
                <a:latin typeface="Showcard Gothic" panose="04020904020102020604" pitchFamily="82" charset="0"/>
                <a:cs typeface="Calibri" pitchFamily="34" charset="0"/>
              </a:rPr>
              <a:t>Non progressive disorder CNS</a:t>
            </a:r>
            <a:r>
              <a:rPr lang="en-GB" sz="2400" b="1" dirty="0">
                <a:solidFill>
                  <a:srgbClr val="FF0000"/>
                </a:solidFill>
                <a:latin typeface="Showcard Gothic" panose="04020904020102020604" pitchFamily="82" charset="0"/>
                <a:cs typeface="Calibri" pitchFamily="34" charset="0"/>
              </a:rPr>
              <a:t> </a:t>
            </a:r>
            <a:r>
              <a:rPr lang="en-GB" sz="2400" b="1" dirty="0">
                <a:latin typeface="Showcard Gothic" panose="04020904020102020604" pitchFamily="82" charset="0"/>
                <a:cs typeface="Calibri" pitchFamily="34" charset="0"/>
              </a:rPr>
              <a:t>– </a:t>
            </a:r>
            <a:r>
              <a:rPr lang="en-GB" sz="2400" b="1" dirty="0" err="1">
                <a:latin typeface="Showcard Gothic" panose="04020904020102020604" pitchFamily="82" charset="0"/>
                <a:cs typeface="Calibri" pitchFamily="34" charset="0"/>
              </a:rPr>
              <a:t>pada</a:t>
            </a:r>
            <a:r>
              <a:rPr lang="en-GB" sz="2400" b="1" dirty="0">
                <a:latin typeface="Showcard Gothic" panose="04020904020102020604" pitchFamily="82" charset="0"/>
                <a:cs typeface="Calibri" pitchFamily="34" charset="0"/>
              </a:rPr>
              <a:t> </a:t>
            </a:r>
            <a:r>
              <a:rPr lang="en-GB" sz="2400" b="1" dirty="0" err="1">
                <a:latin typeface="Showcard Gothic" panose="04020904020102020604" pitchFamily="82" charset="0"/>
                <a:cs typeface="Calibri" pitchFamily="34" charset="0"/>
              </a:rPr>
              <a:t>usia</a:t>
            </a:r>
            <a:r>
              <a:rPr lang="en-GB" sz="2400" b="1" dirty="0">
                <a:latin typeface="Showcard Gothic" panose="04020904020102020604" pitchFamily="82" charset="0"/>
                <a:cs typeface="Calibri" pitchFamily="34" charset="0"/>
              </a:rPr>
              <a:t> </a:t>
            </a:r>
            <a:r>
              <a:rPr lang="en-GB" sz="2400" b="1" i="1" dirty="0" err="1" smtClean="0">
                <a:latin typeface="Showcard Gothic" panose="04020904020102020604" pitchFamily="82" charset="0"/>
                <a:cs typeface="Calibri" pitchFamily="34" charset="0"/>
              </a:rPr>
              <a:t>dewasa</a:t>
            </a:r>
            <a:endParaRPr lang="en-GB" sz="2400" b="1" i="1" dirty="0">
              <a:latin typeface="Showcard Gothic" panose="04020904020102020604" pitchFamily="82" charset="0"/>
              <a:cs typeface="Calibri" pitchFamily="34" charset="0"/>
            </a:endParaRPr>
          </a:p>
          <a:p>
            <a:pPr marL="457200" indent="-457200">
              <a:lnSpc>
                <a:spcPct val="90000"/>
              </a:lnSpc>
              <a:spcBef>
                <a:spcPct val="20000"/>
              </a:spcBef>
              <a:buClr>
                <a:schemeClr val="tx2"/>
              </a:buClr>
              <a:buSzPct val="95000"/>
              <a:buFont typeface="Wingdings" pitchFamily="2" charset="2"/>
              <a:buAutoNum type="arabicPeriod" startAt="3"/>
            </a:pPr>
            <a:r>
              <a:rPr lang="en-GB" sz="2400" b="1" dirty="0" err="1">
                <a:latin typeface="Showcard Gothic" panose="04020904020102020604" pitchFamily="82" charset="0"/>
                <a:cs typeface="Calibri" pitchFamily="34" charset="0"/>
              </a:rPr>
              <a:t>Gangguan</a:t>
            </a:r>
            <a:r>
              <a:rPr lang="en-GB" sz="2400" b="1" dirty="0">
                <a:latin typeface="Showcard Gothic" panose="04020904020102020604" pitchFamily="82" charset="0"/>
                <a:cs typeface="Calibri" pitchFamily="34" charset="0"/>
              </a:rPr>
              <a:t> </a:t>
            </a:r>
            <a:r>
              <a:rPr lang="en-GB" sz="2400" b="1" i="1" dirty="0">
                <a:latin typeface="Showcard Gothic" panose="04020904020102020604" pitchFamily="82" charset="0"/>
                <a:cs typeface="Calibri" pitchFamily="34" charset="0"/>
              </a:rPr>
              <a:t>motor function </a:t>
            </a:r>
            <a:r>
              <a:rPr lang="en-GB" sz="2400" b="1" i="1" dirty="0" err="1">
                <a:latin typeface="Showcard Gothic" panose="04020904020102020604" pitchFamily="82" charset="0"/>
                <a:cs typeface="Calibri" pitchFamily="34" charset="0"/>
              </a:rPr>
              <a:t>dan</a:t>
            </a:r>
            <a:r>
              <a:rPr lang="en-GB" sz="2400" b="1" i="1" dirty="0">
                <a:latin typeface="Showcard Gothic" panose="04020904020102020604" pitchFamily="82" charset="0"/>
                <a:cs typeface="Calibri" pitchFamily="34" charset="0"/>
              </a:rPr>
              <a:t> sensory integration</a:t>
            </a:r>
            <a:r>
              <a:rPr lang="en-GB" sz="2400" b="1" dirty="0">
                <a:latin typeface="Showcard Gothic" panose="04020904020102020604" pitchFamily="82" charset="0"/>
                <a:cs typeface="Calibri" pitchFamily="34" charset="0"/>
              </a:rPr>
              <a:t> </a:t>
            </a:r>
            <a:r>
              <a:rPr lang="en-GB" sz="2400" b="1" dirty="0" err="1">
                <a:latin typeface="Showcard Gothic" panose="04020904020102020604" pitchFamily="82" charset="0"/>
                <a:cs typeface="Calibri" pitchFamily="34" charset="0"/>
              </a:rPr>
              <a:t>yg</a:t>
            </a:r>
            <a:r>
              <a:rPr lang="en-GB" sz="2400" b="1" dirty="0">
                <a:latin typeface="Showcard Gothic" panose="04020904020102020604" pitchFamily="82" charset="0"/>
                <a:cs typeface="Calibri" pitchFamily="34" charset="0"/>
              </a:rPr>
              <a:t> </a:t>
            </a:r>
            <a:r>
              <a:rPr lang="en-GB" sz="2400" b="1" dirty="0" err="1">
                <a:latin typeface="Showcard Gothic" panose="04020904020102020604" pitchFamily="82" charset="0"/>
                <a:cs typeface="Calibri" pitchFamily="34" charset="0"/>
              </a:rPr>
              <a:t>disebabkan</a:t>
            </a:r>
            <a:r>
              <a:rPr lang="en-GB" sz="2400" b="1" dirty="0">
                <a:latin typeface="Showcard Gothic" panose="04020904020102020604" pitchFamily="82" charset="0"/>
                <a:cs typeface="Calibri" pitchFamily="34" charset="0"/>
              </a:rPr>
              <a:t> </a:t>
            </a:r>
            <a:r>
              <a:rPr lang="en-GB" sz="2400" b="1" i="1" dirty="0">
                <a:solidFill>
                  <a:srgbClr val="FF0000"/>
                </a:solidFill>
                <a:latin typeface="Showcard Gothic" panose="04020904020102020604" pitchFamily="82" charset="0"/>
                <a:cs typeface="Calibri" pitchFamily="34" charset="0"/>
              </a:rPr>
              <a:t>progressive disorder CNS</a:t>
            </a:r>
            <a:r>
              <a:rPr lang="en-GB" sz="2400" b="1" dirty="0">
                <a:solidFill>
                  <a:srgbClr val="FF0000"/>
                </a:solidFill>
                <a:latin typeface="Showcard Gothic" panose="04020904020102020604" pitchFamily="82" charset="0"/>
                <a:cs typeface="Calibri" pitchFamily="34" charset="0"/>
              </a:rPr>
              <a:t> </a:t>
            </a:r>
          </a:p>
        </p:txBody>
      </p:sp>
    </p:spTree>
    <p:extLst>
      <p:ext uri="{BB962C8B-B14F-4D97-AF65-F5344CB8AC3E}">
        <p14:creationId xmlns:p14="http://schemas.microsoft.com/office/powerpoint/2010/main" val="3155302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62400" y="228600"/>
            <a:ext cx="3741425" cy="814428"/>
          </a:xfrm>
        </p:spPr>
        <p:txBody>
          <a:bodyPr>
            <a:noAutofit/>
          </a:bodyPr>
          <a:lstStyle/>
          <a:p>
            <a:r>
              <a:rPr lang="en-US" sz="2400" dirty="0">
                <a:latin typeface="Showcard Gothic" panose="04020904020102020604" pitchFamily="82" charset="0"/>
              </a:rPr>
              <a:t>ASSESSMENT  TO  DIAGNOSE</a:t>
            </a:r>
            <a:endParaRPr lang="en-US" sz="2400" dirty="0"/>
          </a:p>
        </p:txBody>
      </p:sp>
      <p:graphicFrame>
        <p:nvGraphicFramePr>
          <p:cNvPr id="8" name="Diagram 7"/>
          <p:cNvGraphicFramePr/>
          <p:nvPr>
            <p:extLst>
              <p:ext uri="{D42A27DB-BD31-4B8C-83A1-F6EECF244321}">
                <p14:modId xmlns:p14="http://schemas.microsoft.com/office/powerpoint/2010/main" val="1836966767"/>
              </p:ext>
            </p:extLst>
          </p:nvPr>
        </p:nvGraphicFramePr>
        <p:xfrm>
          <a:off x="685800" y="1752600"/>
          <a:ext cx="73152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73363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62400" y="228600"/>
            <a:ext cx="3741425" cy="814428"/>
          </a:xfrm>
        </p:spPr>
        <p:txBody>
          <a:bodyPr>
            <a:noAutofit/>
          </a:bodyPr>
          <a:lstStyle/>
          <a:p>
            <a:r>
              <a:rPr lang="en-US" sz="2000" dirty="0">
                <a:latin typeface="Showcard Gothic" panose="04020904020102020604" pitchFamily="82" charset="0"/>
              </a:rPr>
              <a:t>DIAGNOSIS NEUROMUSKULAR</a:t>
            </a:r>
          </a:p>
        </p:txBody>
      </p:sp>
      <p:sp>
        <p:nvSpPr>
          <p:cNvPr id="6" name="Rectangle 3"/>
          <p:cNvSpPr>
            <a:spLocks noChangeArrowheads="1"/>
          </p:cNvSpPr>
          <p:nvPr/>
        </p:nvSpPr>
        <p:spPr bwMode="auto">
          <a:xfrm>
            <a:off x="304800" y="2362200"/>
            <a:ext cx="8534400" cy="4267200"/>
          </a:xfrm>
          <a:prstGeom prst="rect">
            <a:avLst/>
          </a:prstGeom>
          <a:noFill/>
          <a:ln w="9525">
            <a:solidFill>
              <a:schemeClr val="tx1"/>
            </a:solidFill>
            <a:miter lim="800000"/>
            <a:headEnd/>
            <a:tailEnd/>
          </a:ln>
        </p:spPr>
        <p:txBody>
          <a:bodyPr/>
          <a:lstStyle/>
          <a:p>
            <a:pPr marL="457200" indent="-457200">
              <a:lnSpc>
                <a:spcPct val="90000"/>
              </a:lnSpc>
              <a:spcBef>
                <a:spcPct val="20000"/>
              </a:spcBef>
              <a:buClr>
                <a:schemeClr val="tx2"/>
              </a:buClr>
              <a:buSzPct val="95000"/>
              <a:buFont typeface="Wingdings" pitchFamily="2" charset="2"/>
              <a:buNone/>
            </a:pPr>
            <a:r>
              <a:rPr lang="en-GB" sz="2400" dirty="0">
                <a:latin typeface="Showcard Gothic" panose="04020904020102020604" pitchFamily="82" charset="0"/>
                <a:cs typeface="Calibri" pitchFamily="34" charset="0"/>
              </a:rPr>
              <a:t>5.	</a:t>
            </a:r>
            <a:r>
              <a:rPr lang="en-GB" sz="2400" dirty="0" err="1">
                <a:latin typeface="Showcard Gothic" panose="04020904020102020604" pitchFamily="82" charset="0"/>
                <a:cs typeface="Calibri" pitchFamily="34" charset="0"/>
              </a:rPr>
              <a:t>Gangguan</a:t>
            </a:r>
            <a:r>
              <a:rPr lang="en-GB" sz="2400" dirty="0">
                <a:latin typeface="Showcard Gothic" panose="04020904020102020604" pitchFamily="82" charset="0"/>
                <a:cs typeface="Calibri" pitchFamily="34" charset="0"/>
              </a:rPr>
              <a:t> </a:t>
            </a:r>
            <a:r>
              <a:rPr lang="en-GB" sz="2400" i="1" dirty="0">
                <a:latin typeface="Showcard Gothic" panose="04020904020102020604" pitchFamily="82" charset="0"/>
                <a:cs typeface="Calibri" pitchFamily="34" charset="0"/>
              </a:rPr>
              <a:t>Peripheral nerve integrity </a:t>
            </a:r>
            <a:r>
              <a:rPr lang="en-GB" sz="2400" i="1" dirty="0" err="1">
                <a:latin typeface="Showcard Gothic" panose="04020904020102020604" pitchFamily="82" charset="0"/>
                <a:cs typeface="Calibri" pitchFamily="34" charset="0"/>
              </a:rPr>
              <a:t>dan</a:t>
            </a:r>
            <a:r>
              <a:rPr lang="en-GB" sz="2400" i="1" dirty="0">
                <a:latin typeface="Showcard Gothic" panose="04020904020102020604" pitchFamily="82" charset="0"/>
                <a:cs typeface="Calibri" pitchFamily="34" charset="0"/>
              </a:rPr>
              <a:t> motor function</a:t>
            </a:r>
            <a:r>
              <a:rPr lang="en-GB" sz="2400" dirty="0">
                <a:latin typeface="Showcard Gothic" panose="04020904020102020604" pitchFamily="82" charset="0"/>
                <a:cs typeface="Calibri" pitchFamily="34" charset="0"/>
              </a:rPr>
              <a:t> </a:t>
            </a:r>
            <a:r>
              <a:rPr lang="en-GB" sz="2400" dirty="0" err="1">
                <a:latin typeface="Showcard Gothic" panose="04020904020102020604" pitchFamily="82" charset="0"/>
                <a:cs typeface="Calibri" pitchFamily="34" charset="0"/>
              </a:rPr>
              <a:t>yg</a:t>
            </a:r>
            <a:r>
              <a:rPr lang="en-GB" sz="2400" dirty="0">
                <a:latin typeface="Showcard Gothic" panose="04020904020102020604" pitchFamily="82" charset="0"/>
                <a:cs typeface="Calibri" pitchFamily="34" charset="0"/>
              </a:rPr>
              <a:t> </a:t>
            </a:r>
            <a:r>
              <a:rPr lang="en-GB" sz="2400" dirty="0" err="1">
                <a:latin typeface="Showcard Gothic" panose="04020904020102020604" pitchFamily="82" charset="0"/>
                <a:cs typeface="Calibri" pitchFamily="34" charset="0"/>
              </a:rPr>
              <a:t>disebabkan</a:t>
            </a:r>
            <a:r>
              <a:rPr lang="en-GB" sz="2400" dirty="0">
                <a:latin typeface="Showcard Gothic" panose="04020904020102020604" pitchFamily="82" charset="0"/>
                <a:cs typeface="Calibri" pitchFamily="34" charset="0"/>
              </a:rPr>
              <a:t> </a:t>
            </a:r>
            <a:r>
              <a:rPr lang="en-GB" sz="2400" b="1" i="1" dirty="0">
                <a:solidFill>
                  <a:srgbClr val="FF0000"/>
                </a:solidFill>
                <a:latin typeface="Showcard Gothic" panose="04020904020102020604" pitchFamily="82" charset="0"/>
                <a:cs typeface="Calibri" pitchFamily="34" charset="0"/>
              </a:rPr>
              <a:t>Peripheral Nerve Injury</a:t>
            </a:r>
            <a:r>
              <a:rPr lang="en-GB" sz="2400" dirty="0">
                <a:solidFill>
                  <a:srgbClr val="FF0000"/>
                </a:solidFill>
                <a:latin typeface="Showcard Gothic" panose="04020904020102020604" pitchFamily="82" charset="0"/>
                <a:cs typeface="Calibri" pitchFamily="34" charset="0"/>
              </a:rPr>
              <a:t>.</a:t>
            </a:r>
          </a:p>
          <a:p>
            <a:pPr marL="457200" indent="-457200">
              <a:lnSpc>
                <a:spcPct val="90000"/>
              </a:lnSpc>
              <a:spcBef>
                <a:spcPct val="20000"/>
              </a:spcBef>
              <a:buClr>
                <a:schemeClr val="tx2"/>
              </a:buClr>
              <a:buSzPct val="95000"/>
              <a:buFont typeface="Wingdings" pitchFamily="2" charset="2"/>
              <a:buAutoNum type="arabicPeriod" startAt="6"/>
            </a:pPr>
            <a:r>
              <a:rPr lang="en-GB" sz="2400" dirty="0" err="1">
                <a:latin typeface="Showcard Gothic" panose="04020904020102020604" pitchFamily="82" charset="0"/>
                <a:cs typeface="Calibri" pitchFamily="34" charset="0"/>
              </a:rPr>
              <a:t>Gangguan</a:t>
            </a:r>
            <a:r>
              <a:rPr lang="en-GB" sz="2400" dirty="0">
                <a:latin typeface="Showcard Gothic" panose="04020904020102020604" pitchFamily="82" charset="0"/>
                <a:cs typeface="Calibri" pitchFamily="34" charset="0"/>
              </a:rPr>
              <a:t> </a:t>
            </a:r>
            <a:r>
              <a:rPr lang="en-GB" sz="2400" dirty="0" err="1">
                <a:latin typeface="Showcard Gothic" panose="04020904020102020604" pitchFamily="82" charset="0"/>
                <a:cs typeface="Calibri" pitchFamily="34" charset="0"/>
              </a:rPr>
              <a:t>fungsi</a:t>
            </a:r>
            <a:r>
              <a:rPr lang="en-GB" sz="2400" dirty="0">
                <a:latin typeface="Showcard Gothic" panose="04020904020102020604" pitchFamily="82" charset="0"/>
                <a:cs typeface="Calibri" pitchFamily="34" charset="0"/>
              </a:rPr>
              <a:t> </a:t>
            </a:r>
            <a:r>
              <a:rPr lang="en-GB" sz="2400" i="1" dirty="0" err="1">
                <a:latin typeface="Showcard Gothic" panose="04020904020102020604" pitchFamily="82" charset="0"/>
                <a:cs typeface="Calibri" pitchFamily="34" charset="0"/>
              </a:rPr>
              <a:t>motorik</a:t>
            </a:r>
            <a:r>
              <a:rPr lang="en-GB" sz="2400" i="1" dirty="0">
                <a:latin typeface="Showcard Gothic" panose="04020904020102020604" pitchFamily="82" charset="0"/>
                <a:cs typeface="Calibri" pitchFamily="34" charset="0"/>
              </a:rPr>
              <a:t> </a:t>
            </a:r>
            <a:r>
              <a:rPr lang="en-GB" sz="2400" i="1" dirty="0" err="1">
                <a:latin typeface="Showcard Gothic" panose="04020904020102020604" pitchFamily="82" charset="0"/>
                <a:cs typeface="Calibri" pitchFamily="34" charset="0"/>
              </a:rPr>
              <a:t>dan</a:t>
            </a:r>
            <a:r>
              <a:rPr lang="en-GB" sz="2400" i="1" dirty="0">
                <a:latin typeface="Showcard Gothic" panose="04020904020102020604" pitchFamily="82" charset="0"/>
                <a:cs typeface="Calibri" pitchFamily="34" charset="0"/>
              </a:rPr>
              <a:t> sensory integration</a:t>
            </a:r>
            <a:r>
              <a:rPr lang="en-GB" sz="2400" dirty="0">
                <a:latin typeface="Showcard Gothic" panose="04020904020102020604" pitchFamily="82" charset="0"/>
                <a:cs typeface="Calibri" pitchFamily="34" charset="0"/>
              </a:rPr>
              <a:t> </a:t>
            </a:r>
            <a:r>
              <a:rPr lang="en-GB" sz="2400" dirty="0" err="1">
                <a:latin typeface="Showcard Gothic" panose="04020904020102020604" pitchFamily="82" charset="0"/>
                <a:cs typeface="Calibri" pitchFamily="34" charset="0"/>
              </a:rPr>
              <a:t>yg</a:t>
            </a:r>
            <a:r>
              <a:rPr lang="en-GB" sz="2400" dirty="0">
                <a:latin typeface="Showcard Gothic" panose="04020904020102020604" pitchFamily="82" charset="0"/>
                <a:cs typeface="Calibri" pitchFamily="34" charset="0"/>
              </a:rPr>
              <a:t> </a:t>
            </a:r>
            <a:r>
              <a:rPr lang="en-GB" sz="2400" dirty="0" err="1">
                <a:latin typeface="Showcard Gothic" panose="04020904020102020604" pitchFamily="82" charset="0"/>
                <a:cs typeface="Calibri" pitchFamily="34" charset="0"/>
              </a:rPr>
              <a:t>disebabkan</a:t>
            </a:r>
            <a:r>
              <a:rPr lang="en-GB" sz="2400" dirty="0">
                <a:latin typeface="Showcard Gothic" panose="04020904020102020604" pitchFamily="82" charset="0"/>
                <a:cs typeface="Calibri" pitchFamily="34" charset="0"/>
              </a:rPr>
              <a:t> </a:t>
            </a:r>
            <a:r>
              <a:rPr lang="en-GB" sz="2400" b="1" i="1" dirty="0">
                <a:solidFill>
                  <a:srgbClr val="FF0000"/>
                </a:solidFill>
                <a:latin typeface="Showcard Gothic" panose="04020904020102020604" pitchFamily="82" charset="0"/>
                <a:cs typeface="Calibri" pitchFamily="34" charset="0"/>
              </a:rPr>
              <a:t>Acute /Chronic </a:t>
            </a:r>
            <a:r>
              <a:rPr lang="en-GB" sz="2400" b="1" i="1" dirty="0" err="1">
                <a:solidFill>
                  <a:srgbClr val="FF0000"/>
                </a:solidFill>
                <a:latin typeface="Showcard Gothic" panose="04020904020102020604" pitchFamily="82" charset="0"/>
                <a:cs typeface="Calibri" pitchFamily="34" charset="0"/>
              </a:rPr>
              <a:t>Polyneuropathies</a:t>
            </a:r>
            <a:r>
              <a:rPr lang="en-GB" sz="2400" b="1" i="1" dirty="0">
                <a:solidFill>
                  <a:srgbClr val="FF0000"/>
                </a:solidFill>
                <a:latin typeface="Showcard Gothic" panose="04020904020102020604" pitchFamily="82" charset="0"/>
                <a:cs typeface="Calibri" pitchFamily="34" charset="0"/>
              </a:rPr>
              <a:t>.</a:t>
            </a:r>
          </a:p>
          <a:p>
            <a:pPr marL="457200" indent="-457200">
              <a:lnSpc>
                <a:spcPct val="90000"/>
              </a:lnSpc>
              <a:spcBef>
                <a:spcPct val="20000"/>
              </a:spcBef>
              <a:buClr>
                <a:schemeClr val="tx2"/>
              </a:buClr>
              <a:buSzPct val="95000"/>
              <a:buFont typeface="Wingdings" pitchFamily="2" charset="2"/>
              <a:buNone/>
            </a:pPr>
            <a:r>
              <a:rPr lang="en-GB" sz="2400" dirty="0">
                <a:latin typeface="Showcard Gothic" panose="04020904020102020604" pitchFamily="82" charset="0"/>
                <a:cs typeface="Calibri" pitchFamily="34" charset="0"/>
              </a:rPr>
              <a:t>8.	</a:t>
            </a:r>
            <a:r>
              <a:rPr lang="en-GB" sz="2400" dirty="0" err="1">
                <a:latin typeface="Showcard Gothic" panose="04020904020102020604" pitchFamily="82" charset="0"/>
                <a:cs typeface="Calibri" pitchFamily="34" charset="0"/>
              </a:rPr>
              <a:t>Gangguan</a:t>
            </a:r>
            <a:r>
              <a:rPr lang="en-GB" sz="2400" dirty="0">
                <a:latin typeface="Showcard Gothic" panose="04020904020102020604" pitchFamily="82" charset="0"/>
                <a:cs typeface="Calibri" pitchFamily="34" charset="0"/>
              </a:rPr>
              <a:t> </a:t>
            </a:r>
            <a:r>
              <a:rPr lang="en-GB" sz="2400" i="1" dirty="0" err="1">
                <a:latin typeface="Showcard Gothic" panose="04020904020102020604" pitchFamily="82" charset="0"/>
                <a:cs typeface="Calibri" pitchFamily="34" charset="0"/>
              </a:rPr>
              <a:t>fungsi</a:t>
            </a:r>
            <a:r>
              <a:rPr lang="en-GB" sz="2400" i="1" dirty="0">
                <a:latin typeface="Showcard Gothic" panose="04020904020102020604" pitchFamily="82" charset="0"/>
                <a:cs typeface="Calibri" pitchFamily="34" charset="0"/>
              </a:rPr>
              <a:t> </a:t>
            </a:r>
            <a:r>
              <a:rPr lang="en-GB" sz="2400" i="1" dirty="0" err="1">
                <a:latin typeface="Showcard Gothic" panose="04020904020102020604" pitchFamily="82" charset="0"/>
                <a:cs typeface="Calibri" pitchFamily="34" charset="0"/>
              </a:rPr>
              <a:t>motorik</a:t>
            </a:r>
            <a:r>
              <a:rPr lang="en-GB" sz="2400" i="1" dirty="0">
                <a:latin typeface="Showcard Gothic" panose="04020904020102020604" pitchFamily="82" charset="0"/>
                <a:cs typeface="Calibri" pitchFamily="34" charset="0"/>
              </a:rPr>
              <a:t> </a:t>
            </a:r>
            <a:r>
              <a:rPr lang="en-GB" sz="2400" i="1" dirty="0" err="1">
                <a:latin typeface="Showcard Gothic" panose="04020904020102020604" pitchFamily="82" charset="0"/>
                <a:cs typeface="Calibri" pitchFamily="34" charset="0"/>
              </a:rPr>
              <a:t>dan</a:t>
            </a:r>
            <a:r>
              <a:rPr lang="en-GB" sz="2400" i="1" dirty="0">
                <a:latin typeface="Showcard Gothic" panose="04020904020102020604" pitchFamily="82" charset="0"/>
                <a:cs typeface="Calibri" pitchFamily="34" charset="0"/>
              </a:rPr>
              <a:t> Peripheral nerve integration</a:t>
            </a:r>
            <a:r>
              <a:rPr lang="en-GB" sz="2400" dirty="0">
                <a:latin typeface="Showcard Gothic" panose="04020904020102020604" pitchFamily="82" charset="0"/>
                <a:cs typeface="Calibri" pitchFamily="34" charset="0"/>
              </a:rPr>
              <a:t> </a:t>
            </a:r>
            <a:r>
              <a:rPr lang="en-GB" sz="2400" dirty="0" err="1">
                <a:latin typeface="Showcard Gothic" panose="04020904020102020604" pitchFamily="82" charset="0"/>
                <a:cs typeface="Calibri" pitchFamily="34" charset="0"/>
              </a:rPr>
              <a:t>yg</a:t>
            </a:r>
            <a:r>
              <a:rPr lang="en-GB" sz="2400" dirty="0">
                <a:latin typeface="Showcard Gothic" panose="04020904020102020604" pitchFamily="82" charset="0"/>
                <a:cs typeface="Calibri" pitchFamily="34" charset="0"/>
              </a:rPr>
              <a:t> </a:t>
            </a:r>
            <a:r>
              <a:rPr lang="en-GB" sz="2400" dirty="0" err="1">
                <a:latin typeface="Showcard Gothic" panose="04020904020102020604" pitchFamily="82" charset="0"/>
                <a:cs typeface="Calibri" pitchFamily="34" charset="0"/>
              </a:rPr>
              <a:t>disebabkan</a:t>
            </a:r>
            <a:r>
              <a:rPr lang="en-GB" sz="2400" dirty="0">
                <a:latin typeface="Showcard Gothic" panose="04020904020102020604" pitchFamily="82" charset="0"/>
                <a:cs typeface="Calibri" pitchFamily="34" charset="0"/>
              </a:rPr>
              <a:t> </a:t>
            </a:r>
            <a:r>
              <a:rPr lang="en-GB" sz="2400" b="1" i="1" dirty="0">
                <a:solidFill>
                  <a:srgbClr val="FF0000"/>
                </a:solidFill>
                <a:latin typeface="Showcard Gothic" panose="04020904020102020604" pitchFamily="82" charset="0"/>
                <a:cs typeface="Calibri" pitchFamily="34" charset="0"/>
              </a:rPr>
              <a:t>Non progressive disorder Spinal Cord.</a:t>
            </a:r>
          </a:p>
          <a:p>
            <a:pPr marL="457200" indent="-457200">
              <a:lnSpc>
                <a:spcPct val="90000"/>
              </a:lnSpc>
              <a:spcBef>
                <a:spcPct val="20000"/>
              </a:spcBef>
              <a:buClr>
                <a:schemeClr val="tx2"/>
              </a:buClr>
              <a:buSzPct val="95000"/>
              <a:buFont typeface="Wingdings" pitchFamily="2" charset="2"/>
              <a:buNone/>
            </a:pPr>
            <a:r>
              <a:rPr lang="en-GB" sz="2400" dirty="0">
                <a:latin typeface="Showcard Gothic" panose="04020904020102020604" pitchFamily="82" charset="0"/>
                <a:cs typeface="Calibri" pitchFamily="34" charset="0"/>
              </a:rPr>
              <a:t>9.	</a:t>
            </a:r>
            <a:r>
              <a:rPr lang="en-GB" sz="2400" dirty="0" err="1">
                <a:latin typeface="Showcard Gothic" panose="04020904020102020604" pitchFamily="82" charset="0"/>
                <a:cs typeface="Calibri" pitchFamily="34" charset="0"/>
              </a:rPr>
              <a:t>Gangguan</a:t>
            </a:r>
            <a:r>
              <a:rPr lang="en-GB" sz="2400" dirty="0">
                <a:latin typeface="Showcard Gothic" panose="04020904020102020604" pitchFamily="82" charset="0"/>
                <a:cs typeface="Calibri" pitchFamily="34" charset="0"/>
              </a:rPr>
              <a:t> </a:t>
            </a:r>
            <a:r>
              <a:rPr lang="en-GB" sz="2400" i="1" dirty="0" err="1">
                <a:latin typeface="Showcard Gothic" panose="04020904020102020604" pitchFamily="82" charset="0"/>
                <a:cs typeface="Calibri" pitchFamily="34" charset="0"/>
              </a:rPr>
              <a:t>kesadaran</a:t>
            </a:r>
            <a:r>
              <a:rPr lang="en-GB" sz="2400" i="1" dirty="0">
                <a:latin typeface="Showcard Gothic" panose="04020904020102020604" pitchFamily="82" charset="0"/>
                <a:cs typeface="Calibri" pitchFamily="34" charset="0"/>
              </a:rPr>
              <a:t> , ROM, Motor Control</a:t>
            </a:r>
            <a:r>
              <a:rPr lang="en-GB" sz="2400" dirty="0">
                <a:latin typeface="Showcard Gothic" panose="04020904020102020604" pitchFamily="82" charset="0"/>
                <a:cs typeface="Calibri" pitchFamily="34" charset="0"/>
              </a:rPr>
              <a:t> </a:t>
            </a:r>
            <a:r>
              <a:rPr lang="en-GB" sz="2400" dirty="0" err="1">
                <a:latin typeface="Showcard Gothic" panose="04020904020102020604" pitchFamily="82" charset="0"/>
                <a:cs typeface="Calibri" pitchFamily="34" charset="0"/>
              </a:rPr>
              <a:t>yg</a:t>
            </a:r>
            <a:r>
              <a:rPr lang="en-GB" sz="2400" dirty="0">
                <a:latin typeface="Showcard Gothic" panose="04020904020102020604" pitchFamily="82" charset="0"/>
                <a:cs typeface="Calibri" pitchFamily="34" charset="0"/>
              </a:rPr>
              <a:t> </a:t>
            </a:r>
            <a:r>
              <a:rPr lang="en-GB" sz="2400" dirty="0" err="1">
                <a:latin typeface="Showcard Gothic" panose="04020904020102020604" pitchFamily="82" charset="0"/>
                <a:cs typeface="Calibri" pitchFamily="34" charset="0"/>
              </a:rPr>
              <a:t>disebabkan</a:t>
            </a:r>
            <a:r>
              <a:rPr lang="en-GB" sz="2400" dirty="0">
                <a:latin typeface="Showcard Gothic" panose="04020904020102020604" pitchFamily="82" charset="0"/>
                <a:cs typeface="Calibri" pitchFamily="34" charset="0"/>
              </a:rPr>
              <a:t> </a:t>
            </a:r>
            <a:r>
              <a:rPr lang="en-GB" sz="2400" b="1" i="1" dirty="0">
                <a:solidFill>
                  <a:srgbClr val="FF0000"/>
                </a:solidFill>
                <a:latin typeface="Showcard Gothic" panose="04020904020102020604" pitchFamily="82" charset="0"/>
                <a:cs typeface="Calibri" pitchFamily="34" charset="0"/>
              </a:rPr>
              <a:t>Coma, Near coma</a:t>
            </a:r>
            <a:r>
              <a:rPr lang="en-GB" sz="2400" dirty="0">
                <a:solidFill>
                  <a:srgbClr val="FF0000"/>
                </a:solidFill>
                <a:latin typeface="Showcard Gothic" panose="04020904020102020604" pitchFamily="82" charset="0"/>
                <a:cs typeface="Calibri" pitchFamily="34" charset="0"/>
              </a:rPr>
              <a:t>, </a:t>
            </a:r>
            <a:r>
              <a:rPr lang="en-GB" sz="2400" dirty="0" err="1">
                <a:solidFill>
                  <a:srgbClr val="FF0000"/>
                </a:solidFill>
                <a:latin typeface="Showcard Gothic" panose="04020904020102020604" pitchFamily="82" charset="0"/>
                <a:cs typeface="Calibri" pitchFamily="34" charset="0"/>
              </a:rPr>
              <a:t>atau</a:t>
            </a:r>
            <a:r>
              <a:rPr lang="en-GB" sz="2400" dirty="0">
                <a:solidFill>
                  <a:srgbClr val="FF0000"/>
                </a:solidFill>
                <a:latin typeface="Showcard Gothic" panose="04020904020102020604" pitchFamily="82" charset="0"/>
                <a:cs typeface="Calibri" pitchFamily="34" charset="0"/>
              </a:rPr>
              <a:t> </a:t>
            </a:r>
            <a:r>
              <a:rPr lang="en-GB" sz="2400" b="1" i="1" dirty="0">
                <a:solidFill>
                  <a:srgbClr val="FF0000"/>
                </a:solidFill>
                <a:latin typeface="Showcard Gothic" panose="04020904020102020604" pitchFamily="82" charset="0"/>
                <a:cs typeface="Calibri" pitchFamily="34" charset="0"/>
              </a:rPr>
              <a:t>status vegetative.</a:t>
            </a:r>
          </a:p>
        </p:txBody>
      </p:sp>
    </p:spTree>
    <p:extLst>
      <p:ext uri="{BB962C8B-B14F-4D97-AF65-F5344CB8AC3E}">
        <p14:creationId xmlns:p14="http://schemas.microsoft.com/office/powerpoint/2010/main" val="84009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62400" y="228600"/>
            <a:ext cx="3741425" cy="814428"/>
          </a:xfrm>
        </p:spPr>
        <p:txBody>
          <a:bodyPr>
            <a:noAutofit/>
          </a:bodyPr>
          <a:lstStyle/>
          <a:p>
            <a:r>
              <a:rPr lang="en-US" sz="2000" dirty="0" err="1">
                <a:latin typeface="Showcard Gothic" panose="04020904020102020604" pitchFamily="82" charset="0"/>
              </a:rPr>
              <a:t>Introduksi</a:t>
            </a:r>
            <a:r>
              <a:rPr lang="en-US" sz="2000" dirty="0">
                <a:latin typeface="Showcard Gothic" panose="04020904020102020604" pitchFamily="82" charset="0"/>
              </a:rPr>
              <a:t> </a:t>
            </a:r>
            <a:r>
              <a:rPr lang="en-US" sz="2000" dirty="0" err="1">
                <a:latin typeface="Showcard Gothic" panose="04020904020102020604" pitchFamily="82" charset="0"/>
              </a:rPr>
              <a:t>Diagnosa</a:t>
            </a:r>
            <a:r>
              <a:rPr lang="en-US" sz="2000" dirty="0">
                <a:latin typeface="Showcard Gothic" panose="04020904020102020604" pitchFamily="82" charset="0"/>
              </a:rPr>
              <a:t> </a:t>
            </a:r>
            <a:r>
              <a:rPr lang="en-US" sz="2000" dirty="0" err="1">
                <a:latin typeface="Showcard Gothic" panose="04020904020102020604" pitchFamily="82" charset="0"/>
              </a:rPr>
              <a:t>Kardiovaskulopulmonal</a:t>
            </a:r>
            <a:endParaRPr lang="en-US" sz="2000" dirty="0">
              <a:latin typeface="Showcard Gothic" panose="04020904020102020604" pitchFamily="82" charset="0"/>
            </a:endParaRPr>
          </a:p>
        </p:txBody>
      </p:sp>
      <p:pic>
        <p:nvPicPr>
          <p:cNvPr id="9" name="Picture 2" descr="F:\Documents\Teaching Material\Bi20b2\Lecture figures\circulatory system.tif"/>
          <p:cNvPicPr>
            <a:picLocks noGrp="1" noChangeAspect="1" noChangeArrowheads="1"/>
          </p:cNvPicPr>
          <p:nvPr>
            <p:ph idx="1"/>
          </p:nvPr>
        </p:nvPicPr>
        <p:blipFill>
          <a:blip r:embed="rId2"/>
          <a:stretch>
            <a:fillRect/>
          </a:stretch>
        </p:blipFill>
        <p:spPr bwMode="auto">
          <a:xfrm>
            <a:off x="6019800" y="1792883"/>
            <a:ext cx="2209800" cy="4656380"/>
          </a:xfrm>
          <a:prstGeom prst="rect">
            <a:avLst/>
          </a:prstGeom>
          <a:noFill/>
          <a:ln w="9525">
            <a:solidFill>
              <a:srgbClr val="FFC000"/>
            </a:solidFill>
            <a:miter lim="800000"/>
            <a:headEnd/>
            <a:tailEnd/>
          </a:ln>
        </p:spPr>
      </p:pic>
      <p:sp>
        <p:nvSpPr>
          <p:cNvPr id="6" name="Shape 283"/>
          <p:cNvSpPr txBox="1">
            <a:spLocks/>
          </p:cNvSpPr>
          <p:nvPr/>
        </p:nvSpPr>
        <p:spPr>
          <a:xfrm>
            <a:off x="304800" y="1676400"/>
            <a:ext cx="5105400" cy="60960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sv-SE" sz="1800" dirty="0">
                <a:solidFill>
                  <a:schemeClr val="tx1"/>
                </a:solidFill>
                <a:latin typeface="Berlin Sans FB Demi" pitchFamily="34" charset="0"/>
              </a:rPr>
              <a:t>Service Functions </a:t>
            </a:r>
          </a:p>
        </p:txBody>
      </p:sp>
      <p:sp>
        <p:nvSpPr>
          <p:cNvPr id="10" name="Right Arrow 9"/>
          <p:cNvSpPr/>
          <p:nvPr/>
        </p:nvSpPr>
        <p:spPr>
          <a:xfrm>
            <a:off x="4038600" y="2590800"/>
            <a:ext cx="838200" cy="533400"/>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Text Box 4"/>
          <p:cNvSpPr txBox="1">
            <a:spLocks noChangeArrowheads="1"/>
          </p:cNvSpPr>
          <p:nvPr/>
        </p:nvSpPr>
        <p:spPr bwMode="auto">
          <a:xfrm>
            <a:off x="304800" y="2362200"/>
            <a:ext cx="4067175" cy="4431983"/>
          </a:xfrm>
          <a:prstGeom prst="rect">
            <a:avLst/>
          </a:prstGeom>
          <a:noFill/>
          <a:ln w="9525">
            <a:noFill/>
            <a:miter lim="800000"/>
            <a:headEnd/>
            <a:tailEnd/>
          </a:ln>
        </p:spPr>
        <p:txBody>
          <a:bodyPr wrap="square">
            <a:spAutoFit/>
          </a:bodyPr>
          <a:lstStyle/>
          <a:p>
            <a:pPr marL="282575" indent="-282575">
              <a:spcAft>
                <a:spcPct val="60000"/>
              </a:spcAft>
              <a:buClr>
                <a:srgbClr val="FF0000"/>
              </a:buClr>
              <a:buSzPct val="120000"/>
              <a:buFontTx/>
              <a:buChar char="•"/>
            </a:pPr>
            <a:r>
              <a:rPr lang="en-US" sz="2400" b="1" dirty="0">
                <a:solidFill>
                  <a:srgbClr val="FF0000"/>
                </a:solidFill>
                <a:latin typeface="Showcard Gothic" panose="04020904020102020604" pitchFamily="82" charset="0"/>
              </a:rPr>
              <a:t>Cardiovascular system</a:t>
            </a:r>
            <a:endParaRPr lang="en-US" sz="2400" b="1" dirty="0">
              <a:latin typeface="Showcard Gothic" panose="04020904020102020604" pitchFamily="82" charset="0"/>
            </a:endParaRPr>
          </a:p>
          <a:p>
            <a:pPr marL="282575" indent="-282575">
              <a:spcAft>
                <a:spcPct val="60000"/>
              </a:spcAft>
              <a:buClr>
                <a:srgbClr val="FF0000"/>
              </a:buClr>
              <a:buSzPct val="120000"/>
              <a:buFontTx/>
              <a:buChar char="•"/>
            </a:pPr>
            <a:r>
              <a:rPr lang="en-US" b="1" dirty="0">
                <a:latin typeface="Showcard Gothic" panose="04020904020102020604" pitchFamily="82" charset="0"/>
              </a:rPr>
              <a:t>Respiratory system</a:t>
            </a:r>
          </a:p>
          <a:p>
            <a:pPr marL="282575" indent="-282575">
              <a:spcAft>
                <a:spcPct val="60000"/>
              </a:spcAft>
              <a:buClr>
                <a:srgbClr val="FF0000"/>
              </a:buClr>
              <a:buSzPct val="120000"/>
              <a:buFontTx/>
              <a:buChar char="•"/>
            </a:pPr>
            <a:r>
              <a:rPr lang="en-US" b="1" dirty="0">
                <a:latin typeface="Showcard Gothic" panose="04020904020102020604" pitchFamily="82" charset="0"/>
              </a:rPr>
              <a:t>Digestive system</a:t>
            </a:r>
          </a:p>
          <a:p>
            <a:pPr marL="282575" indent="-282575">
              <a:spcAft>
                <a:spcPct val="60000"/>
              </a:spcAft>
              <a:buClr>
                <a:srgbClr val="FF0000"/>
              </a:buClr>
              <a:buSzPct val="120000"/>
              <a:buFontTx/>
              <a:buChar char="•"/>
            </a:pPr>
            <a:r>
              <a:rPr lang="en-US" b="1" dirty="0">
                <a:latin typeface="Showcard Gothic" panose="04020904020102020604" pitchFamily="82" charset="0"/>
              </a:rPr>
              <a:t>Renal system</a:t>
            </a:r>
          </a:p>
          <a:p>
            <a:pPr marL="282575" indent="-282575">
              <a:spcAft>
                <a:spcPct val="60000"/>
              </a:spcAft>
              <a:buClr>
                <a:srgbClr val="FF0000"/>
              </a:buClr>
              <a:buSzPct val="120000"/>
              <a:buFontTx/>
              <a:buChar char="•"/>
            </a:pPr>
            <a:r>
              <a:rPr lang="en-US" b="1" dirty="0">
                <a:latin typeface="Showcard Gothic" panose="04020904020102020604" pitchFamily="82" charset="0"/>
              </a:rPr>
              <a:t>Reproductive system</a:t>
            </a:r>
          </a:p>
          <a:p>
            <a:pPr marL="282575" indent="-282575">
              <a:spcAft>
                <a:spcPct val="60000"/>
              </a:spcAft>
              <a:buClr>
                <a:srgbClr val="FF0000"/>
              </a:buClr>
              <a:buSzPct val="120000"/>
              <a:buFontTx/>
              <a:buChar char="•"/>
            </a:pPr>
            <a:r>
              <a:rPr lang="en-US" b="1" dirty="0" err="1">
                <a:latin typeface="Showcard Gothic" panose="04020904020102020604" pitchFamily="82" charset="0"/>
              </a:rPr>
              <a:t>Musculo</a:t>
            </a:r>
            <a:r>
              <a:rPr lang="en-US" b="1" dirty="0">
                <a:latin typeface="Showcard Gothic" panose="04020904020102020604" pitchFamily="82" charset="0"/>
              </a:rPr>
              <a:t>-skeletal system</a:t>
            </a:r>
          </a:p>
          <a:p>
            <a:pPr marL="282575" indent="-282575">
              <a:spcAft>
                <a:spcPct val="60000"/>
              </a:spcAft>
              <a:buClr>
                <a:srgbClr val="FF0000"/>
              </a:buClr>
              <a:buSzPct val="120000"/>
              <a:buFontTx/>
              <a:buChar char="•"/>
            </a:pPr>
            <a:r>
              <a:rPr lang="en-US" b="1" dirty="0">
                <a:latin typeface="Showcard Gothic" panose="04020904020102020604" pitchFamily="82" charset="0"/>
              </a:rPr>
              <a:t>Nervous system</a:t>
            </a:r>
          </a:p>
          <a:p>
            <a:pPr marL="282575" indent="-282575">
              <a:spcAft>
                <a:spcPct val="60000"/>
              </a:spcAft>
              <a:buClr>
                <a:srgbClr val="FF0000"/>
              </a:buClr>
              <a:buSzPct val="120000"/>
              <a:buFontTx/>
              <a:buChar char="•"/>
            </a:pPr>
            <a:r>
              <a:rPr lang="en-US" b="1" dirty="0">
                <a:latin typeface="Showcard Gothic" panose="04020904020102020604" pitchFamily="82" charset="0"/>
              </a:rPr>
              <a:t>Endocrine system</a:t>
            </a:r>
          </a:p>
          <a:p>
            <a:pPr marL="282575" indent="-282575">
              <a:spcAft>
                <a:spcPct val="60000"/>
              </a:spcAft>
              <a:buClr>
                <a:srgbClr val="FF0000"/>
              </a:buClr>
              <a:buSzPct val="120000"/>
              <a:buFontTx/>
              <a:buChar char="•"/>
            </a:pPr>
            <a:r>
              <a:rPr lang="en-US" b="1" dirty="0">
                <a:latin typeface="Showcard Gothic" panose="04020904020102020604" pitchFamily="82" charset="0"/>
              </a:rPr>
              <a:t>Immune system</a:t>
            </a:r>
          </a:p>
        </p:txBody>
      </p:sp>
    </p:spTree>
    <p:extLst>
      <p:ext uri="{BB962C8B-B14F-4D97-AF65-F5344CB8AC3E}">
        <p14:creationId xmlns:p14="http://schemas.microsoft.com/office/powerpoint/2010/main" val="29228358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62400" y="228600"/>
            <a:ext cx="3741425" cy="814428"/>
          </a:xfrm>
        </p:spPr>
        <p:txBody>
          <a:bodyPr>
            <a:noAutofit/>
          </a:bodyPr>
          <a:lstStyle/>
          <a:p>
            <a:r>
              <a:rPr lang="en-US" sz="2000" dirty="0">
                <a:latin typeface="Showcard Gothic" panose="04020904020102020604" pitchFamily="82" charset="0"/>
              </a:rPr>
              <a:t>DIAGNOSIS CARDIOVASCULOPULMONAL</a:t>
            </a:r>
          </a:p>
        </p:txBody>
      </p:sp>
      <p:sp>
        <p:nvSpPr>
          <p:cNvPr id="6" name="Rectangle 3"/>
          <p:cNvSpPr>
            <a:spLocks noChangeArrowheads="1"/>
          </p:cNvSpPr>
          <p:nvPr/>
        </p:nvSpPr>
        <p:spPr bwMode="auto">
          <a:xfrm>
            <a:off x="685800" y="1905000"/>
            <a:ext cx="7848600" cy="4343400"/>
          </a:xfrm>
          <a:prstGeom prst="rect">
            <a:avLst/>
          </a:prstGeom>
          <a:noFill/>
          <a:ln w="9525">
            <a:solidFill>
              <a:schemeClr val="tx1"/>
            </a:solidFill>
            <a:miter lim="800000"/>
            <a:headEnd/>
            <a:tailEnd/>
          </a:ln>
        </p:spPr>
        <p:txBody>
          <a:bodyPr/>
          <a:lstStyle/>
          <a:p>
            <a:pPr marL="457200" indent="-457200">
              <a:spcBef>
                <a:spcPct val="20000"/>
              </a:spcBef>
            </a:pPr>
            <a:r>
              <a:rPr lang="en-GB" sz="2800" b="1" dirty="0">
                <a:cs typeface="Times New Roman" pitchFamily="18" charset="0"/>
              </a:rPr>
              <a:t>1</a:t>
            </a:r>
            <a:r>
              <a:rPr lang="en-GB" sz="2800" b="1" dirty="0">
                <a:latin typeface="Showcard Gothic" panose="04020904020102020604" pitchFamily="82" charset="0"/>
                <a:cs typeface="Times New Roman" pitchFamily="18" charset="0"/>
              </a:rPr>
              <a:t>.	</a:t>
            </a:r>
            <a:r>
              <a:rPr lang="en-GB" sz="2400" b="1" dirty="0" err="1">
                <a:latin typeface="Showcard Gothic" panose="04020904020102020604" pitchFamily="82" charset="0"/>
                <a:cs typeface="Calibri" pitchFamily="34" charset="0"/>
              </a:rPr>
              <a:t>Prediksi</a:t>
            </a:r>
            <a:r>
              <a:rPr lang="en-GB" sz="2400" dirty="0">
                <a:latin typeface="Showcard Gothic" panose="04020904020102020604" pitchFamily="82" charset="0"/>
                <a:cs typeface="Calibri" pitchFamily="34" charset="0"/>
              </a:rPr>
              <a:t> </a:t>
            </a:r>
            <a:r>
              <a:rPr lang="en-GB" sz="2400" dirty="0" err="1">
                <a:latin typeface="Showcard Gothic" panose="04020904020102020604" pitchFamily="82" charset="0"/>
                <a:cs typeface="Calibri" pitchFamily="34" charset="0"/>
              </a:rPr>
              <a:t>gangguan</a:t>
            </a:r>
            <a:r>
              <a:rPr lang="en-GB" sz="2400" dirty="0">
                <a:latin typeface="Showcard Gothic" panose="04020904020102020604" pitchFamily="82" charset="0"/>
                <a:cs typeface="Calibri" pitchFamily="34" charset="0"/>
              </a:rPr>
              <a:t> </a:t>
            </a:r>
            <a:r>
              <a:rPr lang="en-GB" sz="2400" i="1" dirty="0" err="1">
                <a:latin typeface="Showcard Gothic" panose="04020904020102020604" pitchFamily="82" charset="0"/>
                <a:cs typeface="Calibri" pitchFamily="34" charset="0"/>
              </a:rPr>
              <a:t>kinerja</a:t>
            </a:r>
            <a:r>
              <a:rPr lang="en-GB" sz="2400" i="1" dirty="0">
                <a:latin typeface="Showcard Gothic" panose="04020904020102020604" pitchFamily="82" charset="0"/>
                <a:cs typeface="Calibri" pitchFamily="34" charset="0"/>
              </a:rPr>
              <a:t> </a:t>
            </a:r>
            <a:r>
              <a:rPr lang="en-GB" sz="2400" i="1" dirty="0">
                <a:solidFill>
                  <a:srgbClr val="92D050"/>
                </a:solidFill>
                <a:latin typeface="Showcard Gothic" panose="04020904020102020604" pitchFamily="82" charset="0"/>
                <a:cs typeface="Calibri" pitchFamily="34" charset="0"/>
              </a:rPr>
              <a:t>system cardiovascular-pulmonary</a:t>
            </a:r>
          </a:p>
          <a:p>
            <a:pPr marL="457200" indent="-457200">
              <a:spcBef>
                <a:spcPct val="20000"/>
              </a:spcBef>
              <a:buClr>
                <a:schemeClr val="tx2"/>
              </a:buClr>
              <a:buSzPct val="95000"/>
              <a:buFont typeface="Wingdings" pitchFamily="2" charset="2"/>
              <a:buNone/>
            </a:pPr>
            <a:r>
              <a:rPr lang="en-GB" sz="2400" dirty="0">
                <a:latin typeface="Showcard Gothic" panose="04020904020102020604" pitchFamily="82" charset="0"/>
                <a:cs typeface="Calibri" pitchFamily="34" charset="0"/>
              </a:rPr>
              <a:t>2.	</a:t>
            </a:r>
            <a:r>
              <a:rPr lang="en-GB" sz="2400" dirty="0" err="1">
                <a:latin typeface="Showcard Gothic" panose="04020904020102020604" pitchFamily="82" charset="0"/>
                <a:cs typeface="Calibri" pitchFamily="34" charset="0"/>
              </a:rPr>
              <a:t>Gangguan</a:t>
            </a:r>
            <a:r>
              <a:rPr lang="en-GB" sz="2400" dirty="0">
                <a:latin typeface="Showcard Gothic" panose="04020904020102020604" pitchFamily="82" charset="0"/>
                <a:cs typeface="Calibri" pitchFamily="34" charset="0"/>
              </a:rPr>
              <a:t> </a:t>
            </a:r>
            <a:r>
              <a:rPr lang="en-GB" sz="2400" dirty="0" err="1">
                <a:latin typeface="Showcard Gothic" panose="04020904020102020604" pitchFamily="82" charset="0"/>
                <a:cs typeface="Calibri" pitchFamily="34" charset="0"/>
              </a:rPr>
              <a:t>kapasitas</a:t>
            </a:r>
            <a:r>
              <a:rPr lang="en-GB" sz="2400" dirty="0">
                <a:latin typeface="Showcard Gothic" panose="04020904020102020604" pitchFamily="82" charset="0"/>
                <a:cs typeface="Calibri" pitchFamily="34" charset="0"/>
              </a:rPr>
              <a:t> </a:t>
            </a:r>
            <a:r>
              <a:rPr lang="en-GB" sz="2400" dirty="0" err="1">
                <a:latin typeface="Showcard Gothic" panose="04020904020102020604" pitchFamily="82" charset="0"/>
                <a:cs typeface="Calibri" pitchFamily="34" charset="0"/>
              </a:rPr>
              <a:t>aerobik</a:t>
            </a:r>
            <a:r>
              <a:rPr lang="en-GB" sz="2400" dirty="0">
                <a:latin typeface="Showcard Gothic" panose="04020904020102020604" pitchFamily="82" charset="0"/>
                <a:cs typeface="Calibri" pitchFamily="34" charset="0"/>
              </a:rPr>
              <a:t>/</a:t>
            </a:r>
            <a:r>
              <a:rPr lang="en-GB" sz="2400" dirty="0" err="1">
                <a:latin typeface="Showcard Gothic" panose="04020904020102020604" pitchFamily="82" charset="0"/>
                <a:cs typeface="Calibri" pitchFamily="34" charset="0"/>
              </a:rPr>
              <a:t>ketahanan</a:t>
            </a:r>
            <a:r>
              <a:rPr lang="en-GB" sz="2400" dirty="0">
                <a:latin typeface="Showcard Gothic" panose="04020904020102020604" pitchFamily="82" charset="0"/>
                <a:cs typeface="Calibri" pitchFamily="34" charset="0"/>
              </a:rPr>
              <a:t> </a:t>
            </a:r>
            <a:r>
              <a:rPr lang="en-GB" sz="2400" dirty="0" err="1">
                <a:latin typeface="Showcard Gothic" panose="04020904020102020604" pitchFamily="82" charset="0"/>
                <a:cs typeface="Calibri" pitchFamily="34" charset="0"/>
              </a:rPr>
              <a:t>yg</a:t>
            </a:r>
            <a:r>
              <a:rPr lang="en-GB" sz="2400" dirty="0">
                <a:latin typeface="Showcard Gothic" panose="04020904020102020604" pitchFamily="82" charset="0"/>
                <a:cs typeface="Calibri" pitchFamily="34" charset="0"/>
              </a:rPr>
              <a:t> </a:t>
            </a:r>
            <a:r>
              <a:rPr lang="en-GB" sz="2400" dirty="0" err="1">
                <a:latin typeface="Showcard Gothic" panose="04020904020102020604" pitchFamily="82" charset="0"/>
                <a:cs typeface="Calibri" pitchFamily="34" charset="0"/>
              </a:rPr>
              <a:t>disebabkan</a:t>
            </a:r>
            <a:r>
              <a:rPr lang="en-GB" sz="2400" dirty="0">
                <a:latin typeface="Showcard Gothic" panose="04020904020102020604" pitchFamily="82" charset="0"/>
                <a:cs typeface="Calibri" pitchFamily="34" charset="0"/>
              </a:rPr>
              <a:t> </a:t>
            </a:r>
            <a:r>
              <a:rPr lang="en-GB" sz="2400" b="1" i="1" dirty="0" err="1">
                <a:solidFill>
                  <a:srgbClr val="92D050"/>
                </a:solidFill>
                <a:latin typeface="Showcard Gothic" panose="04020904020102020604" pitchFamily="82" charset="0"/>
                <a:cs typeface="Calibri" pitchFamily="34" charset="0"/>
              </a:rPr>
              <a:t>deconditioning</a:t>
            </a:r>
            <a:r>
              <a:rPr lang="en-GB" sz="2400" b="1" i="1" dirty="0">
                <a:solidFill>
                  <a:srgbClr val="92D050"/>
                </a:solidFill>
                <a:latin typeface="Showcard Gothic" panose="04020904020102020604" pitchFamily="82" charset="0"/>
                <a:cs typeface="Calibri" pitchFamily="34" charset="0"/>
              </a:rPr>
              <a:t> syndrome</a:t>
            </a:r>
          </a:p>
          <a:p>
            <a:pPr marL="457200" indent="-457200">
              <a:spcBef>
                <a:spcPct val="20000"/>
              </a:spcBef>
              <a:buClr>
                <a:schemeClr val="tx2"/>
              </a:buClr>
              <a:buSzPct val="95000"/>
              <a:buFont typeface="Wingdings" pitchFamily="2" charset="2"/>
              <a:buAutoNum type="arabicPeriod" startAt="3"/>
            </a:pPr>
            <a:r>
              <a:rPr lang="en-GB" sz="2400" dirty="0" err="1">
                <a:latin typeface="Showcard Gothic" panose="04020904020102020604" pitchFamily="82" charset="0"/>
                <a:cs typeface="Calibri" pitchFamily="34" charset="0"/>
              </a:rPr>
              <a:t>Ganguan</a:t>
            </a:r>
            <a:r>
              <a:rPr lang="en-GB" sz="2400" dirty="0">
                <a:latin typeface="Showcard Gothic" panose="04020904020102020604" pitchFamily="82" charset="0"/>
                <a:cs typeface="Calibri" pitchFamily="34" charset="0"/>
              </a:rPr>
              <a:t> </a:t>
            </a:r>
            <a:r>
              <a:rPr lang="en-GB" sz="2400" i="1" dirty="0" err="1">
                <a:latin typeface="Showcard Gothic" panose="04020904020102020604" pitchFamily="82" charset="0"/>
                <a:cs typeface="Calibri" pitchFamily="34" charset="0"/>
              </a:rPr>
              <a:t>ventilasi</a:t>
            </a:r>
            <a:r>
              <a:rPr lang="en-GB" sz="2400" i="1" dirty="0">
                <a:latin typeface="Showcard Gothic" panose="04020904020102020604" pitchFamily="82" charset="0"/>
                <a:cs typeface="Calibri" pitchFamily="34" charset="0"/>
              </a:rPr>
              <a:t>, </a:t>
            </a:r>
            <a:r>
              <a:rPr lang="en-GB" sz="2400" i="1" dirty="0" err="1">
                <a:latin typeface="Showcard Gothic" panose="04020904020102020604" pitchFamily="82" charset="0"/>
                <a:cs typeface="Calibri" pitchFamily="34" charset="0"/>
              </a:rPr>
              <a:t>respirasi</a:t>
            </a:r>
            <a:r>
              <a:rPr lang="en-GB" sz="2400" i="1" dirty="0">
                <a:latin typeface="Showcard Gothic" panose="04020904020102020604" pitchFamily="82" charset="0"/>
                <a:cs typeface="Calibri" pitchFamily="34" charset="0"/>
              </a:rPr>
              <a:t>/gas exchange, aerobic capacity/</a:t>
            </a:r>
            <a:r>
              <a:rPr lang="en-GB" sz="2400" i="1" dirty="0" err="1">
                <a:latin typeface="Showcard Gothic" panose="04020904020102020604" pitchFamily="82" charset="0"/>
                <a:cs typeface="Calibri" pitchFamily="34" charset="0"/>
              </a:rPr>
              <a:t>indurance</a:t>
            </a:r>
            <a:r>
              <a:rPr lang="en-GB" sz="2400" dirty="0">
                <a:latin typeface="Showcard Gothic" panose="04020904020102020604" pitchFamily="82" charset="0"/>
                <a:cs typeface="Calibri" pitchFamily="34" charset="0"/>
              </a:rPr>
              <a:t> </a:t>
            </a:r>
            <a:r>
              <a:rPr lang="en-GB" sz="2400" dirty="0" err="1">
                <a:latin typeface="Showcard Gothic" panose="04020904020102020604" pitchFamily="82" charset="0"/>
                <a:cs typeface="Calibri" pitchFamily="34" charset="0"/>
              </a:rPr>
              <a:t>yg</a:t>
            </a:r>
            <a:r>
              <a:rPr lang="en-GB" sz="2400" dirty="0">
                <a:latin typeface="Showcard Gothic" panose="04020904020102020604" pitchFamily="82" charset="0"/>
                <a:cs typeface="Calibri" pitchFamily="34" charset="0"/>
              </a:rPr>
              <a:t> </a:t>
            </a:r>
            <a:r>
              <a:rPr lang="en-GB" sz="2400" dirty="0" err="1">
                <a:latin typeface="Showcard Gothic" panose="04020904020102020604" pitchFamily="82" charset="0"/>
                <a:cs typeface="Calibri" pitchFamily="34" charset="0"/>
              </a:rPr>
              <a:t>disebabkan</a:t>
            </a:r>
            <a:r>
              <a:rPr lang="en-GB" sz="2400" dirty="0">
                <a:latin typeface="Showcard Gothic" panose="04020904020102020604" pitchFamily="82" charset="0"/>
                <a:cs typeface="Calibri" pitchFamily="34" charset="0"/>
              </a:rPr>
              <a:t> </a:t>
            </a:r>
            <a:r>
              <a:rPr lang="en-GB" sz="2400" b="1" i="1" dirty="0">
                <a:solidFill>
                  <a:srgbClr val="92D050"/>
                </a:solidFill>
                <a:latin typeface="Showcard Gothic" panose="04020904020102020604" pitchFamily="82" charset="0"/>
                <a:cs typeface="Calibri" pitchFamily="34" charset="0"/>
              </a:rPr>
              <a:t>Airways clearance dysfunction</a:t>
            </a:r>
            <a:r>
              <a:rPr lang="en-GB" sz="2400" dirty="0">
                <a:solidFill>
                  <a:srgbClr val="92D050"/>
                </a:solidFill>
                <a:latin typeface="Showcard Gothic" panose="04020904020102020604" pitchFamily="82" charset="0"/>
                <a:cs typeface="Calibri" pitchFamily="34" charset="0"/>
              </a:rPr>
              <a:t>.</a:t>
            </a:r>
          </a:p>
          <a:p>
            <a:pPr marL="457200" indent="-457200">
              <a:spcBef>
                <a:spcPct val="20000"/>
              </a:spcBef>
              <a:buClr>
                <a:schemeClr val="tx2"/>
              </a:buClr>
              <a:buSzPct val="95000"/>
              <a:buFont typeface="Wingdings" pitchFamily="2" charset="2"/>
              <a:buAutoNum type="arabicPeriod" startAt="3"/>
            </a:pPr>
            <a:r>
              <a:rPr lang="en-GB" sz="2400" dirty="0" err="1">
                <a:latin typeface="Showcard Gothic" panose="04020904020102020604" pitchFamily="82" charset="0"/>
                <a:cs typeface="Calibri" pitchFamily="34" charset="0"/>
              </a:rPr>
              <a:t>Gangguan</a:t>
            </a:r>
            <a:r>
              <a:rPr lang="en-GB" sz="2400" dirty="0">
                <a:latin typeface="Showcard Gothic" panose="04020904020102020604" pitchFamily="82" charset="0"/>
                <a:cs typeface="Calibri" pitchFamily="34" charset="0"/>
              </a:rPr>
              <a:t> </a:t>
            </a:r>
            <a:r>
              <a:rPr lang="en-GB" sz="2400" i="1" dirty="0" err="1">
                <a:latin typeface="Showcard Gothic" panose="04020904020102020604" pitchFamily="82" charset="0"/>
                <a:cs typeface="Calibri" pitchFamily="34" charset="0"/>
              </a:rPr>
              <a:t>kapasitas</a:t>
            </a:r>
            <a:r>
              <a:rPr lang="en-GB" sz="2400" i="1" dirty="0">
                <a:latin typeface="Showcard Gothic" panose="04020904020102020604" pitchFamily="82" charset="0"/>
                <a:cs typeface="Calibri" pitchFamily="34" charset="0"/>
              </a:rPr>
              <a:t> </a:t>
            </a:r>
            <a:r>
              <a:rPr lang="en-GB" sz="2400" i="1" dirty="0" err="1">
                <a:latin typeface="Showcard Gothic" panose="04020904020102020604" pitchFamily="82" charset="0"/>
                <a:cs typeface="Calibri" pitchFamily="34" charset="0"/>
              </a:rPr>
              <a:t>aerobik</a:t>
            </a:r>
            <a:r>
              <a:rPr lang="en-GB" sz="2400" i="1" dirty="0">
                <a:latin typeface="Showcard Gothic" panose="04020904020102020604" pitchFamily="82" charset="0"/>
                <a:cs typeface="Calibri" pitchFamily="34" charset="0"/>
              </a:rPr>
              <a:t>/</a:t>
            </a:r>
            <a:r>
              <a:rPr lang="en-GB" sz="2400" i="1" dirty="0" err="1">
                <a:latin typeface="Showcard Gothic" panose="04020904020102020604" pitchFamily="82" charset="0"/>
                <a:cs typeface="Calibri" pitchFamily="34" charset="0"/>
              </a:rPr>
              <a:t>ketahanan</a:t>
            </a:r>
            <a:r>
              <a:rPr lang="en-GB" sz="2400" dirty="0">
                <a:latin typeface="Showcard Gothic" panose="04020904020102020604" pitchFamily="82" charset="0"/>
                <a:cs typeface="Calibri" pitchFamily="34" charset="0"/>
              </a:rPr>
              <a:t> </a:t>
            </a:r>
            <a:r>
              <a:rPr lang="en-GB" sz="2400" dirty="0" err="1">
                <a:latin typeface="Showcard Gothic" panose="04020904020102020604" pitchFamily="82" charset="0"/>
                <a:cs typeface="Calibri" pitchFamily="34" charset="0"/>
              </a:rPr>
              <a:t>yg</a:t>
            </a:r>
            <a:r>
              <a:rPr lang="en-GB" sz="2400" dirty="0">
                <a:latin typeface="Showcard Gothic" panose="04020904020102020604" pitchFamily="82" charset="0"/>
                <a:cs typeface="Calibri" pitchFamily="34" charset="0"/>
              </a:rPr>
              <a:t> </a:t>
            </a:r>
            <a:r>
              <a:rPr lang="en-GB" sz="2400" dirty="0" err="1">
                <a:latin typeface="Showcard Gothic" panose="04020904020102020604" pitchFamily="82" charset="0"/>
                <a:cs typeface="Calibri" pitchFamily="34" charset="0"/>
              </a:rPr>
              <a:t>disebabkan</a:t>
            </a:r>
            <a:r>
              <a:rPr lang="en-GB" sz="2400" dirty="0">
                <a:latin typeface="Showcard Gothic" panose="04020904020102020604" pitchFamily="82" charset="0"/>
                <a:cs typeface="Calibri" pitchFamily="34" charset="0"/>
              </a:rPr>
              <a:t> </a:t>
            </a:r>
            <a:r>
              <a:rPr lang="en-GB" sz="2400" b="1" i="1" dirty="0">
                <a:solidFill>
                  <a:srgbClr val="92D050"/>
                </a:solidFill>
                <a:latin typeface="Showcard Gothic" panose="04020904020102020604" pitchFamily="82" charset="0"/>
                <a:cs typeface="Calibri" pitchFamily="34" charset="0"/>
              </a:rPr>
              <a:t>Cardiovascular Pump </a:t>
            </a:r>
            <a:r>
              <a:rPr lang="en-GB" sz="2400" b="1" i="1" dirty="0" err="1">
                <a:solidFill>
                  <a:srgbClr val="92D050"/>
                </a:solidFill>
                <a:latin typeface="Showcard Gothic" panose="04020904020102020604" pitchFamily="82" charset="0"/>
                <a:cs typeface="Calibri" pitchFamily="34" charset="0"/>
              </a:rPr>
              <a:t>Dysfuntion</a:t>
            </a:r>
            <a:r>
              <a:rPr lang="en-GB" sz="2400" b="1" i="1" dirty="0">
                <a:solidFill>
                  <a:srgbClr val="92D050"/>
                </a:solidFill>
                <a:latin typeface="Showcard Gothic" panose="04020904020102020604" pitchFamily="82" charset="0"/>
                <a:cs typeface="Calibri" pitchFamily="34" charset="0"/>
              </a:rPr>
              <a:t> or failure</a:t>
            </a:r>
          </a:p>
        </p:txBody>
      </p:sp>
    </p:spTree>
    <p:extLst>
      <p:ext uri="{BB962C8B-B14F-4D97-AF65-F5344CB8AC3E}">
        <p14:creationId xmlns:p14="http://schemas.microsoft.com/office/powerpoint/2010/main" val="2263945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62400" y="228600"/>
            <a:ext cx="3741425" cy="814428"/>
          </a:xfrm>
        </p:spPr>
        <p:txBody>
          <a:bodyPr>
            <a:noAutofit/>
          </a:bodyPr>
          <a:lstStyle/>
          <a:p>
            <a:r>
              <a:rPr lang="en-US" sz="2000" dirty="0">
                <a:latin typeface="Showcard Gothic" panose="04020904020102020604" pitchFamily="82" charset="0"/>
              </a:rPr>
              <a:t>DIAGNOSIS CARDIOVASCULOPULMONAL</a:t>
            </a:r>
          </a:p>
        </p:txBody>
      </p:sp>
      <p:sp>
        <p:nvSpPr>
          <p:cNvPr id="5" name="Rectangle 3"/>
          <p:cNvSpPr>
            <a:spLocks noChangeArrowheads="1"/>
          </p:cNvSpPr>
          <p:nvPr/>
        </p:nvSpPr>
        <p:spPr bwMode="auto">
          <a:xfrm>
            <a:off x="304800" y="1828800"/>
            <a:ext cx="8382000" cy="4800600"/>
          </a:xfrm>
          <a:prstGeom prst="rect">
            <a:avLst/>
          </a:prstGeom>
          <a:noFill/>
          <a:ln w="9525">
            <a:solidFill>
              <a:schemeClr val="tx1"/>
            </a:solidFill>
            <a:miter lim="800000"/>
            <a:headEnd/>
            <a:tailEnd/>
          </a:ln>
        </p:spPr>
        <p:txBody>
          <a:bodyPr/>
          <a:lstStyle/>
          <a:p>
            <a:pPr marL="457200" indent="-457200">
              <a:lnSpc>
                <a:spcPct val="90000"/>
              </a:lnSpc>
              <a:spcBef>
                <a:spcPct val="20000"/>
              </a:spcBef>
              <a:buClr>
                <a:schemeClr val="tx2"/>
              </a:buClr>
              <a:buSzPct val="95000"/>
              <a:buFont typeface="Wingdings" pitchFamily="2" charset="2"/>
              <a:buAutoNum type="arabicPeriod" startAt="5"/>
            </a:pPr>
            <a:endParaRPr lang="id-ID" sz="2400" dirty="0" smtClean="0">
              <a:latin typeface="Calibri" pitchFamily="34" charset="0"/>
              <a:cs typeface="Calibri" pitchFamily="34" charset="0"/>
            </a:endParaRPr>
          </a:p>
          <a:p>
            <a:pPr marL="457200" indent="-457200">
              <a:lnSpc>
                <a:spcPct val="90000"/>
              </a:lnSpc>
              <a:spcBef>
                <a:spcPct val="20000"/>
              </a:spcBef>
              <a:buClr>
                <a:schemeClr val="tx2"/>
              </a:buClr>
              <a:buSzPct val="95000"/>
              <a:buFont typeface="Wingdings" pitchFamily="2" charset="2"/>
              <a:buAutoNum type="arabicPeriod" startAt="5"/>
            </a:pPr>
            <a:r>
              <a:rPr lang="en-GB" sz="2400" dirty="0" err="1" smtClean="0">
                <a:latin typeface="Showcard Gothic" panose="04020904020102020604" pitchFamily="82" charset="0"/>
                <a:cs typeface="Calibri" pitchFamily="34" charset="0"/>
              </a:rPr>
              <a:t>Ganguan</a:t>
            </a:r>
            <a:r>
              <a:rPr lang="en-GB" sz="2400" dirty="0" smtClean="0">
                <a:latin typeface="Showcard Gothic" panose="04020904020102020604" pitchFamily="82" charset="0"/>
                <a:cs typeface="Calibri" pitchFamily="34" charset="0"/>
              </a:rPr>
              <a:t> </a:t>
            </a:r>
            <a:r>
              <a:rPr lang="en-GB" sz="2400" i="1" dirty="0" err="1">
                <a:latin typeface="Showcard Gothic" panose="04020904020102020604" pitchFamily="82" charset="0"/>
                <a:cs typeface="Calibri" pitchFamily="34" charset="0"/>
              </a:rPr>
              <a:t>ventilasi</a:t>
            </a:r>
            <a:r>
              <a:rPr lang="en-GB" sz="2400" i="1" dirty="0">
                <a:latin typeface="Showcard Gothic" panose="04020904020102020604" pitchFamily="82" charset="0"/>
                <a:cs typeface="Calibri" pitchFamily="34" charset="0"/>
              </a:rPr>
              <a:t>, </a:t>
            </a:r>
            <a:r>
              <a:rPr lang="en-GB" sz="2400" i="1" dirty="0" err="1">
                <a:latin typeface="Showcard Gothic" panose="04020904020102020604" pitchFamily="82" charset="0"/>
                <a:cs typeface="Calibri" pitchFamily="34" charset="0"/>
              </a:rPr>
              <a:t>respirasi</a:t>
            </a:r>
            <a:r>
              <a:rPr lang="en-GB" sz="2400" i="1" dirty="0">
                <a:latin typeface="Showcard Gothic" panose="04020904020102020604" pitchFamily="82" charset="0"/>
                <a:cs typeface="Calibri" pitchFamily="34" charset="0"/>
              </a:rPr>
              <a:t>/gas exchange, aerobic capacity/</a:t>
            </a:r>
            <a:r>
              <a:rPr lang="en-GB" sz="2400" i="1" dirty="0" err="1">
                <a:latin typeface="Showcard Gothic" panose="04020904020102020604" pitchFamily="82" charset="0"/>
                <a:cs typeface="Calibri" pitchFamily="34" charset="0"/>
              </a:rPr>
              <a:t>indurance</a:t>
            </a:r>
            <a:r>
              <a:rPr lang="en-GB" sz="2400" dirty="0">
                <a:latin typeface="Showcard Gothic" panose="04020904020102020604" pitchFamily="82" charset="0"/>
                <a:cs typeface="Calibri" pitchFamily="34" charset="0"/>
              </a:rPr>
              <a:t> </a:t>
            </a:r>
            <a:r>
              <a:rPr lang="en-GB" sz="2400" dirty="0" err="1">
                <a:latin typeface="Showcard Gothic" panose="04020904020102020604" pitchFamily="82" charset="0"/>
                <a:cs typeface="Calibri" pitchFamily="34" charset="0"/>
              </a:rPr>
              <a:t>yg</a:t>
            </a:r>
            <a:r>
              <a:rPr lang="en-GB" sz="2400" dirty="0">
                <a:latin typeface="Showcard Gothic" panose="04020904020102020604" pitchFamily="82" charset="0"/>
                <a:cs typeface="Calibri" pitchFamily="34" charset="0"/>
              </a:rPr>
              <a:t> </a:t>
            </a:r>
            <a:r>
              <a:rPr lang="en-GB" sz="2400" dirty="0" err="1">
                <a:latin typeface="Showcard Gothic" panose="04020904020102020604" pitchFamily="82" charset="0"/>
                <a:cs typeface="Calibri" pitchFamily="34" charset="0"/>
              </a:rPr>
              <a:t>disebabkan</a:t>
            </a:r>
            <a:r>
              <a:rPr lang="en-GB" sz="2400" dirty="0">
                <a:latin typeface="Showcard Gothic" panose="04020904020102020604" pitchFamily="82" charset="0"/>
                <a:cs typeface="Calibri" pitchFamily="34" charset="0"/>
              </a:rPr>
              <a:t> </a:t>
            </a:r>
            <a:r>
              <a:rPr lang="en-GB" sz="2400" b="1" i="1" dirty="0" err="1">
                <a:solidFill>
                  <a:srgbClr val="92D050"/>
                </a:solidFill>
                <a:latin typeface="Showcard Gothic" panose="04020904020102020604" pitchFamily="82" charset="0"/>
                <a:cs typeface="Calibri" pitchFamily="34" charset="0"/>
              </a:rPr>
              <a:t>Ventilatory</a:t>
            </a:r>
            <a:r>
              <a:rPr lang="en-GB" sz="2400" b="1" i="1" dirty="0">
                <a:solidFill>
                  <a:srgbClr val="92D050"/>
                </a:solidFill>
                <a:latin typeface="Showcard Gothic" panose="04020904020102020604" pitchFamily="82" charset="0"/>
                <a:cs typeface="Calibri" pitchFamily="34" charset="0"/>
              </a:rPr>
              <a:t> Pump Dysfunction or Failure</a:t>
            </a:r>
            <a:r>
              <a:rPr lang="en-GB" sz="2400" dirty="0">
                <a:solidFill>
                  <a:srgbClr val="92D050"/>
                </a:solidFill>
                <a:latin typeface="Showcard Gothic" panose="04020904020102020604" pitchFamily="82" charset="0"/>
                <a:cs typeface="Calibri" pitchFamily="34" charset="0"/>
              </a:rPr>
              <a:t>.</a:t>
            </a:r>
          </a:p>
          <a:p>
            <a:pPr marL="457200" indent="-457200">
              <a:lnSpc>
                <a:spcPct val="90000"/>
              </a:lnSpc>
              <a:spcBef>
                <a:spcPct val="20000"/>
              </a:spcBef>
              <a:buClr>
                <a:schemeClr val="tx2"/>
              </a:buClr>
              <a:buSzPct val="95000"/>
              <a:buFont typeface="Wingdings" pitchFamily="2" charset="2"/>
              <a:buAutoNum type="arabicPeriod" startAt="5"/>
            </a:pPr>
            <a:r>
              <a:rPr lang="en-GB" sz="2400" dirty="0" err="1">
                <a:latin typeface="Showcard Gothic" panose="04020904020102020604" pitchFamily="82" charset="0"/>
                <a:cs typeface="Calibri" pitchFamily="34" charset="0"/>
              </a:rPr>
              <a:t>Ganguan</a:t>
            </a:r>
            <a:r>
              <a:rPr lang="en-GB" sz="2400" dirty="0">
                <a:latin typeface="Showcard Gothic" panose="04020904020102020604" pitchFamily="82" charset="0"/>
                <a:cs typeface="Calibri" pitchFamily="34" charset="0"/>
              </a:rPr>
              <a:t> </a:t>
            </a:r>
            <a:r>
              <a:rPr lang="en-GB" sz="2400" i="1" dirty="0" err="1">
                <a:latin typeface="Showcard Gothic" panose="04020904020102020604" pitchFamily="82" charset="0"/>
                <a:cs typeface="Calibri" pitchFamily="34" charset="0"/>
              </a:rPr>
              <a:t>ventilasi</a:t>
            </a:r>
            <a:r>
              <a:rPr lang="en-GB" sz="2400" i="1" dirty="0">
                <a:latin typeface="Showcard Gothic" panose="04020904020102020604" pitchFamily="82" charset="0"/>
                <a:cs typeface="Calibri" pitchFamily="34" charset="0"/>
              </a:rPr>
              <a:t>, </a:t>
            </a:r>
            <a:r>
              <a:rPr lang="en-GB" sz="2400" i="1" dirty="0" err="1">
                <a:latin typeface="Showcard Gothic" panose="04020904020102020604" pitchFamily="82" charset="0"/>
                <a:cs typeface="Calibri" pitchFamily="34" charset="0"/>
              </a:rPr>
              <a:t>respirasi</a:t>
            </a:r>
            <a:r>
              <a:rPr lang="en-GB" sz="2400" i="1" dirty="0">
                <a:latin typeface="Showcard Gothic" panose="04020904020102020604" pitchFamily="82" charset="0"/>
                <a:cs typeface="Calibri" pitchFamily="34" charset="0"/>
              </a:rPr>
              <a:t>/gas exchange, aerobic capacity/</a:t>
            </a:r>
            <a:r>
              <a:rPr lang="en-GB" sz="2400" i="1" dirty="0" err="1">
                <a:latin typeface="Showcard Gothic" panose="04020904020102020604" pitchFamily="82" charset="0"/>
                <a:cs typeface="Calibri" pitchFamily="34" charset="0"/>
              </a:rPr>
              <a:t>indurance</a:t>
            </a:r>
            <a:r>
              <a:rPr lang="en-GB" sz="2400" dirty="0">
                <a:latin typeface="Showcard Gothic" panose="04020904020102020604" pitchFamily="82" charset="0"/>
                <a:cs typeface="Calibri" pitchFamily="34" charset="0"/>
              </a:rPr>
              <a:t> </a:t>
            </a:r>
            <a:r>
              <a:rPr lang="en-GB" sz="2400" dirty="0" err="1">
                <a:latin typeface="Showcard Gothic" panose="04020904020102020604" pitchFamily="82" charset="0"/>
                <a:cs typeface="Calibri" pitchFamily="34" charset="0"/>
              </a:rPr>
              <a:t>yg</a:t>
            </a:r>
            <a:r>
              <a:rPr lang="en-GB" sz="2400" dirty="0">
                <a:latin typeface="Showcard Gothic" panose="04020904020102020604" pitchFamily="82" charset="0"/>
                <a:cs typeface="Calibri" pitchFamily="34" charset="0"/>
              </a:rPr>
              <a:t> </a:t>
            </a:r>
            <a:r>
              <a:rPr lang="en-GB" sz="2400" dirty="0" err="1">
                <a:latin typeface="Showcard Gothic" panose="04020904020102020604" pitchFamily="82" charset="0"/>
                <a:cs typeface="Calibri" pitchFamily="34" charset="0"/>
              </a:rPr>
              <a:t>disebabkan</a:t>
            </a:r>
            <a:r>
              <a:rPr lang="en-GB" sz="2400" dirty="0">
                <a:latin typeface="Showcard Gothic" panose="04020904020102020604" pitchFamily="82" charset="0"/>
                <a:cs typeface="Calibri" pitchFamily="34" charset="0"/>
              </a:rPr>
              <a:t> </a:t>
            </a:r>
            <a:r>
              <a:rPr lang="en-GB" sz="2400" b="1" i="1" dirty="0">
                <a:solidFill>
                  <a:srgbClr val="92D050"/>
                </a:solidFill>
                <a:latin typeface="Showcard Gothic" panose="04020904020102020604" pitchFamily="82" charset="0"/>
                <a:cs typeface="Calibri" pitchFamily="34" charset="0"/>
              </a:rPr>
              <a:t>Respiratory Failure</a:t>
            </a:r>
            <a:r>
              <a:rPr lang="en-GB" sz="2400" dirty="0">
                <a:solidFill>
                  <a:srgbClr val="92D050"/>
                </a:solidFill>
                <a:latin typeface="Showcard Gothic" panose="04020904020102020604" pitchFamily="82" charset="0"/>
                <a:cs typeface="Calibri" pitchFamily="34" charset="0"/>
              </a:rPr>
              <a:t>.</a:t>
            </a:r>
          </a:p>
          <a:p>
            <a:pPr marL="457200" indent="-457200">
              <a:lnSpc>
                <a:spcPct val="90000"/>
              </a:lnSpc>
              <a:spcBef>
                <a:spcPct val="20000"/>
              </a:spcBef>
              <a:buClr>
                <a:schemeClr val="tx2"/>
              </a:buClr>
              <a:buSzPct val="95000"/>
              <a:buFont typeface="Wingdings" pitchFamily="2" charset="2"/>
              <a:buNone/>
            </a:pPr>
            <a:r>
              <a:rPr lang="en-GB" sz="2400" dirty="0">
                <a:latin typeface="Showcard Gothic" panose="04020904020102020604" pitchFamily="82" charset="0"/>
                <a:cs typeface="Calibri" pitchFamily="34" charset="0"/>
              </a:rPr>
              <a:t>7.	</a:t>
            </a:r>
            <a:r>
              <a:rPr lang="en-GB" sz="2400" dirty="0" err="1">
                <a:latin typeface="Showcard Gothic" panose="04020904020102020604" pitchFamily="82" charset="0"/>
                <a:cs typeface="Calibri" pitchFamily="34" charset="0"/>
              </a:rPr>
              <a:t>Ganguan</a:t>
            </a:r>
            <a:r>
              <a:rPr lang="en-GB" sz="2400" dirty="0">
                <a:latin typeface="Showcard Gothic" panose="04020904020102020604" pitchFamily="82" charset="0"/>
                <a:cs typeface="Calibri" pitchFamily="34" charset="0"/>
              </a:rPr>
              <a:t> </a:t>
            </a:r>
            <a:r>
              <a:rPr lang="en-GB" sz="2400" i="1" dirty="0" err="1">
                <a:latin typeface="Showcard Gothic" panose="04020904020102020604" pitchFamily="82" charset="0"/>
                <a:cs typeface="Calibri" pitchFamily="34" charset="0"/>
              </a:rPr>
              <a:t>ventilasi</a:t>
            </a:r>
            <a:r>
              <a:rPr lang="en-GB" sz="2400" i="1" dirty="0">
                <a:latin typeface="Showcard Gothic" panose="04020904020102020604" pitchFamily="82" charset="0"/>
                <a:cs typeface="Calibri" pitchFamily="34" charset="0"/>
              </a:rPr>
              <a:t>, </a:t>
            </a:r>
            <a:r>
              <a:rPr lang="en-GB" sz="2400" i="1" dirty="0" err="1">
                <a:latin typeface="Showcard Gothic" panose="04020904020102020604" pitchFamily="82" charset="0"/>
                <a:cs typeface="Calibri" pitchFamily="34" charset="0"/>
              </a:rPr>
              <a:t>respirasi</a:t>
            </a:r>
            <a:r>
              <a:rPr lang="en-GB" sz="2400" i="1" dirty="0">
                <a:latin typeface="Showcard Gothic" panose="04020904020102020604" pitchFamily="82" charset="0"/>
                <a:cs typeface="Calibri" pitchFamily="34" charset="0"/>
              </a:rPr>
              <a:t>/gas exchange, aerobic capacity/</a:t>
            </a:r>
            <a:r>
              <a:rPr lang="en-GB" sz="2400" i="1" dirty="0" err="1">
                <a:latin typeface="Showcard Gothic" panose="04020904020102020604" pitchFamily="82" charset="0"/>
                <a:cs typeface="Calibri" pitchFamily="34" charset="0"/>
              </a:rPr>
              <a:t>indurance</a:t>
            </a:r>
            <a:r>
              <a:rPr lang="en-GB" sz="2400" dirty="0">
                <a:latin typeface="Showcard Gothic" panose="04020904020102020604" pitchFamily="82" charset="0"/>
                <a:cs typeface="Calibri" pitchFamily="34" charset="0"/>
              </a:rPr>
              <a:t> </a:t>
            </a:r>
            <a:r>
              <a:rPr lang="en-GB" sz="2400" dirty="0" err="1">
                <a:latin typeface="Showcard Gothic" panose="04020904020102020604" pitchFamily="82" charset="0"/>
                <a:cs typeface="Calibri" pitchFamily="34" charset="0"/>
              </a:rPr>
              <a:t>yg</a:t>
            </a:r>
            <a:r>
              <a:rPr lang="en-GB" sz="2400" dirty="0">
                <a:latin typeface="Showcard Gothic" panose="04020904020102020604" pitchFamily="82" charset="0"/>
                <a:cs typeface="Calibri" pitchFamily="34" charset="0"/>
              </a:rPr>
              <a:t> </a:t>
            </a:r>
            <a:r>
              <a:rPr lang="en-GB" sz="2400" dirty="0" err="1">
                <a:latin typeface="Showcard Gothic" panose="04020904020102020604" pitchFamily="82" charset="0"/>
                <a:cs typeface="Calibri" pitchFamily="34" charset="0"/>
              </a:rPr>
              <a:t>disebabkan</a:t>
            </a:r>
            <a:r>
              <a:rPr lang="en-GB" sz="2400" dirty="0">
                <a:latin typeface="Showcard Gothic" panose="04020904020102020604" pitchFamily="82" charset="0"/>
                <a:cs typeface="Calibri" pitchFamily="34" charset="0"/>
              </a:rPr>
              <a:t> </a:t>
            </a:r>
            <a:r>
              <a:rPr lang="en-GB" sz="2400" b="1" i="1" dirty="0">
                <a:solidFill>
                  <a:srgbClr val="92D050"/>
                </a:solidFill>
                <a:latin typeface="Showcard Gothic" panose="04020904020102020604" pitchFamily="82" charset="0"/>
                <a:cs typeface="Calibri" pitchFamily="34" charset="0"/>
              </a:rPr>
              <a:t>Respiratory Failure </a:t>
            </a:r>
            <a:r>
              <a:rPr lang="en-GB" sz="2400" b="1" i="1" dirty="0" err="1">
                <a:solidFill>
                  <a:srgbClr val="92D050"/>
                </a:solidFill>
                <a:latin typeface="Showcard Gothic" panose="04020904020102020604" pitchFamily="82" charset="0"/>
                <a:cs typeface="Calibri" pitchFamily="34" charset="0"/>
              </a:rPr>
              <a:t>pada</a:t>
            </a:r>
            <a:r>
              <a:rPr lang="en-GB" sz="2400" b="1" i="1" dirty="0">
                <a:solidFill>
                  <a:srgbClr val="92D050"/>
                </a:solidFill>
                <a:latin typeface="Showcard Gothic" panose="04020904020102020604" pitchFamily="82" charset="0"/>
                <a:cs typeface="Calibri" pitchFamily="34" charset="0"/>
              </a:rPr>
              <a:t> </a:t>
            </a:r>
            <a:r>
              <a:rPr lang="en-GB" sz="2400" b="1" i="1" dirty="0" err="1">
                <a:solidFill>
                  <a:srgbClr val="92D050"/>
                </a:solidFill>
                <a:latin typeface="Showcard Gothic" panose="04020904020102020604" pitchFamily="82" charset="0"/>
                <a:cs typeface="Calibri" pitchFamily="34" charset="0"/>
              </a:rPr>
              <a:t>neonatus</a:t>
            </a:r>
            <a:endParaRPr lang="en-GB" sz="2400" b="1" i="1" dirty="0">
              <a:solidFill>
                <a:srgbClr val="92D050"/>
              </a:solidFill>
              <a:latin typeface="Showcard Gothic" panose="04020904020102020604" pitchFamily="82" charset="0"/>
              <a:cs typeface="Calibri" pitchFamily="34" charset="0"/>
            </a:endParaRPr>
          </a:p>
          <a:p>
            <a:pPr marL="457200" indent="-457200">
              <a:lnSpc>
                <a:spcPct val="90000"/>
              </a:lnSpc>
              <a:spcBef>
                <a:spcPct val="20000"/>
              </a:spcBef>
              <a:buClr>
                <a:schemeClr val="tx2"/>
              </a:buClr>
              <a:buSzPct val="95000"/>
              <a:buFont typeface="Wingdings" pitchFamily="2" charset="2"/>
              <a:buNone/>
            </a:pPr>
            <a:r>
              <a:rPr lang="en-GB" sz="2400" dirty="0">
                <a:latin typeface="Showcard Gothic" panose="04020904020102020604" pitchFamily="82" charset="0"/>
                <a:cs typeface="Calibri" pitchFamily="34" charset="0"/>
              </a:rPr>
              <a:t>8.	</a:t>
            </a:r>
            <a:r>
              <a:rPr lang="en-GB" sz="2400" dirty="0" err="1">
                <a:latin typeface="Showcard Gothic" panose="04020904020102020604" pitchFamily="82" charset="0"/>
                <a:cs typeface="Calibri" pitchFamily="34" charset="0"/>
              </a:rPr>
              <a:t>Ganguan</a:t>
            </a:r>
            <a:r>
              <a:rPr lang="en-GB" sz="2400" dirty="0">
                <a:latin typeface="Showcard Gothic" panose="04020904020102020604" pitchFamily="82" charset="0"/>
                <a:cs typeface="Calibri" pitchFamily="34" charset="0"/>
              </a:rPr>
              <a:t> </a:t>
            </a:r>
            <a:r>
              <a:rPr lang="en-GB" sz="2400" i="1" dirty="0" err="1">
                <a:latin typeface="Showcard Gothic" panose="04020904020102020604" pitchFamily="82" charset="0"/>
                <a:cs typeface="Calibri" pitchFamily="34" charset="0"/>
              </a:rPr>
              <a:t>sirkulasi</a:t>
            </a:r>
            <a:r>
              <a:rPr lang="en-GB" sz="2400" i="1" dirty="0">
                <a:latin typeface="Showcard Gothic" panose="04020904020102020604" pitchFamily="82" charset="0"/>
                <a:cs typeface="Calibri" pitchFamily="34" charset="0"/>
              </a:rPr>
              <a:t> </a:t>
            </a:r>
            <a:r>
              <a:rPr lang="en-GB" sz="2400" i="1" dirty="0" err="1">
                <a:latin typeface="Showcard Gothic" panose="04020904020102020604" pitchFamily="82" charset="0"/>
                <a:cs typeface="Calibri" pitchFamily="34" charset="0"/>
              </a:rPr>
              <a:t>darah</a:t>
            </a:r>
            <a:r>
              <a:rPr lang="en-GB" sz="2400" i="1" dirty="0">
                <a:latin typeface="Showcard Gothic" panose="04020904020102020604" pitchFamily="82" charset="0"/>
                <a:cs typeface="Calibri" pitchFamily="34" charset="0"/>
              </a:rPr>
              <a:t>, anthropometric dimensions</a:t>
            </a:r>
            <a:r>
              <a:rPr lang="en-GB" sz="2400" dirty="0">
                <a:latin typeface="Showcard Gothic" panose="04020904020102020604" pitchFamily="82" charset="0"/>
                <a:cs typeface="Calibri" pitchFamily="34" charset="0"/>
              </a:rPr>
              <a:t> </a:t>
            </a:r>
            <a:r>
              <a:rPr lang="en-GB" sz="2400" dirty="0" err="1">
                <a:latin typeface="Showcard Gothic" panose="04020904020102020604" pitchFamily="82" charset="0"/>
                <a:cs typeface="Calibri" pitchFamily="34" charset="0"/>
              </a:rPr>
              <a:t>disebabkan</a:t>
            </a:r>
            <a:r>
              <a:rPr lang="en-GB" sz="2400" dirty="0">
                <a:latin typeface="Showcard Gothic" panose="04020904020102020604" pitchFamily="82" charset="0"/>
                <a:cs typeface="Calibri" pitchFamily="34" charset="0"/>
              </a:rPr>
              <a:t> </a:t>
            </a:r>
            <a:r>
              <a:rPr lang="en-GB" sz="2400" b="1" i="1" dirty="0" err="1">
                <a:solidFill>
                  <a:srgbClr val="92D050"/>
                </a:solidFill>
                <a:latin typeface="Showcard Gothic" panose="04020904020102020604" pitchFamily="82" charset="0"/>
                <a:cs typeface="Calibri" pitchFamily="34" charset="0"/>
              </a:rPr>
              <a:t>Lymphatetic</a:t>
            </a:r>
            <a:r>
              <a:rPr lang="en-GB" sz="2400" b="1" i="1" dirty="0">
                <a:solidFill>
                  <a:srgbClr val="92D050"/>
                </a:solidFill>
                <a:latin typeface="Showcard Gothic" panose="04020904020102020604" pitchFamily="82" charset="0"/>
                <a:cs typeface="Calibri" pitchFamily="34" charset="0"/>
              </a:rPr>
              <a:t> System disorders.</a:t>
            </a:r>
            <a:endParaRPr lang="en-US" sz="2400" b="1" i="1" dirty="0">
              <a:solidFill>
                <a:srgbClr val="92D050"/>
              </a:solidFill>
              <a:latin typeface="Showcard Gothic" panose="04020904020102020604" pitchFamily="82" charset="0"/>
              <a:cs typeface="Calibri" pitchFamily="34" charset="0"/>
            </a:endParaRPr>
          </a:p>
        </p:txBody>
      </p:sp>
    </p:spTree>
    <p:extLst>
      <p:ext uri="{BB962C8B-B14F-4D97-AF65-F5344CB8AC3E}">
        <p14:creationId xmlns:p14="http://schemas.microsoft.com/office/powerpoint/2010/main" val="690556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283"/>
          <p:cNvSpPr txBox="1">
            <a:spLocks/>
          </p:cNvSpPr>
          <p:nvPr/>
        </p:nvSpPr>
        <p:spPr>
          <a:xfrm>
            <a:off x="2057399" y="2971800"/>
            <a:ext cx="6751701" cy="160020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6000" dirty="0" smtClean="0">
                <a:solidFill>
                  <a:schemeClr val="tx1">
                    <a:lumMod val="75000"/>
                    <a:lumOff val="25000"/>
                  </a:schemeClr>
                </a:solidFill>
                <a:latin typeface="Berlin Sans FB Demi" panose="020E0802020502020306" pitchFamily="34" charset="0"/>
              </a:rPr>
              <a:t>TERIMAKASIH</a:t>
            </a:r>
          </a:p>
          <a:p>
            <a:endParaRPr lang="id-ID" sz="2000" dirty="0">
              <a:solidFill>
                <a:schemeClr val="tx1"/>
              </a:solidFill>
              <a:latin typeface="Berlin Sans FB Demi" panose="020E0802020502020306" pitchFamily="34" charset="0"/>
            </a:endParaRPr>
          </a:p>
        </p:txBody>
      </p:sp>
      <p:sp>
        <p:nvSpPr>
          <p:cNvPr id="7" name="Rectangle 6"/>
          <p:cNvSpPr/>
          <p:nvPr/>
        </p:nvSpPr>
        <p:spPr>
          <a:xfrm>
            <a:off x="2514600" y="449943"/>
            <a:ext cx="4640944" cy="369332"/>
          </a:xfrm>
          <a:prstGeom prst="rect">
            <a:avLst/>
          </a:prstGeom>
        </p:spPr>
        <p:txBody>
          <a:bodyPr wrap="square">
            <a:spAutoFit/>
          </a:bodyPr>
          <a:lstStyle/>
          <a:p>
            <a:r>
              <a:rPr lang="en-US" dirty="0" smtClean="0">
                <a:solidFill>
                  <a:schemeClr val="tx1">
                    <a:lumMod val="75000"/>
                    <a:lumOff val="25000"/>
                  </a:schemeClr>
                </a:solidFill>
                <a:latin typeface="Berlin Sans FB Demi" panose="020E0802020502020306" pitchFamily="34" charset="0"/>
              </a:rPr>
              <a:t>BEKERJA DENGAN ATURAN DAN KAIDAH</a:t>
            </a:r>
            <a:endParaRPr lang="en-US" dirty="0"/>
          </a:p>
        </p:txBody>
      </p:sp>
    </p:spTree>
    <p:extLst>
      <p:ext uri="{BB962C8B-B14F-4D97-AF65-F5344CB8AC3E}">
        <p14:creationId xmlns:p14="http://schemas.microsoft.com/office/powerpoint/2010/main" val="8384949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62400" y="228600"/>
            <a:ext cx="3741425" cy="814428"/>
          </a:xfrm>
        </p:spPr>
        <p:txBody>
          <a:bodyPr>
            <a:noAutofit/>
          </a:bodyPr>
          <a:lstStyle/>
          <a:p>
            <a:r>
              <a:rPr lang="en-US" sz="4400" dirty="0">
                <a:latin typeface="Showcard Gothic" panose="04020904020102020604" pitchFamily="82" charset="0"/>
              </a:rPr>
              <a:t>B. DIAGNOSIS</a:t>
            </a:r>
            <a:endParaRPr lang="en-US" sz="4400" dirty="0"/>
          </a:p>
        </p:txBody>
      </p:sp>
      <p:sp>
        <p:nvSpPr>
          <p:cNvPr id="6" name="Shape 283"/>
          <p:cNvSpPr txBox="1">
            <a:spLocks/>
          </p:cNvSpPr>
          <p:nvPr/>
        </p:nvSpPr>
        <p:spPr>
          <a:xfrm>
            <a:off x="838200" y="2816000"/>
            <a:ext cx="7467600" cy="183220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2000" dirty="0">
                <a:solidFill>
                  <a:schemeClr val="tx1"/>
                </a:solidFill>
                <a:latin typeface="Berlin Sans FB Demi" pitchFamily="34" charset="0"/>
              </a:rPr>
              <a:t>Diagnosis arises from the examination and evaluation and represents the outcome of the process of clinical reasoning. This may be expressed in terms of movement dysfunction or may encompass categories of impairments, functional limitations, abilities/disabilities or syndromes.</a:t>
            </a:r>
          </a:p>
        </p:txBody>
      </p:sp>
      <p:sp>
        <p:nvSpPr>
          <p:cNvPr id="2" name="Rectangle 1"/>
          <p:cNvSpPr/>
          <p:nvPr/>
        </p:nvSpPr>
        <p:spPr>
          <a:xfrm>
            <a:off x="7315200" y="5638800"/>
            <a:ext cx="1043876" cy="369332"/>
          </a:xfrm>
          <a:prstGeom prst="rect">
            <a:avLst/>
          </a:prstGeom>
        </p:spPr>
        <p:txBody>
          <a:bodyPr wrap="none">
            <a:spAutoFit/>
          </a:bodyPr>
          <a:lstStyle/>
          <a:p>
            <a:r>
              <a:rPr lang="en-US" dirty="0" smtClean="0">
                <a:latin typeface="Showcard Gothic" panose="04020904020102020604" pitchFamily="82" charset="0"/>
              </a:rPr>
              <a:t>(WCPT)</a:t>
            </a:r>
            <a:endParaRPr lang="en-US" dirty="0">
              <a:latin typeface="Showcard Gothic" panose="04020904020102020604" pitchFamily="82" charset="0"/>
            </a:endParaRPr>
          </a:p>
        </p:txBody>
      </p:sp>
    </p:spTree>
    <p:extLst>
      <p:ext uri="{BB962C8B-B14F-4D97-AF65-F5344CB8AC3E}">
        <p14:creationId xmlns:p14="http://schemas.microsoft.com/office/powerpoint/2010/main" val="1586773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62400" y="228600"/>
            <a:ext cx="3741425" cy="814428"/>
          </a:xfrm>
        </p:spPr>
        <p:txBody>
          <a:bodyPr>
            <a:noAutofit/>
          </a:bodyPr>
          <a:lstStyle/>
          <a:p>
            <a:r>
              <a:rPr lang="en-US" sz="4400" dirty="0">
                <a:latin typeface="Showcard Gothic" panose="04020904020102020604" pitchFamily="82" charset="0"/>
              </a:rPr>
              <a:t>DIAGNOSIS FISIOTERAPI</a:t>
            </a:r>
            <a:endParaRPr lang="en-US" sz="4400" dirty="0"/>
          </a:p>
        </p:txBody>
      </p:sp>
      <p:sp>
        <p:nvSpPr>
          <p:cNvPr id="6" name="Shape 283"/>
          <p:cNvSpPr txBox="1">
            <a:spLocks/>
          </p:cNvSpPr>
          <p:nvPr/>
        </p:nvSpPr>
        <p:spPr>
          <a:xfrm>
            <a:off x="838200" y="2816000"/>
            <a:ext cx="7520876" cy="236560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2000" dirty="0" err="1">
                <a:solidFill>
                  <a:schemeClr val="tx1"/>
                </a:solidFill>
                <a:latin typeface="Berlin Sans FB Demi" pitchFamily="34" charset="0"/>
              </a:rPr>
              <a:t>Pemeriksan</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dan</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evaluasi</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dan</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merupakan</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hasil</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dari</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alasan-alasan</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klinis</a:t>
            </a:r>
            <a:r>
              <a:rPr lang="en-US" sz="2000" dirty="0">
                <a:solidFill>
                  <a:schemeClr val="tx1"/>
                </a:solidFill>
                <a:latin typeface="Berlin Sans FB Demi" pitchFamily="34" charset="0"/>
              </a:rPr>
              <a:t> yang </a:t>
            </a:r>
            <a:r>
              <a:rPr lang="en-US" sz="2000" dirty="0" err="1">
                <a:solidFill>
                  <a:schemeClr val="tx1"/>
                </a:solidFill>
                <a:latin typeface="Berlin Sans FB Demi" pitchFamily="34" charset="0"/>
              </a:rPr>
              <a:t>dapat</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menunjukkan</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adanya</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disfungsi</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gerak</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dan</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dapat</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mencangkup</a:t>
            </a:r>
            <a:r>
              <a:rPr lang="en-US" sz="2000" dirty="0">
                <a:solidFill>
                  <a:schemeClr val="tx1"/>
                </a:solidFill>
                <a:latin typeface="Berlin Sans FB Demi" pitchFamily="34" charset="0"/>
              </a:rPr>
              <a:t>:</a:t>
            </a:r>
          </a:p>
          <a:p>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Gangguan</a:t>
            </a:r>
            <a:r>
              <a:rPr lang="en-US" sz="2000" dirty="0">
                <a:solidFill>
                  <a:schemeClr val="tx1"/>
                </a:solidFill>
                <a:latin typeface="Berlin Sans FB Demi" pitchFamily="34" charset="0"/>
              </a:rPr>
              <a:t>/</a:t>
            </a:r>
            <a:r>
              <a:rPr lang="en-US" sz="2000" dirty="0" err="1">
                <a:solidFill>
                  <a:schemeClr val="tx1"/>
                </a:solidFill>
                <a:latin typeface="Berlin Sans FB Demi" pitchFamily="34" charset="0"/>
              </a:rPr>
              <a:t>kelemahan</a:t>
            </a:r>
            <a:r>
              <a:rPr lang="en-US" sz="2000" dirty="0">
                <a:solidFill>
                  <a:schemeClr val="tx1"/>
                </a:solidFill>
                <a:latin typeface="Berlin Sans FB Demi" pitchFamily="34" charset="0"/>
              </a:rPr>
              <a:t> (impairment),</a:t>
            </a:r>
          </a:p>
          <a:p>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Limitasi</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Fungsi</a:t>
            </a:r>
            <a:r>
              <a:rPr lang="en-US" sz="2000" dirty="0">
                <a:solidFill>
                  <a:schemeClr val="tx1"/>
                </a:solidFill>
                <a:latin typeface="Berlin Sans FB Demi" pitchFamily="34" charset="0"/>
              </a:rPr>
              <a:t> (functional limitations), </a:t>
            </a:r>
            <a:endParaRPr lang="en-US" sz="2000" dirty="0" smtClean="0">
              <a:solidFill>
                <a:schemeClr val="tx1"/>
              </a:solidFill>
              <a:latin typeface="Berlin Sans FB Demi" pitchFamily="34" charset="0"/>
            </a:endParaRPr>
          </a:p>
          <a:p>
            <a:r>
              <a:rPr lang="en-US" sz="2000" dirty="0" err="1" smtClean="0">
                <a:solidFill>
                  <a:schemeClr val="tx1"/>
                </a:solidFill>
                <a:latin typeface="Berlin Sans FB Demi" pitchFamily="34" charset="0"/>
              </a:rPr>
              <a:t>Ketidakmampuan</a:t>
            </a:r>
            <a:r>
              <a:rPr lang="en-US" sz="2000" dirty="0" smtClean="0">
                <a:solidFill>
                  <a:schemeClr val="tx1"/>
                </a:solidFill>
                <a:latin typeface="Berlin Sans FB Demi" pitchFamily="34" charset="0"/>
              </a:rPr>
              <a:t> </a:t>
            </a:r>
            <a:r>
              <a:rPr lang="en-US" sz="2000" dirty="0">
                <a:solidFill>
                  <a:schemeClr val="tx1"/>
                </a:solidFill>
                <a:latin typeface="Berlin Sans FB Demi" pitchFamily="34" charset="0"/>
              </a:rPr>
              <a:t>(disabilities </a:t>
            </a:r>
            <a:r>
              <a:rPr lang="en-US" sz="2000" dirty="0" smtClean="0">
                <a:solidFill>
                  <a:schemeClr val="tx1"/>
                </a:solidFill>
                <a:latin typeface="Berlin Sans FB Demi" pitchFamily="34" charset="0"/>
              </a:rPr>
              <a:t>),</a:t>
            </a:r>
            <a:endParaRPr lang="en-US" sz="2000" dirty="0">
              <a:solidFill>
                <a:schemeClr val="tx1"/>
              </a:solidFill>
              <a:latin typeface="Berlin Sans FB Demi" pitchFamily="34" charset="0"/>
            </a:endParaRPr>
          </a:p>
          <a:p>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Sindroma</a:t>
            </a:r>
            <a:r>
              <a:rPr lang="en-US" sz="2000" dirty="0">
                <a:solidFill>
                  <a:schemeClr val="tx1"/>
                </a:solidFill>
                <a:latin typeface="Berlin Sans FB Demi" pitchFamily="34" charset="0"/>
              </a:rPr>
              <a:t> ( syndromes ).</a:t>
            </a:r>
          </a:p>
        </p:txBody>
      </p:sp>
      <p:sp>
        <p:nvSpPr>
          <p:cNvPr id="2" name="Rectangle 1"/>
          <p:cNvSpPr/>
          <p:nvPr/>
        </p:nvSpPr>
        <p:spPr>
          <a:xfrm>
            <a:off x="7315200" y="5638800"/>
            <a:ext cx="1043876" cy="369332"/>
          </a:xfrm>
          <a:prstGeom prst="rect">
            <a:avLst/>
          </a:prstGeom>
        </p:spPr>
        <p:txBody>
          <a:bodyPr wrap="none">
            <a:spAutoFit/>
          </a:bodyPr>
          <a:lstStyle/>
          <a:p>
            <a:r>
              <a:rPr lang="en-US" dirty="0" smtClean="0">
                <a:latin typeface="Showcard Gothic" panose="04020904020102020604" pitchFamily="82" charset="0"/>
              </a:rPr>
              <a:t>(WCPT)</a:t>
            </a:r>
            <a:endParaRPr lang="en-US" dirty="0">
              <a:latin typeface="Showcard Gothic" panose="04020904020102020604" pitchFamily="82" charset="0"/>
            </a:endParaRPr>
          </a:p>
        </p:txBody>
      </p:sp>
      <p:sp>
        <p:nvSpPr>
          <p:cNvPr id="3" name="Rectangle 2"/>
          <p:cNvSpPr/>
          <p:nvPr/>
        </p:nvSpPr>
        <p:spPr>
          <a:xfrm>
            <a:off x="381000" y="1905000"/>
            <a:ext cx="4913525" cy="369332"/>
          </a:xfrm>
          <a:prstGeom prst="rect">
            <a:avLst/>
          </a:prstGeom>
        </p:spPr>
        <p:txBody>
          <a:bodyPr wrap="none">
            <a:spAutoFit/>
          </a:bodyPr>
          <a:lstStyle/>
          <a:p>
            <a:r>
              <a:rPr lang="en-US" dirty="0" err="1" smtClean="0">
                <a:latin typeface="Showcard Gothic" panose="04020904020102020604" pitchFamily="82" charset="0"/>
              </a:rPr>
              <a:t>Diagnosa</a:t>
            </a:r>
            <a:r>
              <a:rPr lang="en-US" dirty="0" smtClean="0">
                <a:latin typeface="Showcard Gothic" panose="04020904020102020604" pitchFamily="82" charset="0"/>
              </a:rPr>
              <a:t> </a:t>
            </a:r>
            <a:r>
              <a:rPr lang="en-US" dirty="0" err="1" smtClean="0">
                <a:latin typeface="Showcard Gothic" panose="04020904020102020604" pitchFamily="82" charset="0"/>
              </a:rPr>
              <a:t>Fisioterapi</a:t>
            </a:r>
            <a:r>
              <a:rPr lang="en-US" dirty="0" smtClean="0">
                <a:latin typeface="Showcard Gothic" panose="04020904020102020604" pitchFamily="82" charset="0"/>
              </a:rPr>
              <a:t> </a:t>
            </a:r>
            <a:r>
              <a:rPr lang="en-US" dirty="0" err="1" smtClean="0">
                <a:latin typeface="Showcard Gothic" panose="04020904020102020604" pitchFamily="82" charset="0"/>
              </a:rPr>
              <a:t>dihasilkan</a:t>
            </a:r>
            <a:r>
              <a:rPr lang="en-US" dirty="0" smtClean="0">
                <a:latin typeface="Showcard Gothic" panose="04020904020102020604" pitchFamily="82" charset="0"/>
              </a:rPr>
              <a:t> </a:t>
            </a:r>
            <a:r>
              <a:rPr lang="en-US" dirty="0" err="1" smtClean="0">
                <a:latin typeface="Showcard Gothic" panose="04020904020102020604" pitchFamily="82" charset="0"/>
              </a:rPr>
              <a:t>dari</a:t>
            </a:r>
            <a:r>
              <a:rPr lang="en-US" dirty="0" smtClean="0">
                <a:latin typeface="Showcard Gothic" panose="04020904020102020604" pitchFamily="82" charset="0"/>
              </a:rPr>
              <a:t> : </a:t>
            </a:r>
            <a:endParaRPr lang="en-US" dirty="0">
              <a:latin typeface="Showcard Gothic" panose="04020904020102020604" pitchFamily="82" charset="0"/>
            </a:endParaRPr>
          </a:p>
        </p:txBody>
      </p:sp>
    </p:spTree>
    <p:extLst>
      <p:ext uri="{BB962C8B-B14F-4D97-AF65-F5344CB8AC3E}">
        <p14:creationId xmlns:p14="http://schemas.microsoft.com/office/powerpoint/2010/main" val="16814472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62400" y="228600"/>
            <a:ext cx="3741425" cy="814428"/>
          </a:xfrm>
        </p:spPr>
        <p:txBody>
          <a:bodyPr>
            <a:noAutofit/>
          </a:bodyPr>
          <a:lstStyle/>
          <a:p>
            <a:r>
              <a:rPr lang="en-US" sz="4400" dirty="0">
                <a:latin typeface="Showcard Gothic" panose="04020904020102020604" pitchFamily="82" charset="0"/>
              </a:rPr>
              <a:t>DIAGNOSIS FISIOTERAPI</a:t>
            </a:r>
            <a:endParaRPr lang="en-US" sz="4400" dirty="0"/>
          </a:p>
        </p:txBody>
      </p:sp>
      <p:sp>
        <p:nvSpPr>
          <p:cNvPr id="6" name="Shape 283"/>
          <p:cNvSpPr txBox="1">
            <a:spLocks/>
          </p:cNvSpPr>
          <p:nvPr/>
        </p:nvSpPr>
        <p:spPr>
          <a:xfrm>
            <a:off x="849086" y="2714629"/>
            <a:ext cx="7520876" cy="99400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2000" dirty="0" err="1">
                <a:solidFill>
                  <a:schemeClr val="tx1"/>
                </a:solidFill>
                <a:latin typeface="Berlin Sans FB Demi" pitchFamily="34" charset="0"/>
              </a:rPr>
              <a:t>Gangguan</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gerak</a:t>
            </a:r>
            <a:r>
              <a:rPr lang="en-US" sz="2000" dirty="0">
                <a:solidFill>
                  <a:schemeClr val="tx1"/>
                </a:solidFill>
                <a:latin typeface="Berlin Sans FB Demi" pitchFamily="34" charset="0"/>
              </a:rPr>
              <a:t> &amp; </a:t>
            </a:r>
            <a:r>
              <a:rPr lang="en-US" sz="2000" dirty="0" err="1">
                <a:solidFill>
                  <a:schemeClr val="tx1"/>
                </a:solidFill>
                <a:latin typeface="Berlin Sans FB Demi" pitchFamily="34" charset="0"/>
              </a:rPr>
              <a:t>fungsi</a:t>
            </a:r>
            <a:r>
              <a:rPr lang="en-US" sz="2000" dirty="0">
                <a:solidFill>
                  <a:schemeClr val="tx1"/>
                </a:solidFill>
                <a:latin typeface="Berlin Sans FB Demi" pitchFamily="34" charset="0"/>
              </a:rPr>
              <a:t> (goal of </a:t>
            </a:r>
            <a:r>
              <a:rPr lang="en-US" sz="2000" dirty="0" err="1">
                <a:solidFill>
                  <a:schemeClr val="tx1"/>
                </a:solidFill>
                <a:latin typeface="Berlin Sans FB Demi" pitchFamily="34" charset="0"/>
              </a:rPr>
              <a:t>intervension</a:t>
            </a:r>
            <a:r>
              <a:rPr lang="en-US" sz="2000" dirty="0">
                <a:solidFill>
                  <a:schemeClr val="tx1"/>
                </a:solidFill>
                <a:latin typeface="Berlin Sans FB Demi" pitchFamily="34" charset="0"/>
              </a:rPr>
              <a:t>).</a:t>
            </a:r>
            <a:br>
              <a:rPr lang="en-US" sz="2000" dirty="0">
                <a:solidFill>
                  <a:schemeClr val="tx1"/>
                </a:solidFill>
                <a:latin typeface="Berlin Sans FB Demi" pitchFamily="34" charset="0"/>
              </a:rPr>
            </a:br>
            <a:endParaRPr lang="en-US" sz="2000" dirty="0">
              <a:solidFill>
                <a:schemeClr val="tx1"/>
              </a:solidFill>
              <a:latin typeface="Berlin Sans FB Demi" pitchFamily="34" charset="0"/>
            </a:endParaRPr>
          </a:p>
        </p:txBody>
      </p:sp>
      <p:sp>
        <p:nvSpPr>
          <p:cNvPr id="2" name="Rectangle 1"/>
          <p:cNvSpPr/>
          <p:nvPr/>
        </p:nvSpPr>
        <p:spPr>
          <a:xfrm>
            <a:off x="7315200" y="5638800"/>
            <a:ext cx="1043876" cy="369332"/>
          </a:xfrm>
          <a:prstGeom prst="rect">
            <a:avLst/>
          </a:prstGeom>
        </p:spPr>
        <p:txBody>
          <a:bodyPr wrap="none">
            <a:spAutoFit/>
          </a:bodyPr>
          <a:lstStyle/>
          <a:p>
            <a:r>
              <a:rPr lang="en-US" dirty="0" smtClean="0">
                <a:latin typeface="Showcard Gothic" panose="04020904020102020604" pitchFamily="82" charset="0"/>
              </a:rPr>
              <a:t>(WCPT)</a:t>
            </a:r>
            <a:endParaRPr lang="en-US" dirty="0">
              <a:latin typeface="Showcard Gothic" panose="04020904020102020604" pitchFamily="82" charset="0"/>
            </a:endParaRPr>
          </a:p>
        </p:txBody>
      </p:sp>
      <p:sp>
        <p:nvSpPr>
          <p:cNvPr id="3" name="Rectangle 2"/>
          <p:cNvSpPr/>
          <p:nvPr/>
        </p:nvSpPr>
        <p:spPr>
          <a:xfrm>
            <a:off x="381000" y="1905000"/>
            <a:ext cx="2563522" cy="646331"/>
          </a:xfrm>
          <a:prstGeom prst="rect">
            <a:avLst/>
          </a:prstGeom>
        </p:spPr>
        <p:txBody>
          <a:bodyPr wrap="none">
            <a:spAutoFit/>
          </a:bodyPr>
          <a:lstStyle/>
          <a:p>
            <a:r>
              <a:rPr lang="en-US" dirty="0" smtClean="0">
                <a:latin typeface="Showcard Gothic" panose="04020904020102020604" pitchFamily="82" charset="0"/>
              </a:rPr>
              <a:t>Diagnosis </a:t>
            </a:r>
            <a:r>
              <a:rPr lang="en-US" dirty="0" err="1" smtClean="0">
                <a:latin typeface="Showcard Gothic" panose="04020904020102020604" pitchFamily="82" charset="0"/>
              </a:rPr>
              <a:t>meliputi</a:t>
            </a:r>
            <a:r>
              <a:rPr lang="en-US" dirty="0" smtClean="0">
                <a:latin typeface="Showcard Gothic" panose="04020904020102020604" pitchFamily="82" charset="0"/>
              </a:rPr>
              <a:t>:</a:t>
            </a:r>
            <a:br>
              <a:rPr lang="en-US" dirty="0" smtClean="0">
                <a:latin typeface="Showcard Gothic" panose="04020904020102020604" pitchFamily="82" charset="0"/>
              </a:rPr>
            </a:br>
            <a:endParaRPr lang="en-US" dirty="0">
              <a:latin typeface="Showcard Gothic" panose="04020904020102020604" pitchFamily="82" charset="0"/>
            </a:endParaRPr>
          </a:p>
        </p:txBody>
      </p:sp>
      <p:sp>
        <p:nvSpPr>
          <p:cNvPr id="7" name="Shape 283"/>
          <p:cNvSpPr txBox="1">
            <a:spLocks/>
          </p:cNvSpPr>
          <p:nvPr/>
        </p:nvSpPr>
        <p:spPr>
          <a:xfrm>
            <a:off x="838200" y="3904801"/>
            <a:ext cx="7520876" cy="99400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nn-NO" sz="2000" dirty="0">
                <a:solidFill>
                  <a:schemeClr val="tx1"/>
                </a:solidFill>
                <a:latin typeface="Berlin Sans FB Demi" pitchFamily="34" charset="0"/>
              </a:rPr>
              <a:t>Pada struktur jaringan spesifik tertentu (tissue target).</a:t>
            </a:r>
            <a:br>
              <a:rPr lang="nn-NO" sz="2000" dirty="0">
                <a:solidFill>
                  <a:schemeClr val="tx1"/>
                </a:solidFill>
                <a:latin typeface="Berlin Sans FB Demi" pitchFamily="34" charset="0"/>
              </a:rPr>
            </a:br>
            <a:endParaRPr lang="en-US" sz="2000" dirty="0">
              <a:solidFill>
                <a:schemeClr val="tx1"/>
              </a:solidFill>
              <a:latin typeface="Berlin Sans FB Demi" pitchFamily="34" charset="0"/>
            </a:endParaRPr>
          </a:p>
        </p:txBody>
      </p:sp>
      <p:sp>
        <p:nvSpPr>
          <p:cNvPr id="8" name="Shape 283"/>
          <p:cNvSpPr txBox="1">
            <a:spLocks/>
          </p:cNvSpPr>
          <p:nvPr/>
        </p:nvSpPr>
        <p:spPr>
          <a:xfrm>
            <a:off x="817304" y="5014132"/>
            <a:ext cx="7520876" cy="99400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2000" dirty="0" err="1">
                <a:solidFill>
                  <a:schemeClr val="tx1"/>
                </a:solidFill>
                <a:latin typeface="Berlin Sans FB Demi" pitchFamily="34" charset="0"/>
              </a:rPr>
              <a:t>Disebabkan</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oleh</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patologi</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tertentu</a:t>
            </a:r>
            <a:r>
              <a:rPr lang="en-US" sz="2000" dirty="0">
                <a:solidFill>
                  <a:schemeClr val="tx1"/>
                </a:solidFill>
                <a:latin typeface="Berlin Sans FB Demi" pitchFamily="34" charset="0"/>
              </a:rPr>
              <a:t> (Pathological target)</a:t>
            </a:r>
            <a:br>
              <a:rPr lang="en-US" sz="2000" dirty="0">
                <a:solidFill>
                  <a:schemeClr val="tx1"/>
                </a:solidFill>
                <a:latin typeface="Berlin Sans FB Demi" pitchFamily="34" charset="0"/>
              </a:rPr>
            </a:br>
            <a:endParaRPr lang="en-US" sz="2000" dirty="0">
              <a:solidFill>
                <a:schemeClr val="tx1"/>
              </a:solidFill>
              <a:latin typeface="Berlin Sans FB Demi" pitchFamily="34" charset="0"/>
            </a:endParaRPr>
          </a:p>
        </p:txBody>
      </p:sp>
    </p:spTree>
    <p:extLst>
      <p:ext uri="{BB962C8B-B14F-4D97-AF65-F5344CB8AC3E}">
        <p14:creationId xmlns:p14="http://schemas.microsoft.com/office/powerpoint/2010/main" val="2060058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62400" y="228600"/>
            <a:ext cx="3741425" cy="814428"/>
          </a:xfrm>
        </p:spPr>
        <p:txBody>
          <a:bodyPr>
            <a:noAutofit/>
          </a:bodyPr>
          <a:lstStyle/>
          <a:p>
            <a:r>
              <a:rPr lang="en-US" sz="4400" dirty="0">
                <a:latin typeface="Showcard Gothic" panose="04020904020102020604" pitchFamily="82" charset="0"/>
              </a:rPr>
              <a:t>DIAGNOSIS FISIOTERAPI</a:t>
            </a:r>
            <a:endParaRPr lang="en-US" sz="4400" dirty="0"/>
          </a:p>
        </p:txBody>
      </p:sp>
      <p:sp>
        <p:nvSpPr>
          <p:cNvPr id="6" name="Shape 283"/>
          <p:cNvSpPr txBox="1">
            <a:spLocks/>
          </p:cNvSpPr>
          <p:nvPr/>
        </p:nvSpPr>
        <p:spPr>
          <a:xfrm>
            <a:off x="823686" y="2514600"/>
            <a:ext cx="7520876" cy="160020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2000" dirty="0" err="1">
                <a:solidFill>
                  <a:schemeClr val="tx1"/>
                </a:solidFill>
                <a:latin typeface="Berlin Sans FB Demi" pitchFamily="34" charset="0"/>
              </a:rPr>
              <a:t>Pernyataan</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masalah</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pasien</a:t>
            </a:r>
            <a:endParaRPr lang="en-US" sz="2000" dirty="0">
              <a:solidFill>
                <a:schemeClr val="tx1"/>
              </a:solidFill>
              <a:latin typeface="Berlin Sans FB Demi" pitchFamily="34" charset="0"/>
            </a:endParaRPr>
          </a:p>
          <a:p>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misalnya</a:t>
            </a:r>
            <a:r>
              <a:rPr lang="en-US" sz="2000" dirty="0">
                <a:solidFill>
                  <a:schemeClr val="tx1"/>
                </a:solidFill>
                <a:latin typeface="Berlin Sans FB Demi" pitchFamily="34" charset="0"/>
              </a:rPr>
              <a:t> : </a:t>
            </a:r>
            <a:r>
              <a:rPr lang="en-US" sz="2000" dirty="0" err="1">
                <a:solidFill>
                  <a:schemeClr val="tx1"/>
                </a:solidFill>
                <a:latin typeface="Berlin Sans FB Demi" pitchFamily="34" charset="0"/>
              </a:rPr>
              <a:t>Gangguan</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mobilitas</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sendi</a:t>
            </a:r>
            <a:r>
              <a:rPr lang="en-US" sz="2000" dirty="0">
                <a:solidFill>
                  <a:schemeClr val="tx1"/>
                </a:solidFill>
                <a:latin typeface="Berlin Sans FB Demi" pitchFamily="34" charset="0"/>
              </a:rPr>
              <a:t>, motor function, </a:t>
            </a:r>
            <a:r>
              <a:rPr lang="en-US" sz="2000" dirty="0" err="1">
                <a:solidFill>
                  <a:schemeClr val="tx1"/>
                </a:solidFill>
                <a:latin typeface="Berlin Sans FB Demi" pitchFamily="34" charset="0"/>
              </a:rPr>
              <a:t>kinerja</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otot</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dan</a:t>
            </a:r>
            <a:r>
              <a:rPr lang="en-US" sz="2000" dirty="0">
                <a:solidFill>
                  <a:schemeClr val="tx1"/>
                </a:solidFill>
                <a:latin typeface="Berlin Sans FB Demi" pitchFamily="34" charset="0"/>
              </a:rPr>
              <a:t> ROM, gait, locomotion, balance, sensory integration, </a:t>
            </a:r>
            <a:r>
              <a:rPr lang="en-US" sz="2000" dirty="0" err="1">
                <a:solidFill>
                  <a:schemeClr val="tx1"/>
                </a:solidFill>
                <a:latin typeface="Berlin Sans FB Demi" pitchFamily="34" charset="0"/>
              </a:rPr>
              <a:t>ventilasi</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respirasi</a:t>
            </a:r>
            <a:r>
              <a:rPr lang="en-US" sz="2000" dirty="0">
                <a:solidFill>
                  <a:schemeClr val="tx1"/>
                </a:solidFill>
                <a:latin typeface="Berlin Sans FB Demi" pitchFamily="34" charset="0"/>
              </a:rPr>
              <a:t>/gas exchange, aerobic capacity/</a:t>
            </a:r>
            <a:r>
              <a:rPr lang="en-US" sz="2000" dirty="0" err="1">
                <a:solidFill>
                  <a:schemeClr val="tx1"/>
                </a:solidFill>
                <a:latin typeface="Berlin Sans FB Demi" pitchFamily="34" charset="0"/>
              </a:rPr>
              <a:t>indurance</a:t>
            </a:r>
            <a:r>
              <a:rPr lang="en-US" sz="2000" dirty="0">
                <a:solidFill>
                  <a:schemeClr val="tx1"/>
                </a:solidFill>
                <a:latin typeface="Berlin Sans FB Demi" pitchFamily="34" charset="0"/>
              </a:rPr>
              <a:t> </a:t>
            </a:r>
          </a:p>
        </p:txBody>
      </p:sp>
      <p:sp>
        <p:nvSpPr>
          <p:cNvPr id="2" name="Rectangle 1"/>
          <p:cNvSpPr/>
          <p:nvPr/>
        </p:nvSpPr>
        <p:spPr>
          <a:xfrm>
            <a:off x="7653360" y="1932057"/>
            <a:ext cx="1043876" cy="369332"/>
          </a:xfrm>
          <a:prstGeom prst="rect">
            <a:avLst/>
          </a:prstGeom>
        </p:spPr>
        <p:txBody>
          <a:bodyPr wrap="none">
            <a:spAutoFit/>
          </a:bodyPr>
          <a:lstStyle/>
          <a:p>
            <a:r>
              <a:rPr lang="en-US" dirty="0" smtClean="0">
                <a:latin typeface="Showcard Gothic" panose="04020904020102020604" pitchFamily="82" charset="0"/>
              </a:rPr>
              <a:t>(WCPT)</a:t>
            </a:r>
            <a:endParaRPr lang="en-US" dirty="0">
              <a:latin typeface="Showcard Gothic" panose="04020904020102020604" pitchFamily="82" charset="0"/>
            </a:endParaRPr>
          </a:p>
        </p:txBody>
      </p:sp>
      <p:sp>
        <p:nvSpPr>
          <p:cNvPr id="3" name="Rectangle 2"/>
          <p:cNvSpPr/>
          <p:nvPr/>
        </p:nvSpPr>
        <p:spPr>
          <a:xfrm>
            <a:off x="3733800" y="1747391"/>
            <a:ext cx="3140603" cy="369332"/>
          </a:xfrm>
          <a:prstGeom prst="rect">
            <a:avLst/>
          </a:prstGeom>
        </p:spPr>
        <p:txBody>
          <a:bodyPr wrap="none">
            <a:spAutoFit/>
          </a:bodyPr>
          <a:lstStyle/>
          <a:p>
            <a:r>
              <a:rPr lang="en-US" dirty="0" smtClean="0">
                <a:latin typeface="Showcard Gothic" panose="04020904020102020604" pitchFamily="82" charset="0"/>
              </a:rPr>
              <a:t>Isi diagnosis </a:t>
            </a:r>
            <a:r>
              <a:rPr lang="en-US" dirty="0" err="1" smtClean="0">
                <a:latin typeface="Showcard Gothic" panose="04020904020102020604" pitchFamily="82" charset="0"/>
              </a:rPr>
              <a:t>Fisioterapi</a:t>
            </a:r>
            <a:endParaRPr lang="en-US" dirty="0">
              <a:latin typeface="Showcard Gothic" panose="04020904020102020604" pitchFamily="82" charset="0"/>
            </a:endParaRPr>
          </a:p>
        </p:txBody>
      </p:sp>
      <p:sp>
        <p:nvSpPr>
          <p:cNvPr id="7" name="Shape 283"/>
          <p:cNvSpPr txBox="1">
            <a:spLocks/>
          </p:cNvSpPr>
          <p:nvPr/>
        </p:nvSpPr>
        <p:spPr>
          <a:xfrm>
            <a:off x="798702" y="4267200"/>
            <a:ext cx="7520876" cy="99400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nn-NO" sz="2000" dirty="0" smtClean="0">
                <a:solidFill>
                  <a:schemeClr val="tx1"/>
                </a:solidFill>
                <a:latin typeface="Berlin Sans FB Demi" pitchFamily="34" charset="0"/>
              </a:rPr>
              <a:t>Hubungan </a:t>
            </a:r>
            <a:r>
              <a:rPr lang="nn-NO" sz="2000" dirty="0">
                <a:solidFill>
                  <a:schemeClr val="tx1"/>
                </a:solidFill>
                <a:latin typeface="Berlin Sans FB Demi" pitchFamily="34" charset="0"/>
              </a:rPr>
              <a:t>dengan sistem, terkait</a:t>
            </a:r>
          </a:p>
          <a:p>
            <a:r>
              <a:rPr lang="nn-NO" sz="2000" dirty="0">
                <a:solidFill>
                  <a:schemeClr val="tx1"/>
                </a:solidFill>
                <a:latin typeface="Berlin Sans FB Demi" pitchFamily="34" charset="0"/>
              </a:rPr>
              <a:t>	misalnya : connective tissue, inflamasi lokal, kerusakan spinal, fraktur, Arthroplasti sendi.</a:t>
            </a:r>
          </a:p>
        </p:txBody>
      </p:sp>
      <p:sp>
        <p:nvSpPr>
          <p:cNvPr id="8" name="Shape 283"/>
          <p:cNvSpPr txBox="1">
            <a:spLocks/>
          </p:cNvSpPr>
          <p:nvPr/>
        </p:nvSpPr>
        <p:spPr>
          <a:xfrm>
            <a:off x="777098" y="5410200"/>
            <a:ext cx="7520876" cy="99400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2000" dirty="0" err="1">
                <a:solidFill>
                  <a:schemeClr val="tx1"/>
                </a:solidFill>
                <a:latin typeface="Berlin Sans FB Demi" pitchFamily="34" charset="0"/>
              </a:rPr>
              <a:t>Contoh</a:t>
            </a:r>
            <a:endParaRPr lang="en-US" sz="2000" dirty="0">
              <a:solidFill>
                <a:schemeClr val="tx1"/>
              </a:solidFill>
              <a:latin typeface="Berlin Sans FB Demi" pitchFamily="34" charset="0"/>
            </a:endParaRPr>
          </a:p>
          <a:p>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Gangguan</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Mobilitas</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sendi</a:t>
            </a:r>
            <a:r>
              <a:rPr lang="en-US" sz="2000" dirty="0">
                <a:solidFill>
                  <a:schemeClr val="tx1"/>
                </a:solidFill>
                <a:latin typeface="Berlin Sans FB Demi" pitchFamily="34" charset="0"/>
              </a:rPr>
              <a:t>, ROM, Gait </a:t>
            </a:r>
            <a:r>
              <a:rPr lang="en-US" sz="2000" dirty="0" err="1">
                <a:solidFill>
                  <a:schemeClr val="tx1"/>
                </a:solidFill>
                <a:latin typeface="Berlin Sans FB Demi" pitchFamily="34" charset="0"/>
              </a:rPr>
              <a:t>akibat</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adanya</a:t>
            </a:r>
            <a:r>
              <a:rPr lang="en-US" sz="2000" dirty="0">
                <a:solidFill>
                  <a:schemeClr val="tx1"/>
                </a:solidFill>
                <a:latin typeface="Berlin Sans FB Demi" pitchFamily="34" charset="0"/>
              </a:rPr>
              <a:t> Fracture </a:t>
            </a:r>
            <a:r>
              <a:rPr lang="en-US" sz="2000" dirty="0" err="1">
                <a:solidFill>
                  <a:schemeClr val="tx1"/>
                </a:solidFill>
                <a:latin typeface="Berlin Sans FB Demi" pitchFamily="34" charset="0"/>
              </a:rPr>
              <a:t>Collum</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Femuris</a:t>
            </a:r>
            <a:endParaRPr lang="en-US" sz="2000" dirty="0">
              <a:solidFill>
                <a:schemeClr val="tx1"/>
              </a:solidFill>
              <a:latin typeface="Berlin Sans FB Demi" pitchFamily="34" charset="0"/>
            </a:endParaRPr>
          </a:p>
        </p:txBody>
      </p:sp>
      <p:sp>
        <p:nvSpPr>
          <p:cNvPr id="5" name="Rectangle 4"/>
          <p:cNvSpPr/>
          <p:nvPr/>
        </p:nvSpPr>
        <p:spPr>
          <a:xfrm>
            <a:off x="410029" y="2133600"/>
            <a:ext cx="3108543" cy="369332"/>
          </a:xfrm>
          <a:prstGeom prst="rect">
            <a:avLst/>
          </a:prstGeom>
        </p:spPr>
        <p:txBody>
          <a:bodyPr wrap="none">
            <a:spAutoFit/>
          </a:bodyPr>
          <a:lstStyle/>
          <a:p>
            <a:r>
              <a:rPr lang="en-US" dirty="0" smtClean="0">
                <a:latin typeface="Showcard Gothic" panose="04020904020102020604" pitchFamily="82" charset="0"/>
              </a:rPr>
              <a:t>Paling </a:t>
            </a:r>
            <a:r>
              <a:rPr lang="en-US" dirty="0" err="1" smtClean="0">
                <a:latin typeface="Showcard Gothic" panose="04020904020102020604" pitchFamily="82" charset="0"/>
              </a:rPr>
              <a:t>tidak</a:t>
            </a:r>
            <a:r>
              <a:rPr lang="en-US" dirty="0" smtClean="0">
                <a:latin typeface="Showcard Gothic" panose="04020904020102020604" pitchFamily="82" charset="0"/>
              </a:rPr>
              <a:t> </a:t>
            </a:r>
            <a:r>
              <a:rPr lang="en-US" dirty="0" err="1" smtClean="0">
                <a:latin typeface="Showcard Gothic" panose="04020904020102020604" pitchFamily="82" charset="0"/>
              </a:rPr>
              <a:t>berisikan</a:t>
            </a:r>
            <a:r>
              <a:rPr lang="en-US" dirty="0" smtClean="0">
                <a:latin typeface="Showcard Gothic" panose="04020904020102020604" pitchFamily="82" charset="0"/>
              </a:rPr>
              <a:t> :</a:t>
            </a:r>
            <a:endParaRPr lang="en-US" dirty="0">
              <a:latin typeface="Showcard Gothic" panose="04020904020102020604" pitchFamily="82" charset="0"/>
            </a:endParaRPr>
          </a:p>
        </p:txBody>
      </p:sp>
    </p:spTree>
    <p:extLst>
      <p:ext uri="{BB962C8B-B14F-4D97-AF65-F5344CB8AC3E}">
        <p14:creationId xmlns:p14="http://schemas.microsoft.com/office/powerpoint/2010/main" val="5926921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62400" y="228600"/>
            <a:ext cx="3741425" cy="814428"/>
          </a:xfrm>
        </p:spPr>
        <p:txBody>
          <a:bodyPr>
            <a:noAutofit/>
          </a:bodyPr>
          <a:lstStyle/>
          <a:p>
            <a:r>
              <a:rPr lang="en-US" sz="4400" dirty="0">
                <a:latin typeface="Showcard Gothic" panose="04020904020102020604" pitchFamily="82" charset="0"/>
              </a:rPr>
              <a:t>DIAGNOSIS FISIOTERAPI</a:t>
            </a:r>
            <a:endParaRPr lang="en-US" sz="4400" dirty="0"/>
          </a:p>
        </p:txBody>
      </p:sp>
      <p:sp>
        <p:nvSpPr>
          <p:cNvPr id="6" name="Shape 283"/>
          <p:cNvSpPr txBox="1">
            <a:spLocks/>
          </p:cNvSpPr>
          <p:nvPr/>
        </p:nvSpPr>
        <p:spPr>
          <a:xfrm>
            <a:off x="2743200" y="2514600"/>
            <a:ext cx="5601362" cy="114300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2000" dirty="0">
                <a:solidFill>
                  <a:schemeClr val="tx1"/>
                </a:solidFill>
                <a:latin typeface="Berlin Sans FB Demi" pitchFamily="34" charset="0"/>
              </a:rPr>
              <a:t>MUSKULO  SKELETAL</a:t>
            </a:r>
          </a:p>
          <a:p>
            <a:r>
              <a:rPr lang="en-US" sz="2000" dirty="0">
                <a:solidFill>
                  <a:schemeClr val="tx1"/>
                </a:solidFill>
                <a:latin typeface="Berlin Sans FB Demi" pitchFamily="34" charset="0"/>
              </a:rPr>
              <a:t>Fracture</a:t>
            </a:r>
          </a:p>
          <a:p>
            <a:r>
              <a:rPr lang="en-US" sz="2000" dirty="0" err="1">
                <a:solidFill>
                  <a:schemeClr val="tx1"/>
                </a:solidFill>
                <a:latin typeface="Berlin Sans FB Demi" pitchFamily="34" charset="0"/>
              </a:rPr>
              <a:t>Cedera</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jaringan</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lunak</a:t>
            </a:r>
            <a:r>
              <a:rPr lang="en-US" sz="2000" dirty="0">
                <a:solidFill>
                  <a:schemeClr val="tx1"/>
                </a:solidFill>
                <a:latin typeface="Berlin Sans FB Demi" pitchFamily="34" charset="0"/>
              </a:rPr>
              <a:t>.</a:t>
            </a:r>
          </a:p>
        </p:txBody>
      </p:sp>
      <p:sp>
        <p:nvSpPr>
          <p:cNvPr id="3" name="Rectangle 2"/>
          <p:cNvSpPr/>
          <p:nvPr/>
        </p:nvSpPr>
        <p:spPr>
          <a:xfrm>
            <a:off x="3733800" y="1747391"/>
            <a:ext cx="3894015" cy="369332"/>
          </a:xfrm>
          <a:prstGeom prst="rect">
            <a:avLst/>
          </a:prstGeom>
        </p:spPr>
        <p:txBody>
          <a:bodyPr wrap="none">
            <a:spAutoFit/>
          </a:bodyPr>
          <a:lstStyle/>
          <a:p>
            <a:r>
              <a:rPr lang="en-US" dirty="0" err="1" smtClean="0">
                <a:latin typeface="Showcard Gothic" panose="04020904020102020604" pitchFamily="82" charset="0"/>
              </a:rPr>
              <a:t>Buatlah</a:t>
            </a:r>
            <a:r>
              <a:rPr lang="en-US" dirty="0" smtClean="0">
                <a:latin typeface="Showcard Gothic" panose="04020904020102020604" pitchFamily="82" charset="0"/>
              </a:rPr>
              <a:t> Diagnosis </a:t>
            </a:r>
            <a:r>
              <a:rPr lang="en-US" dirty="0" err="1" smtClean="0">
                <a:latin typeface="Showcard Gothic" panose="04020904020102020604" pitchFamily="82" charset="0"/>
              </a:rPr>
              <a:t>Fisioterapi</a:t>
            </a:r>
            <a:endParaRPr lang="en-US" dirty="0">
              <a:latin typeface="Showcard Gothic" panose="04020904020102020604" pitchFamily="82" charset="0"/>
            </a:endParaRPr>
          </a:p>
        </p:txBody>
      </p:sp>
      <p:sp>
        <p:nvSpPr>
          <p:cNvPr id="7" name="Shape 283"/>
          <p:cNvSpPr txBox="1">
            <a:spLocks/>
          </p:cNvSpPr>
          <p:nvPr/>
        </p:nvSpPr>
        <p:spPr>
          <a:xfrm>
            <a:off x="2768184" y="3886200"/>
            <a:ext cx="5576378" cy="99400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nn-NO" sz="2000" dirty="0">
                <a:solidFill>
                  <a:schemeClr val="tx1"/>
                </a:solidFill>
                <a:latin typeface="Berlin Sans FB Demi" pitchFamily="34" charset="0"/>
              </a:rPr>
              <a:t>NEUROMUSKULAR</a:t>
            </a:r>
          </a:p>
          <a:p>
            <a:r>
              <a:rPr lang="nn-NO" sz="2000" dirty="0">
                <a:solidFill>
                  <a:schemeClr val="tx1"/>
                </a:solidFill>
                <a:latin typeface="Berlin Sans FB Demi" pitchFamily="34" charset="0"/>
              </a:rPr>
              <a:t>Stroke</a:t>
            </a:r>
          </a:p>
          <a:p>
            <a:r>
              <a:rPr lang="nn-NO" sz="2000" dirty="0">
                <a:solidFill>
                  <a:schemeClr val="tx1"/>
                </a:solidFill>
                <a:latin typeface="Berlin Sans FB Demi" pitchFamily="34" charset="0"/>
              </a:rPr>
              <a:t>Lesi plexus brachialis</a:t>
            </a:r>
          </a:p>
        </p:txBody>
      </p:sp>
      <p:sp>
        <p:nvSpPr>
          <p:cNvPr id="8" name="Shape 283"/>
          <p:cNvSpPr txBox="1">
            <a:spLocks/>
          </p:cNvSpPr>
          <p:nvPr/>
        </p:nvSpPr>
        <p:spPr>
          <a:xfrm>
            <a:off x="2826074" y="5181600"/>
            <a:ext cx="5554774" cy="114300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2000" dirty="0">
                <a:solidFill>
                  <a:schemeClr val="tx1"/>
                </a:solidFill>
                <a:latin typeface="Berlin Sans FB Demi" pitchFamily="34" charset="0"/>
              </a:rPr>
              <a:t>KARDIVASKULOPULMONAL</a:t>
            </a:r>
          </a:p>
          <a:p>
            <a:r>
              <a:rPr lang="en-US" sz="2000" dirty="0">
                <a:solidFill>
                  <a:schemeClr val="tx1"/>
                </a:solidFill>
                <a:latin typeface="Berlin Sans FB Demi" pitchFamily="34" charset="0"/>
              </a:rPr>
              <a:t>COPD</a:t>
            </a:r>
          </a:p>
          <a:p>
            <a:r>
              <a:rPr lang="en-US" sz="2000" dirty="0" err="1">
                <a:solidFill>
                  <a:schemeClr val="tx1"/>
                </a:solidFill>
                <a:latin typeface="Berlin Sans FB Demi" pitchFamily="34" charset="0"/>
              </a:rPr>
              <a:t>Asma</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bronchiale</a:t>
            </a:r>
            <a:endParaRPr lang="en-US" sz="2000" dirty="0">
              <a:solidFill>
                <a:schemeClr val="tx1"/>
              </a:solidFill>
              <a:latin typeface="Berlin Sans FB Demi" pitchFamily="34" charset="0"/>
            </a:endParaRPr>
          </a:p>
        </p:txBody>
      </p:sp>
    </p:spTree>
    <p:extLst>
      <p:ext uri="{BB962C8B-B14F-4D97-AF65-F5344CB8AC3E}">
        <p14:creationId xmlns:p14="http://schemas.microsoft.com/office/powerpoint/2010/main" val="7755020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62400" y="228600"/>
            <a:ext cx="3741425" cy="814428"/>
          </a:xfrm>
        </p:spPr>
        <p:txBody>
          <a:bodyPr>
            <a:noAutofit/>
          </a:bodyPr>
          <a:lstStyle/>
          <a:p>
            <a:r>
              <a:rPr lang="en-US" dirty="0">
                <a:latin typeface="Showcard Gothic" panose="04020904020102020604" pitchFamily="82" charset="0"/>
              </a:rPr>
              <a:t>C. PLANNING/ PERENCANAAN</a:t>
            </a:r>
            <a:endParaRPr lang="en-US" dirty="0"/>
          </a:p>
        </p:txBody>
      </p:sp>
      <p:sp>
        <p:nvSpPr>
          <p:cNvPr id="6" name="Shape 283"/>
          <p:cNvSpPr txBox="1">
            <a:spLocks/>
          </p:cNvSpPr>
          <p:nvPr/>
        </p:nvSpPr>
        <p:spPr>
          <a:xfrm>
            <a:off x="823686" y="2286000"/>
            <a:ext cx="7520876" cy="160020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en-US" sz="2000" dirty="0" err="1">
                <a:solidFill>
                  <a:schemeClr val="tx1"/>
                </a:solidFill>
                <a:latin typeface="Berlin Sans FB Demi" pitchFamily="34" charset="0"/>
              </a:rPr>
              <a:t>Perencanaan</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dimulai</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dengan</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pertimbangan</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kebutuhan</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intervensi</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dan</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biasanya</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menuntun</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kepada</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pengembangan</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rencana</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intervensi</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termasuk</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hasil</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sesuai</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dengan</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tujuan</a:t>
            </a:r>
            <a:r>
              <a:rPr lang="en-US" sz="2000" dirty="0">
                <a:solidFill>
                  <a:schemeClr val="tx1"/>
                </a:solidFill>
                <a:latin typeface="Berlin Sans FB Demi" pitchFamily="34" charset="0"/>
              </a:rPr>
              <a:t> yang </a:t>
            </a:r>
            <a:r>
              <a:rPr lang="en-US" sz="2000" dirty="0" err="1">
                <a:solidFill>
                  <a:schemeClr val="tx1"/>
                </a:solidFill>
                <a:latin typeface="Berlin Sans FB Demi" pitchFamily="34" charset="0"/>
              </a:rPr>
              <a:t>terukur</a:t>
            </a:r>
            <a:r>
              <a:rPr lang="en-US" sz="2000" dirty="0">
                <a:solidFill>
                  <a:schemeClr val="tx1"/>
                </a:solidFill>
                <a:latin typeface="Berlin Sans FB Demi" pitchFamily="34" charset="0"/>
              </a:rPr>
              <a:t> yang </a:t>
            </a:r>
            <a:r>
              <a:rPr lang="en-US" sz="2000" dirty="0" err="1">
                <a:solidFill>
                  <a:schemeClr val="tx1"/>
                </a:solidFill>
                <a:latin typeface="Berlin Sans FB Demi" pitchFamily="34" charset="0"/>
              </a:rPr>
              <a:t>disetujui</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pasien</a:t>
            </a:r>
            <a:r>
              <a:rPr lang="en-US" sz="2000" dirty="0">
                <a:solidFill>
                  <a:schemeClr val="tx1"/>
                </a:solidFill>
                <a:latin typeface="Berlin Sans FB Demi" pitchFamily="34" charset="0"/>
              </a:rPr>
              <a:t>/</a:t>
            </a:r>
            <a:r>
              <a:rPr lang="en-US" sz="2000" dirty="0" err="1">
                <a:solidFill>
                  <a:schemeClr val="tx1"/>
                </a:solidFill>
                <a:latin typeface="Berlin Sans FB Demi" pitchFamily="34" charset="0"/>
              </a:rPr>
              <a:t>klien</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famili</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atau</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pelayan</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kesehatan</a:t>
            </a:r>
            <a:r>
              <a:rPr lang="en-US" sz="2000" dirty="0">
                <a:solidFill>
                  <a:schemeClr val="tx1"/>
                </a:solidFill>
                <a:latin typeface="Berlin Sans FB Demi" pitchFamily="34" charset="0"/>
              </a:rPr>
              <a:t> </a:t>
            </a:r>
            <a:r>
              <a:rPr lang="en-US" sz="2000" dirty="0" err="1">
                <a:solidFill>
                  <a:schemeClr val="tx1"/>
                </a:solidFill>
                <a:latin typeface="Berlin Sans FB Demi" pitchFamily="34" charset="0"/>
              </a:rPr>
              <a:t>lainnya</a:t>
            </a:r>
            <a:r>
              <a:rPr lang="en-US" sz="2000" dirty="0">
                <a:solidFill>
                  <a:schemeClr val="tx1"/>
                </a:solidFill>
                <a:latin typeface="Berlin Sans FB Demi" pitchFamily="34" charset="0"/>
              </a:rPr>
              <a:t>. </a:t>
            </a:r>
          </a:p>
        </p:txBody>
      </p:sp>
      <p:sp>
        <p:nvSpPr>
          <p:cNvPr id="2" name="Rectangle 1"/>
          <p:cNvSpPr/>
          <p:nvPr/>
        </p:nvSpPr>
        <p:spPr>
          <a:xfrm>
            <a:off x="7822624" y="6391343"/>
            <a:ext cx="1043876" cy="369332"/>
          </a:xfrm>
          <a:prstGeom prst="rect">
            <a:avLst/>
          </a:prstGeom>
        </p:spPr>
        <p:txBody>
          <a:bodyPr wrap="none">
            <a:spAutoFit/>
          </a:bodyPr>
          <a:lstStyle/>
          <a:p>
            <a:r>
              <a:rPr lang="en-US" dirty="0" smtClean="0">
                <a:latin typeface="Showcard Gothic" panose="04020904020102020604" pitchFamily="82" charset="0"/>
              </a:rPr>
              <a:t>(WCPT)</a:t>
            </a:r>
            <a:endParaRPr lang="en-US" dirty="0">
              <a:latin typeface="Showcard Gothic" panose="04020904020102020604" pitchFamily="82" charset="0"/>
            </a:endParaRPr>
          </a:p>
        </p:txBody>
      </p:sp>
      <p:sp>
        <p:nvSpPr>
          <p:cNvPr id="7" name="Shape 283"/>
          <p:cNvSpPr txBox="1">
            <a:spLocks/>
          </p:cNvSpPr>
          <p:nvPr/>
        </p:nvSpPr>
        <p:spPr>
          <a:xfrm>
            <a:off x="798702" y="4267200"/>
            <a:ext cx="7520876" cy="994000"/>
          </a:xfrm>
          <a:prstGeom prst="rect">
            <a:avLst/>
          </a:prstGeom>
          <a:solidFill>
            <a:schemeClr val="accent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25" tIns="91425" rIns="91425" bIns="91425" rtlCol="0" anchor="b" anchorCtr="0">
            <a:noAutofit/>
          </a:bodyPr>
          <a:lstStyle>
            <a:lvl1pPr algn="ctr" defTabSz="914400" rtl="0" eaLnBrk="1" latinLnBrk="0" hangingPunct="1">
              <a:spcBef>
                <a:spcPct val="0"/>
              </a:spcBef>
              <a:buNone/>
              <a:defRPr sz="4400" b="1" kern="1200" baseline="0">
                <a:solidFill>
                  <a:schemeClr val="bg1"/>
                </a:solidFill>
                <a:latin typeface="Arial" pitchFamily="34" charset="0"/>
                <a:ea typeface="+mj-ea"/>
                <a:cs typeface="Arial" pitchFamily="34" charset="0"/>
              </a:defRPr>
            </a:lvl1pPr>
          </a:lstStyle>
          <a:p>
            <a:r>
              <a:rPr lang="nn-NO" sz="2000" dirty="0">
                <a:solidFill>
                  <a:schemeClr val="tx1"/>
                </a:solidFill>
                <a:latin typeface="Berlin Sans FB Demi" pitchFamily="34" charset="0"/>
              </a:rPr>
              <a:t>Dapat menjadi pemikiran perencanaan alternatif untuk dirujuk kepada pihak lain bila dipandang kasusnya tidak tepat untuk fisioterapi. </a:t>
            </a:r>
          </a:p>
        </p:txBody>
      </p:sp>
    </p:spTree>
    <p:extLst>
      <p:ext uri="{BB962C8B-B14F-4D97-AF65-F5344CB8AC3E}">
        <p14:creationId xmlns:p14="http://schemas.microsoft.com/office/powerpoint/2010/main" val="2371952376"/>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 UEU">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 UEU</Template>
  <TotalTime>81</TotalTime>
  <Words>1124</Words>
  <Application>Microsoft Office PowerPoint</Application>
  <PresentationFormat>On-screen Show (4:3)</PresentationFormat>
  <Paragraphs>245</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PPT UEU</vt:lpstr>
      <vt:lpstr>ERGONOMI </vt:lpstr>
      <vt:lpstr>DIAGNOSIS FISIOTERAPI</vt:lpstr>
      <vt:lpstr>ASSESSMENT  TO  DIAGNOSE</vt:lpstr>
      <vt:lpstr>B. DIAGNOSIS</vt:lpstr>
      <vt:lpstr>DIAGNOSIS FISIOTERAPI</vt:lpstr>
      <vt:lpstr>DIAGNOSIS FISIOTERAPI</vt:lpstr>
      <vt:lpstr>DIAGNOSIS FISIOTERAPI</vt:lpstr>
      <vt:lpstr>DIAGNOSIS FISIOTERAPI</vt:lpstr>
      <vt:lpstr>C. PLANNING/ PERENCANAAN</vt:lpstr>
      <vt:lpstr>C. PLANNING/ PERENCANAAN</vt:lpstr>
      <vt:lpstr>C. PLANNING/ PERENCANAAN</vt:lpstr>
      <vt:lpstr>D. INTERVENSI</vt:lpstr>
      <vt:lpstr>D. INTERVENSI</vt:lpstr>
      <vt:lpstr>D. INTERVENSI</vt:lpstr>
      <vt:lpstr>Pemilihan intervensi</vt:lpstr>
      <vt:lpstr>Pemilihan intervensi</vt:lpstr>
      <vt:lpstr>Coordination, Communication, Documentation</vt:lpstr>
      <vt:lpstr>Patient / client related instruction</vt:lpstr>
      <vt:lpstr>E. REEVALUASI</vt:lpstr>
      <vt:lpstr>E. REEVALUASI</vt:lpstr>
      <vt:lpstr>Criteria for termination.</vt:lpstr>
      <vt:lpstr>Prognosis.</vt:lpstr>
      <vt:lpstr>Prognosis.</vt:lpstr>
      <vt:lpstr>III. INTRODUKSI DIAGNOSIS FISIOTERAPI</vt:lpstr>
      <vt:lpstr>Introduksi Diagnosis Muskuloskeletal.</vt:lpstr>
      <vt:lpstr>DIAGNOSIS MUSKULOSKELETAL</vt:lpstr>
      <vt:lpstr>DIAGNOSIS MUSKULOSKELETAL</vt:lpstr>
      <vt:lpstr>Introduksi Diagnosa Neuromuskular.</vt:lpstr>
      <vt:lpstr>DIAGNOSIS NEUROMUSKULAR</vt:lpstr>
      <vt:lpstr>DIAGNOSIS NEUROMUSKULAR</vt:lpstr>
      <vt:lpstr>Introduksi Diagnosa Kardiovaskulopulmonal</vt:lpstr>
      <vt:lpstr>DIAGNOSIS CARDIOVASCULOPULMONAL</vt:lpstr>
      <vt:lpstr>DIAGNOSIS CARDIOVASCULOPULMONAL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ERGONOMI </dc:title>
  <dc:creator>User</dc:creator>
  <cp:lastModifiedBy>Staff</cp:lastModifiedBy>
  <cp:revision>40</cp:revision>
  <dcterms:created xsi:type="dcterms:W3CDTF">2018-03-14T02:18:07Z</dcterms:created>
  <dcterms:modified xsi:type="dcterms:W3CDTF">2018-07-29T02:26:14Z</dcterms:modified>
</cp:coreProperties>
</file>