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31"/>
  </p:notesMasterIdLst>
  <p:sldIdLst>
    <p:sldId id="257" r:id="rId2"/>
    <p:sldId id="259" r:id="rId3"/>
    <p:sldId id="260" r:id="rId4"/>
    <p:sldId id="261" r:id="rId5"/>
    <p:sldId id="286"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918" y="-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D28859-367E-4303-93D0-22BD62CB799E}" type="datetimeFigureOut">
              <a:rPr lang="en-US" smtClean="0"/>
              <a:t>7/29/2018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F68D12-2F07-4A3C-A699-0A1EF977D382}" type="slidenum">
              <a:rPr lang="en-US" smtClean="0"/>
              <a:t>‹#›</a:t>
            </a:fld>
            <a:endParaRPr lang="en-US"/>
          </a:p>
        </p:txBody>
      </p:sp>
    </p:spTree>
    <p:extLst>
      <p:ext uri="{BB962C8B-B14F-4D97-AF65-F5344CB8AC3E}">
        <p14:creationId xmlns:p14="http://schemas.microsoft.com/office/powerpoint/2010/main" val="18251048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C129B8A3-EAB0-492D-9264-3009BCFDB02B}" type="slidenum">
              <a:rPr lang="id-ID" smtClean="0">
                <a:solidFill>
                  <a:prstClr val="black"/>
                </a:solidFill>
              </a:rPr>
              <a:pPr/>
              <a:t>1</a:t>
            </a:fld>
            <a:endParaRPr lang="id-ID">
              <a:solidFill>
                <a:prstClr val="black"/>
              </a:solidFill>
            </a:endParaRPr>
          </a:p>
        </p:txBody>
      </p:sp>
    </p:spTree>
    <p:extLst>
      <p:ext uri="{BB962C8B-B14F-4D97-AF65-F5344CB8AC3E}">
        <p14:creationId xmlns:p14="http://schemas.microsoft.com/office/powerpoint/2010/main" val="21032004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Slide Image Placeholder 1"/>
          <p:cNvSpPr>
            <a:spLocks noGrp="1" noRot="1" noChangeAspect="1" noTextEdit="1"/>
          </p:cNvSpPr>
          <p:nvPr>
            <p:ph type="sldImg"/>
          </p:nvPr>
        </p:nvSpPr>
        <p:spPr>
          <a:ln/>
        </p:spPr>
      </p:sp>
      <p:sp>
        <p:nvSpPr>
          <p:cNvPr id="167939" name="Notes Placeholder 2"/>
          <p:cNvSpPr>
            <a:spLocks noGrp="1"/>
          </p:cNvSpPr>
          <p:nvPr>
            <p:ph type="body" idx="1"/>
          </p:nvPr>
        </p:nvSpPr>
        <p:spPr>
          <a:noFill/>
          <a:ln/>
        </p:spPr>
        <p:txBody>
          <a:bodyPr/>
          <a:lstStyle/>
          <a:p>
            <a:pPr eaLnBrk="1" hangingPunct="1">
              <a:spcBef>
                <a:spcPct val="0"/>
              </a:spcBef>
            </a:pPr>
            <a:endParaRPr lang="id-ID" smtClean="0"/>
          </a:p>
        </p:txBody>
      </p:sp>
      <p:sp>
        <p:nvSpPr>
          <p:cNvPr id="167940" name="Slide Number Placeholder 3"/>
          <p:cNvSpPr>
            <a:spLocks noGrp="1"/>
          </p:cNvSpPr>
          <p:nvPr>
            <p:ph type="sldNum" sz="quarter" idx="5"/>
          </p:nvPr>
        </p:nvSpPr>
        <p:spPr>
          <a:noFill/>
        </p:spPr>
        <p:txBody>
          <a:bodyPr/>
          <a:lstStyle/>
          <a:p>
            <a:fld id="{6A47A233-C677-4D74-8870-3A9BAE3D7DAA}" type="slidenum">
              <a:rPr lang="en-US" smtClean="0">
                <a:solidFill>
                  <a:prstClr val="black"/>
                </a:solidFill>
              </a:rPr>
              <a:pPr/>
              <a:t>10</a:t>
            </a:fld>
            <a:endParaRPr lang="en-US" smtClean="0">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Slide Image Placeholder 1"/>
          <p:cNvSpPr>
            <a:spLocks noGrp="1" noRot="1" noChangeAspect="1" noTextEdit="1"/>
          </p:cNvSpPr>
          <p:nvPr>
            <p:ph type="sldImg"/>
          </p:nvPr>
        </p:nvSpPr>
        <p:spPr>
          <a:ln/>
        </p:spPr>
      </p:sp>
      <p:sp>
        <p:nvSpPr>
          <p:cNvPr id="168963" name="Notes Placeholder 2"/>
          <p:cNvSpPr>
            <a:spLocks noGrp="1"/>
          </p:cNvSpPr>
          <p:nvPr>
            <p:ph type="body" idx="1"/>
          </p:nvPr>
        </p:nvSpPr>
        <p:spPr>
          <a:noFill/>
          <a:ln/>
        </p:spPr>
        <p:txBody>
          <a:bodyPr/>
          <a:lstStyle/>
          <a:p>
            <a:endParaRPr lang="id-ID" smtClean="0"/>
          </a:p>
        </p:txBody>
      </p:sp>
      <p:sp>
        <p:nvSpPr>
          <p:cNvPr id="168964" name="Slide Number Placeholder 3"/>
          <p:cNvSpPr>
            <a:spLocks noGrp="1"/>
          </p:cNvSpPr>
          <p:nvPr>
            <p:ph type="sldNum" sz="quarter" idx="5"/>
          </p:nvPr>
        </p:nvSpPr>
        <p:spPr>
          <a:noFill/>
        </p:spPr>
        <p:txBody>
          <a:bodyPr/>
          <a:lstStyle/>
          <a:p>
            <a:fld id="{4C21844D-92B9-4D78-89C1-66A399C9C4BB}" type="slidenum">
              <a:rPr lang="en-US" smtClean="0">
                <a:solidFill>
                  <a:prstClr val="black"/>
                </a:solidFill>
              </a:rPr>
              <a:pPr/>
              <a:t>13</a:t>
            </a:fld>
            <a:endParaRPr lang="en-US" smtClean="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smtClean="0"/>
            </a:lvl1pPr>
          </a:lstStyle>
          <a:p>
            <a:fld id="{3817C659-AD87-4B4E-B47D-B55401F4DF67}" type="datetimeFigureOut">
              <a:rPr lang="id-ID" smtClean="0">
                <a:solidFill>
                  <a:srgbClr val="D6ECFF"/>
                </a:solidFill>
              </a:rPr>
              <a:pPr/>
              <a:t>29/07/2018</a:t>
            </a:fld>
            <a:endParaRPr lang="id-ID">
              <a:solidFill>
                <a:srgbClr val="D6ECFF"/>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id-ID">
              <a:solidFill>
                <a:srgbClr val="D6ECFF"/>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smtClean="0"/>
            </a:lvl1pPr>
          </a:lstStyle>
          <a:p>
            <a:fld id="{F975576E-A41F-45C5-A439-1663E57C351A}" type="slidenum">
              <a:rPr lang="id-ID" smtClean="0">
                <a:solidFill>
                  <a:srgbClr val="D6ECFF"/>
                </a:solidFill>
              </a:rPr>
              <a:pPr/>
              <a:t>‹#›</a:t>
            </a:fld>
            <a:endParaRPr lang="id-ID">
              <a:solidFill>
                <a:srgbClr val="D6ECFF"/>
              </a:solidFill>
            </a:endParaRPr>
          </a:p>
        </p:txBody>
      </p:sp>
    </p:spTree>
    <p:extLst>
      <p:ext uri="{BB962C8B-B14F-4D97-AF65-F5344CB8AC3E}">
        <p14:creationId xmlns:p14="http://schemas.microsoft.com/office/powerpoint/2010/main" val="1395077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smtClean="0"/>
            </a:lvl1pPr>
          </a:lstStyle>
          <a:p>
            <a:fld id="{3817C659-AD87-4B4E-B47D-B55401F4DF67}" type="datetimeFigureOut">
              <a:rPr lang="id-ID" smtClean="0">
                <a:solidFill>
                  <a:srgbClr val="D6ECFF"/>
                </a:solidFill>
              </a:rPr>
              <a:pPr/>
              <a:t>29/07/2018</a:t>
            </a:fld>
            <a:endParaRPr lang="id-ID">
              <a:solidFill>
                <a:srgbClr val="D6ECFF"/>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id-ID">
              <a:solidFill>
                <a:srgbClr val="D6ECFF"/>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smtClean="0"/>
            </a:lvl1pPr>
          </a:lstStyle>
          <a:p>
            <a:fld id="{F975576E-A41F-45C5-A439-1663E57C351A}" type="slidenum">
              <a:rPr lang="id-ID" smtClean="0">
                <a:solidFill>
                  <a:srgbClr val="D6ECFF"/>
                </a:solidFill>
              </a:rPr>
              <a:pPr/>
              <a:t>‹#›</a:t>
            </a:fld>
            <a:endParaRPr lang="id-ID">
              <a:solidFill>
                <a:srgbClr val="D6ECFF"/>
              </a:solidFill>
            </a:endParaRPr>
          </a:p>
        </p:txBody>
      </p:sp>
    </p:spTree>
    <p:extLst>
      <p:ext uri="{BB962C8B-B14F-4D97-AF65-F5344CB8AC3E}">
        <p14:creationId xmlns:p14="http://schemas.microsoft.com/office/powerpoint/2010/main" val="110952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smtClean="0"/>
            </a:lvl1pPr>
          </a:lstStyle>
          <a:p>
            <a:fld id="{3817C659-AD87-4B4E-B47D-B55401F4DF67}" type="datetimeFigureOut">
              <a:rPr lang="id-ID" smtClean="0">
                <a:solidFill>
                  <a:srgbClr val="D6ECFF"/>
                </a:solidFill>
              </a:rPr>
              <a:pPr/>
              <a:t>29/07/2018</a:t>
            </a:fld>
            <a:endParaRPr lang="id-ID">
              <a:solidFill>
                <a:srgbClr val="D6ECFF"/>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id-ID">
              <a:solidFill>
                <a:srgbClr val="D6ECFF"/>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smtClean="0"/>
            </a:lvl1pPr>
          </a:lstStyle>
          <a:p>
            <a:fld id="{F975576E-A41F-45C5-A439-1663E57C351A}" type="slidenum">
              <a:rPr lang="id-ID" smtClean="0">
                <a:solidFill>
                  <a:srgbClr val="D6ECFF"/>
                </a:solidFill>
              </a:rPr>
              <a:pPr/>
              <a:t>‹#›</a:t>
            </a:fld>
            <a:endParaRPr lang="id-ID">
              <a:solidFill>
                <a:srgbClr val="D6ECFF"/>
              </a:solidFill>
            </a:endParaRPr>
          </a:p>
        </p:txBody>
      </p:sp>
    </p:spTree>
    <p:extLst>
      <p:ext uri="{BB962C8B-B14F-4D97-AF65-F5344CB8AC3E}">
        <p14:creationId xmlns:p14="http://schemas.microsoft.com/office/powerpoint/2010/main" val="4249609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smtClean="0"/>
            </a:lvl1pPr>
          </a:lstStyle>
          <a:p>
            <a:fld id="{3817C659-AD87-4B4E-B47D-B55401F4DF67}" type="datetimeFigureOut">
              <a:rPr lang="id-ID" smtClean="0">
                <a:solidFill>
                  <a:srgbClr val="D6ECFF"/>
                </a:solidFill>
              </a:rPr>
              <a:pPr/>
              <a:t>29/07/2018</a:t>
            </a:fld>
            <a:endParaRPr lang="id-ID">
              <a:solidFill>
                <a:srgbClr val="D6ECFF"/>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id-ID">
              <a:solidFill>
                <a:srgbClr val="D6ECFF"/>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smtClean="0"/>
            </a:lvl1pPr>
          </a:lstStyle>
          <a:p>
            <a:fld id="{F975576E-A41F-45C5-A439-1663E57C351A}" type="slidenum">
              <a:rPr lang="id-ID" smtClean="0">
                <a:solidFill>
                  <a:srgbClr val="D6ECFF"/>
                </a:solidFill>
              </a:rPr>
              <a:pPr/>
              <a:t>‹#›</a:t>
            </a:fld>
            <a:endParaRPr lang="id-ID">
              <a:solidFill>
                <a:srgbClr val="D6ECFF"/>
              </a:solidFill>
            </a:endParaRPr>
          </a:p>
        </p:txBody>
      </p:sp>
    </p:spTree>
    <p:extLst>
      <p:ext uri="{BB962C8B-B14F-4D97-AF65-F5344CB8AC3E}">
        <p14:creationId xmlns:p14="http://schemas.microsoft.com/office/powerpoint/2010/main" val="3692224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smtClean="0"/>
            </a:lvl1pPr>
          </a:lstStyle>
          <a:p>
            <a:fld id="{3817C659-AD87-4B4E-B47D-B55401F4DF67}" type="datetimeFigureOut">
              <a:rPr lang="id-ID" smtClean="0">
                <a:solidFill>
                  <a:srgbClr val="D6ECFF"/>
                </a:solidFill>
              </a:rPr>
              <a:pPr/>
              <a:t>29/07/2018</a:t>
            </a:fld>
            <a:endParaRPr lang="id-ID">
              <a:solidFill>
                <a:srgbClr val="D6ECFF"/>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id-ID">
              <a:solidFill>
                <a:srgbClr val="D6ECFF"/>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smtClean="0"/>
            </a:lvl1pPr>
          </a:lstStyle>
          <a:p>
            <a:fld id="{F975576E-A41F-45C5-A439-1663E57C351A}" type="slidenum">
              <a:rPr lang="id-ID" smtClean="0">
                <a:solidFill>
                  <a:srgbClr val="D6ECFF"/>
                </a:solidFill>
              </a:rPr>
              <a:pPr/>
              <a:t>‹#›</a:t>
            </a:fld>
            <a:endParaRPr lang="id-ID">
              <a:solidFill>
                <a:srgbClr val="D6ECFF"/>
              </a:solidFill>
            </a:endParaRPr>
          </a:p>
        </p:txBody>
      </p:sp>
    </p:spTree>
    <p:extLst>
      <p:ext uri="{BB962C8B-B14F-4D97-AF65-F5344CB8AC3E}">
        <p14:creationId xmlns:p14="http://schemas.microsoft.com/office/powerpoint/2010/main" val="650267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smtClean="0"/>
            </a:lvl1pPr>
          </a:lstStyle>
          <a:p>
            <a:fld id="{3817C659-AD87-4B4E-B47D-B55401F4DF67}" type="datetimeFigureOut">
              <a:rPr lang="id-ID" smtClean="0">
                <a:solidFill>
                  <a:srgbClr val="D6ECFF"/>
                </a:solidFill>
              </a:rPr>
              <a:pPr/>
              <a:t>29/07/2018</a:t>
            </a:fld>
            <a:endParaRPr lang="id-ID">
              <a:solidFill>
                <a:srgbClr val="D6ECFF"/>
              </a:solidFill>
            </a:endParaRPr>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id-ID">
              <a:solidFill>
                <a:srgbClr val="D6ECFF"/>
              </a:solidFill>
            </a:endParaRPr>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smtClean="0"/>
            </a:lvl1pPr>
          </a:lstStyle>
          <a:p>
            <a:fld id="{F975576E-A41F-45C5-A439-1663E57C351A}" type="slidenum">
              <a:rPr lang="id-ID" smtClean="0">
                <a:solidFill>
                  <a:srgbClr val="D6ECFF"/>
                </a:solidFill>
              </a:rPr>
              <a:pPr/>
              <a:t>‹#›</a:t>
            </a:fld>
            <a:endParaRPr lang="id-ID">
              <a:solidFill>
                <a:srgbClr val="D6ECFF"/>
              </a:solidFill>
            </a:endParaRPr>
          </a:p>
        </p:txBody>
      </p:sp>
    </p:spTree>
    <p:extLst>
      <p:ext uri="{BB962C8B-B14F-4D97-AF65-F5344CB8AC3E}">
        <p14:creationId xmlns:p14="http://schemas.microsoft.com/office/powerpoint/2010/main" val="1487002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defRPr smtClean="0"/>
            </a:lvl1pPr>
          </a:lstStyle>
          <a:p>
            <a:fld id="{3817C659-AD87-4B4E-B47D-B55401F4DF67}" type="datetimeFigureOut">
              <a:rPr lang="id-ID" smtClean="0">
                <a:solidFill>
                  <a:srgbClr val="D6ECFF"/>
                </a:solidFill>
              </a:rPr>
              <a:pPr/>
              <a:t>29/07/2018</a:t>
            </a:fld>
            <a:endParaRPr lang="id-ID">
              <a:solidFill>
                <a:srgbClr val="D6ECFF"/>
              </a:solidFill>
            </a:endParaRPr>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id-ID">
              <a:solidFill>
                <a:srgbClr val="D6ECFF"/>
              </a:solidFill>
            </a:endParaRPr>
          </a:p>
        </p:txBody>
      </p:sp>
      <p:sp>
        <p:nvSpPr>
          <p:cNvPr id="9" name="Slide Number Placeholder 5"/>
          <p:cNvSpPr>
            <a:spLocks noGrp="1"/>
          </p:cNvSpPr>
          <p:nvPr>
            <p:ph type="sldNum" sz="quarter" idx="12"/>
          </p:nvPr>
        </p:nvSpPr>
        <p:spPr>
          <a:xfrm>
            <a:off x="6553200" y="6356350"/>
            <a:ext cx="2133600" cy="365125"/>
          </a:xfrm>
          <a:prstGeom prst="rect">
            <a:avLst/>
          </a:prstGeom>
        </p:spPr>
        <p:txBody>
          <a:bodyPr/>
          <a:lstStyle>
            <a:lvl1pPr>
              <a:defRPr smtClean="0"/>
            </a:lvl1pPr>
          </a:lstStyle>
          <a:p>
            <a:fld id="{F975576E-A41F-45C5-A439-1663E57C351A}" type="slidenum">
              <a:rPr lang="id-ID" smtClean="0">
                <a:solidFill>
                  <a:srgbClr val="D6ECFF"/>
                </a:solidFill>
              </a:rPr>
              <a:pPr/>
              <a:t>‹#›</a:t>
            </a:fld>
            <a:endParaRPr lang="id-ID">
              <a:solidFill>
                <a:srgbClr val="D6ECFF"/>
              </a:solidFill>
            </a:endParaRPr>
          </a:p>
        </p:txBody>
      </p:sp>
    </p:spTree>
    <p:extLst>
      <p:ext uri="{BB962C8B-B14F-4D97-AF65-F5344CB8AC3E}">
        <p14:creationId xmlns:p14="http://schemas.microsoft.com/office/powerpoint/2010/main" val="4101756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a:defRPr smtClean="0"/>
            </a:lvl1pPr>
          </a:lstStyle>
          <a:p>
            <a:fld id="{3817C659-AD87-4B4E-B47D-B55401F4DF67}" type="datetimeFigureOut">
              <a:rPr lang="id-ID" smtClean="0">
                <a:solidFill>
                  <a:srgbClr val="D6ECFF"/>
                </a:solidFill>
              </a:rPr>
              <a:pPr/>
              <a:t>29/07/2018</a:t>
            </a:fld>
            <a:endParaRPr lang="id-ID">
              <a:solidFill>
                <a:srgbClr val="D6ECFF"/>
              </a:solidFill>
            </a:endParaRPr>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id-ID">
              <a:solidFill>
                <a:srgbClr val="D6ECFF"/>
              </a:solidFill>
            </a:endParaRPr>
          </a:p>
        </p:txBody>
      </p:sp>
      <p:sp>
        <p:nvSpPr>
          <p:cNvPr id="5" name="Slide Number Placeholder 5"/>
          <p:cNvSpPr>
            <a:spLocks noGrp="1"/>
          </p:cNvSpPr>
          <p:nvPr>
            <p:ph type="sldNum" sz="quarter" idx="12"/>
          </p:nvPr>
        </p:nvSpPr>
        <p:spPr>
          <a:xfrm>
            <a:off x="6553200" y="6356350"/>
            <a:ext cx="2133600" cy="365125"/>
          </a:xfrm>
          <a:prstGeom prst="rect">
            <a:avLst/>
          </a:prstGeom>
        </p:spPr>
        <p:txBody>
          <a:bodyPr/>
          <a:lstStyle>
            <a:lvl1pPr>
              <a:defRPr smtClean="0"/>
            </a:lvl1pPr>
          </a:lstStyle>
          <a:p>
            <a:fld id="{F975576E-A41F-45C5-A439-1663E57C351A}" type="slidenum">
              <a:rPr lang="id-ID" smtClean="0">
                <a:solidFill>
                  <a:srgbClr val="D6ECFF"/>
                </a:solidFill>
              </a:rPr>
              <a:pPr/>
              <a:t>‹#›</a:t>
            </a:fld>
            <a:endParaRPr lang="id-ID">
              <a:solidFill>
                <a:srgbClr val="D6ECFF"/>
              </a:solidFill>
            </a:endParaRPr>
          </a:p>
        </p:txBody>
      </p:sp>
    </p:spTree>
    <p:extLst>
      <p:ext uri="{BB962C8B-B14F-4D97-AF65-F5344CB8AC3E}">
        <p14:creationId xmlns:p14="http://schemas.microsoft.com/office/powerpoint/2010/main" val="2197074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defRPr smtClean="0"/>
            </a:lvl1pPr>
          </a:lstStyle>
          <a:p>
            <a:fld id="{3817C659-AD87-4B4E-B47D-B55401F4DF67}" type="datetimeFigureOut">
              <a:rPr lang="id-ID" smtClean="0">
                <a:solidFill>
                  <a:srgbClr val="D6ECFF"/>
                </a:solidFill>
              </a:rPr>
              <a:pPr/>
              <a:t>29/07/2018</a:t>
            </a:fld>
            <a:endParaRPr lang="id-ID">
              <a:solidFill>
                <a:srgbClr val="D6ECFF"/>
              </a:solidFill>
            </a:endParaRPr>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id-ID">
              <a:solidFill>
                <a:srgbClr val="D6ECFF"/>
              </a:solidFill>
            </a:endParaRPr>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defRPr smtClean="0"/>
            </a:lvl1pPr>
          </a:lstStyle>
          <a:p>
            <a:fld id="{F975576E-A41F-45C5-A439-1663E57C351A}" type="slidenum">
              <a:rPr lang="id-ID" smtClean="0">
                <a:solidFill>
                  <a:srgbClr val="D6ECFF"/>
                </a:solidFill>
              </a:rPr>
              <a:pPr/>
              <a:t>‹#›</a:t>
            </a:fld>
            <a:endParaRPr lang="id-ID">
              <a:solidFill>
                <a:srgbClr val="D6ECFF"/>
              </a:solidFill>
            </a:endParaRPr>
          </a:p>
        </p:txBody>
      </p:sp>
    </p:spTree>
    <p:extLst>
      <p:ext uri="{BB962C8B-B14F-4D97-AF65-F5344CB8AC3E}">
        <p14:creationId xmlns:p14="http://schemas.microsoft.com/office/powerpoint/2010/main" val="9421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smtClean="0"/>
            </a:lvl1pPr>
          </a:lstStyle>
          <a:p>
            <a:fld id="{3817C659-AD87-4B4E-B47D-B55401F4DF67}" type="datetimeFigureOut">
              <a:rPr lang="id-ID" smtClean="0">
                <a:solidFill>
                  <a:srgbClr val="D6ECFF"/>
                </a:solidFill>
              </a:rPr>
              <a:pPr/>
              <a:t>29/07/2018</a:t>
            </a:fld>
            <a:endParaRPr lang="id-ID">
              <a:solidFill>
                <a:srgbClr val="D6ECFF"/>
              </a:solidFill>
            </a:endParaRPr>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id-ID">
              <a:solidFill>
                <a:srgbClr val="D6ECFF"/>
              </a:solidFill>
            </a:endParaRPr>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smtClean="0"/>
            </a:lvl1pPr>
          </a:lstStyle>
          <a:p>
            <a:fld id="{F975576E-A41F-45C5-A439-1663E57C351A}" type="slidenum">
              <a:rPr lang="id-ID" smtClean="0">
                <a:solidFill>
                  <a:srgbClr val="D6ECFF"/>
                </a:solidFill>
              </a:rPr>
              <a:pPr/>
              <a:t>‹#›</a:t>
            </a:fld>
            <a:endParaRPr lang="id-ID">
              <a:solidFill>
                <a:srgbClr val="D6ECFF"/>
              </a:solidFill>
            </a:endParaRPr>
          </a:p>
        </p:txBody>
      </p:sp>
    </p:spTree>
    <p:extLst>
      <p:ext uri="{BB962C8B-B14F-4D97-AF65-F5344CB8AC3E}">
        <p14:creationId xmlns:p14="http://schemas.microsoft.com/office/powerpoint/2010/main" val="2651617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smtClean="0"/>
            </a:lvl1pPr>
          </a:lstStyle>
          <a:p>
            <a:fld id="{3817C659-AD87-4B4E-B47D-B55401F4DF67}" type="datetimeFigureOut">
              <a:rPr lang="id-ID" smtClean="0">
                <a:solidFill>
                  <a:srgbClr val="D6ECFF"/>
                </a:solidFill>
              </a:rPr>
              <a:pPr/>
              <a:t>29/07/2018</a:t>
            </a:fld>
            <a:endParaRPr lang="id-ID">
              <a:solidFill>
                <a:srgbClr val="D6ECFF"/>
              </a:solidFill>
            </a:endParaRPr>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id-ID">
              <a:solidFill>
                <a:srgbClr val="D6ECFF"/>
              </a:solidFill>
            </a:endParaRPr>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smtClean="0"/>
            </a:lvl1pPr>
          </a:lstStyle>
          <a:p>
            <a:fld id="{F975576E-A41F-45C5-A439-1663E57C351A}" type="slidenum">
              <a:rPr lang="id-ID" smtClean="0">
                <a:solidFill>
                  <a:srgbClr val="D6ECFF"/>
                </a:solidFill>
              </a:rPr>
              <a:pPr/>
              <a:t>‹#›</a:t>
            </a:fld>
            <a:endParaRPr lang="id-ID">
              <a:solidFill>
                <a:srgbClr val="D6ECFF"/>
              </a:solidFill>
            </a:endParaRPr>
          </a:p>
        </p:txBody>
      </p:sp>
    </p:spTree>
    <p:extLst>
      <p:ext uri="{BB962C8B-B14F-4D97-AF65-F5344CB8AC3E}">
        <p14:creationId xmlns:p14="http://schemas.microsoft.com/office/powerpoint/2010/main" val="1010994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11113"/>
            <a:ext cx="9144000" cy="683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id.wikipedia.org/w/index.php?title=Dipol&amp;action=edit&amp;redlink=1"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id.wikipedia.org/w/index.php?title=Gelombang_T&amp;action=edit&amp;redlink=1"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id.wikipedia.org/w/index.php?title=Penguat_instrumentasi&amp;action=edit&amp;redlink=1" TargetMode="External"/><Relationship Id="rId2" Type="http://schemas.openxmlformats.org/officeDocument/2006/relationships/hyperlink" Target="http://id.wikipedia.org/w/index.php?title=Potensial_listrik&amp;action=edit&amp;redlink=1"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id.wikipedia.org/wiki/Kalibrasi"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srcRect/>
          <a:stretch>
            <a:fillRect/>
          </a:stretch>
        </p:blipFill>
        <p:spPr bwMode="auto">
          <a:xfrm>
            <a:off x="0" y="0"/>
            <a:ext cx="9149862" cy="6858000"/>
          </a:xfrm>
          <a:prstGeom prst="rect">
            <a:avLst/>
          </a:prstGeom>
          <a:noFill/>
          <a:ln w="9525">
            <a:noFill/>
            <a:miter lim="800000"/>
            <a:headEnd/>
            <a:tailEnd/>
          </a:ln>
          <a:effectLst/>
        </p:spPr>
      </p:pic>
      <p:sp>
        <p:nvSpPr>
          <p:cNvPr id="3" name="Rectangle 2"/>
          <p:cNvSpPr/>
          <p:nvPr/>
        </p:nvSpPr>
        <p:spPr>
          <a:xfrm>
            <a:off x="4076628" y="381000"/>
            <a:ext cx="5857916" cy="1569660"/>
          </a:xfrm>
          <a:prstGeom prst="rect">
            <a:avLst/>
          </a:prstGeom>
        </p:spPr>
        <p:txBody>
          <a:bodyPr wrap="square">
            <a:spAutoFit/>
          </a:bodyPr>
          <a:lstStyle/>
          <a:p>
            <a:r>
              <a:rPr lang="en-US" sz="2800" b="1" dirty="0">
                <a:solidFill>
                  <a:prstClr val="white"/>
                </a:solidFill>
                <a:latin typeface="Eras Bold ITC" panose="020B0907030504020204" pitchFamily="34" charset="0"/>
                <a:cs typeface="Calibri" pitchFamily="34" charset="0"/>
              </a:rPr>
              <a:t>PENUNJANG</a:t>
            </a:r>
            <a:br>
              <a:rPr lang="en-US" sz="2800" b="1" dirty="0">
                <a:solidFill>
                  <a:prstClr val="white"/>
                </a:solidFill>
                <a:latin typeface="Eras Bold ITC" panose="020B0907030504020204" pitchFamily="34" charset="0"/>
                <a:cs typeface="Calibri" pitchFamily="34" charset="0"/>
              </a:rPr>
            </a:br>
            <a:r>
              <a:rPr lang="en-US" sz="2800" b="1" dirty="0">
                <a:solidFill>
                  <a:prstClr val="white"/>
                </a:solidFill>
                <a:latin typeface="Eras Bold ITC" panose="020B0907030504020204" pitchFamily="34" charset="0"/>
                <a:cs typeface="Calibri" pitchFamily="34" charset="0"/>
              </a:rPr>
              <a:t>DIAGNOSIS FISIOTERAPI</a:t>
            </a:r>
            <a:r>
              <a:rPr lang="en-US" sz="4000" b="1" dirty="0">
                <a:solidFill>
                  <a:prstClr val="black"/>
                </a:solidFill>
                <a:latin typeface="Calibri" pitchFamily="34" charset="0"/>
                <a:cs typeface="Calibri" pitchFamily="34" charset="0"/>
              </a:rPr>
              <a:t/>
            </a:r>
            <a:br>
              <a:rPr lang="en-US" sz="4000" b="1" dirty="0">
                <a:solidFill>
                  <a:prstClr val="black"/>
                </a:solidFill>
                <a:latin typeface="Calibri" pitchFamily="34" charset="0"/>
                <a:cs typeface="Calibri" pitchFamily="34" charset="0"/>
              </a:rPr>
            </a:br>
            <a:endParaRPr lang="en-US" sz="4000" dirty="0">
              <a:solidFill>
                <a:prstClr val="black"/>
              </a:solidFill>
              <a:latin typeface="Calibri" pitchFamily="34" charset="0"/>
              <a:cs typeface="Calibri" pitchFamily="34" charset="0"/>
            </a:endParaRPr>
          </a:p>
        </p:txBody>
      </p:sp>
      <p:sp>
        <p:nvSpPr>
          <p:cNvPr id="8" name="Rounded Rectangle 7"/>
          <p:cNvSpPr/>
          <p:nvPr/>
        </p:nvSpPr>
        <p:spPr>
          <a:xfrm>
            <a:off x="4355976" y="5832548"/>
            <a:ext cx="4000528" cy="500066"/>
          </a:xfrm>
          <a:prstGeom prst="roundRect">
            <a:avLst/>
          </a:prstGeom>
          <a:solidFill>
            <a:srgbClr val="00206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a:solidFill>
                  <a:prstClr val="white"/>
                </a:solidFill>
                <a:latin typeface="Eras Bold ITC" panose="020B0907030504020204" pitchFamily="34" charset="0"/>
              </a:rPr>
              <a:t>Eko</a:t>
            </a:r>
            <a:r>
              <a:rPr lang="en-US" b="1" dirty="0">
                <a:solidFill>
                  <a:prstClr val="white"/>
                </a:solidFill>
                <a:latin typeface="Eras Bold ITC" panose="020B0907030504020204" pitchFamily="34" charset="0"/>
              </a:rPr>
              <a:t> </a:t>
            </a:r>
            <a:r>
              <a:rPr lang="en-US" b="1" dirty="0" err="1">
                <a:solidFill>
                  <a:prstClr val="white"/>
                </a:solidFill>
                <a:latin typeface="Eras Bold ITC" panose="020B0907030504020204" pitchFamily="34" charset="0"/>
              </a:rPr>
              <a:t>Wibowo</a:t>
            </a:r>
            <a:r>
              <a:rPr lang="en-US" b="1" dirty="0">
                <a:solidFill>
                  <a:prstClr val="white"/>
                </a:solidFill>
                <a:latin typeface="Eras Bold ITC" panose="020B0907030504020204" pitchFamily="34" charset="0"/>
              </a:rPr>
              <a:t>, </a:t>
            </a:r>
            <a:r>
              <a:rPr lang="en-US" b="1" dirty="0" err="1">
                <a:solidFill>
                  <a:prstClr val="white"/>
                </a:solidFill>
                <a:latin typeface="Eras Bold ITC" panose="020B0907030504020204" pitchFamily="34" charset="0"/>
              </a:rPr>
              <a:t>S.Ft</a:t>
            </a:r>
            <a:r>
              <a:rPr lang="en-US" b="1" dirty="0">
                <a:solidFill>
                  <a:prstClr val="white"/>
                </a:solidFill>
                <a:latin typeface="Eras Bold ITC" panose="020B0907030504020204" pitchFamily="34" charset="0"/>
              </a:rPr>
              <a:t>, M. </a:t>
            </a:r>
            <a:r>
              <a:rPr lang="en-US" b="1" dirty="0" err="1">
                <a:solidFill>
                  <a:prstClr val="white"/>
                </a:solidFill>
                <a:latin typeface="Eras Bold ITC" panose="020B0907030504020204" pitchFamily="34" charset="0"/>
              </a:rPr>
              <a:t>Fis</a:t>
            </a:r>
            <a:endParaRPr lang="en-US" b="1" dirty="0">
              <a:solidFill>
                <a:prstClr val="white"/>
              </a:solidFill>
              <a:latin typeface="Eras Bold ITC" panose="020B0907030504020204" pitchFamily="34" charset="0"/>
            </a:endParaRPr>
          </a:p>
        </p:txBody>
      </p:sp>
      <p:sp>
        <p:nvSpPr>
          <p:cNvPr id="2" name="Rectangle 1"/>
          <p:cNvSpPr/>
          <p:nvPr/>
        </p:nvSpPr>
        <p:spPr>
          <a:xfrm>
            <a:off x="1447800" y="2971800"/>
            <a:ext cx="2428037" cy="1569660"/>
          </a:xfrm>
          <a:prstGeom prst="rect">
            <a:avLst/>
          </a:prstGeom>
        </p:spPr>
        <p:txBody>
          <a:bodyPr wrap="none">
            <a:spAutoFit/>
          </a:bodyPr>
          <a:lstStyle/>
          <a:p>
            <a:pPr algn="ctr"/>
            <a:r>
              <a:rPr lang="en-US" sz="9600" b="1" dirty="0" smtClean="0">
                <a:solidFill>
                  <a:srgbClr val="FF0000"/>
                </a:solidFill>
              </a:rPr>
              <a:t>EKG</a:t>
            </a:r>
          </a:p>
        </p:txBody>
      </p:sp>
      <p:sp>
        <p:nvSpPr>
          <p:cNvPr id="4" name="Rectangle 3"/>
          <p:cNvSpPr/>
          <p:nvPr/>
        </p:nvSpPr>
        <p:spPr>
          <a:xfrm>
            <a:off x="1247007" y="4356794"/>
            <a:ext cx="2829621" cy="369332"/>
          </a:xfrm>
          <a:prstGeom prst="rect">
            <a:avLst/>
          </a:prstGeom>
        </p:spPr>
        <p:txBody>
          <a:bodyPr wrap="none">
            <a:spAutoFit/>
          </a:bodyPr>
          <a:lstStyle/>
          <a:p>
            <a:r>
              <a:rPr lang="en-US" b="1" dirty="0">
                <a:solidFill>
                  <a:prstClr val="white"/>
                </a:solidFill>
              </a:rPr>
              <a:t>(ELEKTRO KARDIOGRAM)</a:t>
            </a:r>
          </a:p>
        </p:txBody>
      </p:sp>
    </p:spTree>
    <p:extLst>
      <p:ext uri="{BB962C8B-B14F-4D97-AF65-F5344CB8AC3E}">
        <p14:creationId xmlns:p14="http://schemas.microsoft.com/office/powerpoint/2010/main" val="12583585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dirty="0" err="1" smtClean="0"/>
              <a:t>Seleksi</a:t>
            </a:r>
            <a:r>
              <a:rPr lang="en-US" b="1" dirty="0" smtClean="0"/>
              <a:t> </a:t>
            </a:r>
            <a:r>
              <a:rPr lang="en-US" b="1" dirty="0" err="1" smtClean="0"/>
              <a:t>saring</a:t>
            </a:r>
            <a:r>
              <a:rPr lang="en-US" b="1" dirty="0" smtClean="0"/>
              <a:t/>
            </a:r>
            <a:br>
              <a:rPr lang="en-US" b="1" dirty="0" smtClean="0"/>
            </a:br>
            <a:endParaRPr lang="en-US" dirty="0"/>
          </a:p>
        </p:txBody>
      </p:sp>
      <p:sp>
        <p:nvSpPr>
          <p:cNvPr id="102403" name="Content Placeholder 2"/>
          <p:cNvSpPr>
            <a:spLocks noGrp="1"/>
          </p:cNvSpPr>
          <p:nvPr>
            <p:ph idx="1"/>
          </p:nvPr>
        </p:nvSpPr>
        <p:spPr>
          <a:xfrm>
            <a:off x="533400" y="1447800"/>
            <a:ext cx="7924800" cy="5029200"/>
          </a:xfrm>
        </p:spPr>
        <p:txBody>
          <a:bodyPr/>
          <a:lstStyle/>
          <a:p>
            <a:r>
              <a:rPr lang="en-US" sz="2400" smtClean="0"/>
              <a:t>Dalam mode monitor, penyaring berfrekuensi rendah (juga disebut </a:t>
            </a:r>
            <a:r>
              <a:rPr lang="en-US" sz="2400" i="1" smtClean="0"/>
              <a:t>penyaring bernilai tinggi</a:t>
            </a:r>
            <a:r>
              <a:rPr lang="en-US" sz="2400" smtClean="0"/>
              <a:t> karena sinyal di atas ambang batas bisa lewat) diatur baik pada 0,5 Hz maupun 1 Hz dan penyaring berfrekuensi tinggi (juga disebut </a:t>
            </a:r>
            <a:r>
              <a:rPr lang="en-US" sz="2400" i="1" smtClean="0"/>
              <a:t>penyaring bernilai rendah</a:t>
            </a:r>
            <a:r>
              <a:rPr lang="en-US" sz="2400" smtClean="0"/>
              <a:t> karena sinyal di bawah ambang batas bisa lewat) diatur pada 40 Hz</a:t>
            </a:r>
          </a:p>
          <a:p>
            <a:r>
              <a:rPr lang="en-US" sz="2400" smtClean="0"/>
              <a:t>Dalam mode diagnostik, penyaring bernilai tinggi dipasang pada 0,05 Hz, yang memungkinkan segmen ST yang akurat direkam. Penyaring bernilai rendah diatur pada 40, 100, atau 150 Hz. Sebagai akibatnya, tampilan EKG mode monitor banyak tersaring daripada mode diagnostik</a:t>
            </a:r>
          </a:p>
        </p:txBody>
      </p:sp>
      <p:sp>
        <p:nvSpPr>
          <p:cNvPr id="4" name="Rectangle 3"/>
          <p:cNvSpPr/>
          <p:nvPr/>
        </p:nvSpPr>
        <p:spPr>
          <a:xfrm>
            <a:off x="0" y="0"/>
            <a:ext cx="423081" cy="6858000"/>
          </a:xfrm>
          <a:prstGeom prst="rect">
            <a:avLst/>
          </a:prstGeom>
        </p:spPr>
        <p:style>
          <a:lnRef idx="2">
            <a:schemeClr val="accent1">
              <a:shade val="50000"/>
            </a:schemeClr>
          </a:lnRef>
          <a:fillRef idx="1003">
            <a:schemeClr val="dk2"/>
          </a:fillRef>
          <a:effectRef idx="0">
            <a:schemeClr val="accent1"/>
          </a:effectRef>
          <a:fontRef idx="minor">
            <a:schemeClr val="lt1"/>
          </a:fontRef>
        </p:style>
        <p:txBody>
          <a:bodyPr anchor="ctr"/>
          <a:lstStyle/>
          <a:p>
            <a:pPr algn="ctr">
              <a:defRPr/>
            </a:pPr>
            <a:endParaRPr lang="en-US">
              <a:solidFill>
                <a:prstClr val="white"/>
              </a:solidFill>
            </a:endParaRPr>
          </a:p>
        </p:txBody>
      </p:sp>
    </p:spTree>
    <p:extLst>
      <p:ext uri="{BB962C8B-B14F-4D97-AF65-F5344CB8AC3E}">
        <p14:creationId xmlns:p14="http://schemas.microsoft.com/office/powerpoint/2010/main" val="5652977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533400" y="258763"/>
            <a:ext cx="8229600" cy="628650"/>
          </a:xfrm>
        </p:spPr>
        <p:txBody>
          <a:bodyPr/>
          <a:lstStyle/>
          <a:p>
            <a:pPr algn="ctr" eaLnBrk="1" hangingPunct="1">
              <a:defRPr/>
            </a:pPr>
            <a:r>
              <a:rPr lang="en-US" sz="2800" dirty="0" err="1" smtClean="0"/>
              <a:t>Rangkaian</a:t>
            </a:r>
            <a:r>
              <a:rPr lang="en-US" sz="2800" dirty="0" smtClean="0"/>
              <a:t> </a:t>
            </a:r>
            <a:r>
              <a:rPr lang="en-US" sz="2800" dirty="0" err="1" smtClean="0"/>
              <a:t>elektronika</a:t>
            </a:r>
            <a:r>
              <a:rPr lang="en-US" sz="2800" dirty="0" smtClean="0"/>
              <a:t> </a:t>
            </a:r>
            <a:r>
              <a:rPr lang="en-US" sz="2800" dirty="0" err="1" smtClean="0"/>
              <a:t>elektrokardiogram</a:t>
            </a:r>
            <a:endParaRPr lang="en-US" sz="2800" dirty="0" smtClean="0"/>
          </a:p>
        </p:txBody>
      </p:sp>
      <p:pic>
        <p:nvPicPr>
          <p:cNvPr id="103427" name="Picture 6"/>
          <p:cNvPicPr>
            <a:picLocks noChangeAspect="1" noChangeArrowheads="1"/>
          </p:cNvPicPr>
          <p:nvPr/>
        </p:nvPicPr>
        <p:blipFill>
          <a:blip r:embed="rId2"/>
          <a:srcRect l="3662" t="11719" r="1465" b="12109"/>
          <a:stretch>
            <a:fillRect/>
          </a:stretch>
        </p:blipFill>
        <p:spPr bwMode="auto">
          <a:xfrm>
            <a:off x="573088" y="1295400"/>
            <a:ext cx="8293100" cy="5338763"/>
          </a:xfrm>
          <a:prstGeom prst="rect">
            <a:avLst/>
          </a:prstGeom>
          <a:noFill/>
          <a:ln w="9525">
            <a:noFill/>
            <a:miter lim="800000"/>
            <a:headEnd/>
            <a:tailEnd/>
          </a:ln>
        </p:spPr>
      </p:pic>
      <p:sp>
        <p:nvSpPr>
          <p:cNvPr id="4" name="Rectangle 3"/>
          <p:cNvSpPr/>
          <p:nvPr/>
        </p:nvSpPr>
        <p:spPr>
          <a:xfrm>
            <a:off x="0" y="0"/>
            <a:ext cx="354842" cy="6858000"/>
          </a:xfrm>
          <a:prstGeom prst="rect">
            <a:avLst/>
          </a:prstGeom>
        </p:spPr>
        <p:style>
          <a:lnRef idx="2">
            <a:schemeClr val="accent1">
              <a:shade val="50000"/>
            </a:schemeClr>
          </a:lnRef>
          <a:fillRef idx="1003">
            <a:schemeClr val="dk2"/>
          </a:fillRef>
          <a:effectRef idx="0">
            <a:schemeClr val="accent1"/>
          </a:effectRef>
          <a:fontRef idx="minor">
            <a:schemeClr val="lt1"/>
          </a:fontRef>
        </p:style>
        <p:txBody>
          <a:bodyPr anchor="ctr"/>
          <a:lstStyle/>
          <a:p>
            <a:pPr algn="ctr">
              <a:defRPr/>
            </a:pPr>
            <a:endParaRPr lang="en-US">
              <a:solidFill>
                <a:prstClr val="white"/>
              </a:solidFill>
            </a:endParaRPr>
          </a:p>
        </p:txBody>
      </p:sp>
    </p:spTree>
    <p:extLst>
      <p:ext uri="{BB962C8B-B14F-4D97-AF65-F5344CB8AC3E}">
        <p14:creationId xmlns:p14="http://schemas.microsoft.com/office/powerpoint/2010/main" val="19681273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4"/>
          <p:cNvSpPr>
            <a:spLocks noChangeArrowheads="1"/>
          </p:cNvSpPr>
          <p:nvPr/>
        </p:nvSpPr>
        <p:spPr bwMode="auto">
          <a:xfrm>
            <a:off x="668338" y="533400"/>
            <a:ext cx="7842250" cy="5602288"/>
          </a:xfrm>
          <a:prstGeom prst="rect">
            <a:avLst/>
          </a:prstGeom>
          <a:noFill/>
          <a:ln w="9525">
            <a:noFill/>
            <a:miter lim="800000"/>
            <a:headEnd/>
            <a:tailEnd/>
          </a:ln>
        </p:spPr>
        <p:txBody>
          <a:bodyPr>
            <a:spAutoFit/>
          </a:bodyPr>
          <a:lstStyle/>
          <a:p>
            <a:pPr marL="449263" indent="-449263"/>
            <a:r>
              <a:rPr lang="en-US" sz="2800" b="1">
                <a:solidFill>
                  <a:srgbClr val="FFFF00"/>
                </a:solidFill>
              </a:rPr>
              <a:t>Teknik Elektrokardiografi</a:t>
            </a:r>
            <a:endParaRPr lang="en-US" sz="2800">
              <a:solidFill>
                <a:srgbClr val="FFFF00"/>
              </a:solidFill>
            </a:endParaRPr>
          </a:p>
          <a:p>
            <a:pPr marL="449263" indent="-449263"/>
            <a:endParaRPr lang="en-US">
              <a:solidFill>
                <a:prstClr val="white"/>
              </a:solidFill>
            </a:endParaRPr>
          </a:p>
          <a:p>
            <a:pPr marL="449263" indent="-449263"/>
            <a:r>
              <a:rPr lang="en-US" sz="2400">
                <a:solidFill>
                  <a:prstClr val="white"/>
                </a:solidFill>
              </a:rPr>
              <a:t>• </a:t>
            </a:r>
            <a:r>
              <a:rPr lang="en-US" sz="2400" b="1">
                <a:solidFill>
                  <a:srgbClr val="FFFF00"/>
                </a:solidFill>
              </a:rPr>
              <a:t>Standard Clinical ECG</a:t>
            </a:r>
          </a:p>
          <a:p>
            <a:pPr marL="449263" indent="-449263"/>
            <a:r>
              <a:rPr lang="en-US" sz="2400">
                <a:solidFill>
                  <a:prstClr val="white"/>
                </a:solidFill>
              </a:rPr>
              <a:t>   –Menggunakan 12 Lead. Digunakan untuk menganalisa  kondisi kesehatan jantung pasien.</a:t>
            </a:r>
          </a:p>
          <a:p>
            <a:pPr marL="449263" indent="-449263"/>
            <a:r>
              <a:rPr lang="en-US" sz="2400">
                <a:solidFill>
                  <a:prstClr val="white"/>
                </a:solidFill>
              </a:rPr>
              <a:t>• </a:t>
            </a:r>
            <a:r>
              <a:rPr lang="en-US" sz="2400" b="1">
                <a:solidFill>
                  <a:srgbClr val="FFFF00"/>
                </a:solidFill>
              </a:rPr>
              <a:t>Vectorcardiogram</a:t>
            </a:r>
          </a:p>
          <a:p>
            <a:pPr marL="449263" indent="-449263"/>
            <a:r>
              <a:rPr lang="en-US" sz="2400">
                <a:solidFill>
                  <a:prstClr val="white"/>
                </a:solidFill>
              </a:rPr>
              <a:t>   –Pemodelan potensial tubuh sebagai vektor 3 dimensi dengan sadapan bipolar Einthoven. Menggunakan 3 Lead.</a:t>
            </a:r>
          </a:p>
          <a:p>
            <a:pPr marL="449263" indent="-449263"/>
            <a:r>
              <a:rPr lang="en-US" sz="2400">
                <a:solidFill>
                  <a:prstClr val="white"/>
                </a:solidFill>
              </a:rPr>
              <a:t>• </a:t>
            </a:r>
            <a:r>
              <a:rPr lang="en-US" sz="2400" b="1">
                <a:solidFill>
                  <a:srgbClr val="FFFF00"/>
                </a:solidFill>
              </a:rPr>
              <a:t>Monitoring ECG</a:t>
            </a:r>
          </a:p>
          <a:p>
            <a:pPr marL="449263" indent="-449263"/>
            <a:r>
              <a:rPr lang="en-US" sz="2400">
                <a:solidFill>
                  <a:prstClr val="white"/>
                </a:solidFill>
              </a:rPr>
              <a:t>   –Menggunakan 1 atau 2 elektroda yang ditempelkan pada titik tertentu yang digunakan untuk memantau kondisi kesehatan jantung pasien dalam jangka waktu yang panjang</a:t>
            </a:r>
          </a:p>
          <a:p>
            <a:pPr marL="449263" indent="-449263"/>
            <a:endParaRPr lang="en-US" sz="2400">
              <a:solidFill>
                <a:prstClr val="white"/>
              </a:solidFill>
            </a:endParaRPr>
          </a:p>
        </p:txBody>
      </p:sp>
      <p:sp>
        <p:nvSpPr>
          <p:cNvPr id="3" name="Rectangle 2"/>
          <p:cNvSpPr/>
          <p:nvPr/>
        </p:nvSpPr>
        <p:spPr>
          <a:xfrm>
            <a:off x="0" y="0"/>
            <a:ext cx="409433" cy="6858000"/>
          </a:xfrm>
          <a:prstGeom prst="rect">
            <a:avLst/>
          </a:prstGeom>
        </p:spPr>
        <p:style>
          <a:lnRef idx="2">
            <a:schemeClr val="accent1">
              <a:shade val="50000"/>
            </a:schemeClr>
          </a:lnRef>
          <a:fillRef idx="1003">
            <a:schemeClr val="dk2"/>
          </a:fillRef>
          <a:effectRef idx="0">
            <a:schemeClr val="accent1"/>
          </a:effectRef>
          <a:fontRef idx="minor">
            <a:schemeClr val="lt1"/>
          </a:fontRef>
        </p:style>
        <p:txBody>
          <a:bodyPr anchor="ctr"/>
          <a:lstStyle/>
          <a:p>
            <a:pPr algn="ctr">
              <a:defRPr/>
            </a:pPr>
            <a:endParaRPr lang="en-US">
              <a:solidFill>
                <a:prstClr val="white"/>
              </a:solidFill>
            </a:endParaRPr>
          </a:p>
        </p:txBody>
      </p:sp>
    </p:spTree>
    <p:extLst>
      <p:ext uri="{BB962C8B-B14F-4D97-AF65-F5344CB8AC3E}">
        <p14:creationId xmlns:p14="http://schemas.microsoft.com/office/powerpoint/2010/main" val="7259169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id-ID" sz="3200" b="1" dirty="0" smtClean="0">
                <a:solidFill>
                  <a:srgbClr val="FFFF00"/>
                </a:solidFill>
              </a:rPr>
              <a:t>Sandapan (lokasi penempatan) EKG</a:t>
            </a:r>
            <a:r>
              <a:rPr lang="en-US" dirty="0" smtClean="0"/>
              <a:t/>
            </a:r>
            <a:br>
              <a:rPr lang="en-US" dirty="0" smtClean="0"/>
            </a:br>
            <a:endParaRPr lang="en-US" dirty="0"/>
          </a:p>
        </p:txBody>
      </p:sp>
      <p:sp>
        <p:nvSpPr>
          <p:cNvPr id="105475" name="Content Placeholder 2"/>
          <p:cNvSpPr>
            <a:spLocks noGrp="1"/>
          </p:cNvSpPr>
          <p:nvPr>
            <p:ph idx="1"/>
          </p:nvPr>
        </p:nvSpPr>
        <p:spPr>
          <a:xfrm>
            <a:off x="457200" y="1000125"/>
            <a:ext cx="8229600" cy="5643563"/>
          </a:xfrm>
        </p:spPr>
        <p:txBody>
          <a:bodyPr/>
          <a:lstStyle/>
          <a:p>
            <a:r>
              <a:rPr lang="id-ID" sz="2400" b="1" smtClean="0"/>
              <a:t>Untuk memperoleh rekaman EKG dipasang elektroda-elektroda di kulit pada tempat-tempat tertentu. Lokasi penempatan elektroda sangat penting diperhatikan, karena penempatan yang salah akan menghasilkan pencatatan yang berbeda.</a:t>
            </a:r>
            <a:endParaRPr lang="en-US" sz="2400" smtClean="0"/>
          </a:p>
        </p:txBody>
      </p:sp>
      <p:pic>
        <p:nvPicPr>
          <p:cNvPr id="105476" name="Picture 3" descr="ekg"/>
          <p:cNvPicPr>
            <a:picLocks noChangeAspect="1" noChangeArrowheads="1"/>
          </p:cNvPicPr>
          <p:nvPr/>
        </p:nvPicPr>
        <p:blipFill>
          <a:blip r:embed="rId3"/>
          <a:srcRect/>
          <a:stretch>
            <a:fillRect/>
          </a:stretch>
        </p:blipFill>
        <p:spPr bwMode="auto">
          <a:xfrm>
            <a:off x="3286125" y="3143250"/>
            <a:ext cx="5000625" cy="3500438"/>
          </a:xfrm>
          <a:prstGeom prst="rect">
            <a:avLst/>
          </a:prstGeom>
          <a:noFill/>
          <a:ln w="9525">
            <a:noFill/>
            <a:miter lim="800000"/>
            <a:headEnd/>
            <a:tailEnd/>
          </a:ln>
        </p:spPr>
      </p:pic>
      <p:sp>
        <p:nvSpPr>
          <p:cNvPr id="5" name="Oval 4"/>
          <p:cNvSpPr/>
          <p:nvPr/>
        </p:nvSpPr>
        <p:spPr>
          <a:xfrm>
            <a:off x="584200" y="5513388"/>
            <a:ext cx="2349500" cy="896937"/>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err="1">
                <a:solidFill>
                  <a:prstClr val="black"/>
                </a:solidFill>
              </a:rPr>
              <a:t>Lokasi</a:t>
            </a:r>
            <a:endParaRPr lang="en-US" b="1" dirty="0">
              <a:solidFill>
                <a:prstClr val="black"/>
              </a:solidFill>
            </a:endParaRPr>
          </a:p>
          <a:p>
            <a:pPr algn="ctr">
              <a:defRPr/>
            </a:pPr>
            <a:r>
              <a:rPr lang="id-ID" b="1" dirty="0">
                <a:solidFill>
                  <a:prstClr val="black"/>
                </a:solidFill>
              </a:rPr>
              <a:t>Pemasangan Lead EKG</a:t>
            </a:r>
            <a:endParaRPr lang="en-US" b="1" dirty="0">
              <a:solidFill>
                <a:prstClr val="black"/>
              </a:solidFill>
            </a:endParaRPr>
          </a:p>
        </p:txBody>
      </p:sp>
      <p:sp>
        <p:nvSpPr>
          <p:cNvPr id="6" name="Rectangle 5"/>
          <p:cNvSpPr/>
          <p:nvPr/>
        </p:nvSpPr>
        <p:spPr>
          <a:xfrm>
            <a:off x="0" y="0"/>
            <a:ext cx="395785" cy="6858000"/>
          </a:xfrm>
          <a:prstGeom prst="rect">
            <a:avLst/>
          </a:prstGeom>
        </p:spPr>
        <p:style>
          <a:lnRef idx="2">
            <a:schemeClr val="accent1">
              <a:shade val="50000"/>
            </a:schemeClr>
          </a:lnRef>
          <a:fillRef idx="1003">
            <a:schemeClr val="dk2"/>
          </a:fillRef>
          <a:effectRef idx="0">
            <a:schemeClr val="accent1"/>
          </a:effectRef>
          <a:fontRef idx="minor">
            <a:schemeClr val="lt1"/>
          </a:fontRef>
        </p:style>
        <p:txBody>
          <a:bodyPr anchor="ctr"/>
          <a:lstStyle/>
          <a:p>
            <a:pPr algn="ctr">
              <a:defRPr/>
            </a:pPr>
            <a:endParaRPr lang="en-US">
              <a:solidFill>
                <a:prstClr val="white"/>
              </a:solidFill>
            </a:endParaRPr>
          </a:p>
        </p:txBody>
      </p:sp>
    </p:spTree>
    <p:extLst>
      <p:ext uri="{BB962C8B-B14F-4D97-AF65-F5344CB8AC3E}">
        <p14:creationId xmlns:p14="http://schemas.microsoft.com/office/powerpoint/2010/main" val="24310447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6498" name="Picture 2" descr="ECGPlacement"/>
          <p:cNvPicPr>
            <a:picLocks noChangeAspect="1" noChangeArrowheads="1"/>
          </p:cNvPicPr>
          <p:nvPr/>
        </p:nvPicPr>
        <p:blipFill>
          <a:blip r:embed="rId2"/>
          <a:srcRect/>
          <a:stretch>
            <a:fillRect/>
          </a:stretch>
        </p:blipFill>
        <p:spPr bwMode="auto">
          <a:xfrm>
            <a:off x="1323975" y="2744788"/>
            <a:ext cx="6550025" cy="3929062"/>
          </a:xfrm>
          <a:prstGeom prst="rect">
            <a:avLst/>
          </a:prstGeom>
          <a:noFill/>
          <a:ln w="9525">
            <a:noFill/>
            <a:miter lim="800000"/>
            <a:headEnd/>
            <a:tailEnd/>
          </a:ln>
        </p:spPr>
      </p:pic>
      <p:sp>
        <p:nvSpPr>
          <p:cNvPr id="106499" name="Text Box 4"/>
          <p:cNvSpPr txBox="1">
            <a:spLocks noChangeArrowheads="1"/>
          </p:cNvSpPr>
          <p:nvPr/>
        </p:nvSpPr>
        <p:spPr bwMode="auto">
          <a:xfrm>
            <a:off x="596900" y="1795463"/>
            <a:ext cx="2514600" cy="779462"/>
          </a:xfrm>
          <a:prstGeom prst="rect">
            <a:avLst/>
          </a:prstGeom>
          <a:noFill/>
          <a:ln w="9525">
            <a:noFill/>
            <a:miter lim="800000"/>
            <a:headEnd/>
            <a:tailEnd/>
          </a:ln>
        </p:spPr>
        <p:txBody>
          <a:bodyPr>
            <a:spAutoFit/>
          </a:bodyPr>
          <a:lstStyle/>
          <a:p>
            <a:pPr>
              <a:spcBef>
                <a:spcPct val="50000"/>
              </a:spcBef>
            </a:pPr>
            <a:r>
              <a:rPr lang="en-US">
                <a:solidFill>
                  <a:prstClr val="white"/>
                </a:solidFill>
              </a:rPr>
              <a:t>Right Arm (white)</a:t>
            </a:r>
          </a:p>
          <a:p>
            <a:pPr>
              <a:spcBef>
                <a:spcPct val="50000"/>
              </a:spcBef>
            </a:pPr>
            <a:r>
              <a:rPr lang="en-US">
                <a:solidFill>
                  <a:prstClr val="white"/>
                </a:solidFill>
              </a:rPr>
              <a:t>Left Arm (black)</a:t>
            </a:r>
          </a:p>
        </p:txBody>
      </p:sp>
      <p:sp>
        <p:nvSpPr>
          <p:cNvPr id="106500" name="Text Box 5"/>
          <p:cNvSpPr txBox="1">
            <a:spLocks noChangeArrowheads="1"/>
          </p:cNvSpPr>
          <p:nvPr/>
        </p:nvSpPr>
        <p:spPr bwMode="auto">
          <a:xfrm>
            <a:off x="587375" y="1095375"/>
            <a:ext cx="2322513" cy="646113"/>
          </a:xfrm>
          <a:prstGeom prst="rect">
            <a:avLst/>
          </a:prstGeom>
          <a:noFill/>
          <a:ln w="9525">
            <a:noFill/>
            <a:miter lim="800000"/>
            <a:headEnd/>
            <a:tailEnd/>
          </a:ln>
        </p:spPr>
        <p:txBody>
          <a:bodyPr>
            <a:spAutoFit/>
          </a:bodyPr>
          <a:lstStyle/>
          <a:p>
            <a:pPr>
              <a:spcBef>
                <a:spcPct val="50000"/>
              </a:spcBef>
            </a:pPr>
            <a:r>
              <a:rPr lang="en-US" b="1" u="sng">
                <a:solidFill>
                  <a:prstClr val="white"/>
                </a:solidFill>
              </a:rPr>
              <a:t>Standard Configuration</a:t>
            </a:r>
          </a:p>
        </p:txBody>
      </p:sp>
      <p:sp>
        <p:nvSpPr>
          <p:cNvPr id="106501" name="Text Box 6"/>
          <p:cNvSpPr txBox="1">
            <a:spLocks noChangeArrowheads="1"/>
          </p:cNvSpPr>
          <p:nvPr/>
        </p:nvSpPr>
        <p:spPr bwMode="auto">
          <a:xfrm>
            <a:off x="3179763" y="207963"/>
            <a:ext cx="2687637" cy="2446337"/>
          </a:xfrm>
          <a:prstGeom prst="rect">
            <a:avLst/>
          </a:prstGeom>
          <a:noFill/>
          <a:ln w="9525">
            <a:noFill/>
            <a:miter lim="800000"/>
            <a:headEnd/>
            <a:tailEnd/>
          </a:ln>
        </p:spPr>
        <p:txBody>
          <a:bodyPr>
            <a:spAutoFit/>
          </a:bodyPr>
          <a:lstStyle/>
          <a:p>
            <a:pPr>
              <a:spcBef>
                <a:spcPct val="50000"/>
              </a:spcBef>
            </a:pPr>
            <a:r>
              <a:rPr lang="en-US" b="1" u="sng">
                <a:solidFill>
                  <a:prstClr val="white"/>
                </a:solidFill>
              </a:rPr>
              <a:t>Exercise Configuration</a:t>
            </a:r>
          </a:p>
          <a:p>
            <a:pPr>
              <a:spcBef>
                <a:spcPct val="50000"/>
              </a:spcBef>
            </a:pPr>
            <a:r>
              <a:rPr lang="en-US">
                <a:solidFill>
                  <a:prstClr val="white"/>
                </a:solidFill>
              </a:rPr>
              <a:t>The right &amp; left arm electrodes are transferred to the upper torso while the leg electrodes are transferred to the lower torso</a:t>
            </a:r>
          </a:p>
        </p:txBody>
      </p:sp>
      <p:sp>
        <p:nvSpPr>
          <p:cNvPr id="106502" name="Text Box 7"/>
          <p:cNvSpPr txBox="1">
            <a:spLocks noChangeArrowheads="1"/>
          </p:cNvSpPr>
          <p:nvPr/>
        </p:nvSpPr>
        <p:spPr bwMode="auto">
          <a:xfrm>
            <a:off x="6189663" y="1905000"/>
            <a:ext cx="2881312" cy="779463"/>
          </a:xfrm>
          <a:prstGeom prst="rect">
            <a:avLst/>
          </a:prstGeom>
          <a:noFill/>
          <a:ln w="9525">
            <a:noFill/>
            <a:miter lim="800000"/>
            <a:headEnd/>
            <a:tailEnd/>
          </a:ln>
        </p:spPr>
        <p:txBody>
          <a:bodyPr>
            <a:spAutoFit/>
          </a:bodyPr>
          <a:lstStyle/>
          <a:p>
            <a:pPr>
              <a:spcBef>
                <a:spcPct val="50000"/>
              </a:spcBef>
            </a:pPr>
            <a:r>
              <a:rPr lang="en-US">
                <a:solidFill>
                  <a:prstClr val="white"/>
                </a:solidFill>
              </a:rPr>
              <a:t>Right Leg (green - ground)</a:t>
            </a:r>
          </a:p>
          <a:p>
            <a:pPr>
              <a:spcBef>
                <a:spcPct val="50000"/>
              </a:spcBef>
            </a:pPr>
            <a:r>
              <a:rPr lang="en-US">
                <a:solidFill>
                  <a:prstClr val="white"/>
                </a:solidFill>
              </a:rPr>
              <a:t>Left Leg (red)</a:t>
            </a:r>
          </a:p>
        </p:txBody>
      </p:sp>
      <p:sp>
        <p:nvSpPr>
          <p:cNvPr id="106503" name="Text Box 8"/>
          <p:cNvSpPr txBox="1">
            <a:spLocks noChangeArrowheads="1"/>
          </p:cNvSpPr>
          <p:nvPr/>
        </p:nvSpPr>
        <p:spPr bwMode="auto">
          <a:xfrm>
            <a:off x="5943600" y="1600200"/>
            <a:ext cx="2743200" cy="366713"/>
          </a:xfrm>
          <a:prstGeom prst="rect">
            <a:avLst/>
          </a:prstGeom>
          <a:noFill/>
          <a:ln w="9525">
            <a:noFill/>
            <a:miter lim="800000"/>
            <a:headEnd/>
            <a:tailEnd/>
          </a:ln>
        </p:spPr>
        <p:txBody>
          <a:bodyPr>
            <a:spAutoFit/>
          </a:bodyPr>
          <a:lstStyle/>
          <a:p>
            <a:pPr>
              <a:spcBef>
                <a:spcPct val="50000"/>
              </a:spcBef>
            </a:pPr>
            <a:r>
              <a:rPr lang="en-US" b="1" u="sng">
                <a:solidFill>
                  <a:prstClr val="white"/>
                </a:solidFill>
              </a:rPr>
              <a:t>Standard Configuration</a:t>
            </a:r>
          </a:p>
        </p:txBody>
      </p:sp>
      <p:sp>
        <p:nvSpPr>
          <p:cNvPr id="106504" name="Text Box 9"/>
          <p:cNvSpPr txBox="1">
            <a:spLocks noChangeArrowheads="1"/>
          </p:cNvSpPr>
          <p:nvPr/>
        </p:nvSpPr>
        <p:spPr bwMode="auto">
          <a:xfrm>
            <a:off x="2508250" y="5883275"/>
            <a:ext cx="1371600" cy="396875"/>
          </a:xfrm>
          <a:prstGeom prst="rect">
            <a:avLst/>
          </a:prstGeom>
          <a:noFill/>
          <a:ln w="9525">
            <a:noFill/>
            <a:miter lim="800000"/>
            <a:headEnd/>
            <a:tailEnd/>
          </a:ln>
        </p:spPr>
        <p:txBody>
          <a:bodyPr>
            <a:spAutoFit/>
          </a:bodyPr>
          <a:lstStyle/>
          <a:p>
            <a:pPr>
              <a:spcBef>
                <a:spcPct val="50000"/>
              </a:spcBef>
            </a:pPr>
            <a:r>
              <a:rPr lang="en-US" sz="2000" b="1">
                <a:solidFill>
                  <a:prstClr val="black"/>
                </a:solidFill>
              </a:rPr>
              <a:t>V1 red</a:t>
            </a:r>
          </a:p>
        </p:txBody>
      </p:sp>
      <p:sp>
        <p:nvSpPr>
          <p:cNvPr id="106505" name="Text Box 10"/>
          <p:cNvSpPr txBox="1">
            <a:spLocks noChangeArrowheads="1"/>
          </p:cNvSpPr>
          <p:nvPr/>
        </p:nvSpPr>
        <p:spPr bwMode="auto">
          <a:xfrm>
            <a:off x="2811463" y="6289675"/>
            <a:ext cx="1371600" cy="396875"/>
          </a:xfrm>
          <a:prstGeom prst="rect">
            <a:avLst/>
          </a:prstGeom>
          <a:noFill/>
          <a:ln w="9525">
            <a:noFill/>
            <a:miter lim="800000"/>
            <a:headEnd/>
            <a:tailEnd/>
          </a:ln>
        </p:spPr>
        <p:txBody>
          <a:bodyPr>
            <a:spAutoFit/>
          </a:bodyPr>
          <a:lstStyle/>
          <a:p>
            <a:pPr>
              <a:spcBef>
                <a:spcPct val="50000"/>
              </a:spcBef>
            </a:pPr>
            <a:r>
              <a:rPr lang="en-US" sz="2000" b="1">
                <a:solidFill>
                  <a:prstClr val="black"/>
                </a:solidFill>
              </a:rPr>
              <a:t>V2 yellow</a:t>
            </a:r>
          </a:p>
        </p:txBody>
      </p:sp>
      <p:sp>
        <p:nvSpPr>
          <p:cNvPr id="106506" name="Text Box 11"/>
          <p:cNvSpPr txBox="1">
            <a:spLocks noChangeArrowheads="1"/>
          </p:cNvSpPr>
          <p:nvPr/>
        </p:nvSpPr>
        <p:spPr bwMode="auto">
          <a:xfrm>
            <a:off x="3606800" y="5883275"/>
            <a:ext cx="1371600" cy="396875"/>
          </a:xfrm>
          <a:prstGeom prst="rect">
            <a:avLst/>
          </a:prstGeom>
          <a:noFill/>
          <a:ln w="9525">
            <a:noFill/>
            <a:miter lim="800000"/>
            <a:headEnd/>
            <a:tailEnd/>
          </a:ln>
        </p:spPr>
        <p:txBody>
          <a:bodyPr>
            <a:spAutoFit/>
          </a:bodyPr>
          <a:lstStyle/>
          <a:p>
            <a:pPr>
              <a:spcBef>
                <a:spcPct val="50000"/>
              </a:spcBef>
            </a:pPr>
            <a:r>
              <a:rPr lang="en-US" sz="2000" b="1">
                <a:solidFill>
                  <a:prstClr val="black"/>
                </a:solidFill>
              </a:rPr>
              <a:t>V3 green</a:t>
            </a:r>
          </a:p>
        </p:txBody>
      </p:sp>
      <p:sp>
        <p:nvSpPr>
          <p:cNvPr id="106507" name="Text Box 12"/>
          <p:cNvSpPr txBox="1">
            <a:spLocks noChangeArrowheads="1"/>
          </p:cNvSpPr>
          <p:nvPr/>
        </p:nvSpPr>
        <p:spPr bwMode="auto">
          <a:xfrm>
            <a:off x="4935538" y="5880100"/>
            <a:ext cx="1731962" cy="396875"/>
          </a:xfrm>
          <a:prstGeom prst="rect">
            <a:avLst/>
          </a:prstGeom>
          <a:noFill/>
          <a:ln w="9525">
            <a:noFill/>
            <a:miter lim="800000"/>
            <a:headEnd/>
            <a:tailEnd/>
          </a:ln>
        </p:spPr>
        <p:txBody>
          <a:bodyPr>
            <a:spAutoFit/>
          </a:bodyPr>
          <a:lstStyle/>
          <a:p>
            <a:pPr>
              <a:spcBef>
                <a:spcPct val="50000"/>
              </a:spcBef>
            </a:pPr>
            <a:r>
              <a:rPr lang="en-US" sz="2000" b="1">
                <a:solidFill>
                  <a:prstClr val="black"/>
                </a:solidFill>
              </a:rPr>
              <a:t>V5 orange</a:t>
            </a:r>
          </a:p>
        </p:txBody>
      </p:sp>
      <p:sp>
        <p:nvSpPr>
          <p:cNvPr id="106508" name="Text Box 13"/>
          <p:cNvSpPr txBox="1">
            <a:spLocks noChangeArrowheads="1"/>
          </p:cNvSpPr>
          <p:nvPr/>
        </p:nvSpPr>
        <p:spPr bwMode="auto">
          <a:xfrm>
            <a:off x="4224338" y="6291263"/>
            <a:ext cx="1371600" cy="400050"/>
          </a:xfrm>
          <a:prstGeom prst="rect">
            <a:avLst/>
          </a:prstGeom>
          <a:noFill/>
          <a:ln w="9525">
            <a:noFill/>
            <a:miter lim="800000"/>
            <a:headEnd/>
            <a:tailEnd/>
          </a:ln>
        </p:spPr>
        <p:txBody>
          <a:bodyPr>
            <a:spAutoFit/>
          </a:bodyPr>
          <a:lstStyle/>
          <a:p>
            <a:pPr>
              <a:spcBef>
                <a:spcPct val="50000"/>
              </a:spcBef>
            </a:pPr>
            <a:r>
              <a:rPr lang="en-US" sz="2000" b="1">
                <a:solidFill>
                  <a:prstClr val="white"/>
                </a:solidFill>
              </a:rPr>
              <a:t>V4 blue</a:t>
            </a:r>
          </a:p>
        </p:txBody>
      </p:sp>
      <p:sp>
        <p:nvSpPr>
          <p:cNvPr id="106509" name="Text Box 14"/>
          <p:cNvSpPr txBox="1">
            <a:spLocks noChangeArrowheads="1"/>
          </p:cNvSpPr>
          <p:nvPr/>
        </p:nvSpPr>
        <p:spPr bwMode="auto">
          <a:xfrm>
            <a:off x="5897563" y="6246813"/>
            <a:ext cx="1371600" cy="396875"/>
          </a:xfrm>
          <a:prstGeom prst="rect">
            <a:avLst/>
          </a:prstGeom>
          <a:noFill/>
          <a:ln w="9525">
            <a:noFill/>
            <a:miter lim="800000"/>
            <a:headEnd/>
            <a:tailEnd/>
          </a:ln>
        </p:spPr>
        <p:txBody>
          <a:bodyPr>
            <a:spAutoFit/>
          </a:bodyPr>
          <a:lstStyle/>
          <a:p>
            <a:pPr>
              <a:spcBef>
                <a:spcPct val="50000"/>
              </a:spcBef>
            </a:pPr>
            <a:r>
              <a:rPr lang="en-US" sz="2000" b="1">
                <a:solidFill>
                  <a:prstClr val="black"/>
                </a:solidFill>
              </a:rPr>
              <a:t>V6 violet</a:t>
            </a:r>
          </a:p>
        </p:txBody>
      </p:sp>
      <p:sp>
        <p:nvSpPr>
          <p:cNvPr id="106510" name="Text Box 15"/>
          <p:cNvSpPr txBox="1">
            <a:spLocks noChangeArrowheads="1"/>
          </p:cNvSpPr>
          <p:nvPr/>
        </p:nvSpPr>
        <p:spPr bwMode="auto">
          <a:xfrm>
            <a:off x="2209800" y="4648200"/>
            <a:ext cx="1524000" cy="581025"/>
          </a:xfrm>
          <a:prstGeom prst="rect">
            <a:avLst/>
          </a:prstGeom>
          <a:noFill/>
          <a:ln w="9525">
            <a:noFill/>
            <a:miter lim="800000"/>
            <a:headEnd/>
            <a:tailEnd/>
          </a:ln>
        </p:spPr>
        <p:txBody>
          <a:bodyPr>
            <a:spAutoFit/>
          </a:bodyPr>
          <a:lstStyle/>
          <a:p>
            <a:pPr>
              <a:spcBef>
                <a:spcPct val="50000"/>
              </a:spcBef>
            </a:pPr>
            <a:r>
              <a:rPr lang="en-US" sz="1600" b="1">
                <a:solidFill>
                  <a:prstClr val="white"/>
                </a:solidFill>
              </a:rPr>
              <a:t>Precordial Leads</a:t>
            </a:r>
          </a:p>
        </p:txBody>
      </p:sp>
      <p:sp>
        <p:nvSpPr>
          <p:cNvPr id="106511" name="Footer Placeholder 1"/>
          <p:cNvSpPr>
            <a:spLocks noGrp="1"/>
          </p:cNvSpPr>
          <p:nvPr>
            <p:ph type="ftr" sz="quarter" idx="11"/>
          </p:nvPr>
        </p:nvSpPr>
        <p:spPr bwMode="auto">
          <a:xfrm>
            <a:off x="7758113" y="6492875"/>
            <a:ext cx="1385887" cy="365125"/>
          </a:xfrm>
          <a:noFill/>
          <a:ln>
            <a:miter lim="800000"/>
            <a:headEnd/>
            <a:tailEnd/>
          </a:ln>
        </p:spPr>
        <p:txBody>
          <a:bodyPr wrap="square" lIns="91440" tIns="45720" rIns="91440" bIns="45720" numCol="1" anchorCtr="0" compatLnSpc="1">
            <a:prstTxWarp prst="textNoShape">
              <a:avLst/>
            </a:prstTxWarp>
          </a:bodyPr>
          <a:lstStyle/>
          <a:p>
            <a:r>
              <a:rPr lang="en-US" smtClean="0">
                <a:solidFill>
                  <a:srgbClr val="D6ECFF"/>
                </a:solidFill>
              </a:rPr>
              <a:t>www.similima.com</a:t>
            </a:r>
          </a:p>
        </p:txBody>
      </p:sp>
      <p:sp>
        <p:nvSpPr>
          <p:cNvPr id="106512" name="Rectangle 17"/>
          <p:cNvSpPr>
            <a:spLocks noChangeArrowheads="1"/>
          </p:cNvSpPr>
          <p:nvPr/>
        </p:nvSpPr>
        <p:spPr bwMode="auto">
          <a:xfrm>
            <a:off x="519113" y="179388"/>
            <a:ext cx="2387600" cy="379412"/>
          </a:xfrm>
          <a:prstGeom prst="rect">
            <a:avLst/>
          </a:prstGeom>
          <a:solidFill>
            <a:schemeClr val="accent1"/>
          </a:solidFill>
          <a:ln w="9525" algn="ctr">
            <a:solidFill>
              <a:srgbClr val="FF0000"/>
            </a:solidFill>
            <a:round/>
            <a:headEnd/>
            <a:tailEnd/>
          </a:ln>
        </p:spPr>
        <p:txBody>
          <a:bodyPr wrap="none"/>
          <a:lstStyle/>
          <a:p>
            <a:pPr algn="ctr">
              <a:spcBef>
                <a:spcPct val="50000"/>
              </a:spcBef>
            </a:pPr>
            <a:r>
              <a:rPr lang="en-US" b="1">
                <a:solidFill>
                  <a:srgbClr val="FF0000"/>
                </a:solidFill>
              </a:rPr>
              <a:t>ECG Electrode Placement</a:t>
            </a:r>
          </a:p>
        </p:txBody>
      </p:sp>
      <p:sp>
        <p:nvSpPr>
          <p:cNvPr id="19" name="Rectangle 18"/>
          <p:cNvSpPr/>
          <p:nvPr/>
        </p:nvSpPr>
        <p:spPr>
          <a:xfrm>
            <a:off x="0" y="0"/>
            <a:ext cx="423863"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Tree>
    <p:extLst>
      <p:ext uri="{BB962C8B-B14F-4D97-AF65-F5344CB8AC3E}">
        <p14:creationId xmlns:p14="http://schemas.microsoft.com/office/powerpoint/2010/main" val="2677879014"/>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922338"/>
          </a:xfrm>
        </p:spPr>
        <p:txBody>
          <a:bodyPr/>
          <a:lstStyle/>
          <a:p>
            <a:pPr>
              <a:defRPr/>
            </a:pPr>
            <a:r>
              <a:rPr lang="id-ID" sz="2800" b="1" dirty="0" smtClean="0">
                <a:solidFill>
                  <a:srgbClr val="FFFF00"/>
                </a:solidFill>
              </a:rPr>
              <a:t>12 </a:t>
            </a:r>
            <a:r>
              <a:rPr lang="en-US" sz="2800" b="1" dirty="0" smtClean="0">
                <a:solidFill>
                  <a:srgbClr val="FFFF00"/>
                </a:solidFill>
              </a:rPr>
              <a:t>S</a:t>
            </a:r>
            <a:r>
              <a:rPr lang="id-ID" sz="2800" b="1" dirty="0" smtClean="0">
                <a:solidFill>
                  <a:srgbClr val="FFFF00"/>
                </a:solidFill>
              </a:rPr>
              <a:t>a</a:t>
            </a:r>
            <a:r>
              <a:rPr lang="en-US" sz="2800" b="1" dirty="0" smtClean="0">
                <a:solidFill>
                  <a:srgbClr val="FFFF00"/>
                </a:solidFill>
              </a:rPr>
              <a:t>n</a:t>
            </a:r>
            <a:r>
              <a:rPr lang="id-ID" sz="2800" b="1" dirty="0" smtClean="0">
                <a:solidFill>
                  <a:srgbClr val="FFFF00"/>
                </a:solidFill>
              </a:rPr>
              <a:t>dapan normal</a:t>
            </a:r>
            <a:endParaRPr lang="en-US" sz="2800" dirty="0">
              <a:solidFill>
                <a:srgbClr val="FFFF00"/>
              </a:solidFill>
            </a:endParaRPr>
          </a:p>
        </p:txBody>
      </p:sp>
      <p:pic>
        <p:nvPicPr>
          <p:cNvPr id="107523" name="Content Placeholder 3" descr="ekg_case4_large1"/>
          <p:cNvPicPr>
            <a:picLocks noGrp="1"/>
          </p:cNvPicPr>
          <p:nvPr>
            <p:ph idx="1"/>
          </p:nvPr>
        </p:nvPicPr>
        <p:blipFill>
          <a:blip r:embed="rId2"/>
          <a:srcRect/>
          <a:stretch>
            <a:fillRect/>
          </a:stretch>
        </p:blipFill>
        <p:spPr>
          <a:xfrm>
            <a:off x="479425" y="1285875"/>
            <a:ext cx="5000625" cy="2786063"/>
          </a:xfrm>
        </p:spPr>
      </p:pic>
      <p:sp>
        <p:nvSpPr>
          <p:cNvPr id="107524" name="Rectangle 4"/>
          <p:cNvSpPr>
            <a:spLocks noChangeArrowheads="1"/>
          </p:cNvSpPr>
          <p:nvPr/>
        </p:nvSpPr>
        <p:spPr bwMode="auto">
          <a:xfrm>
            <a:off x="5572125" y="1285875"/>
            <a:ext cx="3357563" cy="923925"/>
          </a:xfrm>
          <a:prstGeom prst="rect">
            <a:avLst/>
          </a:prstGeom>
          <a:noFill/>
          <a:ln w="9525">
            <a:noFill/>
            <a:miter lim="800000"/>
            <a:headEnd/>
            <a:tailEnd/>
          </a:ln>
        </p:spPr>
        <p:txBody>
          <a:bodyPr>
            <a:spAutoFit/>
          </a:bodyPr>
          <a:lstStyle/>
          <a:p>
            <a:r>
              <a:rPr lang="id-ID" b="1">
                <a:solidFill>
                  <a:prstClr val="white"/>
                </a:solidFill>
              </a:rPr>
              <a:t>I, II, aVR dan lain-lain disebut dengan </a:t>
            </a:r>
            <a:r>
              <a:rPr lang="en-US" b="1">
                <a:solidFill>
                  <a:prstClr val="white"/>
                </a:solidFill>
              </a:rPr>
              <a:t>:</a:t>
            </a:r>
          </a:p>
          <a:p>
            <a:r>
              <a:rPr lang="id-ID" b="1">
                <a:solidFill>
                  <a:srgbClr val="FFFF00"/>
                </a:solidFill>
              </a:rPr>
              <a:t>sa</a:t>
            </a:r>
            <a:r>
              <a:rPr lang="en-US" b="1">
                <a:solidFill>
                  <a:srgbClr val="FFFF00"/>
                </a:solidFill>
              </a:rPr>
              <a:t>n</a:t>
            </a:r>
            <a:r>
              <a:rPr lang="id-ID" b="1">
                <a:solidFill>
                  <a:srgbClr val="FFFF00"/>
                </a:solidFill>
              </a:rPr>
              <a:t>dapan atau lead</a:t>
            </a:r>
            <a:endParaRPr lang="en-US">
              <a:solidFill>
                <a:prstClr val="white"/>
              </a:solidFill>
            </a:endParaRPr>
          </a:p>
        </p:txBody>
      </p:sp>
      <p:sp>
        <p:nvSpPr>
          <p:cNvPr id="6" name="Rectangle 5"/>
          <p:cNvSpPr/>
          <p:nvPr/>
        </p:nvSpPr>
        <p:spPr>
          <a:xfrm>
            <a:off x="5643563" y="3143250"/>
            <a:ext cx="3048000" cy="91440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r>
              <a:rPr lang="id-ID" b="1" dirty="0">
                <a:solidFill>
                  <a:srgbClr val="4E5B6F"/>
                </a:solidFill>
              </a:rPr>
              <a:t>Aktifitas listrik jantung hanya dapat direkam dari luar jantung</a:t>
            </a:r>
            <a:endParaRPr lang="en-US" b="1" dirty="0">
              <a:solidFill>
                <a:srgbClr val="4E5B6F"/>
              </a:solidFill>
            </a:endParaRPr>
          </a:p>
        </p:txBody>
      </p:sp>
      <p:sp>
        <p:nvSpPr>
          <p:cNvPr id="10" name="Rectangle 9"/>
          <p:cNvSpPr/>
          <p:nvPr/>
        </p:nvSpPr>
        <p:spPr>
          <a:xfrm>
            <a:off x="381000" y="4800600"/>
            <a:ext cx="8305800" cy="1570038"/>
          </a:xfrm>
          <a:prstGeom prst="rect">
            <a:avLst/>
          </a:prstGeom>
        </p:spPr>
        <p:txBody>
          <a:bodyPr>
            <a:spAutoFit/>
          </a:bodyPr>
          <a:lstStyle/>
          <a:p>
            <a:pPr>
              <a:defRPr/>
            </a:pPr>
            <a:r>
              <a:rPr lang="id-ID" b="1" dirty="0">
                <a:solidFill>
                  <a:srgbClr val="D6ECFF">
                    <a:lumMod val="75000"/>
                  </a:srgbClr>
                </a:solidFill>
              </a:rPr>
              <a:t>Pada prinsipnya ada 3 jenis sa</a:t>
            </a:r>
            <a:r>
              <a:rPr lang="en-US" b="1" dirty="0">
                <a:solidFill>
                  <a:srgbClr val="D6ECFF">
                    <a:lumMod val="75000"/>
                  </a:srgbClr>
                </a:solidFill>
              </a:rPr>
              <a:t>n</a:t>
            </a:r>
            <a:r>
              <a:rPr lang="id-ID" b="1" dirty="0">
                <a:solidFill>
                  <a:srgbClr val="D6ECFF">
                    <a:lumMod val="75000"/>
                  </a:srgbClr>
                </a:solidFill>
              </a:rPr>
              <a:t>dapan yaitu</a:t>
            </a:r>
            <a:r>
              <a:rPr lang="en-US" b="1" dirty="0">
                <a:solidFill>
                  <a:srgbClr val="D6ECFF">
                    <a:lumMod val="75000"/>
                  </a:srgbClr>
                </a:solidFill>
              </a:rPr>
              <a:t>:</a:t>
            </a:r>
          </a:p>
          <a:p>
            <a:pPr>
              <a:buFont typeface="Wingdings" pitchFamily="2" charset="2"/>
              <a:buChar char="Ø"/>
              <a:defRPr/>
            </a:pPr>
            <a:r>
              <a:rPr lang="en-US" b="1" dirty="0">
                <a:solidFill>
                  <a:prstClr val="white"/>
                </a:solidFill>
              </a:rPr>
              <a:t> </a:t>
            </a:r>
            <a:r>
              <a:rPr lang="id-ID" b="1" dirty="0">
                <a:solidFill>
                  <a:prstClr val="white"/>
                </a:solidFill>
              </a:rPr>
              <a:t>Prekordial (dada), </a:t>
            </a:r>
            <a:endParaRPr lang="en-US" b="1" dirty="0">
              <a:solidFill>
                <a:prstClr val="white"/>
              </a:solidFill>
            </a:endParaRPr>
          </a:p>
          <a:p>
            <a:pPr>
              <a:buFont typeface="Wingdings" pitchFamily="2" charset="2"/>
              <a:buChar char="Ø"/>
              <a:defRPr/>
            </a:pPr>
            <a:r>
              <a:rPr lang="en-US" b="1" dirty="0">
                <a:solidFill>
                  <a:prstClr val="white"/>
                </a:solidFill>
              </a:rPr>
              <a:t> </a:t>
            </a:r>
            <a:r>
              <a:rPr lang="id-ID" b="1" dirty="0">
                <a:solidFill>
                  <a:prstClr val="white"/>
                </a:solidFill>
              </a:rPr>
              <a:t>Bipolar (Kaki dan Tangan 2 elektroda)  dan</a:t>
            </a:r>
            <a:endParaRPr lang="en-US" b="1" dirty="0">
              <a:solidFill>
                <a:prstClr val="white"/>
              </a:solidFill>
            </a:endParaRPr>
          </a:p>
          <a:p>
            <a:pPr>
              <a:buFont typeface="Wingdings" pitchFamily="2" charset="2"/>
              <a:buChar char="Ø"/>
              <a:defRPr/>
            </a:pPr>
            <a:r>
              <a:rPr lang="en-US" b="1" dirty="0">
                <a:solidFill>
                  <a:prstClr val="white"/>
                </a:solidFill>
              </a:rPr>
              <a:t> </a:t>
            </a:r>
            <a:r>
              <a:rPr lang="id-ID" b="1" dirty="0">
                <a:solidFill>
                  <a:prstClr val="white"/>
                </a:solidFill>
              </a:rPr>
              <a:t>Unipolar (Kaki dan Tangan 3 elektroda).</a:t>
            </a:r>
            <a:endParaRPr lang="en-US" b="1" dirty="0">
              <a:solidFill>
                <a:prstClr val="white"/>
              </a:solidFill>
            </a:endParaRPr>
          </a:p>
        </p:txBody>
      </p:sp>
      <p:sp>
        <p:nvSpPr>
          <p:cNvPr id="7" name="Rectangle 6"/>
          <p:cNvSpPr/>
          <p:nvPr/>
        </p:nvSpPr>
        <p:spPr>
          <a:xfrm>
            <a:off x="0" y="0"/>
            <a:ext cx="368490" cy="6858000"/>
          </a:xfrm>
          <a:prstGeom prst="rect">
            <a:avLst/>
          </a:prstGeom>
        </p:spPr>
        <p:style>
          <a:lnRef idx="2">
            <a:schemeClr val="accent1">
              <a:shade val="50000"/>
            </a:schemeClr>
          </a:lnRef>
          <a:fillRef idx="1003">
            <a:schemeClr val="dk2"/>
          </a:fillRef>
          <a:effectRef idx="0">
            <a:schemeClr val="accent1"/>
          </a:effectRef>
          <a:fontRef idx="minor">
            <a:schemeClr val="lt1"/>
          </a:fontRef>
        </p:style>
        <p:txBody>
          <a:bodyPr anchor="ctr"/>
          <a:lstStyle/>
          <a:p>
            <a:pPr algn="ctr">
              <a:defRPr/>
            </a:pPr>
            <a:endParaRPr lang="en-US">
              <a:solidFill>
                <a:prstClr val="white"/>
              </a:solidFill>
            </a:endParaRPr>
          </a:p>
        </p:txBody>
      </p:sp>
    </p:spTree>
    <p:extLst>
      <p:ext uri="{BB962C8B-B14F-4D97-AF65-F5344CB8AC3E}">
        <p14:creationId xmlns:p14="http://schemas.microsoft.com/office/powerpoint/2010/main" val="37784317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001000" cy="914400"/>
          </a:xfrm>
        </p:spPr>
        <p:txBody>
          <a:bodyPr/>
          <a:lstStyle/>
          <a:p>
            <a:pPr>
              <a:defRPr/>
            </a:pPr>
            <a:r>
              <a:rPr lang="id-ID" sz="2800" b="1" dirty="0" smtClean="0">
                <a:solidFill>
                  <a:srgbClr val="FF00FF"/>
                </a:solidFill>
              </a:rPr>
              <a:t>Terdapat 3 jenis sa</a:t>
            </a:r>
            <a:r>
              <a:rPr lang="en-US" sz="2800" b="1" dirty="0" smtClean="0">
                <a:solidFill>
                  <a:srgbClr val="FF00FF"/>
                </a:solidFill>
              </a:rPr>
              <a:t>n</a:t>
            </a:r>
            <a:r>
              <a:rPr lang="id-ID" sz="2800" b="1" dirty="0" smtClean="0">
                <a:solidFill>
                  <a:srgbClr val="FF00FF"/>
                </a:solidFill>
              </a:rPr>
              <a:t>dapan  pada EKG, yaitu :</a:t>
            </a:r>
            <a:endParaRPr lang="en-US" sz="2800" dirty="0"/>
          </a:p>
        </p:txBody>
      </p:sp>
      <p:sp>
        <p:nvSpPr>
          <p:cNvPr id="3" name="Content Placeholder 2"/>
          <p:cNvSpPr>
            <a:spLocks noGrp="1"/>
          </p:cNvSpPr>
          <p:nvPr>
            <p:ph idx="1"/>
          </p:nvPr>
        </p:nvSpPr>
        <p:spPr>
          <a:xfrm>
            <a:off x="381000" y="685800"/>
            <a:ext cx="8382000" cy="5943600"/>
          </a:xfrm>
        </p:spPr>
        <p:txBody>
          <a:bodyPr>
            <a:normAutofit lnSpcReduction="10000"/>
          </a:bodyPr>
          <a:lstStyle/>
          <a:p>
            <a:pPr>
              <a:buFontTx/>
              <a:buNone/>
              <a:defRPr/>
            </a:pPr>
            <a:r>
              <a:rPr lang="en-US" sz="2800" b="1" dirty="0" smtClean="0">
                <a:solidFill>
                  <a:srgbClr val="FF0000"/>
                </a:solidFill>
              </a:rPr>
              <a:t>	       </a:t>
            </a:r>
            <a:r>
              <a:rPr lang="id-ID" sz="2800" b="1" dirty="0" smtClean="0">
                <a:solidFill>
                  <a:srgbClr val="FF0000"/>
                </a:solidFill>
              </a:rPr>
              <a:t>a.     Sa</a:t>
            </a:r>
            <a:r>
              <a:rPr lang="en-US" sz="2800" b="1" dirty="0" smtClean="0">
                <a:solidFill>
                  <a:srgbClr val="FF0000"/>
                </a:solidFill>
              </a:rPr>
              <a:t>n</a:t>
            </a:r>
            <a:r>
              <a:rPr lang="id-ID" sz="2800" b="1" dirty="0" smtClean="0">
                <a:solidFill>
                  <a:srgbClr val="FF0000"/>
                </a:solidFill>
              </a:rPr>
              <a:t>dapan Prekordial</a:t>
            </a:r>
            <a:endParaRPr lang="en-US" sz="2800" b="1" dirty="0" smtClean="0">
              <a:solidFill>
                <a:srgbClr val="FF0000"/>
              </a:solidFill>
            </a:endParaRPr>
          </a:p>
          <a:p>
            <a:pPr>
              <a:buFontTx/>
              <a:buNone/>
              <a:defRPr/>
            </a:pPr>
            <a:r>
              <a:rPr lang="id-ID" sz="2400" dirty="0" smtClean="0"/>
              <a:t>         Merupakan sa</a:t>
            </a:r>
            <a:r>
              <a:rPr lang="en-US" sz="2400" dirty="0" smtClean="0"/>
              <a:t>n</a:t>
            </a:r>
            <a:r>
              <a:rPr lang="id-ID" sz="2400" dirty="0" smtClean="0"/>
              <a:t>dapan</a:t>
            </a:r>
            <a:r>
              <a:rPr lang="en-US" sz="2400" dirty="0" smtClean="0"/>
              <a:t> V1, V2, V3, V4, V5, </a:t>
            </a:r>
            <a:r>
              <a:rPr lang="en-US" sz="2400" dirty="0" err="1" smtClean="0"/>
              <a:t>dan</a:t>
            </a:r>
            <a:r>
              <a:rPr lang="en-US" sz="2400" dirty="0" smtClean="0"/>
              <a:t> V6 </a:t>
            </a:r>
            <a:r>
              <a:rPr lang="en-US" sz="2400" dirty="0" err="1" smtClean="0"/>
              <a:t>yg</a:t>
            </a:r>
            <a:r>
              <a:rPr lang="en-US" sz="2400" dirty="0" smtClean="0"/>
              <a:t>.</a:t>
            </a:r>
          </a:p>
          <a:p>
            <a:pPr>
              <a:buFontTx/>
              <a:buNone/>
              <a:defRPr/>
            </a:pPr>
            <a:r>
              <a:rPr lang="en-US" sz="2400" dirty="0" smtClean="0"/>
              <a:t>         </a:t>
            </a:r>
            <a:r>
              <a:rPr lang="en-US" sz="2400" dirty="0" err="1" smtClean="0"/>
              <a:t>ditempatkan</a:t>
            </a:r>
            <a:r>
              <a:rPr lang="en-US" sz="2400" dirty="0" smtClean="0"/>
              <a:t> </a:t>
            </a:r>
            <a:r>
              <a:rPr lang="en-US" sz="2400" dirty="0" err="1" smtClean="0"/>
              <a:t>secara</a:t>
            </a:r>
            <a:r>
              <a:rPr lang="en-US" sz="2400" dirty="0" smtClean="0"/>
              <a:t>   </a:t>
            </a:r>
            <a:r>
              <a:rPr lang="en-US" sz="2400" dirty="0" err="1" smtClean="0"/>
              <a:t>langsung</a:t>
            </a:r>
            <a:r>
              <a:rPr lang="en-US" sz="2400" dirty="0" smtClean="0"/>
              <a:t> </a:t>
            </a:r>
            <a:r>
              <a:rPr lang="en-US" sz="2400" dirty="0" err="1" smtClean="0"/>
              <a:t>di</a:t>
            </a:r>
            <a:r>
              <a:rPr lang="en-US" sz="2400" dirty="0" smtClean="0"/>
              <a:t> dada.</a:t>
            </a:r>
            <a:r>
              <a:rPr lang="id-ID" sz="2400" dirty="0" smtClean="0"/>
              <a:t>   </a:t>
            </a:r>
            <a:endParaRPr lang="en-US" sz="2400" dirty="0" smtClean="0"/>
          </a:p>
          <a:p>
            <a:pPr>
              <a:buFontTx/>
              <a:buNone/>
              <a:defRPr/>
            </a:pPr>
            <a:r>
              <a:rPr lang="id-ID" sz="2400" dirty="0" smtClean="0">
                <a:solidFill>
                  <a:schemeClr val="tx2">
                    <a:lumMod val="75000"/>
                  </a:schemeClr>
                </a:solidFill>
              </a:rPr>
              <a:t> -  </a:t>
            </a:r>
            <a:r>
              <a:rPr lang="id-ID" sz="2400" b="1" dirty="0" smtClean="0">
                <a:solidFill>
                  <a:schemeClr val="tx2">
                    <a:lumMod val="75000"/>
                  </a:schemeClr>
                </a:solidFill>
              </a:rPr>
              <a:t>Sa</a:t>
            </a:r>
            <a:r>
              <a:rPr lang="en-US" sz="2400" b="1" dirty="0" smtClean="0">
                <a:solidFill>
                  <a:schemeClr val="tx2">
                    <a:lumMod val="75000"/>
                  </a:schemeClr>
                </a:solidFill>
              </a:rPr>
              <a:t>n</a:t>
            </a:r>
            <a:r>
              <a:rPr lang="id-ID" sz="2400" b="1" dirty="0" smtClean="0">
                <a:solidFill>
                  <a:schemeClr val="tx2">
                    <a:lumMod val="75000"/>
                  </a:schemeClr>
                </a:solidFill>
              </a:rPr>
              <a:t>dapan V1 </a:t>
            </a:r>
            <a:r>
              <a:rPr lang="id-ID" sz="2400" dirty="0" smtClean="0"/>
              <a:t>ditempatkan di ruang intercostal IV di kanan sternum. </a:t>
            </a:r>
            <a:endParaRPr lang="en-US" sz="2400" dirty="0" smtClean="0"/>
          </a:p>
          <a:p>
            <a:pPr>
              <a:buFontTx/>
              <a:buNone/>
              <a:defRPr/>
            </a:pPr>
            <a:r>
              <a:rPr lang="id-ID" sz="2400" dirty="0" smtClean="0">
                <a:solidFill>
                  <a:schemeClr val="tx2">
                    <a:lumMod val="75000"/>
                  </a:schemeClr>
                </a:solidFill>
              </a:rPr>
              <a:t> -  </a:t>
            </a:r>
            <a:r>
              <a:rPr lang="id-ID" sz="2400" b="1" dirty="0" smtClean="0">
                <a:solidFill>
                  <a:schemeClr val="tx2">
                    <a:lumMod val="75000"/>
                  </a:schemeClr>
                </a:solidFill>
              </a:rPr>
              <a:t>Sa</a:t>
            </a:r>
            <a:r>
              <a:rPr lang="en-US" sz="2400" b="1" dirty="0" smtClean="0">
                <a:solidFill>
                  <a:schemeClr val="tx2">
                    <a:lumMod val="75000"/>
                  </a:schemeClr>
                </a:solidFill>
              </a:rPr>
              <a:t>n</a:t>
            </a:r>
            <a:r>
              <a:rPr lang="id-ID" sz="2400" b="1" dirty="0" smtClean="0">
                <a:solidFill>
                  <a:schemeClr val="tx2">
                    <a:lumMod val="75000"/>
                  </a:schemeClr>
                </a:solidFill>
              </a:rPr>
              <a:t>dapan V2 </a:t>
            </a:r>
            <a:r>
              <a:rPr lang="id-ID" sz="2400" dirty="0" smtClean="0"/>
              <a:t>ditempatkan di ruang intercostal IV di kiri sternum. </a:t>
            </a:r>
            <a:endParaRPr lang="en-US" sz="2400" dirty="0" smtClean="0"/>
          </a:p>
          <a:p>
            <a:pPr>
              <a:buFontTx/>
              <a:buNone/>
              <a:defRPr/>
            </a:pPr>
            <a:r>
              <a:rPr lang="id-ID" sz="2400" dirty="0" smtClean="0">
                <a:solidFill>
                  <a:schemeClr val="tx2">
                    <a:lumMod val="75000"/>
                  </a:schemeClr>
                </a:solidFill>
              </a:rPr>
              <a:t> -  </a:t>
            </a:r>
            <a:r>
              <a:rPr lang="id-ID" sz="2400" b="1" dirty="0" smtClean="0">
                <a:solidFill>
                  <a:schemeClr val="tx2">
                    <a:lumMod val="75000"/>
                  </a:schemeClr>
                </a:solidFill>
              </a:rPr>
              <a:t>Sa</a:t>
            </a:r>
            <a:r>
              <a:rPr lang="en-US" sz="2400" b="1" dirty="0" smtClean="0">
                <a:solidFill>
                  <a:schemeClr val="tx2">
                    <a:lumMod val="75000"/>
                  </a:schemeClr>
                </a:solidFill>
              </a:rPr>
              <a:t>n</a:t>
            </a:r>
            <a:r>
              <a:rPr lang="id-ID" sz="2400" b="1" dirty="0" smtClean="0">
                <a:solidFill>
                  <a:schemeClr val="tx2">
                    <a:lumMod val="75000"/>
                  </a:schemeClr>
                </a:solidFill>
              </a:rPr>
              <a:t>dapan V3 </a:t>
            </a:r>
            <a:r>
              <a:rPr lang="id-ID" sz="2400" dirty="0" smtClean="0"/>
              <a:t>ditempatkan di antara sa</a:t>
            </a:r>
            <a:r>
              <a:rPr lang="en-US" sz="2400" dirty="0" smtClean="0"/>
              <a:t>n</a:t>
            </a:r>
            <a:r>
              <a:rPr lang="id-ID" sz="2400" dirty="0" smtClean="0"/>
              <a:t>dapan V2 dan V4. </a:t>
            </a:r>
            <a:endParaRPr lang="en-US" sz="2400" dirty="0" smtClean="0"/>
          </a:p>
          <a:p>
            <a:pPr>
              <a:buFontTx/>
              <a:buNone/>
              <a:defRPr/>
            </a:pPr>
            <a:r>
              <a:rPr lang="id-ID" sz="2400" dirty="0" smtClean="0">
                <a:solidFill>
                  <a:schemeClr val="tx2">
                    <a:lumMod val="75000"/>
                  </a:schemeClr>
                </a:solidFill>
              </a:rPr>
              <a:t> -  </a:t>
            </a:r>
            <a:r>
              <a:rPr lang="id-ID" sz="2400" b="1" dirty="0" smtClean="0">
                <a:solidFill>
                  <a:schemeClr val="tx2">
                    <a:lumMod val="75000"/>
                  </a:schemeClr>
                </a:solidFill>
              </a:rPr>
              <a:t>Sa</a:t>
            </a:r>
            <a:r>
              <a:rPr lang="en-US" sz="2400" b="1" dirty="0" smtClean="0">
                <a:solidFill>
                  <a:schemeClr val="tx2">
                    <a:lumMod val="75000"/>
                  </a:schemeClr>
                </a:solidFill>
              </a:rPr>
              <a:t>n</a:t>
            </a:r>
            <a:r>
              <a:rPr lang="id-ID" sz="2400" b="1" dirty="0" smtClean="0">
                <a:solidFill>
                  <a:schemeClr val="tx2">
                    <a:lumMod val="75000"/>
                  </a:schemeClr>
                </a:solidFill>
              </a:rPr>
              <a:t>dapan V4 </a:t>
            </a:r>
            <a:r>
              <a:rPr lang="id-ID" sz="2400" dirty="0" smtClean="0"/>
              <a:t>ditempatkan di ruang intercostal V di </a:t>
            </a:r>
            <a:r>
              <a:rPr lang="en-US" sz="2400" dirty="0" smtClean="0"/>
              <a:t>mid </a:t>
            </a:r>
            <a:r>
              <a:rPr lang="en-US" sz="2400" dirty="0" err="1" smtClean="0"/>
              <a:t>clavicular</a:t>
            </a:r>
            <a:r>
              <a:rPr lang="en-US" sz="2400" dirty="0" smtClean="0"/>
              <a:t> line.</a:t>
            </a:r>
            <a:r>
              <a:rPr lang="id-ID" sz="2400" dirty="0" smtClean="0"/>
              <a:t> </a:t>
            </a:r>
            <a:endParaRPr lang="en-US" sz="2400" dirty="0" smtClean="0"/>
          </a:p>
          <a:p>
            <a:pPr>
              <a:buFontTx/>
              <a:buNone/>
              <a:defRPr/>
            </a:pPr>
            <a:r>
              <a:rPr lang="id-ID" sz="2400" dirty="0" smtClean="0">
                <a:solidFill>
                  <a:schemeClr val="tx2">
                    <a:lumMod val="75000"/>
                  </a:schemeClr>
                </a:solidFill>
              </a:rPr>
              <a:t> -  </a:t>
            </a:r>
            <a:r>
              <a:rPr lang="id-ID" sz="2400" b="1" dirty="0" smtClean="0">
                <a:solidFill>
                  <a:schemeClr val="tx2">
                    <a:lumMod val="75000"/>
                  </a:schemeClr>
                </a:solidFill>
              </a:rPr>
              <a:t>Sa</a:t>
            </a:r>
            <a:r>
              <a:rPr lang="en-US" sz="2400" b="1" dirty="0" smtClean="0">
                <a:solidFill>
                  <a:schemeClr val="tx2">
                    <a:lumMod val="75000"/>
                  </a:schemeClr>
                </a:solidFill>
              </a:rPr>
              <a:t>n</a:t>
            </a:r>
            <a:r>
              <a:rPr lang="id-ID" sz="2400" b="1" dirty="0" smtClean="0">
                <a:solidFill>
                  <a:schemeClr val="tx2">
                    <a:lumMod val="75000"/>
                  </a:schemeClr>
                </a:solidFill>
              </a:rPr>
              <a:t>dapan V5 </a:t>
            </a:r>
            <a:r>
              <a:rPr lang="id-ID" sz="2400" dirty="0" smtClean="0"/>
              <a:t>ditempatkan secara mendatar dengan V4 di linea axillaris  anterior. </a:t>
            </a:r>
            <a:endParaRPr lang="en-US" sz="2400" dirty="0" smtClean="0"/>
          </a:p>
          <a:p>
            <a:pPr>
              <a:buFontTx/>
              <a:buNone/>
              <a:defRPr/>
            </a:pPr>
            <a:r>
              <a:rPr lang="id-ID" sz="2400" dirty="0" smtClean="0">
                <a:solidFill>
                  <a:schemeClr val="tx2">
                    <a:lumMod val="75000"/>
                  </a:schemeClr>
                </a:solidFill>
              </a:rPr>
              <a:t> -  </a:t>
            </a:r>
            <a:r>
              <a:rPr lang="id-ID" sz="2400" b="1" dirty="0" smtClean="0">
                <a:solidFill>
                  <a:schemeClr val="tx2">
                    <a:lumMod val="75000"/>
                  </a:schemeClr>
                </a:solidFill>
              </a:rPr>
              <a:t>Sa</a:t>
            </a:r>
            <a:r>
              <a:rPr lang="en-US" sz="2400" b="1" dirty="0" smtClean="0">
                <a:solidFill>
                  <a:schemeClr val="tx2">
                    <a:lumMod val="75000"/>
                  </a:schemeClr>
                </a:solidFill>
              </a:rPr>
              <a:t>n</a:t>
            </a:r>
            <a:r>
              <a:rPr lang="id-ID" sz="2400" b="1" dirty="0" smtClean="0">
                <a:solidFill>
                  <a:schemeClr val="tx2">
                    <a:lumMod val="75000"/>
                  </a:schemeClr>
                </a:solidFill>
              </a:rPr>
              <a:t>dapan V6 </a:t>
            </a:r>
            <a:r>
              <a:rPr lang="id-ID" sz="2400" dirty="0" smtClean="0"/>
              <a:t>ditempatkan secara mendatar dengan V4 dan V5 di linea  mid</a:t>
            </a:r>
            <a:r>
              <a:rPr lang="en-US" sz="2400" dirty="0" smtClean="0"/>
              <a:t> </a:t>
            </a:r>
            <a:r>
              <a:rPr lang="id-ID" sz="2400" dirty="0" smtClean="0"/>
              <a:t>axillaris.</a:t>
            </a:r>
            <a:endParaRPr lang="en-US" sz="2400" dirty="0" smtClean="0"/>
          </a:p>
          <a:p>
            <a:pPr>
              <a:defRPr/>
            </a:pPr>
            <a:endParaRPr lang="en-US" dirty="0"/>
          </a:p>
        </p:txBody>
      </p:sp>
      <p:sp>
        <p:nvSpPr>
          <p:cNvPr id="4" name="Rectangle 3"/>
          <p:cNvSpPr/>
          <p:nvPr/>
        </p:nvSpPr>
        <p:spPr>
          <a:xfrm>
            <a:off x="0" y="0"/>
            <a:ext cx="368490" cy="6858000"/>
          </a:xfrm>
          <a:prstGeom prst="rect">
            <a:avLst/>
          </a:prstGeom>
        </p:spPr>
        <p:style>
          <a:lnRef idx="2">
            <a:schemeClr val="accent1">
              <a:shade val="50000"/>
            </a:schemeClr>
          </a:lnRef>
          <a:fillRef idx="1003">
            <a:schemeClr val="dk2"/>
          </a:fillRef>
          <a:effectRef idx="0">
            <a:schemeClr val="accent1"/>
          </a:effectRef>
          <a:fontRef idx="minor">
            <a:schemeClr val="lt1"/>
          </a:fontRef>
        </p:style>
        <p:txBody>
          <a:bodyPr anchor="ctr"/>
          <a:lstStyle/>
          <a:p>
            <a:pPr algn="ctr">
              <a:defRPr/>
            </a:pPr>
            <a:endParaRPr lang="en-US">
              <a:solidFill>
                <a:prstClr val="white"/>
              </a:solidFill>
            </a:endParaRPr>
          </a:p>
        </p:txBody>
      </p:sp>
    </p:spTree>
    <p:extLst>
      <p:ext uri="{BB962C8B-B14F-4D97-AF65-F5344CB8AC3E}">
        <p14:creationId xmlns:p14="http://schemas.microsoft.com/office/powerpoint/2010/main" val="32783485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1143000"/>
          </a:xfrm>
        </p:spPr>
        <p:txBody>
          <a:bodyPr/>
          <a:lstStyle/>
          <a:p>
            <a:pPr>
              <a:defRPr/>
            </a:pPr>
            <a:r>
              <a:rPr lang="id-ID" b="1" dirty="0" smtClean="0">
                <a:solidFill>
                  <a:srgbClr val="FF0000"/>
                </a:solidFill>
              </a:rPr>
              <a:t>b.       Sandapan Bipolar</a:t>
            </a:r>
            <a:endParaRPr lang="en-US" dirty="0"/>
          </a:p>
        </p:txBody>
      </p:sp>
      <p:sp>
        <p:nvSpPr>
          <p:cNvPr id="109571" name="Content Placeholder 2"/>
          <p:cNvSpPr>
            <a:spLocks noGrp="1"/>
          </p:cNvSpPr>
          <p:nvPr>
            <p:ph idx="1"/>
          </p:nvPr>
        </p:nvSpPr>
        <p:spPr>
          <a:xfrm>
            <a:off x="685800" y="990600"/>
            <a:ext cx="7772400" cy="5105400"/>
          </a:xfrm>
        </p:spPr>
        <p:txBody>
          <a:bodyPr/>
          <a:lstStyle/>
          <a:p>
            <a:pPr>
              <a:buFontTx/>
              <a:buNone/>
            </a:pPr>
            <a:r>
              <a:rPr lang="id-ID" sz="2400" smtClean="0"/>
              <a:t>Merekam perbedaan potensial dari 2 elektroda, yang ditandai dengan angka romawi I, II dan III</a:t>
            </a:r>
            <a:endParaRPr lang="en-US" sz="2400" smtClean="0"/>
          </a:p>
          <a:p>
            <a:pPr>
              <a:buFontTx/>
              <a:buNone/>
            </a:pPr>
            <a:r>
              <a:rPr lang="id-ID" sz="2400" smtClean="0">
                <a:solidFill>
                  <a:srgbClr val="FFC000"/>
                </a:solidFill>
              </a:rPr>
              <a:t> a)  </a:t>
            </a:r>
            <a:r>
              <a:rPr lang="id-ID" sz="2400" b="1" smtClean="0">
                <a:solidFill>
                  <a:srgbClr val="FFC000"/>
                </a:solidFill>
              </a:rPr>
              <a:t>Sandapan I</a:t>
            </a:r>
            <a:r>
              <a:rPr lang="id-ID" sz="2400" smtClean="0">
                <a:solidFill>
                  <a:srgbClr val="FFC000"/>
                </a:solidFill>
              </a:rPr>
              <a:t>  </a:t>
            </a:r>
            <a:r>
              <a:rPr lang="id-ID" sz="2400" smtClean="0"/>
              <a:t>   :  merekam beda potensial antara</a:t>
            </a:r>
            <a:endParaRPr lang="en-US" sz="2400" smtClean="0"/>
          </a:p>
          <a:p>
            <a:pPr>
              <a:buFontTx/>
              <a:buNone/>
            </a:pPr>
            <a:r>
              <a:rPr lang="en-US" sz="2400" smtClean="0"/>
              <a:t>     </a:t>
            </a:r>
            <a:r>
              <a:rPr lang="id-ID" sz="2400" smtClean="0"/>
              <a:t> tangan kanan </a:t>
            </a:r>
            <a:r>
              <a:rPr lang="en-US" sz="2400" smtClean="0"/>
              <a:t>(RA)</a:t>
            </a:r>
            <a:r>
              <a:rPr lang="id-ID" sz="2400" smtClean="0"/>
              <a:t>yang  bermuatan  negatif</a:t>
            </a:r>
            <a:r>
              <a:rPr lang="en-US" sz="2400" smtClean="0"/>
              <a:t>  </a:t>
            </a:r>
            <a:r>
              <a:rPr lang="id-ID" sz="2400" smtClean="0"/>
              <a:t>(-</a:t>
            </a:r>
            <a:r>
              <a:rPr lang="en-US" sz="2400" smtClean="0"/>
              <a:t>) dengan</a:t>
            </a:r>
          </a:p>
          <a:p>
            <a:pPr>
              <a:buFontTx/>
              <a:buNone/>
            </a:pPr>
            <a:r>
              <a:rPr lang="en-US" sz="2400" smtClean="0"/>
              <a:t>      </a:t>
            </a:r>
            <a:r>
              <a:rPr lang="id-ID" sz="2400" smtClean="0"/>
              <a:t>tangan kiri bermuatan positif  (+).</a:t>
            </a:r>
            <a:endParaRPr lang="en-US" sz="2400" smtClean="0"/>
          </a:p>
          <a:p>
            <a:pPr>
              <a:buFontTx/>
              <a:buNone/>
            </a:pPr>
            <a:r>
              <a:rPr lang="id-ID" sz="2400" smtClean="0">
                <a:solidFill>
                  <a:srgbClr val="FFC000"/>
                </a:solidFill>
              </a:rPr>
              <a:t>b)   </a:t>
            </a:r>
            <a:r>
              <a:rPr lang="id-ID" sz="2400" b="1" smtClean="0">
                <a:solidFill>
                  <a:srgbClr val="FFC000"/>
                </a:solidFill>
              </a:rPr>
              <a:t>Sandapan II</a:t>
            </a:r>
            <a:r>
              <a:rPr lang="id-ID" sz="2400" smtClean="0">
                <a:solidFill>
                  <a:srgbClr val="FFC000"/>
                </a:solidFill>
              </a:rPr>
              <a:t>  </a:t>
            </a:r>
            <a:r>
              <a:rPr lang="id-ID" sz="2400" smtClean="0"/>
              <a:t> :  merekam beda potensial antara </a:t>
            </a:r>
            <a:endParaRPr lang="en-US" sz="2400" smtClean="0"/>
          </a:p>
          <a:p>
            <a:pPr>
              <a:buFontTx/>
              <a:buNone/>
            </a:pPr>
            <a:r>
              <a:rPr lang="en-US" sz="2400" smtClean="0"/>
              <a:t>      t</a:t>
            </a:r>
            <a:r>
              <a:rPr lang="id-ID" sz="2400" smtClean="0"/>
              <a:t>angan</a:t>
            </a:r>
            <a:r>
              <a:rPr lang="en-US" sz="2400" smtClean="0"/>
              <a:t> </a:t>
            </a:r>
            <a:r>
              <a:rPr lang="id-ID" sz="2400" smtClean="0"/>
              <a:t>kanan yang  bermuatan  negatif</a:t>
            </a:r>
            <a:r>
              <a:rPr lang="en-US" sz="2400" smtClean="0"/>
              <a:t> (-)  </a:t>
            </a:r>
          </a:p>
          <a:p>
            <a:pPr>
              <a:buFontTx/>
              <a:buNone/>
            </a:pPr>
            <a:r>
              <a:rPr lang="en-US" sz="2400" smtClean="0"/>
              <a:t>      </a:t>
            </a:r>
            <a:r>
              <a:rPr lang="id-ID" sz="2400" smtClean="0"/>
              <a:t>dengan   kaki   kiri (LF) yang bermuatan</a:t>
            </a:r>
            <a:r>
              <a:rPr lang="en-US" sz="2400" smtClean="0"/>
              <a:t> positif</a:t>
            </a:r>
            <a:r>
              <a:rPr lang="id-ID" sz="2400" smtClean="0"/>
              <a:t> (+)</a:t>
            </a:r>
            <a:endParaRPr lang="en-US" sz="2400" smtClean="0"/>
          </a:p>
          <a:p>
            <a:pPr>
              <a:buFontTx/>
              <a:buNone/>
            </a:pPr>
            <a:r>
              <a:rPr lang="id-ID" sz="2400" smtClean="0">
                <a:solidFill>
                  <a:srgbClr val="FFC000"/>
                </a:solidFill>
              </a:rPr>
              <a:t>c)   </a:t>
            </a:r>
            <a:r>
              <a:rPr lang="id-ID" sz="2400" b="1" smtClean="0">
                <a:solidFill>
                  <a:srgbClr val="FFC000"/>
                </a:solidFill>
              </a:rPr>
              <a:t>Sandapan III</a:t>
            </a:r>
            <a:r>
              <a:rPr lang="id-ID" sz="2400" smtClean="0"/>
              <a:t>  : merekam beda potensial antara tangan</a:t>
            </a:r>
            <a:endParaRPr lang="en-US" sz="2400" smtClean="0"/>
          </a:p>
          <a:p>
            <a:pPr>
              <a:buFontTx/>
              <a:buNone/>
            </a:pPr>
            <a:r>
              <a:rPr lang="en-US" sz="2400" smtClean="0"/>
              <a:t>      </a:t>
            </a:r>
            <a:r>
              <a:rPr lang="id-ID" sz="2400" smtClean="0"/>
              <a:t>kiri (LA)  yang  bermuatan</a:t>
            </a:r>
            <a:r>
              <a:rPr lang="en-US" sz="2400" smtClean="0"/>
              <a:t> negatif</a:t>
            </a:r>
            <a:r>
              <a:rPr lang="id-ID" sz="2400" smtClean="0"/>
              <a:t> (-) dan kaki</a:t>
            </a:r>
            <a:r>
              <a:rPr lang="en-US" sz="2400" smtClean="0"/>
              <a:t>  </a:t>
            </a:r>
          </a:p>
          <a:p>
            <a:pPr>
              <a:buFontTx/>
              <a:buNone/>
            </a:pPr>
            <a:r>
              <a:rPr lang="en-US" sz="2400" smtClean="0"/>
              <a:t>      </a:t>
            </a:r>
            <a:r>
              <a:rPr lang="id-ID" sz="2400" smtClean="0"/>
              <a:t>kiri  yang bermuatan</a:t>
            </a:r>
            <a:r>
              <a:rPr lang="en-US" sz="2400" smtClean="0"/>
              <a:t> positif</a:t>
            </a:r>
            <a:r>
              <a:rPr lang="id-ID" sz="2400" smtClean="0"/>
              <a:t> </a:t>
            </a:r>
            <a:r>
              <a:rPr lang="en-US" sz="2400" smtClean="0"/>
              <a:t> </a:t>
            </a:r>
            <a:r>
              <a:rPr lang="id-ID" sz="2400" smtClean="0"/>
              <a:t>(+). </a:t>
            </a:r>
            <a:endParaRPr lang="en-US" sz="2400" smtClean="0"/>
          </a:p>
          <a:p>
            <a:endParaRPr lang="en-US" smtClean="0"/>
          </a:p>
        </p:txBody>
      </p:sp>
      <p:sp>
        <p:nvSpPr>
          <p:cNvPr id="4" name="Rectangle 3"/>
          <p:cNvSpPr/>
          <p:nvPr/>
        </p:nvSpPr>
        <p:spPr>
          <a:xfrm>
            <a:off x="0" y="0"/>
            <a:ext cx="409433" cy="6858000"/>
          </a:xfrm>
          <a:prstGeom prst="rect">
            <a:avLst/>
          </a:prstGeom>
        </p:spPr>
        <p:style>
          <a:lnRef idx="2">
            <a:schemeClr val="accent1">
              <a:shade val="50000"/>
            </a:schemeClr>
          </a:lnRef>
          <a:fillRef idx="1003">
            <a:schemeClr val="dk2"/>
          </a:fillRef>
          <a:effectRef idx="0">
            <a:schemeClr val="accent1"/>
          </a:effectRef>
          <a:fontRef idx="minor">
            <a:schemeClr val="lt1"/>
          </a:fontRef>
        </p:style>
        <p:txBody>
          <a:bodyPr anchor="ctr"/>
          <a:lstStyle/>
          <a:p>
            <a:pPr algn="ctr">
              <a:defRPr/>
            </a:pPr>
            <a:endParaRPr lang="en-US">
              <a:solidFill>
                <a:prstClr val="white"/>
              </a:solidFill>
            </a:endParaRPr>
          </a:p>
        </p:txBody>
      </p:sp>
    </p:spTree>
    <p:extLst>
      <p:ext uri="{BB962C8B-B14F-4D97-AF65-F5344CB8AC3E}">
        <p14:creationId xmlns:p14="http://schemas.microsoft.com/office/powerpoint/2010/main" val="28292272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1143000"/>
          </a:xfrm>
        </p:spPr>
        <p:txBody>
          <a:bodyPr/>
          <a:lstStyle/>
          <a:p>
            <a:pPr>
              <a:defRPr/>
            </a:pPr>
            <a:r>
              <a:rPr lang="en-US" b="1" dirty="0" smtClean="0">
                <a:solidFill>
                  <a:srgbClr val="FF0000"/>
                </a:solidFill>
              </a:rPr>
              <a:t>c.</a:t>
            </a:r>
            <a:r>
              <a:rPr lang="id-ID" b="1" dirty="0" smtClean="0">
                <a:solidFill>
                  <a:srgbClr val="FF0000"/>
                </a:solidFill>
              </a:rPr>
              <a:t>       Sandapan Unipolar</a:t>
            </a:r>
            <a:endParaRPr lang="en-US" dirty="0"/>
          </a:p>
        </p:txBody>
      </p:sp>
      <p:sp>
        <p:nvSpPr>
          <p:cNvPr id="3" name="Content Placeholder 2"/>
          <p:cNvSpPr>
            <a:spLocks noGrp="1"/>
          </p:cNvSpPr>
          <p:nvPr>
            <p:ph idx="1"/>
          </p:nvPr>
        </p:nvSpPr>
        <p:spPr>
          <a:xfrm>
            <a:off x="685800" y="1066800"/>
            <a:ext cx="7772400" cy="5562600"/>
          </a:xfrm>
        </p:spPr>
        <p:txBody>
          <a:bodyPr/>
          <a:lstStyle/>
          <a:p>
            <a:pPr>
              <a:defRPr/>
            </a:pPr>
            <a:r>
              <a:rPr lang="id-ID" sz="2400" b="1" dirty="0" smtClean="0"/>
              <a:t>Sandapan Unipolar Ekstremitas</a:t>
            </a:r>
            <a:endParaRPr lang="en-US" sz="2400" b="1" dirty="0" smtClean="0"/>
          </a:p>
          <a:p>
            <a:pPr>
              <a:buFontTx/>
              <a:buNone/>
              <a:defRPr/>
            </a:pPr>
            <a:r>
              <a:rPr lang="id-ID" sz="2400" dirty="0" smtClean="0">
                <a:solidFill>
                  <a:schemeClr val="tx2">
                    <a:lumMod val="75000"/>
                  </a:schemeClr>
                </a:solidFill>
              </a:rPr>
              <a:t>aVR </a:t>
            </a:r>
            <a:r>
              <a:rPr lang="id-ID" sz="2400" dirty="0" smtClean="0"/>
              <a:t>     :   merekam potensial listrik pada tangan kanan (RA) yang  bermuatan (+),  dan  elektroda (-)  gabungan  tangan kiri   dan kaki kiri membentuk elektroda indifiren.</a:t>
            </a:r>
            <a:endParaRPr lang="en-US" sz="2400" dirty="0" smtClean="0"/>
          </a:p>
          <a:p>
            <a:pPr>
              <a:buFontTx/>
              <a:buNone/>
              <a:defRPr/>
            </a:pPr>
            <a:r>
              <a:rPr lang="id-ID" sz="2400" dirty="0" smtClean="0">
                <a:solidFill>
                  <a:schemeClr val="tx2">
                    <a:lumMod val="75000"/>
                  </a:schemeClr>
                </a:solidFill>
              </a:rPr>
              <a:t> aVL </a:t>
            </a:r>
            <a:r>
              <a:rPr lang="id-ID" sz="2400" dirty="0" smtClean="0"/>
              <a:t>    :    merekam potensial listrik pada tangan kiri (LA) yang   bermuatan (+)</a:t>
            </a:r>
            <a:r>
              <a:rPr lang="en-US" sz="2400" dirty="0" smtClean="0"/>
              <a:t> </a:t>
            </a:r>
            <a:r>
              <a:rPr lang="id-ID" sz="2400" dirty="0" smtClean="0"/>
              <a:t>,dan  muatan (</a:t>
            </a:r>
            <a:r>
              <a:rPr lang="en-US" sz="2400" dirty="0" smtClean="0"/>
              <a:t>-) </a:t>
            </a:r>
            <a:r>
              <a:rPr lang="id-ID" sz="2400" dirty="0" smtClean="0"/>
              <a:t>gabungan  tangan kanan   dan kaki kiri membentuk elektroda  indifiren.</a:t>
            </a:r>
            <a:endParaRPr lang="en-US" sz="2400" dirty="0" smtClean="0"/>
          </a:p>
          <a:p>
            <a:pPr>
              <a:buFontTx/>
              <a:buNone/>
              <a:defRPr/>
            </a:pPr>
            <a:r>
              <a:rPr lang="id-ID" sz="2400" dirty="0" smtClean="0">
                <a:solidFill>
                  <a:schemeClr val="tx2">
                    <a:lumMod val="75000"/>
                  </a:schemeClr>
                </a:solidFill>
              </a:rPr>
              <a:t>aVF   </a:t>
            </a:r>
            <a:r>
              <a:rPr lang="id-ID" sz="2400" dirty="0" smtClean="0"/>
              <a:t>   :  merekam potensial listrik pada kaki kiri (LF) yang   bermuatan (+) dan elektroda </a:t>
            </a:r>
            <a:endParaRPr lang="en-US" sz="2400" dirty="0" smtClean="0"/>
          </a:p>
          <a:p>
            <a:pPr>
              <a:buFontTx/>
              <a:buNone/>
              <a:defRPr/>
            </a:pPr>
            <a:r>
              <a:rPr lang="en-US" sz="2400" dirty="0" smtClean="0"/>
              <a:t>    </a:t>
            </a:r>
            <a:r>
              <a:rPr lang="id-ID" sz="2400" dirty="0" smtClean="0"/>
              <a:t>(-) dari gabungan   tangan kanan dan kaki kiri membentuk elektroda indifiren. </a:t>
            </a:r>
            <a:endParaRPr lang="en-US" sz="2400" dirty="0" smtClean="0"/>
          </a:p>
          <a:p>
            <a:pPr>
              <a:defRPr/>
            </a:pPr>
            <a:endParaRPr lang="en-US" dirty="0"/>
          </a:p>
        </p:txBody>
      </p:sp>
      <p:sp>
        <p:nvSpPr>
          <p:cNvPr id="4" name="Rectangle 3"/>
          <p:cNvSpPr/>
          <p:nvPr/>
        </p:nvSpPr>
        <p:spPr>
          <a:xfrm>
            <a:off x="0" y="0"/>
            <a:ext cx="368490" cy="6858000"/>
          </a:xfrm>
          <a:prstGeom prst="rect">
            <a:avLst/>
          </a:prstGeom>
        </p:spPr>
        <p:style>
          <a:lnRef idx="2">
            <a:schemeClr val="accent1">
              <a:shade val="50000"/>
            </a:schemeClr>
          </a:lnRef>
          <a:fillRef idx="1003">
            <a:schemeClr val="dk2"/>
          </a:fillRef>
          <a:effectRef idx="0">
            <a:schemeClr val="accent1"/>
          </a:effectRef>
          <a:fontRef idx="minor">
            <a:schemeClr val="lt1"/>
          </a:fontRef>
        </p:style>
        <p:txBody>
          <a:bodyPr anchor="ctr"/>
          <a:lstStyle/>
          <a:p>
            <a:pPr algn="ctr">
              <a:defRPr/>
            </a:pPr>
            <a:endParaRPr lang="en-US">
              <a:solidFill>
                <a:prstClr val="white"/>
              </a:solidFill>
            </a:endParaRPr>
          </a:p>
        </p:txBody>
      </p:sp>
    </p:spTree>
    <p:extLst>
      <p:ext uri="{BB962C8B-B14F-4D97-AF65-F5344CB8AC3E}">
        <p14:creationId xmlns:p14="http://schemas.microsoft.com/office/powerpoint/2010/main" val="40346803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dirty="0" err="1" smtClean="0"/>
              <a:t>Sandapan</a:t>
            </a:r>
            <a:r>
              <a:rPr lang="en-US" b="1" dirty="0" smtClean="0"/>
              <a:t> </a:t>
            </a:r>
            <a:r>
              <a:rPr lang="en-US" b="1" dirty="0" err="1" smtClean="0"/>
              <a:t>ekstremitas</a:t>
            </a:r>
            <a:r>
              <a:rPr lang="en-US" b="1" dirty="0" smtClean="0"/>
              <a:t/>
            </a:r>
            <a:br>
              <a:rPr lang="en-US" b="1" dirty="0" smtClean="0"/>
            </a:br>
            <a:endParaRPr lang="en-US" dirty="0"/>
          </a:p>
        </p:txBody>
      </p:sp>
      <p:sp>
        <p:nvSpPr>
          <p:cNvPr id="111619" name="Content Placeholder 2"/>
          <p:cNvSpPr>
            <a:spLocks noGrp="1"/>
          </p:cNvSpPr>
          <p:nvPr>
            <p:ph idx="1"/>
          </p:nvPr>
        </p:nvSpPr>
        <p:spPr>
          <a:xfrm>
            <a:off x="457200" y="1571625"/>
            <a:ext cx="8229600" cy="4114800"/>
          </a:xfrm>
        </p:spPr>
        <p:txBody>
          <a:bodyPr>
            <a:normAutofit lnSpcReduction="10000"/>
          </a:bodyPr>
          <a:lstStyle/>
          <a:p>
            <a:r>
              <a:rPr lang="en-US" smtClean="0"/>
              <a:t>Sandapan I adalah </a:t>
            </a:r>
            <a:r>
              <a:rPr lang="en-US" smtClean="0">
                <a:hlinkClick r:id="rId2" tooltip="Dipol (halaman belum tersedia)"/>
              </a:rPr>
              <a:t>dipol</a:t>
            </a:r>
            <a:r>
              <a:rPr lang="en-US" smtClean="0"/>
              <a:t> dengan elektrode negatif (putih) di lengan kanan dan elektrode positif (hitam) di lengan kiri.</a:t>
            </a:r>
          </a:p>
          <a:p>
            <a:r>
              <a:rPr lang="en-US" smtClean="0"/>
              <a:t>Sandapan II adalah dipol dengan elektrode negatif (putih) di lengan kanan dan elektrode positif (merah) di kaki kiri.</a:t>
            </a:r>
          </a:p>
          <a:p>
            <a:r>
              <a:rPr lang="en-US" smtClean="0"/>
              <a:t>Sandapan III adalah dipol dengan elektrode negatif (hitam) di lengan kiri dan elektrode positif (merah) di kaki kiri.</a:t>
            </a:r>
          </a:p>
        </p:txBody>
      </p:sp>
      <p:sp>
        <p:nvSpPr>
          <p:cNvPr id="4" name="Rectangle 3"/>
          <p:cNvSpPr/>
          <p:nvPr/>
        </p:nvSpPr>
        <p:spPr>
          <a:xfrm>
            <a:off x="0" y="0"/>
            <a:ext cx="395785" cy="6858000"/>
          </a:xfrm>
          <a:prstGeom prst="rect">
            <a:avLst/>
          </a:prstGeom>
        </p:spPr>
        <p:style>
          <a:lnRef idx="2">
            <a:schemeClr val="accent1">
              <a:shade val="50000"/>
            </a:schemeClr>
          </a:lnRef>
          <a:fillRef idx="1003">
            <a:schemeClr val="dk2"/>
          </a:fillRef>
          <a:effectRef idx="0">
            <a:schemeClr val="accent1"/>
          </a:effectRef>
          <a:fontRef idx="minor">
            <a:schemeClr val="lt1"/>
          </a:fontRef>
        </p:style>
        <p:txBody>
          <a:bodyPr anchor="ctr"/>
          <a:lstStyle/>
          <a:p>
            <a:pPr algn="ctr">
              <a:defRPr/>
            </a:pPr>
            <a:endParaRPr lang="en-US">
              <a:solidFill>
                <a:prstClr val="white"/>
              </a:solidFill>
            </a:endParaRPr>
          </a:p>
        </p:txBody>
      </p:sp>
    </p:spTree>
    <p:extLst>
      <p:ext uri="{BB962C8B-B14F-4D97-AF65-F5344CB8AC3E}">
        <p14:creationId xmlns:p14="http://schemas.microsoft.com/office/powerpoint/2010/main" val="29808392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id-ID" b="1" dirty="0" smtClean="0">
                <a:solidFill>
                  <a:schemeClr val="tx1"/>
                </a:solidFill>
              </a:rPr>
              <a:t> </a:t>
            </a:r>
            <a:r>
              <a:rPr lang="en-US" b="1" dirty="0" smtClean="0">
                <a:solidFill>
                  <a:schemeClr val="tx1"/>
                </a:solidFill>
              </a:rPr>
              <a:t>PENDAHULUAN</a:t>
            </a:r>
            <a:endParaRPr lang="en-US" dirty="0">
              <a:solidFill>
                <a:schemeClr val="tx1"/>
              </a:solidFill>
            </a:endParaRPr>
          </a:p>
        </p:txBody>
      </p:sp>
      <p:sp>
        <p:nvSpPr>
          <p:cNvPr id="95235" name="Content Placeholder 2"/>
          <p:cNvSpPr>
            <a:spLocks noGrp="1"/>
          </p:cNvSpPr>
          <p:nvPr>
            <p:ph idx="1"/>
          </p:nvPr>
        </p:nvSpPr>
        <p:spPr/>
        <p:txBody>
          <a:bodyPr/>
          <a:lstStyle/>
          <a:p>
            <a:r>
              <a:rPr lang="id-ID" smtClean="0">
                <a:solidFill>
                  <a:srgbClr val="FF0000"/>
                </a:solidFill>
              </a:rPr>
              <a:t>Elektrokardiografi </a:t>
            </a:r>
            <a:r>
              <a:rPr lang="id-ID" smtClean="0"/>
              <a:t>adalah ilmu yang mempelajari akti</a:t>
            </a:r>
            <a:r>
              <a:rPr lang="en-US" smtClean="0"/>
              <a:t>v</a:t>
            </a:r>
            <a:r>
              <a:rPr lang="id-ID" smtClean="0"/>
              <a:t>itas listrik jantung. </a:t>
            </a:r>
            <a:endParaRPr lang="en-US" smtClean="0"/>
          </a:p>
          <a:p>
            <a:r>
              <a:rPr lang="id-ID" smtClean="0">
                <a:solidFill>
                  <a:srgbClr val="FF0000"/>
                </a:solidFill>
              </a:rPr>
              <a:t>Elektrokardiogram (EKG) </a:t>
            </a:r>
            <a:r>
              <a:rPr lang="id-ID" smtClean="0"/>
              <a:t>adalah suatu grafik yang menggambarkan rekaman listrik jantung. </a:t>
            </a:r>
            <a:endParaRPr lang="en-US" smtClean="0"/>
          </a:p>
          <a:p>
            <a:r>
              <a:rPr lang="id-ID" smtClean="0"/>
              <a:t>Kegiatan listrik jantung dalam tubuh dapat dicatat dan direkam melalui elektroda-elektroda yang dipasang pada permukaan tubuh. </a:t>
            </a:r>
            <a:endParaRPr lang="en-US" smtClean="0"/>
          </a:p>
        </p:txBody>
      </p:sp>
      <p:sp>
        <p:nvSpPr>
          <p:cNvPr id="4" name="Rectangle 3"/>
          <p:cNvSpPr/>
          <p:nvPr/>
        </p:nvSpPr>
        <p:spPr>
          <a:xfrm>
            <a:off x="0" y="0"/>
            <a:ext cx="409433" cy="6858000"/>
          </a:xfrm>
          <a:prstGeom prst="rect">
            <a:avLst/>
          </a:prstGeom>
        </p:spPr>
        <p:style>
          <a:lnRef idx="2">
            <a:schemeClr val="accent1">
              <a:shade val="50000"/>
            </a:schemeClr>
          </a:lnRef>
          <a:fillRef idx="1003">
            <a:schemeClr val="dk2"/>
          </a:fillRef>
          <a:effectRef idx="0">
            <a:schemeClr val="accent1"/>
          </a:effectRef>
          <a:fontRef idx="minor">
            <a:schemeClr val="lt1"/>
          </a:fontRef>
        </p:style>
        <p:txBody>
          <a:bodyPr anchor="ctr"/>
          <a:lstStyle/>
          <a:p>
            <a:pPr algn="ctr">
              <a:defRPr/>
            </a:pPr>
            <a:endParaRPr lang="en-US">
              <a:solidFill>
                <a:prstClr val="white"/>
              </a:solidFill>
            </a:endParaRPr>
          </a:p>
        </p:txBody>
      </p:sp>
    </p:spTree>
    <p:extLst>
      <p:ext uri="{BB962C8B-B14F-4D97-AF65-F5344CB8AC3E}">
        <p14:creationId xmlns:p14="http://schemas.microsoft.com/office/powerpoint/2010/main" val="16381614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Text Box 7"/>
          <p:cNvSpPr txBox="1">
            <a:spLocks noChangeArrowheads="1"/>
          </p:cNvSpPr>
          <p:nvPr/>
        </p:nvSpPr>
        <p:spPr bwMode="auto">
          <a:xfrm>
            <a:off x="468313" y="5078413"/>
            <a:ext cx="8280400" cy="366712"/>
          </a:xfrm>
          <a:prstGeom prst="rect">
            <a:avLst/>
          </a:prstGeom>
          <a:noFill/>
          <a:ln w="9525">
            <a:noFill/>
            <a:miter lim="800000"/>
            <a:headEnd/>
            <a:tailEnd/>
          </a:ln>
        </p:spPr>
        <p:txBody>
          <a:bodyPr>
            <a:spAutoFit/>
          </a:bodyPr>
          <a:lstStyle/>
          <a:p>
            <a:pPr>
              <a:spcBef>
                <a:spcPct val="50000"/>
              </a:spcBef>
            </a:pPr>
            <a:endParaRPr lang="id-ID">
              <a:solidFill>
                <a:prstClr val="white"/>
              </a:solidFill>
            </a:endParaRPr>
          </a:p>
        </p:txBody>
      </p:sp>
      <p:sp>
        <p:nvSpPr>
          <p:cNvPr id="11267" name="Rectangle 10"/>
          <p:cNvSpPr>
            <a:spLocks noChangeArrowheads="1"/>
          </p:cNvSpPr>
          <p:nvPr/>
        </p:nvSpPr>
        <p:spPr bwMode="auto">
          <a:xfrm>
            <a:off x="614363" y="0"/>
            <a:ext cx="4000500" cy="6462713"/>
          </a:xfrm>
          <a:prstGeom prst="rect">
            <a:avLst/>
          </a:prstGeom>
          <a:noFill/>
          <a:ln w="9525">
            <a:noFill/>
            <a:miter lim="800000"/>
            <a:headEnd/>
            <a:tailEnd/>
          </a:ln>
        </p:spPr>
        <p:txBody>
          <a:bodyPr>
            <a:spAutoFit/>
          </a:bodyPr>
          <a:lstStyle/>
          <a:p>
            <a:pPr marL="179388" indent="-179388">
              <a:defRPr/>
            </a:pPr>
            <a:endParaRPr lang="en-US" dirty="0">
              <a:solidFill>
                <a:prstClr val="white"/>
              </a:solidFill>
            </a:endParaRPr>
          </a:p>
          <a:p>
            <a:pPr marL="179388" indent="-179388">
              <a:defRPr/>
            </a:pPr>
            <a:r>
              <a:rPr lang="en-US" sz="3200" b="1" dirty="0" err="1">
                <a:solidFill>
                  <a:srgbClr val="FFFF00"/>
                </a:solidFill>
              </a:rPr>
              <a:t>Vectorcardiogram</a:t>
            </a:r>
            <a:endParaRPr lang="en-US" sz="3200" b="1" dirty="0">
              <a:solidFill>
                <a:srgbClr val="FFFF00"/>
              </a:solidFill>
            </a:endParaRPr>
          </a:p>
          <a:p>
            <a:pPr marL="179388" indent="-179388">
              <a:defRPr/>
            </a:pPr>
            <a:endParaRPr lang="en-US" sz="2800" dirty="0">
              <a:solidFill>
                <a:srgbClr val="4E5B6F">
                  <a:lumMod val="75000"/>
                </a:srgbClr>
              </a:solidFill>
            </a:endParaRPr>
          </a:p>
          <a:p>
            <a:pPr marL="179388" indent="-179388">
              <a:defRPr/>
            </a:pPr>
            <a:r>
              <a:rPr lang="en-US" sz="2800" dirty="0" err="1">
                <a:solidFill>
                  <a:srgbClr val="4E5B6F">
                    <a:lumMod val="75000"/>
                  </a:srgbClr>
                </a:solidFill>
              </a:rPr>
              <a:t>merupakan</a:t>
            </a:r>
            <a:r>
              <a:rPr lang="en-US" sz="2800" dirty="0">
                <a:solidFill>
                  <a:srgbClr val="4E5B6F">
                    <a:lumMod val="75000"/>
                  </a:srgbClr>
                </a:solidFill>
              </a:rPr>
              <a:t> </a:t>
            </a:r>
            <a:r>
              <a:rPr lang="en-US" sz="2800" dirty="0" err="1">
                <a:solidFill>
                  <a:srgbClr val="4E5B6F">
                    <a:lumMod val="75000"/>
                  </a:srgbClr>
                </a:solidFill>
              </a:rPr>
              <a:t>salah</a:t>
            </a:r>
            <a:r>
              <a:rPr lang="en-US" sz="2800" dirty="0">
                <a:solidFill>
                  <a:srgbClr val="4E5B6F">
                    <a:lumMod val="75000"/>
                  </a:srgbClr>
                </a:solidFill>
              </a:rPr>
              <a:t> </a:t>
            </a:r>
            <a:r>
              <a:rPr lang="en-US" sz="2800" dirty="0" err="1">
                <a:solidFill>
                  <a:srgbClr val="4E5B6F">
                    <a:lumMod val="75000"/>
                  </a:srgbClr>
                </a:solidFill>
              </a:rPr>
              <a:t>satu</a:t>
            </a:r>
            <a:r>
              <a:rPr lang="en-US" sz="2800" dirty="0">
                <a:solidFill>
                  <a:srgbClr val="4E5B6F">
                    <a:lumMod val="75000"/>
                  </a:srgbClr>
                </a:solidFill>
              </a:rPr>
              <a:t> </a:t>
            </a:r>
            <a:r>
              <a:rPr lang="en-US" sz="2800" dirty="0" err="1">
                <a:solidFill>
                  <a:srgbClr val="4E5B6F">
                    <a:lumMod val="75000"/>
                  </a:srgbClr>
                </a:solidFill>
              </a:rPr>
              <a:t>teknik</a:t>
            </a:r>
            <a:r>
              <a:rPr lang="en-US" sz="2800" dirty="0">
                <a:solidFill>
                  <a:srgbClr val="4E5B6F">
                    <a:lumMod val="75000"/>
                  </a:srgbClr>
                </a:solidFill>
              </a:rPr>
              <a:t> </a:t>
            </a:r>
            <a:r>
              <a:rPr lang="en-US" sz="2800" dirty="0" err="1">
                <a:solidFill>
                  <a:srgbClr val="4E5B6F">
                    <a:lumMod val="75000"/>
                  </a:srgbClr>
                </a:solidFill>
              </a:rPr>
              <a:t>pengambilan</a:t>
            </a:r>
            <a:r>
              <a:rPr lang="en-US" sz="2800" dirty="0">
                <a:solidFill>
                  <a:srgbClr val="4E5B6F">
                    <a:lumMod val="75000"/>
                  </a:srgbClr>
                </a:solidFill>
              </a:rPr>
              <a:t> </a:t>
            </a:r>
            <a:r>
              <a:rPr lang="en-US" sz="2800" dirty="0" err="1">
                <a:solidFill>
                  <a:srgbClr val="4E5B6F">
                    <a:lumMod val="75000"/>
                  </a:srgbClr>
                </a:solidFill>
              </a:rPr>
              <a:t>sinyal</a:t>
            </a:r>
            <a:r>
              <a:rPr lang="en-US" sz="2800" dirty="0">
                <a:solidFill>
                  <a:srgbClr val="4E5B6F">
                    <a:lumMod val="75000"/>
                  </a:srgbClr>
                </a:solidFill>
              </a:rPr>
              <a:t> </a:t>
            </a:r>
            <a:r>
              <a:rPr lang="en-US" sz="2800" dirty="0" err="1">
                <a:solidFill>
                  <a:srgbClr val="4E5B6F">
                    <a:lumMod val="75000"/>
                  </a:srgbClr>
                </a:solidFill>
              </a:rPr>
              <a:t>jantung</a:t>
            </a:r>
            <a:endParaRPr lang="en-US" sz="2800" dirty="0">
              <a:solidFill>
                <a:srgbClr val="4E5B6F">
                  <a:lumMod val="75000"/>
                </a:srgbClr>
              </a:solidFill>
            </a:endParaRPr>
          </a:p>
          <a:p>
            <a:pPr marL="179388" indent="-179388">
              <a:defRPr/>
            </a:pPr>
            <a:r>
              <a:rPr lang="en-US" sz="2800" dirty="0">
                <a:solidFill>
                  <a:prstClr val="white"/>
                </a:solidFill>
              </a:rPr>
              <a:t>•</a:t>
            </a:r>
            <a:r>
              <a:rPr lang="en-US" sz="2800" dirty="0" err="1">
                <a:solidFill>
                  <a:prstClr val="white"/>
                </a:solidFill>
              </a:rPr>
              <a:t>Menggunakan</a:t>
            </a:r>
            <a:r>
              <a:rPr lang="en-US" sz="2800" dirty="0">
                <a:solidFill>
                  <a:prstClr val="white"/>
                </a:solidFill>
              </a:rPr>
              <a:t> </a:t>
            </a:r>
            <a:r>
              <a:rPr lang="en-US" sz="2800" dirty="0" err="1">
                <a:solidFill>
                  <a:srgbClr val="4E5B6F">
                    <a:lumMod val="75000"/>
                  </a:srgbClr>
                </a:solidFill>
              </a:rPr>
              <a:t>konfigurasi</a:t>
            </a:r>
            <a:r>
              <a:rPr lang="en-US" sz="2800" dirty="0">
                <a:solidFill>
                  <a:srgbClr val="4E5B6F">
                    <a:lumMod val="75000"/>
                  </a:srgbClr>
                </a:solidFill>
              </a:rPr>
              <a:t> </a:t>
            </a:r>
            <a:r>
              <a:rPr lang="en-US" sz="2800" dirty="0" err="1">
                <a:solidFill>
                  <a:srgbClr val="4E5B6F">
                    <a:lumMod val="75000"/>
                  </a:srgbClr>
                </a:solidFill>
              </a:rPr>
              <a:t>segitiga</a:t>
            </a:r>
            <a:r>
              <a:rPr lang="en-US" sz="2800" dirty="0">
                <a:solidFill>
                  <a:srgbClr val="4E5B6F">
                    <a:lumMod val="75000"/>
                  </a:srgbClr>
                </a:solidFill>
              </a:rPr>
              <a:t> Einthoven</a:t>
            </a:r>
          </a:p>
          <a:p>
            <a:pPr marL="179388" indent="-179388">
              <a:defRPr/>
            </a:pPr>
            <a:endParaRPr lang="en-US" sz="2800" dirty="0">
              <a:solidFill>
                <a:srgbClr val="4E5B6F">
                  <a:lumMod val="75000"/>
                </a:srgbClr>
              </a:solidFill>
            </a:endParaRPr>
          </a:p>
          <a:p>
            <a:pPr marL="179388" indent="-179388">
              <a:defRPr/>
            </a:pPr>
            <a:r>
              <a:rPr lang="en-US" sz="2800" dirty="0">
                <a:solidFill>
                  <a:prstClr val="white"/>
                </a:solidFill>
              </a:rPr>
              <a:t>•</a:t>
            </a:r>
            <a:r>
              <a:rPr lang="en-US" sz="2800" dirty="0" err="1">
                <a:solidFill>
                  <a:prstClr val="white"/>
                </a:solidFill>
              </a:rPr>
              <a:t>Hanya</a:t>
            </a:r>
            <a:r>
              <a:rPr lang="en-US" sz="2800" dirty="0">
                <a:solidFill>
                  <a:prstClr val="white"/>
                </a:solidFill>
              </a:rPr>
              <a:t> </a:t>
            </a:r>
            <a:r>
              <a:rPr lang="en-US" sz="2800" dirty="0" err="1">
                <a:solidFill>
                  <a:prstClr val="white"/>
                </a:solidFill>
              </a:rPr>
              <a:t>menggunakan</a:t>
            </a:r>
            <a:r>
              <a:rPr lang="en-US" sz="2800" dirty="0">
                <a:solidFill>
                  <a:prstClr val="white"/>
                </a:solidFill>
              </a:rPr>
              <a:t> 3 lead</a:t>
            </a:r>
          </a:p>
          <a:p>
            <a:pPr marL="179388" indent="-179388">
              <a:defRPr/>
            </a:pPr>
            <a:r>
              <a:rPr lang="en-US" sz="2800" dirty="0">
                <a:solidFill>
                  <a:prstClr val="white"/>
                </a:solidFill>
              </a:rPr>
              <a:t>•</a:t>
            </a:r>
            <a:r>
              <a:rPr lang="en-US" sz="2800" dirty="0" err="1">
                <a:solidFill>
                  <a:srgbClr val="FFFF00"/>
                </a:solidFill>
              </a:rPr>
              <a:t>Dapat</a:t>
            </a:r>
            <a:r>
              <a:rPr lang="en-US" sz="2800" dirty="0">
                <a:solidFill>
                  <a:srgbClr val="FFFF00"/>
                </a:solidFill>
              </a:rPr>
              <a:t> </a:t>
            </a:r>
            <a:r>
              <a:rPr lang="en-US" sz="2800" dirty="0" err="1">
                <a:solidFill>
                  <a:srgbClr val="FFFF00"/>
                </a:solidFill>
              </a:rPr>
              <a:t>mewakili</a:t>
            </a:r>
            <a:r>
              <a:rPr lang="en-US" sz="2800" dirty="0">
                <a:solidFill>
                  <a:srgbClr val="FFFF00"/>
                </a:solidFill>
              </a:rPr>
              <a:t> </a:t>
            </a:r>
            <a:r>
              <a:rPr lang="en-US" sz="2800" dirty="0" err="1">
                <a:solidFill>
                  <a:srgbClr val="FFFF00"/>
                </a:solidFill>
              </a:rPr>
              <a:t>keadaan</a:t>
            </a:r>
            <a:r>
              <a:rPr lang="en-US" sz="2800" dirty="0">
                <a:solidFill>
                  <a:srgbClr val="FFFF00"/>
                </a:solidFill>
              </a:rPr>
              <a:t> </a:t>
            </a:r>
            <a:r>
              <a:rPr lang="en-US" sz="2800" dirty="0" err="1">
                <a:solidFill>
                  <a:srgbClr val="FFFF00"/>
                </a:solidFill>
              </a:rPr>
              <a:t>jantung</a:t>
            </a:r>
            <a:r>
              <a:rPr lang="en-US" sz="2800" dirty="0">
                <a:solidFill>
                  <a:srgbClr val="FFFF00"/>
                </a:solidFill>
              </a:rPr>
              <a:t> </a:t>
            </a:r>
            <a:r>
              <a:rPr lang="en-US" sz="2800" dirty="0" err="1">
                <a:solidFill>
                  <a:srgbClr val="FFFF00"/>
                </a:solidFill>
              </a:rPr>
              <a:t>pasien</a:t>
            </a:r>
            <a:endParaRPr lang="en-US" dirty="0">
              <a:solidFill>
                <a:srgbClr val="FFFF00"/>
              </a:solidFill>
            </a:endParaRPr>
          </a:p>
        </p:txBody>
      </p:sp>
      <p:pic>
        <p:nvPicPr>
          <p:cNvPr id="112644" name="Picture 11"/>
          <p:cNvPicPr>
            <a:picLocks noChangeAspect="1" noChangeArrowheads="1"/>
          </p:cNvPicPr>
          <p:nvPr/>
        </p:nvPicPr>
        <p:blipFill>
          <a:blip r:embed="rId2"/>
          <a:srcRect/>
          <a:stretch>
            <a:fillRect/>
          </a:stretch>
        </p:blipFill>
        <p:spPr bwMode="auto">
          <a:xfrm>
            <a:off x="4735513" y="1214438"/>
            <a:ext cx="3956050" cy="4629150"/>
          </a:xfrm>
          <a:prstGeom prst="rect">
            <a:avLst/>
          </a:prstGeom>
          <a:noFill/>
          <a:ln w="9525">
            <a:noFill/>
            <a:miter lim="800000"/>
            <a:headEnd/>
            <a:tailEnd/>
          </a:ln>
        </p:spPr>
      </p:pic>
      <p:sp>
        <p:nvSpPr>
          <p:cNvPr id="5" name="Rectangle 4"/>
          <p:cNvSpPr/>
          <p:nvPr/>
        </p:nvSpPr>
        <p:spPr>
          <a:xfrm>
            <a:off x="1" y="0"/>
            <a:ext cx="382136" cy="6858000"/>
          </a:xfrm>
          <a:prstGeom prst="rect">
            <a:avLst/>
          </a:prstGeom>
        </p:spPr>
        <p:style>
          <a:lnRef idx="2">
            <a:schemeClr val="accent1">
              <a:shade val="50000"/>
            </a:schemeClr>
          </a:lnRef>
          <a:fillRef idx="1003">
            <a:schemeClr val="dk2"/>
          </a:fillRef>
          <a:effectRef idx="0">
            <a:schemeClr val="accent1"/>
          </a:effectRef>
          <a:fontRef idx="minor">
            <a:schemeClr val="lt1"/>
          </a:fontRef>
        </p:style>
        <p:txBody>
          <a:bodyPr anchor="ctr"/>
          <a:lstStyle/>
          <a:p>
            <a:pPr algn="ctr">
              <a:defRPr/>
            </a:pPr>
            <a:endParaRPr lang="en-US">
              <a:solidFill>
                <a:prstClr val="white"/>
              </a:solidFill>
            </a:endParaRPr>
          </a:p>
        </p:txBody>
      </p:sp>
    </p:spTree>
    <p:extLst>
      <p:ext uri="{BB962C8B-B14F-4D97-AF65-F5344CB8AC3E}">
        <p14:creationId xmlns:p14="http://schemas.microsoft.com/office/powerpoint/2010/main" val="20716524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925" y="163513"/>
            <a:ext cx="8229600" cy="792162"/>
          </a:xfrm>
        </p:spPr>
        <p:txBody>
          <a:bodyPr>
            <a:normAutofit fontScale="90000"/>
          </a:bodyPr>
          <a:lstStyle/>
          <a:p>
            <a:pPr>
              <a:defRPr/>
            </a:pPr>
            <a:r>
              <a:rPr lang="en-US" b="1" dirty="0" smtClean="0">
                <a:solidFill>
                  <a:schemeClr val="tx1"/>
                </a:solidFill>
              </a:rPr>
              <a:t>            </a:t>
            </a:r>
            <a:r>
              <a:rPr lang="id-ID" b="1" dirty="0" smtClean="0">
                <a:solidFill>
                  <a:srgbClr val="FFC000"/>
                </a:solidFill>
              </a:rPr>
              <a:t>EKG </a:t>
            </a:r>
            <a:r>
              <a:rPr lang="en-US" b="1" dirty="0" smtClean="0">
                <a:solidFill>
                  <a:srgbClr val="FFC000"/>
                </a:solidFill>
              </a:rPr>
              <a:t> NORMAL </a:t>
            </a:r>
            <a:r>
              <a:rPr lang="en-US" dirty="0" smtClean="0"/>
              <a:t/>
            </a:r>
            <a:br>
              <a:rPr lang="en-US" dirty="0" smtClean="0"/>
            </a:br>
            <a:endParaRPr lang="en-US" dirty="0"/>
          </a:p>
        </p:txBody>
      </p:sp>
      <p:sp>
        <p:nvSpPr>
          <p:cNvPr id="113667" name="Content Placeholder 2"/>
          <p:cNvSpPr>
            <a:spLocks noGrp="1"/>
          </p:cNvSpPr>
          <p:nvPr>
            <p:ph idx="1"/>
          </p:nvPr>
        </p:nvSpPr>
        <p:spPr>
          <a:xfrm>
            <a:off x="304800" y="804863"/>
            <a:ext cx="8610600" cy="5900737"/>
          </a:xfrm>
        </p:spPr>
        <p:txBody>
          <a:bodyPr/>
          <a:lstStyle/>
          <a:p>
            <a:pPr>
              <a:buFont typeface="Wingdings" pitchFamily="2" charset="2"/>
              <a:buNone/>
            </a:pPr>
            <a:r>
              <a:rPr lang="id-ID" smtClean="0"/>
              <a:t>   </a:t>
            </a:r>
            <a:r>
              <a:rPr lang="id-ID" sz="2400" smtClean="0"/>
              <a:t> Pada dasarnya EKG terdiri dari banyak gelombang, yang tiap gelombang mewakilkan sat</a:t>
            </a:r>
            <a:r>
              <a:rPr lang="en-US" sz="2400" smtClean="0"/>
              <a:t>u</a:t>
            </a:r>
            <a:r>
              <a:rPr lang="id-ID" sz="2400" smtClean="0"/>
              <a:t> denyut jantung (satu kali aktifitas listrik jantung).</a:t>
            </a:r>
            <a:endParaRPr lang="en-US" sz="2400" smtClean="0"/>
          </a:p>
          <a:p>
            <a:pPr>
              <a:buFont typeface="Wingdings" pitchFamily="2" charset="2"/>
              <a:buNone/>
            </a:pPr>
            <a:r>
              <a:rPr lang="id-ID" sz="2000" smtClean="0">
                <a:solidFill>
                  <a:srgbClr val="0000FF"/>
                </a:solidFill>
              </a:rPr>
              <a:t> </a:t>
            </a:r>
            <a:r>
              <a:rPr lang="id-ID" sz="2000" smtClean="0">
                <a:solidFill>
                  <a:srgbClr val="FFFF00"/>
                </a:solidFill>
              </a:rPr>
              <a:t>Lihat gambar satu gelombang EKG:</a:t>
            </a:r>
            <a:endParaRPr lang="en-US" sz="2000" smtClean="0">
              <a:solidFill>
                <a:srgbClr val="FFFF00"/>
              </a:solidFill>
            </a:endParaRPr>
          </a:p>
          <a:p>
            <a:endParaRPr lang="en-US" smtClean="0"/>
          </a:p>
        </p:txBody>
      </p:sp>
      <p:sp>
        <p:nvSpPr>
          <p:cNvPr id="6" name="Rectangle 5"/>
          <p:cNvSpPr/>
          <p:nvPr/>
        </p:nvSpPr>
        <p:spPr>
          <a:xfrm>
            <a:off x="4503738" y="2579688"/>
            <a:ext cx="4411662" cy="39735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d-ID" sz="2000" dirty="0">
                <a:solidFill>
                  <a:prstClr val="white"/>
                </a:solidFill>
              </a:rPr>
              <a:t>Dalam satu gelombang EKG terdiri </a:t>
            </a:r>
            <a:r>
              <a:rPr lang="en-US" sz="2000" dirty="0" err="1">
                <a:solidFill>
                  <a:prstClr val="white"/>
                </a:solidFill>
              </a:rPr>
              <a:t>dari</a:t>
            </a:r>
            <a:r>
              <a:rPr lang="en-US" sz="2000" dirty="0">
                <a:solidFill>
                  <a:prstClr val="white"/>
                </a:solidFill>
              </a:rPr>
              <a:t>:</a:t>
            </a:r>
            <a:r>
              <a:rPr lang="id-ID" sz="2000" dirty="0">
                <a:solidFill>
                  <a:prstClr val="white"/>
                </a:solidFill>
              </a:rPr>
              <a:t>  </a:t>
            </a:r>
            <a:r>
              <a:rPr lang="en-US" sz="2000" b="1" dirty="0">
                <a:solidFill>
                  <a:prstClr val="black"/>
                </a:solidFill>
              </a:rPr>
              <a:t>T</a:t>
            </a:r>
            <a:r>
              <a:rPr lang="id-ID" sz="2000" b="1" dirty="0">
                <a:solidFill>
                  <a:prstClr val="black"/>
                </a:solidFill>
              </a:rPr>
              <a:t>itik </a:t>
            </a:r>
            <a:r>
              <a:rPr lang="en-US" sz="2000" b="1" dirty="0">
                <a:solidFill>
                  <a:prstClr val="black"/>
                </a:solidFill>
              </a:rPr>
              <a:t>, I</a:t>
            </a:r>
            <a:r>
              <a:rPr lang="id-ID" sz="2000" b="1" dirty="0">
                <a:solidFill>
                  <a:prstClr val="black"/>
                </a:solidFill>
              </a:rPr>
              <a:t>nterval dan </a:t>
            </a:r>
            <a:r>
              <a:rPr lang="en-US" sz="2000" b="1" dirty="0">
                <a:solidFill>
                  <a:prstClr val="black"/>
                </a:solidFill>
              </a:rPr>
              <a:t>S</a:t>
            </a:r>
            <a:r>
              <a:rPr lang="id-ID" sz="2000" b="1" dirty="0">
                <a:solidFill>
                  <a:prstClr val="black"/>
                </a:solidFill>
              </a:rPr>
              <a:t>egmen</a:t>
            </a:r>
            <a:r>
              <a:rPr lang="id-ID" sz="2000" dirty="0">
                <a:solidFill>
                  <a:prstClr val="black"/>
                </a:solidFill>
              </a:rPr>
              <a:t>. </a:t>
            </a:r>
            <a:endParaRPr lang="en-US" sz="2000" dirty="0">
              <a:solidFill>
                <a:prstClr val="black"/>
              </a:solidFill>
            </a:endParaRPr>
          </a:p>
          <a:p>
            <a:pPr>
              <a:defRPr/>
            </a:pPr>
            <a:r>
              <a:rPr lang="id-ID" sz="2000" b="1" i="1" dirty="0">
                <a:solidFill>
                  <a:prstClr val="white"/>
                </a:solidFill>
              </a:rPr>
              <a:t>Titik terdiri dari </a:t>
            </a:r>
            <a:r>
              <a:rPr lang="en-US" sz="2000" b="1" i="1" dirty="0">
                <a:solidFill>
                  <a:prstClr val="white"/>
                </a:solidFill>
              </a:rPr>
              <a:t>:</a:t>
            </a:r>
          </a:p>
          <a:p>
            <a:pPr>
              <a:defRPr/>
            </a:pPr>
            <a:r>
              <a:rPr lang="en-US" sz="2000" b="1" i="1" dirty="0">
                <a:solidFill>
                  <a:prstClr val="black"/>
                </a:solidFill>
              </a:rPr>
              <a:t>T</a:t>
            </a:r>
            <a:r>
              <a:rPr lang="id-ID" sz="2000" b="1" i="1" dirty="0">
                <a:solidFill>
                  <a:prstClr val="black"/>
                </a:solidFill>
              </a:rPr>
              <a:t>itik P, Q, R, S, T  </a:t>
            </a:r>
            <a:endParaRPr lang="en-US" sz="2000" b="1" i="1" dirty="0">
              <a:solidFill>
                <a:prstClr val="black"/>
              </a:solidFill>
            </a:endParaRPr>
          </a:p>
          <a:p>
            <a:pPr>
              <a:defRPr/>
            </a:pPr>
            <a:r>
              <a:rPr lang="id-ID" sz="2000" b="1" i="1" dirty="0">
                <a:solidFill>
                  <a:prstClr val="white"/>
                </a:solidFill>
              </a:rPr>
              <a:t>Interval terdiri dari </a:t>
            </a:r>
            <a:r>
              <a:rPr lang="en-US" sz="2000" b="1" i="1" dirty="0">
                <a:solidFill>
                  <a:prstClr val="white"/>
                </a:solidFill>
              </a:rPr>
              <a:t>:</a:t>
            </a:r>
          </a:p>
          <a:p>
            <a:pPr>
              <a:defRPr/>
            </a:pPr>
            <a:r>
              <a:rPr lang="id-ID" sz="2000" b="1" i="1" dirty="0">
                <a:solidFill>
                  <a:prstClr val="black"/>
                </a:solidFill>
              </a:rPr>
              <a:t>PR interval, </a:t>
            </a:r>
            <a:endParaRPr lang="en-US" sz="2000" b="1" i="1" dirty="0">
              <a:solidFill>
                <a:prstClr val="black"/>
              </a:solidFill>
            </a:endParaRPr>
          </a:p>
          <a:p>
            <a:pPr>
              <a:defRPr/>
            </a:pPr>
            <a:r>
              <a:rPr lang="id-ID" sz="2000" b="1" i="1" dirty="0">
                <a:solidFill>
                  <a:prstClr val="black"/>
                </a:solidFill>
              </a:rPr>
              <a:t>QRS interval dan </a:t>
            </a:r>
            <a:endParaRPr lang="en-US" sz="2000" b="1" i="1" dirty="0">
              <a:solidFill>
                <a:prstClr val="black"/>
              </a:solidFill>
            </a:endParaRPr>
          </a:p>
          <a:p>
            <a:pPr>
              <a:defRPr/>
            </a:pPr>
            <a:r>
              <a:rPr lang="id-ID" sz="2000" b="1" i="1" dirty="0">
                <a:solidFill>
                  <a:prstClr val="black"/>
                </a:solidFill>
              </a:rPr>
              <a:t>QT interval </a:t>
            </a:r>
            <a:endParaRPr lang="en-US" sz="2000" b="1" i="1" dirty="0">
              <a:solidFill>
                <a:prstClr val="black"/>
              </a:solidFill>
            </a:endParaRPr>
          </a:p>
          <a:p>
            <a:pPr>
              <a:defRPr/>
            </a:pPr>
            <a:r>
              <a:rPr lang="id-ID" sz="2000" i="1" dirty="0">
                <a:solidFill>
                  <a:prstClr val="white"/>
                </a:solidFill>
              </a:rPr>
              <a:t> </a:t>
            </a:r>
            <a:r>
              <a:rPr lang="id-ID" sz="2000" b="1" i="1" dirty="0">
                <a:solidFill>
                  <a:prstClr val="white"/>
                </a:solidFill>
              </a:rPr>
              <a:t>Segmen terdiri dari </a:t>
            </a:r>
            <a:r>
              <a:rPr lang="en-US" sz="2000" b="1" i="1" dirty="0">
                <a:solidFill>
                  <a:prstClr val="white"/>
                </a:solidFill>
              </a:rPr>
              <a:t>:</a:t>
            </a:r>
          </a:p>
          <a:p>
            <a:pPr>
              <a:defRPr/>
            </a:pPr>
            <a:r>
              <a:rPr lang="id-ID" sz="2000" b="1" i="1" dirty="0">
                <a:solidFill>
                  <a:prstClr val="black"/>
                </a:solidFill>
              </a:rPr>
              <a:t>PR segmen, dan </a:t>
            </a:r>
            <a:endParaRPr lang="en-US" sz="2000" b="1" i="1" dirty="0">
              <a:solidFill>
                <a:prstClr val="black"/>
              </a:solidFill>
            </a:endParaRPr>
          </a:p>
          <a:p>
            <a:pPr>
              <a:defRPr/>
            </a:pPr>
            <a:r>
              <a:rPr lang="id-ID" sz="2000" b="1" i="1" dirty="0">
                <a:solidFill>
                  <a:prstClr val="black"/>
                </a:solidFill>
              </a:rPr>
              <a:t>ST segmen</a:t>
            </a:r>
            <a:endParaRPr lang="en-US" sz="2000" b="1" i="1" dirty="0">
              <a:solidFill>
                <a:prstClr val="black"/>
              </a:solidFill>
            </a:endParaRPr>
          </a:p>
          <a:p>
            <a:pPr>
              <a:defRPr/>
            </a:pPr>
            <a:endParaRPr lang="en-US" sz="2000" dirty="0">
              <a:solidFill>
                <a:prstClr val="white"/>
              </a:solidFill>
            </a:endParaRPr>
          </a:p>
        </p:txBody>
      </p:sp>
      <p:sp>
        <p:nvSpPr>
          <p:cNvPr id="7" name="Rectangle 6"/>
          <p:cNvSpPr/>
          <p:nvPr/>
        </p:nvSpPr>
        <p:spPr>
          <a:xfrm>
            <a:off x="504825" y="2579688"/>
            <a:ext cx="3767138" cy="3930650"/>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US">
              <a:solidFill>
                <a:prstClr val="black"/>
              </a:solidFill>
            </a:endParaRPr>
          </a:p>
        </p:txBody>
      </p:sp>
      <p:pic>
        <p:nvPicPr>
          <p:cNvPr id="113670" name="Picture 7" descr="608px-sinusrhythmlabels_svg"/>
          <p:cNvPicPr>
            <a:picLocks noChangeAspect="1" noChangeArrowheads="1"/>
          </p:cNvPicPr>
          <p:nvPr/>
        </p:nvPicPr>
        <p:blipFill>
          <a:blip r:embed="rId2"/>
          <a:srcRect/>
          <a:stretch>
            <a:fillRect/>
          </a:stretch>
        </p:blipFill>
        <p:spPr bwMode="auto">
          <a:xfrm>
            <a:off x="614363" y="2819400"/>
            <a:ext cx="3425825" cy="2524125"/>
          </a:xfrm>
          <a:prstGeom prst="rect">
            <a:avLst/>
          </a:prstGeom>
          <a:noFill/>
          <a:ln w="9525">
            <a:noFill/>
            <a:miter lim="800000"/>
            <a:headEnd/>
            <a:tailEnd/>
          </a:ln>
        </p:spPr>
      </p:pic>
      <p:sp>
        <p:nvSpPr>
          <p:cNvPr id="9" name="Rectangle 8"/>
          <p:cNvSpPr/>
          <p:nvPr/>
        </p:nvSpPr>
        <p:spPr>
          <a:xfrm>
            <a:off x="0" y="0"/>
            <a:ext cx="395785" cy="6858000"/>
          </a:xfrm>
          <a:prstGeom prst="rect">
            <a:avLst/>
          </a:prstGeom>
        </p:spPr>
        <p:style>
          <a:lnRef idx="2">
            <a:schemeClr val="accent1">
              <a:shade val="50000"/>
            </a:schemeClr>
          </a:lnRef>
          <a:fillRef idx="1003">
            <a:schemeClr val="dk2"/>
          </a:fillRef>
          <a:effectRef idx="0">
            <a:schemeClr val="accent1"/>
          </a:effectRef>
          <a:fontRef idx="minor">
            <a:schemeClr val="lt1"/>
          </a:fontRef>
        </p:style>
        <p:txBody>
          <a:bodyPr anchor="ctr"/>
          <a:lstStyle/>
          <a:p>
            <a:pPr algn="ctr">
              <a:defRPr/>
            </a:pPr>
            <a:endParaRPr lang="en-US">
              <a:solidFill>
                <a:prstClr val="white"/>
              </a:solidFill>
            </a:endParaRPr>
          </a:p>
        </p:txBody>
      </p:sp>
    </p:spTree>
    <p:extLst>
      <p:ext uri="{BB962C8B-B14F-4D97-AF65-F5344CB8AC3E}">
        <p14:creationId xmlns:p14="http://schemas.microsoft.com/office/powerpoint/2010/main" val="15043026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id-ID" sz="2400" b="1" dirty="0" smtClean="0">
                <a:latin typeface="Arial Narrow" pitchFamily="34" charset="0"/>
                <a:ea typeface="Times New Roman" pitchFamily="18" charset="0"/>
                <a:cs typeface="Times New Roman" pitchFamily="18" charset="0"/>
              </a:rPr>
              <a:t>Penjelasan gambar :</a:t>
            </a:r>
            <a:endParaRPr lang="en-US" sz="2400" b="1" dirty="0"/>
          </a:p>
        </p:txBody>
      </p:sp>
      <p:pic>
        <p:nvPicPr>
          <p:cNvPr id="114693" name="Content Placeholder 3" descr="608px-sinusrhythmlabels_svg"/>
          <p:cNvPicPr>
            <a:picLocks noGrp="1"/>
          </p:cNvPicPr>
          <p:nvPr>
            <p:ph idx="1"/>
          </p:nvPr>
        </p:nvPicPr>
        <p:blipFill>
          <a:blip r:embed="rId2"/>
          <a:srcRect/>
          <a:stretch>
            <a:fillRect/>
          </a:stretch>
        </p:blipFill>
        <p:spPr>
          <a:xfrm>
            <a:off x="571500" y="2600325"/>
            <a:ext cx="3505200" cy="3200400"/>
          </a:xfrm>
        </p:spPr>
      </p:pic>
      <p:sp>
        <p:nvSpPr>
          <p:cNvPr id="6" name="Rectangle 5"/>
          <p:cNvSpPr/>
          <p:nvPr/>
        </p:nvSpPr>
        <p:spPr>
          <a:xfrm>
            <a:off x="4271963" y="2128838"/>
            <a:ext cx="4614862" cy="4029075"/>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0" hangingPunct="0">
              <a:defRPr/>
            </a:pPr>
            <a:r>
              <a:rPr lang="id-ID" sz="2000" b="1" dirty="0">
                <a:solidFill>
                  <a:srgbClr val="FF0000"/>
                </a:solidFill>
                <a:latin typeface="Arial Narrow" pitchFamily="34" charset="0"/>
                <a:ea typeface="Times New Roman" pitchFamily="18" charset="0"/>
                <a:cs typeface="Times New Roman" pitchFamily="18" charset="0"/>
              </a:rPr>
              <a:t>Titik P mempunyai arti bahwa terjadinya denyutan/</a:t>
            </a:r>
            <a:r>
              <a:rPr lang="en-US" sz="2000" b="1" dirty="0">
                <a:solidFill>
                  <a:srgbClr val="FF0000"/>
                </a:solidFill>
                <a:latin typeface="Arial Narrow" pitchFamily="34" charset="0"/>
                <a:ea typeface="Times New Roman" pitchFamily="18" charset="0"/>
                <a:cs typeface="Times New Roman" pitchFamily="18" charset="0"/>
              </a:rPr>
              <a:t> </a:t>
            </a:r>
            <a:r>
              <a:rPr lang="id-ID" sz="2000" b="1" dirty="0">
                <a:solidFill>
                  <a:srgbClr val="FF0000"/>
                </a:solidFill>
                <a:latin typeface="Arial Narrow" pitchFamily="34" charset="0"/>
                <a:ea typeface="Times New Roman" pitchFamily="18" charset="0"/>
                <a:cs typeface="Times New Roman" pitchFamily="18" charset="0"/>
              </a:rPr>
              <a:t>kontraksi pada </a:t>
            </a:r>
            <a:r>
              <a:rPr lang="id-ID" sz="2000" b="1" i="1" dirty="0">
                <a:solidFill>
                  <a:srgbClr val="FF0000"/>
                </a:solidFill>
                <a:latin typeface="Arial Narrow" pitchFamily="34" charset="0"/>
                <a:ea typeface="Times New Roman" pitchFamily="18" charset="0"/>
                <a:cs typeface="Times New Roman" pitchFamily="18" charset="0"/>
              </a:rPr>
              <a:t>atrium</a:t>
            </a:r>
            <a:r>
              <a:rPr lang="en-US" sz="2000" b="1" i="1" dirty="0">
                <a:solidFill>
                  <a:srgbClr val="FF0000"/>
                </a:solidFill>
                <a:latin typeface="Arial Narrow" pitchFamily="34" charset="0"/>
                <a:ea typeface="Times New Roman" pitchFamily="18" charset="0"/>
                <a:cs typeface="Times New Roman" pitchFamily="18" charset="0"/>
              </a:rPr>
              <a:t> </a:t>
            </a:r>
            <a:r>
              <a:rPr lang="id-ID" sz="2000" b="1" dirty="0">
                <a:solidFill>
                  <a:srgbClr val="FF0000"/>
                </a:solidFill>
                <a:latin typeface="Arial Narrow" pitchFamily="34" charset="0"/>
                <a:ea typeface="Times New Roman" pitchFamily="18" charset="0"/>
                <a:cs typeface="Times New Roman" pitchFamily="18" charset="0"/>
              </a:rPr>
              <a:t>jantung </a:t>
            </a:r>
            <a:r>
              <a:rPr lang="id-ID" sz="2000" b="1" dirty="0">
                <a:solidFill>
                  <a:srgbClr val="FF0000"/>
                </a:solidFill>
                <a:ea typeface="Times New Roman" pitchFamily="18" charset="0"/>
                <a:cs typeface="Times New Roman" pitchFamily="18" charset="0"/>
              </a:rPr>
              <a:t>     </a:t>
            </a:r>
            <a:r>
              <a:rPr lang="id-ID" sz="2000" b="1" dirty="0">
                <a:solidFill>
                  <a:srgbClr val="FF0000"/>
                </a:solidFill>
                <a:latin typeface="Arial Narrow" pitchFamily="34" charset="0"/>
                <a:ea typeface="Times New Roman" pitchFamily="18" charset="0"/>
                <a:cs typeface="Times New Roman" pitchFamily="18" charset="0"/>
              </a:rPr>
              <a:t>(dextra &amp; sinistra)</a:t>
            </a:r>
            <a:r>
              <a:rPr lang="en-US" sz="2000" b="1" dirty="0">
                <a:solidFill>
                  <a:srgbClr val="FF0000"/>
                </a:solidFill>
                <a:latin typeface="Arial" pitchFamily="34" charset="0"/>
                <a:ea typeface="Times New Roman" pitchFamily="18" charset="0"/>
                <a:cs typeface="Arial" pitchFamily="34" charset="0"/>
              </a:rPr>
              <a:t>.</a:t>
            </a:r>
          </a:p>
          <a:p>
            <a:pPr eaLnBrk="0" hangingPunct="0">
              <a:defRPr/>
            </a:pPr>
            <a:endParaRPr lang="en-US" sz="2000" b="1" dirty="0">
              <a:solidFill>
                <a:srgbClr val="FF0000"/>
              </a:solidFill>
              <a:latin typeface="Arial" pitchFamily="34" charset="0"/>
              <a:ea typeface="Times New Roman" pitchFamily="18" charset="0"/>
              <a:cs typeface="Arial" pitchFamily="34" charset="0"/>
            </a:endParaRPr>
          </a:p>
          <a:p>
            <a:pPr eaLnBrk="0" hangingPunct="0">
              <a:defRPr/>
            </a:pPr>
            <a:r>
              <a:rPr lang="id-ID" sz="2000" b="1" dirty="0">
                <a:solidFill>
                  <a:srgbClr val="EA157A"/>
                </a:solidFill>
                <a:latin typeface="Arial Narrow" pitchFamily="34" charset="0"/>
                <a:ea typeface="Times New Roman" pitchFamily="18" charset="0"/>
                <a:cs typeface="Times New Roman" pitchFamily="18" charset="0"/>
              </a:rPr>
              <a:t>Titik Q, R dan S </a:t>
            </a:r>
            <a:r>
              <a:rPr lang="id-ID" sz="2000" b="1" dirty="0">
                <a:solidFill>
                  <a:prstClr val="black"/>
                </a:solidFill>
                <a:latin typeface="Arial Narrow" pitchFamily="34" charset="0"/>
                <a:ea typeface="Times New Roman" pitchFamily="18" charset="0"/>
                <a:cs typeface="Times New Roman" pitchFamily="18" charset="0"/>
              </a:rPr>
              <a:t>mempunyai arti </a:t>
            </a:r>
            <a:endParaRPr lang="en-US" sz="2000" b="1" dirty="0">
              <a:solidFill>
                <a:prstClr val="black"/>
              </a:solidFill>
              <a:latin typeface="Arial Narrow" pitchFamily="34" charset="0"/>
              <a:ea typeface="Times New Roman" pitchFamily="18" charset="0"/>
              <a:cs typeface="Times New Roman" pitchFamily="18" charset="0"/>
            </a:endParaRPr>
          </a:p>
          <a:p>
            <a:pPr eaLnBrk="0" hangingPunct="0">
              <a:defRPr/>
            </a:pPr>
            <a:r>
              <a:rPr lang="id-ID" sz="2000" b="1" dirty="0">
                <a:solidFill>
                  <a:prstClr val="black"/>
                </a:solidFill>
                <a:latin typeface="Arial Narrow" pitchFamily="34" charset="0"/>
                <a:ea typeface="Times New Roman" pitchFamily="18" charset="0"/>
                <a:cs typeface="Times New Roman" pitchFamily="18" charset="0"/>
              </a:rPr>
              <a:t>bahwa terjadi</a:t>
            </a:r>
            <a:r>
              <a:rPr lang="en-US" sz="2000" b="1" dirty="0">
                <a:solidFill>
                  <a:prstClr val="black"/>
                </a:solidFill>
                <a:latin typeface="Arial Narrow" pitchFamily="34" charset="0"/>
                <a:ea typeface="Times New Roman" pitchFamily="18" charset="0"/>
                <a:cs typeface="Times New Roman" pitchFamily="18" charset="0"/>
              </a:rPr>
              <a:t> </a:t>
            </a:r>
            <a:r>
              <a:rPr lang="id-ID" sz="2000" b="1" dirty="0">
                <a:solidFill>
                  <a:prstClr val="black"/>
                </a:solidFill>
                <a:latin typeface="Arial Narrow" pitchFamily="34" charset="0"/>
                <a:ea typeface="Times New Roman" pitchFamily="18" charset="0"/>
                <a:cs typeface="Times New Roman" pitchFamily="18" charset="0"/>
              </a:rPr>
              <a:t>denyutan/kontraksi  pada ventrikel </a:t>
            </a:r>
            <a:r>
              <a:rPr lang="id-ID" sz="2000" b="1" dirty="0">
                <a:solidFill>
                  <a:prstClr val="black"/>
                </a:solidFill>
                <a:ea typeface="Times New Roman" pitchFamily="18" charset="0"/>
                <a:cs typeface="Times New Roman" pitchFamily="18" charset="0"/>
              </a:rPr>
              <a:t> </a:t>
            </a:r>
            <a:r>
              <a:rPr lang="id-ID" sz="2000" b="1" dirty="0">
                <a:solidFill>
                  <a:prstClr val="black"/>
                </a:solidFill>
                <a:latin typeface="Arial Narrow" pitchFamily="34" charset="0"/>
                <a:ea typeface="Times New Roman" pitchFamily="18" charset="0"/>
                <a:cs typeface="Times New Roman" pitchFamily="18" charset="0"/>
              </a:rPr>
              <a:t>dextra &amp;</a:t>
            </a:r>
            <a:r>
              <a:rPr lang="id-ID" sz="2000" b="1" dirty="0">
                <a:solidFill>
                  <a:prstClr val="black"/>
                </a:solidFill>
                <a:ea typeface="Times New Roman" pitchFamily="18" charset="0"/>
                <a:cs typeface="Times New Roman" pitchFamily="18" charset="0"/>
              </a:rPr>
              <a:t> </a:t>
            </a:r>
            <a:r>
              <a:rPr lang="id-ID" sz="2000" b="1" dirty="0">
                <a:solidFill>
                  <a:prstClr val="black"/>
                </a:solidFill>
                <a:latin typeface="Arial Narrow" pitchFamily="34" charset="0"/>
                <a:ea typeface="Times New Roman" pitchFamily="18" charset="0"/>
                <a:cs typeface="Times New Roman" pitchFamily="18" charset="0"/>
              </a:rPr>
              <a:t>sinistra</a:t>
            </a:r>
            <a:r>
              <a:rPr lang="en-US" sz="2000" b="1" dirty="0">
                <a:solidFill>
                  <a:prstClr val="black"/>
                </a:solidFill>
                <a:latin typeface="Arial" pitchFamily="34" charset="0"/>
                <a:ea typeface="Times New Roman" pitchFamily="18" charset="0"/>
                <a:cs typeface="Arial" pitchFamily="34" charset="0"/>
              </a:rPr>
              <a:t>.</a:t>
            </a:r>
          </a:p>
          <a:p>
            <a:pPr eaLnBrk="0" hangingPunct="0">
              <a:defRPr/>
            </a:pPr>
            <a:endParaRPr lang="en-US" sz="2000" b="1" dirty="0">
              <a:solidFill>
                <a:prstClr val="black"/>
              </a:solidFill>
              <a:latin typeface="Arial" pitchFamily="34" charset="0"/>
              <a:ea typeface="Times New Roman" pitchFamily="18" charset="0"/>
              <a:cs typeface="Arial" pitchFamily="34" charset="0"/>
            </a:endParaRPr>
          </a:p>
          <a:p>
            <a:pPr eaLnBrk="0" hangingPunct="0">
              <a:buFont typeface="Arial" pitchFamily="34" charset="0"/>
              <a:buChar char="•"/>
              <a:defRPr/>
            </a:pPr>
            <a:r>
              <a:rPr lang="en-US" sz="2000" b="1" dirty="0">
                <a:solidFill>
                  <a:srgbClr val="EA157A"/>
                </a:solidFill>
                <a:latin typeface="Arial Narrow" pitchFamily="34" charset="0"/>
                <a:ea typeface="Times New Roman" pitchFamily="18" charset="0"/>
                <a:cs typeface="Times New Roman" pitchFamily="18" charset="0"/>
              </a:rPr>
              <a:t>T</a:t>
            </a:r>
            <a:r>
              <a:rPr lang="id-ID" sz="2000" b="1" dirty="0">
                <a:solidFill>
                  <a:srgbClr val="EA157A"/>
                </a:solidFill>
                <a:latin typeface="Arial Narrow" pitchFamily="34" charset="0"/>
                <a:ea typeface="Times New Roman" pitchFamily="18" charset="0"/>
                <a:cs typeface="Times New Roman" pitchFamily="18" charset="0"/>
              </a:rPr>
              <a:t>itik T</a:t>
            </a:r>
            <a:r>
              <a:rPr lang="en-US" sz="2000" b="1" dirty="0">
                <a:solidFill>
                  <a:srgbClr val="EA157A"/>
                </a:solidFill>
                <a:latin typeface="Arial Narrow" pitchFamily="34" charset="0"/>
                <a:ea typeface="Times New Roman" pitchFamily="18" charset="0"/>
                <a:cs typeface="Times New Roman" pitchFamily="18" charset="0"/>
              </a:rPr>
              <a:t> </a:t>
            </a:r>
            <a:r>
              <a:rPr lang="id-ID" sz="2000" b="1" dirty="0">
                <a:solidFill>
                  <a:srgbClr val="EA157A"/>
                </a:solidFill>
                <a:latin typeface="Arial Narrow" pitchFamily="34" charset="0"/>
                <a:ea typeface="Times New Roman" pitchFamily="18" charset="0"/>
                <a:cs typeface="Times New Roman" pitchFamily="18" charset="0"/>
              </a:rPr>
              <a:t>mempunyai arti </a:t>
            </a:r>
            <a:endParaRPr lang="en-US" sz="2000" b="1" dirty="0">
              <a:solidFill>
                <a:srgbClr val="EA157A"/>
              </a:solidFill>
              <a:latin typeface="Arial Narrow" pitchFamily="34" charset="0"/>
              <a:ea typeface="Times New Roman" pitchFamily="18" charset="0"/>
              <a:cs typeface="Times New Roman" pitchFamily="18" charset="0"/>
            </a:endParaRPr>
          </a:p>
          <a:p>
            <a:pPr eaLnBrk="0" hangingPunct="0">
              <a:defRPr/>
            </a:pPr>
            <a:r>
              <a:rPr lang="id-ID" sz="2000" b="1" dirty="0">
                <a:solidFill>
                  <a:prstClr val="black"/>
                </a:solidFill>
                <a:latin typeface="Arial Narrow" pitchFamily="34" charset="0"/>
                <a:ea typeface="Times New Roman" pitchFamily="18" charset="0"/>
                <a:cs typeface="Times New Roman" pitchFamily="18" charset="0"/>
              </a:rPr>
              <a:t>bahwa terjadi relaksasi pada ventrikel </a:t>
            </a:r>
            <a:r>
              <a:rPr lang="id-ID" sz="2000" b="1" dirty="0">
                <a:solidFill>
                  <a:prstClr val="black"/>
                </a:solidFill>
                <a:ea typeface="Times New Roman" pitchFamily="18" charset="0"/>
                <a:cs typeface="Times New Roman" pitchFamily="18" charset="0"/>
              </a:rPr>
              <a:t> </a:t>
            </a:r>
            <a:r>
              <a:rPr lang="id-ID" sz="2000" b="1" dirty="0">
                <a:solidFill>
                  <a:prstClr val="black"/>
                </a:solidFill>
                <a:latin typeface="Arial Narrow" pitchFamily="34" charset="0"/>
                <a:ea typeface="Times New Roman" pitchFamily="18" charset="0"/>
                <a:cs typeface="Times New Roman" pitchFamily="18" charset="0"/>
              </a:rPr>
              <a:t>dextra &amp;</a:t>
            </a:r>
            <a:r>
              <a:rPr lang="id-ID" sz="2000" b="1" dirty="0">
                <a:solidFill>
                  <a:prstClr val="black"/>
                </a:solidFill>
                <a:ea typeface="Times New Roman" pitchFamily="18" charset="0"/>
                <a:cs typeface="Times New Roman" pitchFamily="18" charset="0"/>
              </a:rPr>
              <a:t> </a:t>
            </a:r>
            <a:r>
              <a:rPr lang="id-ID" sz="2000" b="1" dirty="0">
                <a:solidFill>
                  <a:prstClr val="black"/>
                </a:solidFill>
                <a:latin typeface="Arial Narrow" pitchFamily="34" charset="0"/>
                <a:ea typeface="Times New Roman" pitchFamily="18" charset="0"/>
                <a:cs typeface="Times New Roman" pitchFamily="18" charset="0"/>
              </a:rPr>
              <a:t>sinistra</a:t>
            </a:r>
            <a:r>
              <a:rPr lang="en-US" sz="2000" b="1" dirty="0">
                <a:solidFill>
                  <a:prstClr val="black"/>
                </a:solidFill>
                <a:latin typeface="Arial" pitchFamily="34" charset="0"/>
                <a:ea typeface="Times New Roman" pitchFamily="18" charset="0"/>
                <a:cs typeface="Arial" pitchFamily="34" charset="0"/>
              </a:rPr>
              <a:t>.</a:t>
            </a:r>
            <a:endParaRPr lang="id-ID" sz="2000" b="1" dirty="0">
              <a:solidFill>
                <a:prstClr val="black"/>
              </a:solidFill>
              <a:latin typeface="Arial" pitchFamily="34" charset="0"/>
              <a:cs typeface="Arial" pitchFamily="34" charset="0"/>
            </a:endParaRPr>
          </a:p>
        </p:txBody>
      </p:sp>
      <p:sp>
        <p:nvSpPr>
          <p:cNvPr id="7" name="Rectangle 6"/>
          <p:cNvSpPr/>
          <p:nvPr/>
        </p:nvSpPr>
        <p:spPr>
          <a:xfrm>
            <a:off x="485775" y="2143125"/>
            <a:ext cx="3629025" cy="3986213"/>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9" name="Rectangle 8"/>
          <p:cNvSpPr/>
          <p:nvPr/>
        </p:nvSpPr>
        <p:spPr>
          <a:xfrm>
            <a:off x="0" y="0"/>
            <a:ext cx="400050" cy="6858000"/>
          </a:xfrm>
          <a:prstGeom prst="rect">
            <a:avLst/>
          </a:prstGeom>
        </p:spPr>
        <p:style>
          <a:lnRef idx="2">
            <a:schemeClr val="accent1">
              <a:shade val="50000"/>
            </a:schemeClr>
          </a:lnRef>
          <a:fillRef idx="1003">
            <a:schemeClr val="dk2"/>
          </a:fillRef>
          <a:effectRef idx="0">
            <a:schemeClr val="accent1"/>
          </a:effectRef>
          <a:fontRef idx="minor">
            <a:schemeClr val="lt1"/>
          </a:fontRef>
        </p:style>
        <p:txBody>
          <a:bodyPr anchor="ctr"/>
          <a:lstStyle/>
          <a:p>
            <a:pPr algn="ctr">
              <a:defRPr/>
            </a:pPr>
            <a:endParaRPr lang="en-US">
              <a:solidFill>
                <a:prstClr val="white"/>
              </a:solidFill>
            </a:endParaRPr>
          </a:p>
        </p:txBody>
      </p:sp>
    </p:spTree>
    <p:extLst>
      <p:ext uri="{BB962C8B-B14F-4D97-AF65-F5344CB8AC3E}">
        <p14:creationId xmlns:p14="http://schemas.microsoft.com/office/powerpoint/2010/main" val="38173002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500" y="214313"/>
            <a:ext cx="8001000" cy="286232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spAutoFit/>
          </a:bodyPr>
          <a:lstStyle/>
          <a:p>
            <a:pPr>
              <a:defRPr/>
            </a:pPr>
            <a:r>
              <a:rPr lang="en-US" sz="2000" b="1" dirty="0" err="1">
                <a:solidFill>
                  <a:srgbClr val="D6ECFF">
                    <a:lumMod val="75000"/>
                  </a:srgbClr>
                </a:solidFill>
              </a:rPr>
              <a:t>Gelombang</a:t>
            </a:r>
            <a:r>
              <a:rPr lang="en-US" sz="2000" b="1" dirty="0">
                <a:solidFill>
                  <a:srgbClr val="D6ECFF">
                    <a:lumMod val="75000"/>
                  </a:srgbClr>
                </a:solidFill>
              </a:rPr>
              <a:t> P</a:t>
            </a:r>
            <a:r>
              <a:rPr lang="en-US" sz="2000" b="1" dirty="0">
                <a:solidFill>
                  <a:srgbClr val="0000FF"/>
                </a:solidFill>
              </a:rPr>
              <a:t> </a:t>
            </a:r>
            <a:r>
              <a:rPr lang="en-US" sz="2000" dirty="0" err="1">
                <a:solidFill>
                  <a:prstClr val="white"/>
                </a:solidFill>
              </a:rPr>
              <a:t>adalah</a:t>
            </a:r>
            <a:r>
              <a:rPr lang="en-US" sz="2000" dirty="0">
                <a:solidFill>
                  <a:prstClr val="white"/>
                </a:solidFill>
              </a:rPr>
              <a:t> </a:t>
            </a:r>
            <a:r>
              <a:rPr lang="en-US" sz="2000" dirty="0" err="1">
                <a:solidFill>
                  <a:srgbClr val="FF0000"/>
                </a:solidFill>
              </a:rPr>
              <a:t>defleksi</a:t>
            </a:r>
            <a:r>
              <a:rPr lang="en-US" sz="2000" dirty="0">
                <a:solidFill>
                  <a:srgbClr val="FF0000"/>
                </a:solidFill>
              </a:rPr>
              <a:t> </a:t>
            </a:r>
            <a:r>
              <a:rPr lang="en-US" sz="2000" dirty="0" err="1">
                <a:solidFill>
                  <a:srgbClr val="FF0000"/>
                </a:solidFill>
              </a:rPr>
              <a:t>positif</a:t>
            </a:r>
            <a:r>
              <a:rPr lang="en-US" sz="2000" dirty="0">
                <a:solidFill>
                  <a:srgbClr val="FF0000"/>
                </a:solidFill>
              </a:rPr>
              <a:t> </a:t>
            </a:r>
            <a:r>
              <a:rPr lang="en-US" sz="2000" dirty="0" err="1">
                <a:solidFill>
                  <a:srgbClr val="FF0000"/>
                </a:solidFill>
              </a:rPr>
              <a:t>pertama</a:t>
            </a:r>
            <a:r>
              <a:rPr lang="en-US" sz="2000" dirty="0">
                <a:solidFill>
                  <a:prstClr val="white"/>
                </a:solidFill>
              </a:rPr>
              <a:t>, </a:t>
            </a:r>
            <a:r>
              <a:rPr lang="en-US" sz="2000" dirty="0" err="1">
                <a:solidFill>
                  <a:prstClr val="white"/>
                </a:solidFill>
              </a:rPr>
              <a:t>gambarnya</a:t>
            </a:r>
            <a:r>
              <a:rPr lang="en-US" sz="2000" dirty="0">
                <a:solidFill>
                  <a:prstClr val="white"/>
                </a:solidFill>
              </a:rPr>
              <a:t> </a:t>
            </a:r>
            <a:r>
              <a:rPr lang="en-US" sz="2000" dirty="0" err="1">
                <a:solidFill>
                  <a:prstClr val="white"/>
                </a:solidFill>
              </a:rPr>
              <a:t>menyerupai</a:t>
            </a:r>
            <a:r>
              <a:rPr lang="en-US" sz="2000" dirty="0">
                <a:solidFill>
                  <a:prstClr val="white"/>
                </a:solidFill>
              </a:rPr>
              <a:t> </a:t>
            </a:r>
            <a:r>
              <a:rPr lang="en-US" sz="2000" dirty="0" err="1">
                <a:solidFill>
                  <a:prstClr val="white"/>
                </a:solidFill>
              </a:rPr>
              <a:t>bukit-cembung</a:t>
            </a:r>
            <a:r>
              <a:rPr lang="en-US" sz="2000" dirty="0">
                <a:solidFill>
                  <a:prstClr val="white"/>
                </a:solidFill>
              </a:rPr>
              <a:t> </a:t>
            </a:r>
            <a:r>
              <a:rPr lang="en-US" sz="2000" dirty="0" err="1">
                <a:solidFill>
                  <a:prstClr val="white"/>
                </a:solidFill>
              </a:rPr>
              <a:t>keatas</a:t>
            </a:r>
            <a:r>
              <a:rPr lang="en-US" sz="2000" dirty="0">
                <a:solidFill>
                  <a:prstClr val="white"/>
                </a:solidFill>
              </a:rPr>
              <a:t>. </a:t>
            </a:r>
            <a:br>
              <a:rPr lang="en-US" sz="2000" dirty="0">
                <a:solidFill>
                  <a:prstClr val="white"/>
                </a:solidFill>
              </a:rPr>
            </a:br>
            <a:r>
              <a:rPr lang="en-US" sz="2000" b="1" dirty="0" err="1">
                <a:solidFill>
                  <a:srgbClr val="D6ECFF">
                    <a:lumMod val="75000"/>
                  </a:srgbClr>
                </a:solidFill>
              </a:rPr>
              <a:t>Gelombang</a:t>
            </a:r>
            <a:r>
              <a:rPr lang="en-US" sz="2000" b="1" dirty="0">
                <a:solidFill>
                  <a:srgbClr val="D6ECFF">
                    <a:lumMod val="75000"/>
                  </a:srgbClr>
                </a:solidFill>
              </a:rPr>
              <a:t> Q </a:t>
            </a:r>
            <a:r>
              <a:rPr lang="en-US" sz="2000" dirty="0" err="1">
                <a:solidFill>
                  <a:prstClr val="white"/>
                </a:solidFill>
              </a:rPr>
              <a:t>adalah</a:t>
            </a:r>
            <a:r>
              <a:rPr lang="en-US" sz="2000" dirty="0">
                <a:solidFill>
                  <a:prstClr val="white"/>
                </a:solidFill>
              </a:rPr>
              <a:t> </a:t>
            </a:r>
            <a:r>
              <a:rPr lang="en-US" sz="2000" dirty="0" err="1">
                <a:solidFill>
                  <a:srgbClr val="FF0000"/>
                </a:solidFill>
              </a:rPr>
              <a:t>defleksi</a:t>
            </a:r>
            <a:r>
              <a:rPr lang="en-US" sz="2000" dirty="0">
                <a:solidFill>
                  <a:srgbClr val="FF0000"/>
                </a:solidFill>
              </a:rPr>
              <a:t> </a:t>
            </a:r>
            <a:r>
              <a:rPr lang="en-US" sz="2000" dirty="0" err="1">
                <a:solidFill>
                  <a:srgbClr val="FF0000"/>
                </a:solidFill>
              </a:rPr>
              <a:t>negatif</a:t>
            </a:r>
            <a:r>
              <a:rPr lang="en-US" sz="2000" dirty="0">
                <a:solidFill>
                  <a:srgbClr val="FF0000"/>
                </a:solidFill>
              </a:rPr>
              <a:t> </a:t>
            </a:r>
            <a:r>
              <a:rPr lang="en-US" sz="2000" dirty="0" err="1">
                <a:solidFill>
                  <a:srgbClr val="FF0000"/>
                </a:solidFill>
              </a:rPr>
              <a:t>pertama</a:t>
            </a:r>
            <a:r>
              <a:rPr lang="en-US" sz="2000" dirty="0">
                <a:solidFill>
                  <a:srgbClr val="FF0000"/>
                </a:solidFill>
              </a:rPr>
              <a:t> </a:t>
            </a:r>
            <a:r>
              <a:rPr lang="en-US" sz="2000" dirty="0" err="1">
                <a:solidFill>
                  <a:prstClr val="white"/>
                </a:solidFill>
              </a:rPr>
              <a:t>sebelum</a:t>
            </a:r>
            <a:r>
              <a:rPr lang="en-US" sz="2000" dirty="0">
                <a:solidFill>
                  <a:prstClr val="white"/>
                </a:solidFill>
              </a:rPr>
              <a:t> </a:t>
            </a:r>
            <a:r>
              <a:rPr lang="en-US" sz="2000" dirty="0" err="1">
                <a:solidFill>
                  <a:prstClr val="white"/>
                </a:solidFill>
              </a:rPr>
              <a:t>gelombang</a:t>
            </a:r>
            <a:r>
              <a:rPr lang="en-US" sz="2000" dirty="0">
                <a:solidFill>
                  <a:prstClr val="white"/>
                </a:solidFill>
              </a:rPr>
              <a:t> R, </a:t>
            </a:r>
            <a:r>
              <a:rPr lang="en-US" sz="2000" dirty="0" err="1">
                <a:solidFill>
                  <a:prstClr val="white"/>
                </a:solidFill>
              </a:rPr>
              <a:t>bentuknya</a:t>
            </a:r>
            <a:r>
              <a:rPr lang="en-US" sz="2000" dirty="0">
                <a:solidFill>
                  <a:prstClr val="white"/>
                </a:solidFill>
              </a:rPr>
              <a:t> </a:t>
            </a:r>
            <a:r>
              <a:rPr lang="en-US" sz="2000" dirty="0" err="1">
                <a:solidFill>
                  <a:prstClr val="white"/>
                </a:solidFill>
              </a:rPr>
              <a:t>kerucut</a:t>
            </a:r>
            <a:r>
              <a:rPr lang="en-US" sz="2000" dirty="0">
                <a:solidFill>
                  <a:prstClr val="white"/>
                </a:solidFill>
              </a:rPr>
              <a:t> </a:t>
            </a:r>
            <a:r>
              <a:rPr lang="en-US" sz="2000" dirty="0" err="1">
                <a:solidFill>
                  <a:prstClr val="white"/>
                </a:solidFill>
              </a:rPr>
              <a:t>menghadap</a:t>
            </a:r>
            <a:r>
              <a:rPr lang="en-US" sz="2000" dirty="0">
                <a:solidFill>
                  <a:prstClr val="white"/>
                </a:solidFill>
              </a:rPr>
              <a:t> </a:t>
            </a:r>
            <a:r>
              <a:rPr lang="en-US" sz="2000" dirty="0" err="1">
                <a:solidFill>
                  <a:prstClr val="white"/>
                </a:solidFill>
              </a:rPr>
              <a:t>kebawah</a:t>
            </a:r>
            <a:r>
              <a:rPr lang="en-US" sz="2000" dirty="0">
                <a:solidFill>
                  <a:prstClr val="white"/>
                </a:solidFill>
              </a:rPr>
              <a:t>, </a:t>
            </a:r>
            <a:r>
              <a:rPr lang="en-US" sz="2000" dirty="0" err="1">
                <a:solidFill>
                  <a:prstClr val="white"/>
                </a:solidFill>
              </a:rPr>
              <a:t>tetapi</a:t>
            </a:r>
            <a:r>
              <a:rPr lang="en-US" sz="2000" dirty="0">
                <a:solidFill>
                  <a:prstClr val="white"/>
                </a:solidFill>
              </a:rPr>
              <a:t> </a:t>
            </a:r>
            <a:r>
              <a:rPr lang="en-US" sz="2000" dirty="0" err="1">
                <a:solidFill>
                  <a:prstClr val="white"/>
                </a:solidFill>
              </a:rPr>
              <a:t>kadang-kadang</a:t>
            </a:r>
            <a:r>
              <a:rPr lang="en-US" sz="2000" dirty="0">
                <a:solidFill>
                  <a:prstClr val="white"/>
                </a:solidFill>
              </a:rPr>
              <a:t> </a:t>
            </a:r>
            <a:r>
              <a:rPr lang="en-US" sz="2000" dirty="0" err="1">
                <a:solidFill>
                  <a:prstClr val="white"/>
                </a:solidFill>
              </a:rPr>
              <a:t>gelombang</a:t>
            </a:r>
            <a:r>
              <a:rPr lang="en-US" sz="2000" dirty="0">
                <a:solidFill>
                  <a:prstClr val="white"/>
                </a:solidFill>
              </a:rPr>
              <a:t> </a:t>
            </a:r>
            <a:r>
              <a:rPr lang="en-US" sz="2000" dirty="0" err="1">
                <a:solidFill>
                  <a:prstClr val="white"/>
                </a:solidFill>
              </a:rPr>
              <a:t>ini</a:t>
            </a:r>
            <a:r>
              <a:rPr lang="en-US" sz="2000" dirty="0">
                <a:solidFill>
                  <a:prstClr val="white"/>
                </a:solidFill>
              </a:rPr>
              <a:t> </a:t>
            </a:r>
            <a:r>
              <a:rPr lang="en-US" sz="2000" dirty="0" err="1">
                <a:solidFill>
                  <a:prstClr val="white"/>
                </a:solidFill>
              </a:rPr>
              <a:t>hampir</a:t>
            </a:r>
            <a:r>
              <a:rPr lang="en-US" sz="2000" dirty="0">
                <a:solidFill>
                  <a:prstClr val="white"/>
                </a:solidFill>
              </a:rPr>
              <a:t> </a:t>
            </a:r>
            <a:r>
              <a:rPr lang="en-US" sz="2000" dirty="0" err="1">
                <a:solidFill>
                  <a:prstClr val="white"/>
                </a:solidFill>
              </a:rPr>
              <a:t>tidak</a:t>
            </a:r>
            <a:r>
              <a:rPr lang="en-US" sz="2000" dirty="0">
                <a:solidFill>
                  <a:prstClr val="white"/>
                </a:solidFill>
              </a:rPr>
              <a:t> </a:t>
            </a:r>
            <a:r>
              <a:rPr lang="en-US" sz="2000" dirty="0" err="1">
                <a:solidFill>
                  <a:prstClr val="white"/>
                </a:solidFill>
              </a:rPr>
              <a:t>kelihatan</a:t>
            </a:r>
            <a:r>
              <a:rPr lang="en-US" sz="2000" dirty="0">
                <a:solidFill>
                  <a:prstClr val="white"/>
                </a:solidFill>
              </a:rPr>
              <a:t>. </a:t>
            </a:r>
            <a:br>
              <a:rPr lang="en-US" sz="2000" dirty="0">
                <a:solidFill>
                  <a:prstClr val="white"/>
                </a:solidFill>
              </a:rPr>
            </a:br>
            <a:r>
              <a:rPr lang="en-US" sz="2000" b="1" dirty="0" err="1">
                <a:solidFill>
                  <a:srgbClr val="D6ECFF">
                    <a:lumMod val="75000"/>
                  </a:srgbClr>
                </a:solidFill>
              </a:rPr>
              <a:t>Gelombang</a:t>
            </a:r>
            <a:r>
              <a:rPr lang="en-US" sz="2000" b="1" dirty="0">
                <a:solidFill>
                  <a:srgbClr val="D6ECFF">
                    <a:lumMod val="75000"/>
                  </a:srgbClr>
                </a:solidFill>
              </a:rPr>
              <a:t> S </a:t>
            </a:r>
            <a:r>
              <a:rPr lang="en-US" sz="2000" dirty="0" err="1">
                <a:solidFill>
                  <a:prstClr val="white"/>
                </a:solidFill>
              </a:rPr>
              <a:t>adalah</a:t>
            </a:r>
            <a:r>
              <a:rPr lang="en-US" sz="2000" dirty="0">
                <a:solidFill>
                  <a:prstClr val="white"/>
                </a:solidFill>
              </a:rPr>
              <a:t> </a:t>
            </a:r>
            <a:r>
              <a:rPr lang="en-US" sz="2000" dirty="0" err="1">
                <a:solidFill>
                  <a:srgbClr val="FF0000"/>
                </a:solidFill>
              </a:rPr>
              <a:t>defleksi</a:t>
            </a:r>
            <a:r>
              <a:rPr lang="en-US" sz="2000" dirty="0">
                <a:solidFill>
                  <a:srgbClr val="FF0000"/>
                </a:solidFill>
              </a:rPr>
              <a:t> </a:t>
            </a:r>
            <a:r>
              <a:rPr lang="en-US" sz="2000" dirty="0" err="1">
                <a:solidFill>
                  <a:srgbClr val="FF0000"/>
                </a:solidFill>
              </a:rPr>
              <a:t>negatif</a:t>
            </a:r>
            <a:r>
              <a:rPr lang="en-US" sz="2000" dirty="0">
                <a:solidFill>
                  <a:srgbClr val="FF0000"/>
                </a:solidFill>
              </a:rPr>
              <a:t> </a:t>
            </a:r>
            <a:r>
              <a:rPr lang="en-US" sz="2000" dirty="0" err="1">
                <a:solidFill>
                  <a:srgbClr val="FF0000"/>
                </a:solidFill>
              </a:rPr>
              <a:t>pertama</a:t>
            </a:r>
            <a:r>
              <a:rPr lang="en-US" sz="2000" dirty="0">
                <a:solidFill>
                  <a:srgbClr val="FF0000"/>
                </a:solidFill>
              </a:rPr>
              <a:t> </a:t>
            </a:r>
            <a:r>
              <a:rPr lang="en-US" sz="2000" dirty="0" err="1">
                <a:solidFill>
                  <a:prstClr val="white"/>
                </a:solidFill>
              </a:rPr>
              <a:t>setelah</a:t>
            </a:r>
            <a:r>
              <a:rPr lang="en-US" sz="2000" dirty="0">
                <a:solidFill>
                  <a:prstClr val="white"/>
                </a:solidFill>
              </a:rPr>
              <a:t> </a:t>
            </a:r>
            <a:r>
              <a:rPr lang="en-US" sz="2000" dirty="0" err="1">
                <a:solidFill>
                  <a:prstClr val="white"/>
                </a:solidFill>
              </a:rPr>
              <a:t>gelombang</a:t>
            </a:r>
            <a:r>
              <a:rPr lang="en-US" sz="2000" dirty="0">
                <a:solidFill>
                  <a:prstClr val="white"/>
                </a:solidFill>
              </a:rPr>
              <a:t> R. </a:t>
            </a:r>
          </a:p>
          <a:p>
            <a:pPr>
              <a:defRPr/>
            </a:pPr>
            <a:r>
              <a:rPr lang="en-US" sz="2000" b="1" dirty="0" err="1">
                <a:solidFill>
                  <a:srgbClr val="D6ECFF">
                    <a:lumMod val="75000"/>
                  </a:srgbClr>
                </a:solidFill>
              </a:rPr>
              <a:t>Gelombang</a:t>
            </a:r>
            <a:r>
              <a:rPr lang="en-US" sz="2000" b="1" dirty="0">
                <a:solidFill>
                  <a:srgbClr val="D6ECFF">
                    <a:lumMod val="75000"/>
                  </a:srgbClr>
                </a:solidFill>
              </a:rPr>
              <a:t> R</a:t>
            </a:r>
            <a:r>
              <a:rPr lang="en-US" sz="2000" dirty="0">
                <a:solidFill>
                  <a:srgbClr val="D6ECFF">
                    <a:lumMod val="75000"/>
                  </a:srgbClr>
                </a:solidFill>
              </a:rPr>
              <a:t> </a:t>
            </a:r>
            <a:r>
              <a:rPr lang="en-US" sz="2000" dirty="0" err="1">
                <a:solidFill>
                  <a:prstClr val="white"/>
                </a:solidFill>
              </a:rPr>
              <a:t>sendiri</a:t>
            </a:r>
            <a:r>
              <a:rPr lang="en-US" sz="2000" dirty="0">
                <a:solidFill>
                  <a:prstClr val="white"/>
                </a:solidFill>
              </a:rPr>
              <a:t> </a:t>
            </a:r>
            <a:r>
              <a:rPr lang="en-US" sz="2000" dirty="0" err="1">
                <a:solidFill>
                  <a:prstClr val="white"/>
                </a:solidFill>
              </a:rPr>
              <a:t>membentuk</a:t>
            </a:r>
            <a:r>
              <a:rPr lang="en-US" sz="2000" dirty="0">
                <a:solidFill>
                  <a:prstClr val="white"/>
                </a:solidFill>
              </a:rPr>
              <a:t> </a:t>
            </a:r>
            <a:r>
              <a:rPr lang="en-US" sz="2000" dirty="0" err="1">
                <a:solidFill>
                  <a:prstClr val="white"/>
                </a:solidFill>
              </a:rPr>
              <a:t>kerucut</a:t>
            </a:r>
            <a:r>
              <a:rPr lang="en-US" sz="2000" dirty="0">
                <a:solidFill>
                  <a:prstClr val="white"/>
                </a:solidFill>
              </a:rPr>
              <a:t> yang </a:t>
            </a:r>
            <a:r>
              <a:rPr lang="en-US" sz="2000" dirty="0" err="1">
                <a:solidFill>
                  <a:prstClr val="white"/>
                </a:solidFill>
              </a:rPr>
              <a:t>selalu</a:t>
            </a:r>
            <a:r>
              <a:rPr lang="en-US" sz="2000" dirty="0">
                <a:solidFill>
                  <a:prstClr val="white"/>
                </a:solidFill>
              </a:rPr>
              <a:t> </a:t>
            </a:r>
            <a:r>
              <a:rPr lang="en-US" sz="2000" dirty="0" err="1">
                <a:solidFill>
                  <a:prstClr val="white"/>
                </a:solidFill>
              </a:rPr>
              <a:t>menghadap</a:t>
            </a:r>
            <a:r>
              <a:rPr lang="en-US" sz="2000" dirty="0">
                <a:solidFill>
                  <a:prstClr val="white"/>
                </a:solidFill>
              </a:rPr>
              <a:t> </a:t>
            </a:r>
            <a:r>
              <a:rPr lang="en-US" sz="2000" dirty="0" err="1">
                <a:solidFill>
                  <a:prstClr val="white"/>
                </a:solidFill>
              </a:rPr>
              <a:t>keatas</a:t>
            </a:r>
            <a:r>
              <a:rPr lang="en-US" sz="2000" dirty="0">
                <a:solidFill>
                  <a:prstClr val="white"/>
                </a:solidFill>
              </a:rPr>
              <a:t>, </a:t>
            </a:r>
            <a:r>
              <a:rPr lang="en-US" sz="2000" dirty="0" err="1">
                <a:solidFill>
                  <a:prstClr val="white"/>
                </a:solidFill>
              </a:rPr>
              <a:t>kecuali</a:t>
            </a:r>
            <a:r>
              <a:rPr lang="en-US" sz="2000" dirty="0">
                <a:solidFill>
                  <a:prstClr val="white"/>
                </a:solidFill>
              </a:rPr>
              <a:t> </a:t>
            </a:r>
            <a:r>
              <a:rPr lang="en-US" sz="2000" dirty="0" err="1">
                <a:solidFill>
                  <a:prstClr val="white"/>
                </a:solidFill>
              </a:rPr>
              <a:t>di</a:t>
            </a:r>
            <a:r>
              <a:rPr lang="en-US" sz="2000" dirty="0">
                <a:solidFill>
                  <a:prstClr val="white"/>
                </a:solidFill>
              </a:rPr>
              <a:t> lead </a:t>
            </a:r>
            <a:r>
              <a:rPr lang="en-US" sz="2000" dirty="0" err="1">
                <a:solidFill>
                  <a:prstClr val="white"/>
                </a:solidFill>
              </a:rPr>
              <a:t>aVR</a:t>
            </a:r>
            <a:r>
              <a:rPr lang="en-US" sz="2000" dirty="0">
                <a:solidFill>
                  <a:prstClr val="white"/>
                </a:solidFill>
              </a:rPr>
              <a:t> </a:t>
            </a:r>
            <a:r>
              <a:rPr lang="en-US" sz="2000" dirty="0" err="1">
                <a:solidFill>
                  <a:prstClr val="white"/>
                </a:solidFill>
              </a:rPr>
              <a:t>atau</a:t>
            </a:r>
            <a:r>
              <a:rPr lang="en-US" sz="2000" dirty="0">
                <a:solidFill>
                  <a:prstClr val="white"/>
                </a:solidFill>
              </a:rPr>
              <a:t> </a:t>
            </a:r>
            <a:r>
              <a:rPr lang="en-US" sz="2000" dirty="0" err="1">
                <a:solidFill>
                  <a:prstClr val="white"/>
                </a:solidFill>
              </a:rPr>
              <a:t>pemasangan</a:t>
            </a:r>
            <a:r>
              <a:rPr lang="en-US" sz="2000" dirty="0">
                <a:solidFill>
                  <a:prstClr val="white"/>
                </a:solidFill>
              </a:rPr>
              <a:t> </a:t>
            </a:r>
            <a:r>
              <a:rPr lang="en-US" sz="2000" dirty="0" err="1">
                <a:solidFill>
                  <a:prstClr val="white"/>
                </a:solidFill>
              </a:rPr>
              <a:t>elektroda</a:t>
            </a:r>
            <a:r>
              <a:rPr lang="en-US" sz="2000" dirty="0">
                <a:solidFill>
                  <a:prstClr val="white"/>
                </a:solidFill>
              </a:rPr>
              <a:t> </a:t>
            </a:r>
            <a:r>
              <a:rPr lang="en-US" sz="2000" dirty="0" err="1">
                <a:solidFill>
                  <a:prstClr val="white"/>
                </a:solidFill>
              </a:rPr>
              <a:t>ekstremitasnya</a:t>
            </a:r>
            <a:r>
              <a:rPr lang="en-US" sz="2000" dirty="0">
                <a:solidFill>
                  <a:prstClr val="white"/>
                </a:solidFill>
              </a:rPr>
              <a:t> </a:t>
            </a:r>
            <a:r>
              <a:rPr lang="en-US" sz="2000" dirty="0" err="1">
                <a:solidFill>
                  <a:prstClr val="white"/>
                </a:solidFill>
              </a:rPr>
              <a:t>terbalik</a:t>
            </a:r>
            <a:r>
              <a:rPr lang="en-US" sz="2000" dirty="0">
                <a:solidFill>
                  <a:prstClr val="white"/>
                </a:solidFill>
              </a:rPr>
              <a:t>. </a:t>
            </a:r>
            <a:br>
              <a:rPr lang="en-US" sz="2000" dirty="0">
                <a:solidFill>
                  <a:prstClr val="white"/>
                </a:solidFill>
              </a:rPr>
            </a:br>
            <a:r>
              <a:rPr lang="en-US" sz="2000" b="1" dirty="0" err="1">
                <a:solidFill>
                  <a:srgbClr val="D6ECFF">
                    <a:lumMod val="75000"/>
                  </a:srgbClr>
                </a:solidFill>
              </a:rPr>
              <a:t>Gelombang</a:t>
            </a:r>
            <a:r>
              <a:rPr lang="en-US" sz="2000" b="1" dirty="0">
                <a:solidFill>
                  <a:srgbClr val="D6ECFF">
                    <a:lumMod val="75000"/>
                  </a:srgbClr>
                </a:solidFill>
              </a:rPr>
              <a:t> T </a:t>
            </a:r>
            <a:r>
              <a:rPr lang="en-US" sz="2000" dirty="0" err="1">
                <a:solidFill>
                  <a:prstClr val="white"/>
                </a:solidFill>
              </a:rPr>
              <a:t>berbentuk</a:t>
            </a:r>
            <a:r>
              <a:rPr lang="en-US" sz="2000" dirty="0">
                <a:solidFill>
                  <a:prstClr val="white"/>
                </a:solidFill>
              </a:rPr>
              <a:t> </a:t>
            </a:r>
            <a:r>
              <a:rPr lang="en-US" sz="2000" dirty="0" err="1">
                <a:solidFill>
                  <a:prstClr val="white"/>
                </a:solidFill>
              </a:rPr>
              <a:t>seperti</a:t>
            </a:r>
            <a:r>
              <a:rPr lang="en-US" sz="2000" dirty="0">
                <a:solidFill>
                  <a:prstClr val="white"/>
                </a:solidFill>
              </a:rPr>
              <a:t> </a:t>
            </a:r>
            <a:r>
              <a:rPr lang="en-US" sz="2000" dirty="0" err="1">
                <a:solidFill>
                  <a:prstClr val="white"/>
                </a:solidFill>
              </a:rPr>
              <a:t>bukit</a:t>
            </a:r>
            <a:r>
              <a:rPr lang="en-US" sz="2000" dirty="0">
                <a:solidFill>
                  <a:prstClr val="white"/>
                </a:solidFill>
              </a:rPr>
              <a:t> </a:t>
            </a:r>
            <a:r>
              <a:rPr lang="en-US" sz="2000" dirty="0" err="1">
                <a:solidFill>
                  <a:prstClr val="white"/>
                </a:solidFill>
              </a:rPr>
              <a:t>letaknya</a:t>
            </a:r>
            <a:r>
              <a:rPr lang="en-US" sz="2000" dirty="0">
                <a:solidFill>
                  <a:prstClr val="white"/>
                </a:solidFill>
              </a:rPr>
              <a:t> </a:t>
            </a:r>
            <a:r>
              <a:rPr lang="en-US" sz="2000" dirty="0" err="1">
                <a:solidFill>
                  <a:prstClr val="white"/>
                </a:solidFill>
              </a:rPr>
              <a:t>setelah</a:t>
            </a:r>
            <a:r>
              <a:rPr lang="en-US" sz="2000" dirty="0">
                <a:solidFill>
                  <a:prstClr val="white"/>
                </a:solidFill>
              </a:rPr>
              <a:t> </a:t>
            </a:r>
            <a:r>
              <a:rPr lang="en-US" sz="2000" dirty="0" err="1">
                <a:solidFill>
                  <a:prstClr val="white"/>
                </a:solidFill>
              </a:rPr>
              <a:t>kompleks</a:t>
            </a:r>
            <a:r>
              <a:rPr lang="en-US" sz="2000" dirty="0">
                <a:solidFill>
                  <a:prstClr val="white"/>
                </a:solidFill>
              </a:rPr>
              <a:t> QRS </a:t>
            </a:r>
          </a:p>
        </p:txBody>
      </p:sp>
      <p:sp>
        <p:nvSpPr>
          <p:cNvPr id="4" name="Rectangle 3"/>
          <p:cNvSpPr/>
          <p:nvPr/>
        </p:nvSpPr>
        <p:spPr>
          <a:xfrm>
            <a:off x="1000100" y="3214686"/>
            <a:ext cx="3000395" cy="328614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5" name="Content Placeholder 3" descr="608px-sinusrhythmlabels_svg"/>
          <p:cNvPicPr>
            <a:picLocks/>
          </p:cNvPicPr>
          <p:nvPr/>
        </p:nvPicPr>
        <p:blipFill>
          <a:blip r:embed="rId2"/>
          <a:srcRect/>
          <a:stretch>
            <a:fillRect/>
          </a:stretch>
        </p:blipFill>
        <p:spPr>
          <a:xfrm>
            <a:off x="1142976" y="3786190"/>
            <a:ext cx="2714644" cy="2214578"/>
          </a:xfrm>
          <a:prstGeom prst="rect">
            <a:avLst/>
          </a:prstGeom>
        </p:spPr>
      </p:pic>
    </p:spTree>
    <p:extLst>
      <p:ext uri="{BB962C8B-B14F-4D97-AF65-F5344CB8AC3E}">
        <p14:creationId xmlns:p14="http://schemas.microsoft.com/office/powerpoint/2010/main" val="126633721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dirty="0" err="1" smtClean="0"/>
              <a:t>Gelombang</a:t>
            </a:r>
            <a:r>
              <a:rPr lang="en-US" b="1" dirty="0" smtClean="0"/>
              <a:t> P</a:t>
            </a:r>
            <a:br>
              <a:rPr lang="en-US" b="1" dirty="0" smtClean="0"/>
            </a:br>
            <a:endParaRPr lang="en-US" dirty="0"/>
          </a:p>
        </p:txBody>
      </p:sp>
      <p:sp>
        <p:nvSpPr>
          <p:cNvPr id="116739" name="Content Placeholder 2"/>
          <p:cNvSpPr>
            <a:spLocks noGrp="1"/>
          </p:cNvSpPr>
          <p:nvPr>
            <p:ph idx="1"/>
          </p:nvPr>
        </p:nvSpPr>
        <p:spPr>
          <a:xfrm>
            <a:off x="519113" y="1528763"/>
            <a:ext cx="8167687" cy="4114800"/>
          </a:xfrm>
        </p:spPr>
        <p:txBody>
          <a:bodyPr/>
          <a:lstStyle/>
          <a:p>
            <a:r>
              <a:rPr lang="en-US" smtClean="0"/>
              <a:t>Gelombang P, terjadi akibat kontraksi otot </a:t>
            </a:r>
            <a:r>
              <a:rPr lang="en-US" i="1" smtClean="0"/>
              <a:t>atrium</a:t>
            </a:r>
            <a:r>
              <a:rPr lang="en-US" smtClean="0"/>
              <a:t>, gelombang ini relatif kecil karena otot </a:t>
            </a:r>
            <a:r>
              <a:rPr lang="en-US" i="1" smtClean="0"/>
              <a:t>atrium </a:t>
            </a:r>
            <a:r>
              <a:rPr lang="en-US" smtClean="0"/>
              <a:t>yang relatif tipis</a:t>
            </a:r>
          </a:p>
        </p:txBody>
      </p:sp>
      <p:sp>
        <p:nvSpPr>
          <p:cNvPr id="4" name="Rectangle 3"/>
          <p:cNvSpPr/>
          <p:nvPr/>
        </p:nvSpPr>
        <p:spPr>
          <a:xfrm>
            <a:off x="0" y="0"/>
            <a:ext cx="395785" cy="6858000"/>
          </a:xfrm>
          <a:prstGeom prst="rect">
            <a:avLst/>
          </a:prstGeom>
        </p:spPr>
        <p:style>
          <a:lnRef idx="2">
            <a:schemeClr val="accent1">
              <a:shade val="50000"/>
            </a:schemeClr>
          </a:lnRef>
          <a:fillRef idx="1003">
            <a:schemeClr val="dk2"/>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6" name="Rectangle 5"/>
          <p:cNvSpPr/>
          <p:nvPr/>
        </p:nvSpPr>
        <p:spPr>
          <a:xfrm>
            <a:off x="1214414" y="3214686"/>
            <a:ext cx="3000395" cy="328614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7" name="Content Placeholder 3" descr="608px-sinusrhythmlabels_svg"/>
          <p:cNvPicPr>
            <a:picLocks/>
          </p:cNvPicPr>
          <p:nvPr/>
        </p:nvPicPr>
        <p:blipFill>
          <a:blip r:embed="rId2"/>
          <a:srcRect/>
          <a:stretch>
            <a:fillRect/>
          </a:stretch>
        </p:blipFill>
        <p:spPr>
          <a:xfrm>
            <a:off x="1357290" y="3714752"/>
            <a:ext cx="2714644" cy="2214578"/>
          </a:xfrm>
          <a:prstGeom prst="rect">
            <a:avLst/>
          </a:prstGeom>
        </p:spPr>
      </p:pic>
    </p:spTree>
    <p:extLst>
      <p:ext uri="{BB962C8B-B14F-4D97-AF65-F5344CB8AC3E}">
        <p14:creationId xmlns:p14="http://schemas.microsoft.com/office/powerpoint/2010/main" val="3600794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dirty="0" smtClean="0"/>
              <a:t>Interval PR</a:t>
            </a:r>
            <a:br>
              <a:rPr lang="en-US" b="1" dirty="0" smtClean="0"/>
            </a:br>
            <a:endParaRPr lang="en-US" dirty="0"/>
          </a:p>
        </p:txBody>
      </p:sp>
      <p:sp>
        <p:nvSpPr>
          <p:cNvPr id="117763" name="Content Placeholder 2"/>
          <p:cNvSpPr>
            <a:spLocks noGrp="1"/>
          </p:cNvSpPr>
          <p:nvPr>
            <p:ph idx="1"/>
          </p:nvPr>
        </p:nvSpPr>
        <p:spPr>
          <a:xfrm>
            <a:off x="857224" y="1214422"/>
            <a:ext cx="7772400" cy="2357454"/>
          </a:xfrm>
        </p:spPr>
        <p:txBody>
          <a:bodyPr/>
          <a:lstStyle/>
          <a:p>
            <a:r>
              <a:rPr lang="en-US" smtClean="0"/>
              <a:t>Interval PR diukur dari awal gelombang P ke awal kompleks QRS, yang biasanya panjangnya 120-200 ms. Pada pencatatan EKG, ini berhubungan dengan 3-5 kotak kecil.</a:t>
            </a:r>
          </a:p>
        </p:txBody>
      </p:sp>
      <p:sp>
        <p:nvSpPr>
          <p:cNvPr id="4" name="Rectangle 3"/>
          <p:cNvSpPr/>
          <p:nvPr/>
        </p:nvSpPr>
        <p:spPr>
          <a:xfrm>
            <a:off x="1" y="0"/>
            <a:ext cx="354842" cy="6858000"/>
          </a:xfrm>
          <a:prstGeom prst="rect">
            <a:avLst/>
          </a:prstGeom>
        </p:spPr>
        <p:style>
          <a:lnRef idx="2">
            <a:schemeClr val="accent1">
              <a:shade val="50000"/>
            </a:schemeClr>
          </a:lnRef>
          <a:fillRef idx="1003">
            <a:schemeClr val="dk2"/>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5" name="Rectangle 4"/>
          <p:cNvSpPr/>
          <p:nvPr/>
        </p:nvSpPr>
        <p:spPr>
          <a:xfrm>
            <a:off x="1357290" y="3214686"/>
            <a:ext cx="3000395" cy="328614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6" name="Content Placeholder 3" descr="608px-sinusrhythmlabels_svg"/>
          <p:cNvPicPr>
            <a:picLocks/>
          </p:cNvPicPr>
          <p:nvPr/>
        </p:nvPicPr>
        <p:blipFill>
          <a:blip r:embed="rId2"/>
          <a:srcRect/>
          <a:stretch>
            <a:fillRect/>
          </a:stretch>
        </p:blipFill>
        <p:spPr>
          <a:xfrm>
            <a:off x="1500166" y="3786190"/>
            <a:ext cx="2714644" cy="2214578"/>
          </a:xfrm>
          <a:prstGeom prst="rect">
            <a:avLst/>
          </a:prstGeom>
        </p:spPr>
      </p:pic>
    </p:spTree>
    <p:extLst>
      <p:ext uri="{BB962C8B-B14F-4D97-AF65-F5344CB8AC3E}">
        <p14:creationId xmlns:p14="http://schemas.microsoft.com/office/powerpoint/2010/main" val="6896825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214290"/>
            <a:ext cx="7772400" cy="785818"/>
          </a:xfrm>
        </p:spPr>
        <p:txBody>
          <a:bodyPr/>
          <a:lstStyle/>
          <a:p>
            <a:pPr>
              <a:defRPr/>
            </a:pPr>
            <a:r>
              <a:rPr lang="en-US" b="1" dirty="0" err="1" smtClean="0"/>
              <a:t>Kompleks</a:t>
            </a:r>
            <a:r>
              <a:rPr lang="en-US" b="1" dirty="0" smtClean="0"/>
              <a:t> QRS</a:t>
            </a:r>
            <a:br>
              <a:rPr lang="en-US" b="1" dirty="0" smtClean="0"/>
            </a:br>
            <a:endParaRPr lang="en-US" dirty="0"/>
          </a:p>
        </p:txBody>
      </p:sp>
      <p:sp>
        <p:nvSpPr>
          <p:cNvPr id="118787" name="Content Placeholder 2"/>
          <p:cNvSpPr>
            <a:spLocks noGrp="1"/>
          </p:cNvSpPr>
          <p:nvPr>
            <p:ph idx="1"/>
          </p:nvPr>
        </p:nvSpPr>
        <p:spPr>
          <a:xfrm>
            <a:off x="928662" y="1000108"/>
            <a:ext cx="7772400" cy="3000396"/>
          </a:xfrm>
        </p:spPr>
        <p:txBody>
          <a:bodyPr/>
          <a:lstStyle/>
          <a:p>
            <a:r>
              <a:rPr lang="en-US" dirty="0" err="1" smtClean="0"/>
              <a:t>Kompleks</a:t>
            </a:r>
            <a:r>
              <a:rPr lang="en-US" dirty="0" smtClean="0"/>
              <a:t> QRS yang normal </a:t>
            </a:r>
            <a:r>
              <a:rPr lang="en-US" dirty="0" err="1" smtClean="0"/>
              <a:t>berdurasi</a:t>
            </a:r>
            <a:r>
              <a:rPr lang="en-US" dirty="0" smtClean="0"/>
              <a:t> 0,06-0.10 s (60-100 ms) yang </a:t>
            </a:r>
            <a:r>
              <a:rPr lang="en-US" dirty="0" err="1" smtClean="0"/>
              <a:t>ditunjukkan</a:t>
            </a:r>
            <a:r>
              <a:rPr lang="en-US" dirty="0" smtClean="0"/>
              <a:t> </a:t>
            </a:r>
            <a:r>
              <a:rPr lang="en-US" dirty="0" err="1" smtClean="0"/>
              <a:t>dengan</a:t>
            </a:r>
            <a:r>
              <a:rPr lang="en-US" dirty="0" smtClean="0"/>
              <a:t> 3 </a:t>
            </a:r>
            <a:r>
              <a:rPr lang="en-US" dirty="0" err="1" smtClean="0"/>
              <a:t>kotak</a:t>
            </a:r>
            <a:r>
              <a:rPr lang="en-US" dirty="0" smtClean="0"/>
              <a:t> </a:t>
            </a:r>
            <a:r>
              <a:rPr lang="en-US" dirty="0" err="1" smtClean="0"/>
              <a:t>kecil</a:t>
            </a:r>
            <a:r>
              <a:rPr lang="en-US" dirty="0" smtClean="0"/>
              <a:t> </a:t>
            </a:r>
            <a:r>
              <a:rPr lang="en-US" dirty="0" err="1" smtClean="0"/>
              <a:t>atau</a:t>
            </a:r>
            <a:r>
              <a:rPr lang="en-US" dirty="0" smtClean="0"/>
              <a:t> </a:t>
            </a:r>
            <a:r>
              <a:rPr lang="en-US" dirty="0" err="1" smtClean="0"/>
              <a:t>kurang</a:t>
            </a:r>
            <a:r>
              <a:rPr lang="en-US" dirty="0" smtClean="0"/>
              <a:t>, </a:t>
            </a:r>
            <a:r>
              <a:rPr lang="en-US" dirty="0" err="1" smtClean="0"/>
              <a:t>namun</a:t>
            </a:r>
            <a:r>
              <a:rPr lang="en-US" dirty="0" smtClean="0"/>
              <a:t> </a:t>
            </a:r>
            <a:r>
              <a:rPr lang="en-US" dirty="0" err="1" smtClean="0"/>
              <a:t>setiap</a:t>
            </a:r>
            <a:r>
              <a:rPr lang="en-US" dirty="0" smtClean="0"/>
              <a:t> </a:t>
            </a:r>
            <a:r>
              <a:rPr lang="en-US" dirty="0" err="1" smtClean="0"/>
              <a:t>ketidaknormalan</a:t>
            </a:r>
            <a:r>
              <a:rPr lang="en-US" dirty="0" smtClean="0"/>
              <a:t> </a:t>
            </a:r>
            <a:r>
              <a:rPr lang="en-US" dirty="0" err="1" smtClean="0"/>
              <a:t>konduksi</a:t>
            </a:r>
            <a:r>
              <a:rPr lang="en-US" dirty="0" smtClean="0"/>
              <a:t> </a:t>
            </a:r>
            <a:r>
              <a:rPr lang="en-US" dirty="0" err="1" smtClean="0"/>
              <a:t>bisa</a:t>
            </a:r>
            <a:r>
              <a:rPr lang="en-US" dirty="0" smtClean="0"/>
              <a:t> </a:t>
            </a:r>
            <a:r>
              <a:rPr lang="en-US" dirty="0" err="1" smtClean="0"/>
              <a:t>lebih</a:t>
            </a:r>
            <a:r>
              <a:rPr lang="en-US" dirty="0" smtClean="0"/>
              <a:t> </a:t>
            </a:r>
            <a:r>
              <a:rPr lang="en-US" dirty="0" err="1" smtClean="0"/>
              <a:t>panjang</a:t>
            </a:r>
            <a:r>
              <a:rPr lang="en-US" dirty="0" smtClean="0"/>
              <a:t>, </a:t>
            </a:r>
            <a:r>
              <a:rPr lang="en-US" dirty="0" err="1" smtClean="0"/>
              <a:t>dan</a:t>
            </a:r>
            <a:r>
              <a:rPr lang="en-US" dirty="0" smtClean="0"/>
              <a:t> </a:t>
            </a:r>
            <a:r>
              <a:rPr lang="en-US" dirty="0" err="1" smtClean="0"/>
              <a:t>menyebabkan</a:t>
            </a:r>
            <a:r>
              <a:rPr lang="en-US" dirty="0" smtClean="0"/>
              <a:t> </a:t>
            </a:r>
            <a:r>
              <a:rPr lang="en-US" dirty="0" err="1" smtClean="0"/>
              <a:t>perluasan</a:t>
            </a:r>
            <a:r>
              <a:rPr lang="en-US" dirty="0" smtClean="0"/>
              <a:t> </a:t>
            </a:r>
            <a:r>
              <a:rPr lang="en-US" dirty="0" err="1" smtClean="0"/>
              <a:t>kompleks</a:t>
            </a:r>
            <a:r>
              <a:rPr lang="en-US" dirty="0" smtClean="0"/>
              <a:t> QRS.</a:t>
            </a:r>
          </a:p>
        </p:txBody>
      </p:sp>
      <p:sp>
        <p:nvSpPr>
          <p:cNvPr id="4" name="Rectangle 3"/>
          <p:cNvSpPr/>
          <p:nvPr/>
        </p:nvSpPr>
        <p:spPr>
          <a:xfrm>
            <a:off x="0" y="0"/>
            <a:ext cx="354841" cy="6858000"/>
          </a:xfrm>
          <a:prstGeom prst="rect">
            <a:avLst/>
          </a:prstGeom>
        </p:spPr>
        <p:style>
          <a:lnRef idx="2">
            <a:schemeClr val="accent1">
              <a:shade val="50000"/>
            </a:schemeClr>
          </a:lnRef>
          <a:fillRef idx="1003">
            <a:schemeClr val="dk2"/>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5" name="Rectangle 4"/>
          <p:cNvSpPr/>
          <p:nvPr/>
        </p:nvSpPr>
        <p:spPr>
          <a:xfrm>
            <a:off x="1214414" y="3429000"/>
            <a:ext cx="3000395" cy="328614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6" name="Content Placeholder 3" descr="608px-sinusrhythmlabels_svg"/>
          <p:cNvPicPr>
            <a:picLocks/>
          </p:cNvPicPr>
          <p:nvPr/>
        </p:nvPicPr>
        <p:blipFill>
          <a:blip r:embed="rId2"/>
          <a:srcRect/>
          <a:stretch>
            <a:fillRect/>
          </a:stretch>
        </p:blipFill>
        <p:spPr>
          <a:xfrm>
            <a:off x="1357290" y="3786190"/>
            <a:ext cx="2714644" cy="2214578"/>
          </a:xfrm>
          <a:prstGeom prst="rect">
            <a:avLst/>
          </a:prstGeom>
        </p:spPr>
      </p:pic>
    </p:spTree>
    <p:extLst>
      <p:ext uri="{BB962C8B-B14F-4D97-AF65-F5344CB8AC3E}">
        <p14:creationId xmlns:p14="http://schemas.microsoft.com/office/powerpoint/2010/main" val="93796141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dirty="0" err="1" smtClean="0"/>
              <a:t>Segmen</a:t>
            </a:r>
            <a:r>
              <a:rPr lang="en-US" b="1" dirty="0" smtClean="0"/>
              <a:t> ST</a:t>
            </a:r>
            <a:br>
              <a:rPr lang="en-US" b="1" dirty="0" smtClean="0"/>
            </a:br>
            <a:endParaRPr lang="en-US" dirty="0"/>
          </a:p>
        </p:txBody>
      </p:sp>
      <p:sp>
        <p:nvSpPr>
          <p:cNvPr id="119811" name="Content Placeholder 2"/>
          <p:cNvSpPr>
            <a:spLocks noGrp="1"/>
          </p:cNvSpPr>
          <p:nvPr>
            <p:ph idx="1"/>
          </p:nvPr>
        </p:nvSpPr>
        <p:spPr/>
        <p:txBody>
          <a:bodyPr/>
          <a:lstStyle/>
          <a:p>
            <a:r>
              <a:rPr lang="en-US" smtClean="0"/>
              <a:t>Segmen ST menghubungkan kompleks QRS dan gelombang T serta berdurasi 0,08-0,12 s (80-120 ms)</a:t>
            </a:r>
          </a:p>
        </p:txBody>
      </p:sp>
      <p:sp>
        <p:nvSpPr>
          <p:cNvPr id="4" name="Rectangle 3"/>
          <p:cNvSpPr/>
          <p:nvPr/>
        </p:nvSpPr>
        <p:spPr>
          <a:xfrm>
            <a:off x="0" y="0"/>
            <a:ext cx="368490" cy="6858000"/>
          </a:xfrm>
          <a:prstGeom prst="rect">
            <a:avLst/>
          </a:prstGeom>
        </p:spPr>
        <p:style>
          <a:lnRef idx="2">
            <a:schemeClr val="accent1">
              <a:shade val="50000"/>
            </a:schemeClr>
          </a:lnRef>
          <a:fillRef idx="1003">
            <a:schemeClr val="dk2"/>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5" name="Rectangle 4"/>
          <p:cNvSpPr/>
          <p:nvPr/>
        </p:nvSpPr>
        <p:spPr>
          <a:xfrm>
            <a:off x="1071538" y="3357562"/>
            <a:ext cx="3000395" cy="328614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6" name="Content Placeholder 3" descr="608px-sinusrhythmlabels_svg"/>
          <p:cNvPicPr>
            <a:picLocks/>
          </p:cNvPicPr>
          <p:nvPr/>
        </p:nvPicPr>
        <p:blipFill>
          <a:blip r:embed="rId2"/>
          <a:srcRect/>
          <a:stretch>
            <a:fillRect/>
          </a:stretch>
        </p:blipFill>
        <p:spPr>
          <a:xfrm>
            <a:off x="1214414" y="3786190"/>
            <a:ext cx="2714644" cy="2214578"/>
          </a:xfrm>
          <a:prstGeom prst="rect">
            <a:avLst/>
          </a:prstGeom>
        </p:spPr>
      </p:pic>
    </p:spTree>
    <p:extLst>
      <p:ext uri="{BB962C8B-B14F-4D97-AF65-F5344CB8AC3E}">
        <p14:creationId xmlns:p14="http://schemas.microsoft.com/office/powerpoint/2010/main" val="28212345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dirty="0" err="1" smtClean="0"/>
              <a:t>Gelombang</a:t>
            </a:r>
            <a:r>
              <a:rPr lang="en-US" b="1" dirty="0" smtClean="0"/>
              <a:t> T</a:t>
            </a:r>
            <a:br>
              <a:rPr lang="en-US" b="1" dirty="0" smtClean="0"/>
            </a:br>
            <a:endParaRPr lang="en-US" dirty="0"/>
          </a:p>
        </p:txBody>
      </p:sp>
      <p:sp>
        <p:nvSpPr>
          <p:cNvPr id="120835" name="Content Placeholder 2"/>
          <p:cNvSpPr>
            <a:spLocks noGrp="1"/>
          </p:cNvSpPr>
          <p:nvPr>
            <p:ph idx="1"/>
          </p:nvPr>
        </p:nvSpPr>
        <p:spPr/>
        <p:txBody>
          <a:bodyPr/>
          <a:lstStyle/>
          <a:p>
            <a:r>
              <a:rPr lang="en-US" smtClean="0">
                <a:hlinkClick r:id="rId2" tooltip="Gelombang T (halaman belum tersedia)"/>
              </a:rPr>
              <a:t>Gelombang T</a:t>
            </a:r>
            <a:r>
              <a:rPr lang="en-US" smtClean="0"/>
              <a:t> menggambarkan repolarisasi (atau kembalinya) ventrikel</a:t>
            </a:r>
          </a:p>
        </p:txBody>
      </p:sp>
      <p:sp>
        <p:nvSpPr>
          <p:cNvPr id="4" name="Rectangle 3"/>
          <p:cNvSpPr/>
          <p:nvPr/>
        </p:nvSpPr>
        <p:spPr>
          <a:xfrm>
            <a:off x="0" y="0"/>
            <a:ext cx="395785" cy="6858000"/>
          </a:xfrm>
          <a:prstGeom prst="rect">
            <a:avLst/>
          </a:prstGeom>
        </p:spPr>
        <p:style>
          <a:lnRef idx="2">
            <a:schemeClr val="accent1">
              <a:shade val="50000"/>
            </a:schemeClr>
          </a:lnRef>
          <a:fillRef idx="1003">
            <a:schemeClr val="dk2"/>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5" name="Rectangle 4"/>
          <p:cNvSpPr/>
          <p:nvPr/>
        </p:nvSpPr>
        <p:spPr>
          <a:xfrm>
            <a:off x="1000100" y="3214686"/>
            <a:ext cx="3000395" cy="328614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6" name="Content Placeholder 3" descr="608px-sinusrhythmlabels_svg"/>
          <p:cNvPicPr>
            <a:picLocks/>
          </p:cNvPicPr>
          <p:nvPr/>
        </p:nvPicPr>
        <p:blipFill>
          <a:blip r:embed="rId3"/>
          <a:srcRect/>
          <a:stretch>
            <a:fillRect/>
          </a:stretch>
        </p:blipFill>
        <p:spPr>
          <a:xfrm>
            <a:off x="1142976" y="3786190"/>
            <a:ext cx="2714644" cy="2214578"/>
          </a:xfrm>
          <a:prstGeom prst="rect">
            <a:avLst/>
          </a:prstGeom>
        </p:spPr>
      </p:pic>
    </p:spTree>
    <p:extLst>
      <p:ext uri="{BB962C8B-B14F-4D97-AF65-F5344CB8AC3E}">
        <p14:creationId xmlns:p14="http://schemas.microsoft.com/office/powerpoint/2010/main" val="197716556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85823" y="2667000"/>
            <a:ext cx="6716902" cy="1323439"/>
          </a:xfrm>
          <a:prstGeom prst="rect">
            <a:avLst/>
          </a:prstGeom>
        </p:spPr>
        <p:txBody>
          <a:bodyPr wrap="none">
            <a:spAutoFit/>
          </a:bodyPr>
          <a:lstStyle/>
          <a:p>
            <a:pPr algn="ctr"/>
            <a:r>
              <a:rPr lang="en-US" sz="8000" b="1" dirty="0" smtClean="0">
                <a:solidFill>
                  <a:srgbClr val="FF0000"/>
                </a:solidFill>
              </a:rPr>
              <a:t>TERIMAKASIH</a:t>
            </a:r>
          </a:p>
        </p:txBody>
      </p:sp>
    </p:spTree>
    <p:extLst>
      <p:ext uri="{BB962C8B-B14F-4D97-AF65-F5344CB8AC3E}">
        <p14:creationId xmlns:p14="http://schemas.microsoft.com/office/powerpoint/2010/main" val="476005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3"/>
          <p:cNvSpPr>
            <a:spLocks noGrp="1" noChangeArrowheads="1"/>
          </p:cNvSpPr>
          <p:nvPr>
            <p:ph idx="1"/>
          </p:nvPr>
        </p:nvSpPr>
        <p:spPr>
          <a:xfrm>
            <a:off x="468313" y="1844675"/>
            <a:ext cx="8229600" cy="4114800"/>
          </a:xfrm>
        </p:spPr>
        <p:txBody>
          <a:bodyPr/>
          <a:lstStyle/>
          <a:p>
            <a:pPr eaLnBrk="1" hangingPunct="1">
              <a:lnSpc>
                <a:spcPct val="90000"/>
              </a:lnSpc>
            </a:pPr>
            <a:r>
              <a:rPr lang="en-US" sz="2800" dirty="0" err="1" smtClean="0"/>
              <a:t>Elektrokardiograf</a:t>
            </a:r>
            <a:r>
              <a:rPr lang="en-US" sz="2800" dirty="0" smtClean="0"/>
              <a:t> </a:t>
            </a:r>
            <a:r>
              <a:rPr lang="en-US" sz="2800" dirty="0" err="1" smtClean="0"/>
              <a:t>merupakan</a:t>
            </a:r>
            <a:r>
              <a:rPr lang="en-US" sz="2800" dirty="0" smtClean="0"/>
              <a:t> </a:t>
            </a:r>
            <a:r>
              <a:rPr lang="en-US" sz="2800" dirty="0" err="1" smtClean="0"/>
              <a:t>merupakan</a:t>
            </a:r>
            <a:r>
              <a:rPr lang="en-US" sz="2800" dirty="0" smtClean="0"/>
              <a:t> </a:t>
            </a:r>
            <a:r>
              <a:rPr lang="en-US" sz="2800" dirty="0" err="1" smtClean="0"/>
              <a:t>alat</a:t>
            </a:r>
            <a:r>
              <a:rPr lang="en-US" sz="2800" dirty="0" smtClean="0"/>
              <a:t> bantu </a:t>
            </a:r>
            <a:r>
              <a:rPr lang="en-US" sz="2800" dirty="0" err="1" smtClean="0"/>
              <a:t>dalam</a:t>
            </a:r>
            <a:r>
              <a:rPr lang="en-US" sz="2800" dirty="0" smtClean="0"/>
              <a:t> </a:t>
            </a:r>
            <a:r>
              <a:rPr lang="en-US" sz="2800" dirty="0" err="1" smtClean="0"/>
              <a:t>pemeriksaan</a:t>
            </a:r>
            <a:r>
              <a:rPr lang="en-US" sz="2800" dirty="0" smtClean="0"/>
              <a:t> </a:t>
            </a:r>
            <a:r>
              <a:rPr lang="en-US" sz="2800" dirty="0" err="1" smtClean="0"/>
              <a:t>untuk</a:t>
            </a:r>
            <a:r>
              <a:rPr lang="en-US" sz="2800" dirty="0" smtClean="0"/>
              <a:t> </a:t>
            </a:r>
            <a:r>
              <a:rPr lang="en-US" sz="2800" dirty="0" err="1" smtClean="0"/>
              <a:t>mengetahui</a:t>
            </a:r>
            <a:r>
              <a:rPr lang="en-US" sz="2800" dirty="0" smtClean="0"/>
              <a:t> </a:t>
            </a:r>
            <a:r>
              <a:rPr lang="en-US" sz="2800" dirty="0" err="1" smtClean="0"/>
              <a:t>aktivitas</a:t>
            </a:r>
            <a:r>
              <a:rPr lang="en-US" sz="2800" dirty="0" smtClean="0"/>
              <a:t> </a:t>
            </a:r>
            <a:r>
              <a:rPr lang="en-US" sz="2800" dirty="0" err="1" smtClean="0"/>
              <a:t>listrik</a:t>
            </a:r>
            <a:r>
              <a:rPr lang="en-US" sz="2800" dirty="0" smtClean="0"/>
              <a:t> </a:t>
            </a:r>
            <a:r>
              <a:rPr lang="en-US" sz="2800" dirty="0" err="1" smtClean="0"/>
              <a:t>jantung</a:t>
            </a:r>
            <a:r>
              <a:rPr lang="en-US" sz="2800" dirty="0" smtClean="0"/>
              <a:t>. </a:t>
            </a:r>
          </a:p>
          <a:p>
            <a:pPr eaLnBrk="1" hangingPunct="1">
              <a:lnSpc>
                <a:spcPct val="90000"/>
              </a:lnSpc>
            </a:pPr>
            <a:r>
              <a:rPr lang="en-US" sz="2800" dirty="0" err="1" smtClean="0"/>
              <a:t>Pemeriksaan</a:t>
            </a:r>
            <a:r>
              <a:rPr lang="en-US" sz="2800" dirty="0" smtClean="0"/>
              <a:t> EKG </a:t>
            </a:r>
            <a:r>
              <a:rPr lang="en-US" sz="2800" dirty="0" err="1" smtClean="0"/>
              <a:t>dilakukan</a:t>
            </a:r>
            <a:r>
              <a:rPr lang="en-US" sz="2800" dirty="0" smtClean="0"/>
              <a:t> </a:t>
            </a:r>
            <a:r>
              <a:rPr lang="en-US" sz="2800" dirty="0" err="1" smtClean="0"/>
              <a:t>dengan</a:t>
            </a:r>
            <a:r>
              <a:rPr lang="en-US" sz="2800" dirty="0" smtClean="0"/>
              <a:t> </a:t>
            </a:r>
            <a:r>
              <a:rPr lang="en-US" sz="2800" dirty="0" err="1" smtClean="0"/>
              <a:t>menempelkan</a:t>
            </a:r>
            <a:r>
              <a:rPr lang="en-US" sz="2800" dirty="0" smtClean="0"/>
              <a:t> lead (</a:t>
            </a:r>
            <a:r>
              <a:rPr lang="en-US" sz="2800" dirty="0" err="1" smtClean="0"/>
              <a:t>alat</a:t>
            </a:r>
            <a:r>
              <a:rPr lang="en-US" sz="2800" dirty="0" smtClean="0"/>
              <a:t> </a:t>
            </a:r>
            <a:r>
              <a:rPr lang="en-US" sz="2800" dirty="0" err="1" smtClean="0"/>
              <a:t>penerima</a:t>
            </a:r>
            <a:r>
              <a:rPr lang="en-US" sz="2800" dirty="0" smtClean="0"/>
              <a:t> </a:t>
            </a:r>
            <a:r>
              <a:rPr lang="en-US" sz="2800" dirty="0" err="1" smtClean="0"/>
              <a:t>impuls</a:t>
            </a:r>
            <a:r>
              <a:rPr lang="en-US" sz="2800" dirty="0" smtClean="0"/>
              <a:t> </a:t>
            </a:r>
            <a:r>
              <a:rPr lang="en-US" sz="2800" dirty="0" err="1" smtClean="0"/>
              <a:t>listrik</a:t>
            </a:r>
            <a:r>
              <a:rPr lang="en-US" sz="2800" dirty="0" smtClean="0"/>
              <a:t> </a:t>
            </a:r>
            <a:r>
              <a:rPr lang="en-US" sz="2800" dirty="0" err="1" smtClean="0"/>
              <a:t>jantung</a:t>
            </a:r>
            <a:r>
              <a:rPr lang="en-US" sz="2800" dirty="0" smtClean="0"/>
              <a:t>) di </a:t>
            </a:r>
            <a:r>
              <a:rPr lang="en-US" sz="2800" dirty="0" err="1" smtClean="0"/>
              <a:t>beberapa</a:t>
            </a:r>
            <a:r>
              <a:rPr lang="en-US" sz="2800" dirty="0" smtClean="0"/>
              <a:t> </a:t>
            </a:r>
            <a:r>
              <a:rPr lang="en-US" sz="2800" dirty="0" err="1" smtClean="0"/>
              <a:t>lokasi</a:t>
            </a:r>
            <a:r>
              <a:rPr lang="en-US" sz="2800" dirty="0" smtClean="0"/>
              <a:t> yang </a:t>
            </a:r>
            <a:r>
              <a:rPr lang="en-US" sz="2800" dirty="0" err="1" smtClean="0"/>
              <a:t>telah</a:t>
            </a:r>
            <a:r>
              <a:rPr lang="en-US" sz="2800" dirty="0" smtClean="0"/>
              <a:t> </a:t>
            </a:r>
            <a:r>
              <a:rPr lang="en-US" sz="2800" dirty="0" err="1" smtClean="0"/>
              <a:t>ditentukan</a:t>
            </a:r>
            <a:r>
              <a:rPr lang="en-US" sz="2800" dirty="0" smtClean="0"/>
              <a:t>. </a:t>
            </a:r>
            <a:r>
              <a:rPr lang="en-US" sz="2800" dirty="0" err="1" smtClean="0"/>
              <a:t>Setelah</a:t>
            </a:r>
            <a:r>
              <a:rPr lang="en-US" sz="2800" dirty="0" smtClean="0"/>
              <a:t> </a:t>
            </a:r>
            <a:r>
              <a:rPr lang="en-US" sz="2800" dirty="0" err="1" smtClean="0"/>
              <a:t>itu</a:t>
            </a:r>
            <a:r>
              <a:rPr lang="en-US" sz="2800" dirty="0" smtClean="0"/>
              <a:t>, </a:t>
            </a:r>
            <a:r>
              <a:rPr lang="en-US" sz="2800" dirty="0" err="1" smtClean="0"/>
              <a:t>informasi</a:t>
            </a:r>
            <a:r>
              <a:rPr lang="en-US" sz="2800" dirty="0" smtClean="0"/>
              <a:t> </a:t>
            </a:r>
            <a:r>
              <a:rPr lang="en-US" sz="2800" dirty="0" err="1" smtClean="0"/>
              <a:t>mengenai</a:t>
            </a:r>
            <a:r>
              <a:rPr lang="en-US" sz="2800" dirty="0" smtClean="0"/>
              <a:t> </a:t>
            </a:r>
            <a:r>
              <a:rPr lang="en-US" sz="2800" dirty="0" err="1" smtClean="0"/>
              <a:t>keadaan</a:t>
            </a:r>
            <a:r>
              <a:rPr lang="en-US" sz="2800" dirty="0" smtClean="0"/>
              <a:t> </a:t>
            </a:r>
            <a:r>
              <a:rPr lang="en-US" sz="2800" dirty="0" err="1" smtClean="0"/>
              <a:t>jantung</a:t>
            </a:r>
            <a:r>
              <a:rPr lang="en-US" sz="2800" dirty="0" smtClean="0"/>
              <a:t> </a:t>
            </a:r>
            <a:r>
              <a:rPr lang="en-US" sz="2800" dirty="0" err="1" smtClean="0"/>
              <a:t>dapat</a:t>
            </a:r>
            <a:r>
              <a:rPr lang="en-US" sz="2800" dirty="0" smtClean="0"/>
              <a:t> </a:t>
            </a:r>
            <a:r>
              <a:rPr lang="en-US" sz="2800" dirty="0" err="1" smtClean="0"/>
              <a:t>diketahui</a:t>
            </a:r>
            <a:r>
              <a:rPr lang="en-US" sz="2800" dirty="0" smtClean="0"/>
              <a:t> </a:t>
            </a:r>
            <a:r>
              <a:rPr lang="en-US" sz="2800" dirty="0" err="1" smtClean="0"/>
              <a:t>melalui</a:t>
            </a:r>
            <a:r>
              <a:rPr lang="en-US" sz="2800" dirty="0" smtClean="0"/>
              <a:t> </a:t>
            </a:r>
            <a:r>
              <a:rPr lang="en-US" sz="2800" dirty="0" err="1" smtClean="0"/>
              <a:t>pola</a:t>
            </a:r>
            <a:r>
              <a:rPr lang="en-US" sz="2800" dirty="0" smtClean="0"/>
              <a:t> </a:t>
            </a:r>
            <a:r>
              <a:rPr lang="en-US" sz="2800" dirty="0" err="1" smtClean="0"/>
              <a:t>grafik</a:t>
            </a:r>
            <a:r>
              <a:rPr lang="en-US" sz="2800" dirty="0" smtClean="0"/>
              <a:t> yang </a:t>
            </a:r>
            <a:r>
              <a:rPr lang="en-US" sz="2800" dirty="0" err="1" smtClean="0"/>
              <a:t>dihasilkan</a:t>
            </a:r>
            <a:r>
              <a:rPr lang="en-US" sz="2800" dirty="0" smtClean="0"/>
              <a:t>.</a:t>
            </a:r>
          </a:p>
        </p:txBody>
      </p:sp>
      <p:sp>
        <p:nvSpPr>
          <p:cNvPr id="3" name="Rectangle 2"/>
          <p:cNvSpPr/>
          <p:nvPr/>
        </p:nvSpPr>
        <p:spPr>
          <a:xfrm>
            <a:off x="0" y="0"/>
            <a:ext cx="423081" cy="6858000"/>
          </a:xfrm>
          <a:prstGeom prst="rect">
            <a:avLst/>
          </a:prstGeom>
        </p:spPr>
        <p:style>
          <a:lnRef idx="2">
            <a:schemeClr val="accent1">
              <a:shade val="50000"/>
            </a:schemeClr>
          </a:lnRef>
          <a:fillRef idx="1003">
            <a:schemeClr val="dk2"/>
          </a:fillRef>
          <a:effectRef idx="0">
            <a:schemeClr val="accent1"/>
          </a:effectRef>
          <a:fontRef idx="minor">
            <a:schemeClr val="lt1"/>
          </a:fontRef>
        </p:style>
        <p:txBody>
          <a:bodyPr anchor="ctr"/>
          <a:lstStyle/>
          <a:p>
            <a:pPr algn="ctr">
              <a:defRPr/>
            </a:pPr>
            <a:endParaRPr lang="en-US">
              <a:solidFill>
                <a:prstClr val="white"/>
              </a:solidFill>
            </a:endParaRPr>
          </a:p>
        </p:txBody>
      </p:sp>
    </p:spTree>
    <p:extLst>
      <p:ext uri="{BB962C8B-B14F-4D97-AF65-F5344CB8AC3E}">
        <p14:creationId xmlns:p14="http://schemas.microsoft.com/office/powerpoint/2010/main" val="1339095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2065338"/>
          </a:xfrm>
        </p:spPr>
        <p:txBody>
          <a:bodyPr/>
          <a:lstStyle/>
          <a:p>
            <a:pPr>
              <a:defRPr/>
            </a:pPr>
            <a:r>
              <a:rPr lang="id-ID" sz="2800" b="1" dirty="0" smtClean="0"/>
              <a:t>Jantung terdiri dari 4 bagian yaitu</a:t>
            </a:r>
            <a:r>
              <a:rPr lang="en-US" sz="2800" b="1" dirty="0" smtClean="0"/>
              <a:t>:</a:t>
            </a:r>
            <a:br>
              <a:rPr lang="en-US" sz="2800" b="1" dirty="0" smtClean="0"/>
            </a:br>
            <a:r>
              <a:rPr lang="en-US" sz="2800" dirty="0" smtClean="0">
                <a:solidFill>
                  <a:srgbClr val="FF0000"/>
                </a:solidFill>
              </a:rPr>
              <a:t>A</a:t>
            </a:r>
            <a:r>
              <a:rPr lang="id-ID" sz="2800" dirty="0" smtClean="0">
                <a:solidFill>
                  <a:srgbClr val="FF0000"/>
                </a:solidFill>
              </a:rPr>
              <a:t>trium </a:t>
            </a:r>
            <a:r>
              <a:rPr lang="en-US" sz="2800" dirty="0" smtClean="0">
                <a:solidFill>
                  <a:srgbClr val="FF0000"/>
                </a:solidFill>
              </a:rPr>
              <a:t>   </a:t>
            </a:r>
            <a:r>
              <a:rPr lang="id-ID" sz="2800" dirty="0" smtClean="0"/>
              <a:t>(dextra &amp; sinistra) &amp; </a:t>
            </a:r>
            <a:r>
              <a:rPr lang="en-US" sz="2800" dirty="0" smtClean="0"/>
              <a:t/>
            </a:r>
            <a:br>
              <a:rPr lang="en-US" sz="2800" dirty="0" smtClean="0"/>
            </a:br>
            <a:r>
              <a:rPr lang="en-US" sz="2800" dirty="0" smtClean="0">
                <a:solidFill>
                  <a:srgbClr val="FF0000"/>
                </a:solidFill>
              </a:rPr>
              <a:t>V</a:t>
            </a:r>
            <a:r>
              <a:rPr lang="id-ID" sz="2800" dirty="0" smtClean="0">
                <a:solidFill>
                  <a:srgbClr val="FF0000"/>
                </a:solidFill>
              </a:rPr>
              <a:t>entrikel </a:t>
            </a:r>
            <a:r>
              <a:rPr lang="id-ID" sz="2800" dirty="0" smtClean="0"/>
              <a:t>(dextra &amp; sinistra).</a:t>
            </a:r>
            <a:r>
              <a:rPr lang="en-US" dirty="0" smtClean="0"/>
              <a:t/>
            </a:r>
            <a:br>
              <a:rPr lang="en-US" dirty="0" smtClean="0"/>
            </a:br>
            <a:endParaRPr lang="en-US" dirty="0"/>
          </a:p>
        </p:txBody>
      </p:sp>
      <p:sp>
        <p:nvSpPr>
          <p:cNvPr id="7" name="Rectangle 6"/>
          <p:cNvSpPr/>
          <p:nvPr/>
        </p:nvSpPr>
        <p:spPr>
          <a:xfrm>
            <a:off x="0" y="0"/>
            <a:ext cx="382137" cy="6858000"/>
          </a:xfrm>
          <a:prstGeom prst="rect">
            <a:avLst/>
          </a:prstGeom>
        </p:spPr>
        <p:style>
          <a:lnRef idx="2">
            <a:schemeClr val="accent1">
              <a:shade val="50000"/>
            </a:schemeClr>
          </a:lnRef>
          <a:fillRef idx="1003">
            <a:schemeClr val="dk2"/>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1981199"/>
            <a:ext cx="5562600" cy="432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65763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457200" y="1643063"/>
            <a:ext cx="8229600" cy="4376737"/>
          </a:xfrm>
          <a:prstGeom prst="rect">
            <a:avLst/>
          </a:prstGeom>
        </p:spPr>
        <p:txBody>
          <a:bodyPr vert="horz">
            <a:normAutofit/>
          </a:bodyPr>
          <a:lst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a:lstStyle>
          <a:p>
            <a:r>
              <a:rPr lang="id-ID" b="1" smtClean="0"/>
              <a:t> </a:t>
            </a:r>
            <a:r>
              <a:rPr lang="id-ID" sz="2800" b="1" i="1" smtClean="0"/>
              <a:t>Jantung mempunyai </a:t>
            </a:r>
            <a:r>
              <a:rPr lang="id-ID" sz="2800" b="1" i="1" smtClean="0">
                <a:solidFill>
                  <a:srgbClr val="0000FF"/>
                </a:solidFill>
              </a:rPr>
              <a:t>akti</a:t>
            </a:r>
            <a:r>
              <a:rPr lang="en-US" sz="2800" b="1" i="1" smtClean="0">
                <a:solidFill>
                  <a:srgbClr val="0000FF"/>
                </a:solidFill>
              </a:rPr>
              <a:t>v</a:t>
            </a:r>
            <a:r>
              <a:rPr lang="id-ID" sz="2800" b="1" i="1" smtClean="0">
                <a:solidFill>
                  <a:srgbClr val="0000FF"/>
                </a:solidFill>
              </a:rPr>
              <a:t>itas listrik </a:t>
            </a:r>
            <a:r>
              <a:rPr lang="id-ID" sz="2800" b="1" i="1" smtClean="0"/>
              <a:t>meliputi:</a:t>
            </a:r>
            <a:endParaRPr lang="en-US" sz="2800" b="1" i="1" smtClean="0">
              <a:solidFill>
                <a:srgbClr val="0000FF"/>
              </a:solidFill>
            </a:endParaRPr>
          </a:p>
          <a:p>
            <a:endParaRPr lang="en-US" dirty="0" smtClean="0"/>
          </a:p>
        </p:txBody>
      </p:sp>
      <p:sp>
        <p:nvSpPr>
          <p:cNvPr id="5" name="Rectangle 4"/>
          <p:cNvSpPr/>
          <p:nvPr/>
        </p:nvSpPr>
        <p:spPr>
          <a:xfrm>
            <a:off x="2786063" y="2571750"/>
            <a:ext cx="4643437" cy="20431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Wingdings" pitchFamily="2" charset="2"/>
              <a:buChar char="Ø"/>
              <a:defRPr/>
            </a:pPr>
            <a:r>
              <a:rPr lang="en-US" b="1" i="1" dirty="0">
                <a:solidFill>
                  <a:prstClr val="black"/>
                </a:solidFill>
              </a:rPr>
              <a:t>    </a:t>
            </a:r>
            <a:r>
              <a:rPr lang="id-ID" sz="2400" b="1" i="1" dirty="0">
                <a:solidFill>
                  <a:prstClr val="black"/>
                </a:solidFill>
              </a:rPr>
              <a:t>Sino Atrio Nodus,</a:t>
            </a:r>
            <a:endParaRPr lang="en-US" sz="2400" b="1" i="1" dirty="0">
              <a:solidFill>
                <a:prstClr val="black"/>
              </a:solidFill>
            </a:endParaRPr>
          </a:p>
          <a:p>
            <a:pPr>
              <a:buFont typeface="Wingdings" pitchFamily="2" charset="2"/>
              <a:buChar char="Ø"/>
              <a:defRPr/>
            </a:pPr>
            <a:r>
              <a:rPr lang="en-US" sz="2400" b="1" i="1" dirty="0">
                <a:solidFill>
                  <a:prstClr val="black"/>
                </a:solidFill>
              </a:rPr>
              <a:t>  </a:t>
            </a:r>
            <a:r>
              <a:rPr lang="id-ID" sz="2400" b="1" i="1" dirty="0">
                <a:solidFill>
                  <a:prstClr val="black"/>
                </a:solidFill>
              </a:rPr>
              <a:t>Atrio Ventrikuler Nodus, </a:t>
            </a:r>
            <a:endParaRPr lang="en-US" sz="2400" b="1" i="1" dirty="0">
              <a:solidFill>
                <a:prstClr val="black"/>
              </a:solidFill>
            </a:endParaRPr>
          </a:p>
          <a:p>
            <a:pPr>
              <a:buFont typeface="Wingdings" pitchFamily="2" charset="2"/>
              <a:buChar char="Ø"/>
              <a:defRPr/>
            </a:pPr>
            <a:r>
              <a:rPr lang="en-US" sz="2400" b="1" i="1" dirty="0">
                <a:solidFill>
                  <a:prstClr val="black"/>
                </a:solidFill>
              </a:rPr>
              <a:t>  </a:t>
            </a:r>
            <a:r>
              <a:rPr lang="id-ID" sz="2400" b="1" i="1" dirty="0">
                <a:solidFill>
                  <a:prstClr val="black"/>
                </a:solidFill>
              </a:rPr>
              <a:t>Berkas His dan</a:t>
            </a:r>
            <a:endParaRPr lang="en-US" sz="2400" b="1" i="1" dirty="0">
              <a:solidFill>
                <a:prstClr val="black"/>
              </a:solidFill>
            </a:endParaRPr>
          </a:p>
          <a:p>
            <a:pPr>
              <a:buFont typeface="Wingdings" pitchFamily="2" charset="2"/>
              <a:buChar char="Ø"/>
              <a:defRPr/>
            </a:pPr>
            <a:r>
              <a:rPr lang="en-US" sz="2400" b="1" i="1" dirty="0">
                <a:solidFill>
                  <a:prstClr val="black"/>
                </a:solidFill>
              </a:rPr>
              <a:t>  </a:t>
            </a:r>
            <a:r>
              <a:rPr lang="id-ID" sz="2400" b="1" i="1" dirty="0">
                <a:solidFill>
                  <a:prstClr val="black"/>
                </a:solidFill>
              </a:rPr>
              <a:t>Serabut Purkinje, </a:t>
            </a:r>
            <a:endParaRPr lang="en-US" sz="2400" b="1" dirty="0">
              <a:solidFill>
                <a:prstClr val="black"/>
              </a:solidFill>
            </a:endParaRPr>
          </a:p>
        </p:txBody>
      </p:sp>
      <p:sp>
        <p:nvSpPr>
          <p:cNvPr id="6" name="Down Arrow 5"/>
          <p:cNvSpPr/>
          <p:nvPr/>
        </p:nvSpPr>
        <p:spPr>
          <a:xfrm>
            <a:off x="4786313" y="4929188"/>
            <a:ext cx="838200" cy="68580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7" name="Rectangle 6"/>
          <p:cNvSpPr/>
          <p:nvPr/>
        </p:nvSpPr>
        <p:spPr>
          <a:xfrm>
            <a:off x="2714625" y="5857875"/>
            <a:ext cx="5000625" cy="457200"/>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defRPr/>
            </a:pPr>
            <a:r>
              <a:rPr lang="en-US" sz="2000" b="1" i="1" dirty="0">
                <a:solidFill>
                  <a:srgbClr val="FF0000"/>
                </a:solidFill>
              </a:rPr>
              <a:t>P</a:t>
            </a:r>
            <a:r>
              <a:rPr lang="id-ID" sz="2000" b="1" i="1" dirty="0">
                <a:solidFill>
                  <a:srgbClr val="FF0000"/>
                </a:solidFill>
              </a:rPr>
              <a:t>oint penting dalam pembacaan EK</a:t>
            </a:r>
            <a:r>
              <a:rPr lang="en-US" sz="2000" b="1" i="1" dirty="0">
                <a:solidFill>
                  <a:srgbClr val="FF0000"/>
                </a:solidFill>
              </a:rPr>
              <a:t>G</a:t>
            </a:r>
            <a:endParaRPr lang="en-US" sz="2000" b="1" dirty="0">
              <a:solidFill>
                <a:srgbClr val="FF0000"/>
              </a:solidFill>
            </a:endParaRPr>
          </a:p>
        </p:txBody>
      </p:sp>
    </p:spTree>
    <p:extLst>
      <p:ext uri="{BB962C8B-B14F-4D97-AF65-F5344CB8AC3E}">
        <p14:creationId xmlns:p14="http://schemas.microsoft.com/office/powerpoint/2010/main" val="13844210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defRPr/>
            </a:pPr>
            <a:r>
              <a:rPr lang="en-US" sz="2800" dirty="0" smtClean="0"/>
              <a:t>Hal-</a:t>
            </a:r>
            <a:r>
              <a:rPr lang="en-US" sz="2800" dirty="0" err="1" smtClean="0"/>
              <a:t>hal</a:t>
            </a:r>
            <a:r>
              <a:rPr lang="en-US" sz="2800" dirty="0" smtClean="0"/>
              <a:t> yang </a:t>
            </a:r>
            <a:r>
              <a:rPr lang="en-US" sz="2800" dirty="0" err="1" smtClean="0"/>
              <a:t>dapat</a:t>
            </a:r>
            <a:r>
              <a:rPr lang="en-US" sz="2800" dirty="0" smtClean="0"/>
              <a:t> </a:t>
            </a:r>
            <a:r>
              <a:rPr lang="en-US" sz="2800" dirty="0" err="1" smtClean="0"/>
              <a:t>diketahui</a:t>
            </a:r>
            <a:r>
              <a:rPr lang="en-US" sz="2800" dirty="0" smtClean="0"/>
              <a:t> </a:t>
            </a:r>
            <a:r>
              <a:rPr lang="en-US" sz="2800" dirty="0" err="1" smtClean="0"/>
              <a:t>dari</a:t>
            </a:r>
            <a:r>
              <a:rPr lang="en-US" sz="2800" dirty="0" smtClean="0"/>
              <a:t> </a:t>
            </a:r>
            <a:r>
              <a:rPr lang="en-US" sz="2800" dirty="0" err="1" smtClean="0"/>
              <a:t>pemeriksaan</a:t>
            </a:r>
            <a:r>
              <a:rPr lang="en-US" sz="2800" dirty="0" smtClean="0"/>
              <a:t> EKG </a:t>
            </a:r>
            <a:r>
              <a:rPr lang="en-US" sz="2800" dirty="0" err="1" smtClean="0"/>
              <a:t>adalah</a:t>
            </a:r>
            <a:r>
              <a:rPr lang="en-US" sz="2800" dirty="0" smtClean="0"/>
              <a:t> :</a:t>
            </a:r>
            <a:r>
              <a:rPr lang="en-US" dirty="0" smtClean="0"/>
              <a:t> </a:t>
            </a:r>
          </a:p>
        </p:txBody>
      </p:sp>
      <p:sp>
        <p:nvSpPr>
          <p:cNvPr id="98307" name="Rectangle 3"/>
          <p:cNvSpPr>
            <a:spLocks noGrp="1" noChangeArrowheads="1"/>
          </p:cNvSpPr>
          <p:nvPr>
            <p:ph idx="1"/>
          </p:nvPr>
        </p:nvSpPr>
        <p:spPr/>
        <p:txBody>
          <a:bodyPr/>
          <a:lstStyle/>
          <a:p>
            <a:pPr eaLnBrk="1" hangingPunct="1"/>
            <a:r>
              <a:rPr lang="en-US" smtClean="0"/>
              <a:t>Denyut dan irama jantung </a:t>
            </a:r>
          </a:p>
          <a:p>
            <a:pPr eaLnBrk="1" hangingPunct="1"/>
            <a:r>
              <a:rPr lang="en-US" smtClean="0"/>
              <a:t>Penebalan otot jantung (hipertrofi). </a:t>
            </a:r>
          </a:p>
          <a:p>
            <a:pPr eaLnBrk="1" hangingPunct="1"/>
            <a:r>
              <a:rPr lang="en-US" smtClean="0"/>
              <a:t>Kerusakan bagian jantung. </a:t>
            </a:r>
          </a:p>
          <a:p>
            <a:pPr eaLnBrk="1" hangingPunct="1"/>
            <a:r>
              <a:rPr lang="en-US" smtClean="0"/>
              <a:t>Gangguan aliran darah di dalam jantung. </a:t>
            </a:r>
          </a:p>
          <a:p>
            <a:pPr eaLnBrk="1" hangingPunct="1"/>
            <a:r>
              <a:rPr lang="en-US" smtClean="0"/>
              <a:t>Pola aktifitas listrik jantung yang dapat menyebabkan gangguan irama jantung </a:t>
            </a:r>
          </a:p>
          <a:p>
            <a:pPr eaLnBrk="1" hangingPunct="1">
              <a:buFontTx/>
              <a:buNone/>
            </a:pPr>
            <a:endParaRPr lang="en-US" smtClean="0"/>
          </a:p>
        </p:txBody>
      </p:sp>
      <p:sp>
        <p:nvSpPr>
          <p:cNvPr id="4" name="Rectangle 3"/>
          <p:cNvSpPr/>
          <p:nvPr/>
        </p:nvSpPr>
        <p:spPr>
          <a:xfrm>
            <a:off x="0" y="0"/>
            <a:ext cx="409433" cy="6858000"/>
          </a:xfrm>
          <a:prstGeom prst="rect">
            <a:avLst/>
          </a:prstGeom>
        </p:spPr>
        <p:style>
          <a:lnRef idx="2">
            <a:schemeClr val="accent1">
              <a:shade val="50000"/>
            </a:schemeClr>
          </a:lnRef>
          <a:fillRef idx="1003">
            <a:schemeClr val="dk2"/>
          </a:fillRef>
          <a:effectRef idx="0">
            <a:schemeClr val="accent1"/>
          </a:effectRef>
          <a:fontRef idx="minor">
            <a:schemeClr val="lt1"/>
          </a:fontRef>
        </p:style>
        <p:txBody>
          <a:bodyPr anchor="ctr"/>
          <a:lstStyle/>
          <a:p>
            <a:pPr algn="ctr">
              <a:defRPr/>
            </a:pPr>
            <a:endParaRPr lang="en-US">
              <a:solidFill>
                <a:prstClr val="white"/>
              </a:solidFill>
            </a:endParaRPr>
          </a:p>
        </p:txBody>
      </p:sp>
    </p:spTree>
    <p:extLst>
      <p:ext uri="{BB962C8B-B14F-4D97-AF65-F5344CB8AC3E}">
        <p14:creationId xmlns:p14="http://schemas.microsoft.com/office/powerpoint/2010/main" val="16496119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6"/>
          <p:cNvSpPr>
            <a:spLocks noChangeArrowheads="1"/>
          </p:cNvSpPr>
          <p:nvPr/>
        </p:nvSpPr>
        <p:spPr bwMode="auto">
          <a:xfrm>
            <a:off x="695325" y="2133600"/>
            <a:ext cx="7970838" cy="4535488"/>
          </a:xfrm>
          <a:prstGeom prst="rect">
            <a:avLst/>
          </a:prstGeom>
          <a:solidFill>
            <a:schemeClr val="accent1"/>
          </a:solidFill>
          <a:ln w="9525">
            <a:solidFill>
              <a:schemeClr val="tx1"/>
            </a:solidFill>
            <a:miter lim="800000"/>
            <a:headEnd/>
            <a:tailEnd/>
          </a:ln>
        </p:spPr>
        <p:txBody>
          <a:bodyPr wrap="none" anchor="ctr"/>
          <a:lstStyle/>
          <a:p>
            <a:endParaRPr lang="id-ID">
              <a:solidFill>
                <a:prstClr val="white"/>
              </a:solidFill>
            </a:endParaRPr>
          </a:p>
        </p:txBody>
      </p:sp>
      <p:sp>
        <p:nvSpPr>
          <p:cNvPr id="2" name="Title 1"/>
          <p:cNvSpPr>
            <a:spLocks noGrp="1"/>
          </p:cNvSpPr>
          <p:nvPr>
            <p:ph type="title"/>
          </p:nvPr>
        </p:nvSpPr>
        <p:spPr>
          <a:xfrm>
            <a:off x="695325" y="176213"/>
            <a:ext cx="7991475" cy="1789112"/>
          </a:xfrm>
          <a:ln>
            <a:solidFill>
              <a:schemeClr val="tx2"/>
            </a:solidFill>
          </a:ln>
        </p:spPr>
        <p:txBody>
          <a:bodyPr/>
          <a:lstStyle/>
          <a:p>
            <a:pPr eaLnBrk="1" hangingPunct="1">
              <a:defRPr/>
            </a:pPr>
            <a:r>
              <a:rPr lang="en-US" sz="2800" dirty="0" err="1" smtClean="0">
                <a:solidFill>
                  <a:schemeClr val="tx1"/>
                </a:solidFill>
              </a:rPr>
              <a:t>Sebuah</a:t>
            </a:r>
            <a:r>
              <a:rPr lang="en-US" sz="2800" dirty="0" smtClean="0">
                <a:solidFill>
                  <a:schemeClr val="tx1"/>
                </a:solidFill>
              </a:rPr>
              <a:t> </a:t>
            </a:r>
            <a:r>
              <a:rPr lang="en-US" sz="2800" dirty="0" err="1" smtClean="0">
                <a:solidFill>
                  <a:schemeClr val="tx1"/>
                </a:solidFill>
              </a:rPr>
              <a:t>elektrokardiogram</a:t>
            </a:r>
            <a:r>
              <a:rPr lang="en-US" sz="2800" dirty="0" smtClean="0">
                <a:solidFill>
                  <a:schemeClr val="tx1"/>
                </a:solidFill>
              </a:rPr>
              <a:t> </a:t>
            </a:r>
            <a:r>
              <a:rPr lang="en-US" sz="2800" dirty="0" err="1" smtClean="0">
                <a:solidFill>
                  <a:schemeClr val="tx1"/>
                </a:solidFill>
              </a:rPr>
              <a:t>diperoleh</a:t>
            </a:r>
            <a:r>
              <a:rPr lang="en-US" sz="2800" dirty="0" smtClean="0">
                <a:solidFill>
                  <a:schemeClr val="tx1"/>
                </a:solidFill>
              </a:rPr>
              <a:t> </a:t>
            </a:r>
            <a:r>
              <a:rPr lang="en-US" sz="2800" dirty="0" err="1" smtClean="0">
                <a:solidFill>
                  <a:schemeClr val="tx1"/>
                </a:solidFill>
              </a:rPr>
              <a:t>dengan</a:t>
            </a:r>
            <a:r>
              <a:rPr lang="en-US" sz="2800" dirty="0" smtClean="0">
                <a:solidFill>
                  <a:schemeClr val="tx1"/>
                </a:solidFill>
              </a:rPr>
              <a:t> </a:t>
            </a:r>
            <a:r>
              <a:rPr lang="en-US" sz="2800" dirty="0" err="1" smtClean="0">
                <a:solidFill>
                  <a:schemeClr val="tx1"/>
                </a:solidFill>
              </a:rPr>
              <a:t>menggunakan</a:t>
            </a:r>
            <a:r>
              <a:rPr lang="en-US" sz="2800" dirty="0" smtClean="0">
                <a:solidFill>
                  <a:schemeClr val="tx1"/>
                </a:solidFill>
              </a:rPr>
              <a:t> </a:t>
            </a:r>
            <a:r>
              <a:rPr lang="en-US" sz="2800" dirty="0" err="1" smtClean="0">
                <a:solidFill>
                  <a:schemeClr val="tx1"/>
                </a:solidFill>
                <a:hlinkClick r:id="rId2" tooltip="Potensial listrik (halaman belum tersedia)"/>
              </a:rPr>
              <a:t>potensial</a:t>
            </a:r>
            <a:r>
              <a:rPr lang="en-US" sz="2800" dirty="0" smtClean="0">
                <a:solidFill>
                  <a:schemeClr val="tx1"/>
                </a:solidFill>
                <a:hlinkClick r:id="rId2" tooltip="Potensial listrik (halaman belum tersedia)"/>
              </a:rPr>
              <a:t> </a:t>
            </a:r>
            <a:r>
              <a:rPr lang="en-US" sz="2800" dirty="0" err="1" smtClean="0">
                <a:solidFill>
                  <a:schemeClr val="tx1"/>
                </a:solidFill>
                <a:hlinkClick r:id="rId2" tooltip="Potensial listrik (halaman belum tersedia)"/>
              </a:rPr>
              <a:t>listrik</a:t>
            </a:r>
            <a:r>
              <a:rPr lang="en-US" sz="2800" dirty="0" smtClean="0">
                <a:solidFill>
                  <a:schemeClr val="tx1"/>
                </a:solidFill>
              </a:rPr>
              <a:t> </a:t>
            </a:r>
            <a:r>
              <a:rPr lang="en-US" sz="2800" dirty="0" err="1" smtClean="0">
                <a:solidFill>
                  <a:schemeClr val="tx1"/>
                </a:solidFill>
              </a:rPr>
              <a:t>antara</a:t>
            </a:r>
            <a:r>
              <a:rPr lang="en-US" sz="2800" dirty="0" smtClean="0">
                <a:solidFill>
                  <a:schemeClr val="tx1"/>
                </a:solidFill>
              </a:rPr>
              <a:t> </a:t>
            </a:r>
            <a:r>
              <a:rPr lang="en-US" sz="2800" dirty="0" err="1" smtClean="0">
                <a:solidFill>
                  <a:schemeClr val="tx1"/>
                </a:solidFill>
              </a:rPr>
              <a:t>sejumlah</a:t>
            </a:r>
            <a:r>
              <a:rPr lang="en-US" sz="2800" dirty="0" smtClean="0">
                <a:solidFill>
                  <a:schemeClr val="tx1"/>
                </a:solidFill>
              </a:rPr>
              <a:t> </a:t>
            </a:r>
            <a:r>
              <a:rPr lang="en-US" sz="2800" dirty="0" err="1" smtClean="0">
                <a:solidFill>
                  <a:schemeClr val="tx1"/>
                </a:solidFill>
              </a:rPr>
              <a:t>titik</a:t>
            </a:r>
            <a:r>
              <a:rPr lang="en-US" sz="2800" dirty="0" smtClean="0">
                <a:solidFill>
                  <a:schemeClr val="tx1"/>
                </a:solidFill>
              </a:rPr>
              <a:t> </a:t>
            </a:r>
            <a:r>
              <a:rPr lang="en-US" sz="2800" dirty="0" err="1" smtClean="0">
                <a:solidFill>
                  <a:schemeClr val="tx1"/>
                </a:solidFill>
              </a:rPr>
              <a:t>tubuh</a:t>
            </a:r>
            <a:r>
              <a:rPr lang="en-US" sz="2800" dirty="0" smtClean="0">
                <a:solidFill>
                  <a:schemeClr val="tx1"/>
                </a:solidFill>
              </a:rPr>
              <a:t> </a:t>
            </a:r>
            <a:r>
              <a:rPr lang="en-US" sz="2800" dirty="0" err="1" smtClean="0">
                <a:solidFill>
                  <a:schemeClr val="tx1"/>
                </a:solidFill>
              </a:rPr>
              <a:t>menggunakan</a:t>
            </a:r>
            <a:r>
              <a:rPr lang="en-US" sz="2800" dirty="0" smtClean="0">
                <a:solidFill>
                  <a:schemeClr val="tx1"/>
                </a:solidFill>
              </a:rPr>
              <a:t> </a:t>
            </a:r>
            <a:r>
              <a:rPr lang="en-US" sz="2800" dirty="0" err="1" smtClean="0">
                <a:solidFill>
                  <a:schemeClr val="tx1"/>
                </a:solidFill>
                <a:hlinkClick r:id="rId3" tooltip="Penguat instrumentasi (halaman belum tersedia)"/>
              </a:rPr>
              <a:t>penguat</a:t>
            </a:r>
            <a:r>
              <a:rPr lang="en-US" sz="2800" dirty="0" smtClean="0">
                <a:solidFill>
                  <a:schemeClr val="tx1"/>
                </a:solidFill>
                <a:hlinkClick r:id="rId3" tooltip="Penguat instrumentasi (halaman belum tersedia)"/>
              </a:rPr>
              <a:t> </a:t>
            </a:r>
            <a:r>
              <a:rPr lang="en-US" sz="2800" dirty="0" err="1" smtClean="0">
                <a:solidFill>
                  <a:schemeClr val="tx1"/>
                </a:solidFill>
                <a:hlinkClick r:id="rId3" tooltip="Penguat instrumentasi (halaman belum tersedia)"/>
              </a:rPr>
              <a:t>instrumentasi</a:t>
            </a:r>
            <a:r>
              <a:rPr lang="en-US" sz="2800" dirty="0" smtClean="0">
                <a:solidFill>
                  <a:schemeClr val="tx1"/>
                </a:solidFill>
              </a:rPr>
              <a:t> </a:t>
            </a:r>
            <a:r>
              <a:rPr lang="en-US" sz="2800" dirty="0" err="1" smtClean="0">
                <a:solidFill>
                  <a:schemeClr val="tx1"/>
                </a:solidFill>
              </a:rPr>
              <a:t>biomedis</a:t>
            </a:r>
            <a:r>
              <a:rPr lang="en-US" sz="2800" dirty="0" smtClean="0">
                <a:solidFill>
                  <a:schemeClr val="tx1"/>
                </a:solidFill>
              </a:rPr>
              <a:t>:</a:t>
            </a:r>
          </a:p>
        </p:txBody>
      </p:sp>
      <p:pic>
        <p:nvPicPr>
          <p:cNvPr id="99332" name="Picture 3" descr="C:\Documents and Settings\crusader\My Documents\600px-ECG_Vector.svg.png"/>
          <p:cNvPicPr>
            <a:picLocks noGrp="1" noChangeAspect="1" noChangeArrowheads="1"/>
          </p:cNvPicPr>
          <p:nvPr>
            <p:ph idx="1"/>
          </p:nvPr>
        </p:nvPicPr>
        <p:blipFill>
          <a:blip r:embed="rId4"/>
          <a:srcRect/>
          <a:stretch>
            <a:fillRect/>
          </a:stretch>
        </p:blipFill>
        <p:spPr>
          <a:xfrm>
            <a:off x="942975" y="2366963"/>
            <a:ext cx="7358063" cy="4114800"/>
          </a:xfrm>
        </p:spPr>
      </p:pic>
      <p:sp>
        <p:nvSpPr>
          <p:cNvPr id="5" name="Rectangle 4"/>
          <p:cNvSpPr/>
          <p:nvPr/>
        </p:nvSpPr>
        <p:spPr>
          <a:xfrm>
            <a:off x="0" y="0"/>
            <a:ext cx="395785" cy="6858000"/>
          </a:xfrm>
          <a:prstGeom prst="rect">
            <a:avLst/>
          </a:prstGeom>
        </p:spPr>
        <p:style>
          <a:lnRef idx="2">
            <a:schemeClr val="accent1">
              <a:shade val="50000"/>
            </a:schemeClr>
          </a:lnRef>
          <a:fillRef idx="1003">
            <a:schemeClr val="dk2"/>
          </a:fillRef>
          <a:effectRef idx="0">
            <a:schemeClr val="accent1"/>
          </a:effectRef>
          <a:fontRef idx="minor">
            <a:schemeClr val="lt1"/>
          </a:fontRef>
        </p:style>
        <p:txBody>
          <a:bodyPr anchor="ctr"/>
          <a:lstStyle/>
          <a:p>
            <a:pPr algn="ctr">
              <a:defRPr/>
            </a:pPr>
            <a:endParaRPr lang="en-US">
              <a:solidFill>
                <a:prstClr val="white"/>
              </a:solidFill>
            </a:endParaRPr>
          </a:p>
        </p:txBody>
      </p:sp>
    </p:spTree>
    <p:extLst>
      <p:ext uri="{BB962C8B-B14F-4D97-AF65-F5344CB8AC3E}">
        <p14:creationId xmlns:p14="http://schemas.microsoft.com/office/powerpoint/2010/main" val="31105427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8675" y="166688"/>
            <a:ext cx="7772400" cy="1143000"/>
          </a:xfrm>
        </p:spPr>
        <p:txBody>
          <a:bodyPr/>
          <a:lstStyle/>
          <a:p>
            <a:pPr algn="ctr">
              <a:defRPr/>
            </a:pPr>
            <a:r>
              <a:rPr lang="en-US" b="1" dirty="0" err="1" smtClean="0"/>
              <a:t>Kertas</a:t>
            </a:r>
            <a:r>
              <a:rPr lang="en-US" b="1" dirty="0" smtClean="0"/>
              <a:t> </a:t>
            </a:r>
            <a:r>
              <a:rPr lang="en-US" b="1" dirty="0" err="1" smtClean="0"/>
              <a:t>perekam</a:t>
            </a:r>
            <a:r>
              <a:rPr lang="en-US" b="1" dirty="0" smtClean="0"/>
              <a:t> EKG</a:t>
            </a:r>
            <a:br>
              <a:rPr lang="en-US" b="1" dirty="0" smtClean="0"/>
            </a:br>
            <a:endParaRPr lang="en-US" dirty="0"/>
          </a:p>
        </p:txBody>
      </p:sp>
      <p:pic>
        <p:nvPicPr>
          <p:cNvPr id="100356" name="Picture 3" descr="C:\Documents and Settings\crusader\My Documents\325px-ECG_Paper_v2.svg.png"/>
          <p:cNvPicPr>
            <a:picLocks noGrp="1" noChangeAspect="1" noChangeArrowheads="1"/>
          </p:cNvPicPr>
          <p:nvPr>
            <p:ph idx="1"/>
          </p:nvPr>
        </p:nvPicPr>
        <p:blipFill>
          <a:blip r:embed="rId2"/>
          <a:srcRect/>
          <a:stretch>
            <a:fillRect/>
          </a:stretch>
        </p:blipFill>
        <p:spPr>
          <a:xfrm>
            <a:off x="2128838" y="1708150"/>
            <a:ext cx="4995862" cy="4227513"/>
          </a:xfrm>
        </p:spPr>
      </p:pic>
      <p:sp>
        <p:nvSpPr>
          <p:cNvPr id="6" name="Rectangle 5"/>
          <p:cNvSpPr/>
          <p:nvPr/>
        </p:nvSpPr>
        <p:spPr>
          <a:xfrm>
            <a:off x="1938338" y="982663"/>
            <a:ext cx="5430837" cy="5637212"/>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7" name="Rectangle 6"/>
          <p:cNvSpPr/>
          <p:nvPr/>
        </p:nvSpPr>
        <p:spPr>
          <a:xfrm>
            <a:off x="0" y="0"/>
            <a:ext cx="395785" cy="6858000"/>
          </a:xfrm>
          <a:prstGeom prst="rect">
            <a:avLst/>
          </a:prstGeom>
        </p:spPr>
        <p:style>
          <a:lnRef idx="2">
            <a:schemeClr val="accent1">
              <a:shade val="50000"/>
            </a:schemeClr>
          </a:lnRef>
          <a:fillRef idx="1003">
            <a:schemeClr val="dk2"/>
          </a:fillRef>
          <a:effectRef idx="0">
            <a:schemeClr val="accent1"/>
          </a:effectRef>
          <a:fontRef idx="minor">
            <a:schemeClr val="lt1"/>
          </a:fontRef>
        </p:style>
        <p:txBody>
          <a:bodyPr anchor="ctr"/>
          <a:lstStyle/>
          <a:p>
            <a:pPr algn="ctr">
              <a:defRPr/>
            </a:pPr>
            <a:endParaRPr lang="en-US">
              <a:solidFill>
                <a:prstClr val="white"/>
              </a:solidFill>
            </a:endParaRPr>
          </a:p>
        </p:txBody>
      </p:sp>
    </p:spTree>
    <p:extLst>
      <p:ext uri="{BB962C8B-B14F-4D97-AF65-F5344CB8AC3E}">
        <p14:creationId xmlns:p14="http://schemas.microsoft.com/office/powerpoint/2010/main" val="37217669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Content Placeholder 2"/>
          <p:cNvSpPr>
            <a:spLocks noGrp="1"/>
          </p:cNvSpPr>
          <p:nvPr>
            <p:ph idx="1"/>
          </p:nvPr>
        </p:nvSpPr>
        <p:spPr>
          <a:xfrm>
            <a:off x="641350" y="341313"/>
            <a:ext cx="8147050" cy="6015037"/>
          </a:xfrm>
        </p:spPr>
        <p:txBody>
          <a:bodyPr/>
          <a:lstStyle/>
          <a:p>
            <a:r>
              <a:rPr lang="en-US" sz="2400" smtClean="0">
                <a:latin typeface="Calibri" pitchFamily="34" charset="0"/>
              </a:rPr>
              <a:t>Sebuah elektrokardiograf khusus berjalan di atas kertas dengan kecepatan 25 mm/s. </a:t>
            </a:r>
          </a:p>
          <a:p>
            <a:r>
              <a:rPr lang="en-US" sz="2400" smtClean="0">
                <a:latin typeface="Calibri" pitchFamily="34" charset="0"/>
              </a:rPr>
              <a:t>Setiap kotak kecil kertas EKG berukuran 1 mm². </a:t>
            </a:r>
          </a:p>
          <a:p>
            <a:r>
              <a:rPr lang="en-US" sz="2400" smtClean="0">
                <a:latin typeface="Calibri" pitchFamily="34" charset="0"/>
              </a:rPr>
              <a:t>Dengan kecepatan 25 mm/s, 1 kotak kecil kertas EKG sama dengan 0,04 s (40 ms). </a:t>
            </a:r>
          </a:p>
          <a:p>
            <a:r>
              <a:rPr lang="en-US" sz="2400" smtClean="0">
                <a:latin typeface="Calibri" pitchFamily="34" charset="0"/>
              </a:rPr>
              <a:t>5 kotak kecil menyusun 1 kotak besar, yang sama dengan 0,20 s (200 ms). </a:t>
            </a:r>
          </a:p>
          <a:p>
            <a:r>
              <a:rPr lang="en-US" sz="2400" smtClean="0">
                <a:latin typeface="Calibri" pitchFamily="34" charset="0"/>
              </a:rPr>
              <a:t>Karena itu, ada 5 kotak besar per menit. </a:t>
            </a:r>
          </a:p>
          <a:p>
            <a:r>
              <a:rPr lang="en-US" sz="2400" smtClean="0">
                <a:latin typeface="Calibri" pitchFamily="34" charset="0"/>
              </a:rPr>
              <a:t>12 sandapan EKG berkualitas diagnostik dikalibrasikan sebesar 10 mm/mV, jadi 1 mm sama dengan 0,1 mV. </a:t>
            </a:r>
          </a:p>
          <a:p>
            <a:r>
              <a:rPr lang="en-US" sz="2400" smtClean="0">
                <a:latin typeface="Calibri" pitchFamily="34" charset="0"/>
              </a:rPr>
              <a:t>Sinyal "</a:t>
            </a:r>
            <a:r>
              <a:rPr lang="en-US" sz="2400" smtClean="0">
                <a:latin typeface="Calibri" pitchFamily="34" charset="0"/>
                <a:hlinkClick r:id="rId2" tooltip="Kalibrasi"/>
              </a:rPr>
              <a:t>kalibrasi</a:t>
            </a:r>
            <a:r>
              <a:rPr lang="en-US" sz="2400" smtClean="0">
                <a:latin typeface="Calibri" pitchFamily="34" charset="0"/>
              </a:rPr>
              <a:t>" harus dimasukkan dalam tiap rekaman. </a:t>
            </a:r>
          </a:p>
          <a:p>
            <a:r>
              <a:rPr lang="en-US" sz="2400" smtClean="0">
                <a:latin typeface="Calibri" pitchFamily="34" charset="0"/>
              </a:rPr>
              <a:t>Sinyal standar 1 mV harus menggerakkan jarum 1 cm secara vertikal, yakni 2 kotak besar di kertas EKG.</a:t>
            </a:r>
          </a:p>
          <a:p>
            <a:endParaRPr lang="en-US" smtClean="0"/>
          </a:p>
        </p:txBody>
      </p:sp>
      <p:sp>
        <p:nvSpPr>
          <p:cNvPr id="4" name="Rectangle 3"/>
          <p:cNvSpPr/>
          <p:nvPr/>
        </p:nvSpPr>
        <p:spPr>
          <a:xfrm>
            <a:off x="0" y="0"/>
            <a:ext cx="423081" cy="6858000"/>
          </a:xfrm>
          <a:prstGeom prst="rect">
            <a:avLst/>
          </a:prstGeom>
        </p:spPr>
        <p:style>
          <a:lnRef idx="2">
            <a:schemeClr val="accent1">
              <a:shade val="50000"/>
            </a:schemeClr>
          </a:lnRef>
          <a:fillRef idx="1003">
            <a:schemeClr val="dk2"/>
          </a:fillRef>
          <a:effectRef idx="0">
            <a:schemeClr val="accent1"/>
          </a:effectRef>
          <a:fontRef idx="minor">
            <a:schemeClr val="lt1"/>
          </a:fontRef>
        </p:style>
        <p:txBody>
          <a:bodyPr anchor="ctr"/>
          <a:lstStyle/>
          <a:p>
            <a:pPr algn="ctr">
              <a:defRPr/>
            </a:pPr>
            <a:endParaRPr lang="en-US">
              <a:solidFill>
                <a:prstClr val="white"/>
              </a:solidFill>
            </a:endParaRPr>
          </a:p>
        </p:txBody>
      </p:sp>
    </p:spTree>
    <p:extLst>
      <p:ext uri="{BB962C8B-B14F-4D97-AF65-F5344CB8AC3E}">
        <p14:creationId xmlns:p14="http://schemas.microsoft.com/office/powerpoint/2010/main" val="3571382213"/>
      </p:ext>
    </p:extLst>
  </p:cSld>
  <p:clrMapOvr>
    <a:masterClrMapping/>
  </p:clrMapOvr>
  <p:timing>
    <p:tnLst>
      <p:par>
        <p:cTn id="1" dur="indefinite" restart="never" nodeType="tmRoot"/>
      </p:par>
    </p:tnLst>
  </p:timing>
</p:sld>
</file>

<file path=ppt/theme/theme1.xml><?xml version="1.0" encoding="utf-8"?>
<a:theme xmlns:a="http://schemas.openxmlformats.org/drawingml/2006/main" name="PPT UEU">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 UEU</Template>
  <TotalTime>200</TotalTime>
  <Words>904</Words>
  <Application>Microsoft Office PowerPoint</Application>
  <PresentationFormat>On-screen Show (4:3)</PresentationFormat>
  <Paragraphs>150</Paragraphs>
  <Slides>29</Slides>
  <Notes>3</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PPT UEU</vt:lpstr>
      <vt:lpstr>PowerPoint Presentation</vt:lpstr>
      <vt:lpstr> PENDAHULUAN</vt:lpstr>
      <vt:lpstr>PowerPoint Presentation</vt:lpstr>
      <vt:lpstr>Jantung terdiri dari 4 bagian yaitu: Atrium    (dextra &amp; sinistra) &amp;  Ventrikel (dextra &amp; sinistra). </vt:lpstr>
      <vt:lpstr>PowerPoint Presentation</vt:lpstr>
      <vt:lpstr>Hal-hal yang dapat diketahui dari pemeriksaan EKG adalah : </vt:lpstr>
      <vt:lpstr>Sebuah elektrokardiogram diperoleh dengan menggunakan potensial listrik antara sejumlah titik tubuh menggunakan penguat instrumentasi biomedis:</vt:lpstr>
      <vt:lpstr>Kertas perekam EKG </vt:lpstr>
      <vt:lpstr>PowerPoint Presentation</vt:lpstr>
      <vt:lpstr>Seleksi saring </vt:lpstr>
      <vt:lpstr>Rangkaian elektronika elektrokardiogram</vt:lpstr>
      <vt:lpstr>PowerPoint Presentation</vt:lpstr>
      <vt:lpstr>Sandapan (lokasi penempatan) EKG </vt:lpstr>
      <vt:lpstr>PowerPoint Presentation</vt:lpstr>
      <vt:lpstr>12 Sandapan normal</vt:lpstr>
      <vt:lpstr>Terdapat 3 jenis sandapan  pada EKG, yaitu :</vt:lpstr>
      <vt:lpstr>b.       Sandapan Bipolar</vt:lpstr>
      <vt:lpstr>c.       Sandapan Unipolar</vt:lpstr>
      <vt:lpstr>Sandapan ekstremitas </vt:lpstr>
      <vt:lpstr>PowerPoint Presentation</vt:lpstr>
      <vt:lpstr>            EKG  NORMAL  </vt:lpstr>
      <vt:lpstr>Penjelasan gambar :</vt:lpstr>
      <vt:lpstr>PowerPoint Presentation</vt:lpstr>
      <vt:lpstr>Gelombang P </vt:lpstr>
      <vt:lpstr>Interval PR </vt:lpstr>
      <vt:lpstr>Kompleks QRS </vt:lpstr>
      <vt:lpstr>Segmen ST </vt:lpstr>
      <vt:lpstr>Gelombang T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Staff</cp:lastModifiedBy>
  <cp:revision>6</cp:revision>
  <dcterms:created xsi:type="dcterms:W3CDTF">2018-04-12T02:03:08Z</dcterms:created>
  <dcterms:modified xsi:type="dcterms:W3CDTF">2018-07-29T02:30:49Z</dcterms:modified>
</cp:coreProperties>
</file>