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53"/>
  </p:notesMasterIdLst>
  <p:sldIdLst>
    <p:sldId id="351" r:id="rId3"/>
    <p:sldId id="352" r:id="rId4"/>
    <p:sldId id="353" r:id="rId5"/>
    <p:sldId id="354" r:id="rId6"/>
    <p:sldId id="356" r:id="rId7"/>
    <p:sldId id="358" r:id="rId8"/>
    <p:sldId id="360" r:id="rId9"/>
    <p:sldId id="362" r:id="rId10"/>
    <p:sldId id="364" r:id="rId11"/>
    <p:sldId id="366" r:id="rId12"/>
    <p:sldId id="368" r:id="rId13"/>
    <p:sldId id="370" r:id="rId14"/>
    <p:sldId id="372" r:id="rId15"/>
    <p:sldId id="374" r:id="rId16"/>
    <p:sldId id="376" r:id="rId17"/>
    <p:sldId id="378" r:id="rId18"/>
    <p:sldId id="380" r:id="rId19"/>
    <p:sldId id="382" r:id="rId20"/>
    <p:sldId id="384" r:id="rId21"/>
    <p:sldId id="386" r:id="rId22"/>
    <p:sldId id="388" r:id="rId23"/>
    <p:sldId id="390" r:id="rId24"/>
    <p:sldId id="392" r:id="rId25"/>
    <p:sldId id="394" r:id="rId26"/>
    <p:sldId id="396" r:id="rId27"/>
    <p:sldId id="398" r:id="rId28"/>
    <p:sldId id="400" r:id="rId29"/>
    <p:sldId id="402" r:id="rId30"/>
    <p:sldId id="404" r:id="rId31"/>
    <p:sldId id="406" r:id="rId32"/>
    <p:sldId id="408" r:id="rId33"/>
    <p:sldId id="410" r:id="rId34"/>
    <p:sldId id="412" r:id="rId35"/>
    <p:sldId id="414" r:id="rId36"/>
    <p:sldId id="416" r:id="rId37"/>
    <p:sldId id="418" r:id="rId38"/>
    <p:sldId id="420" r:id="rId39"/>
    <p:sldId id="422" r:id="rId40"/>
    <p:sldId id="424" r:id="rId41"/>
    <p:sldId id="426" r:id="rId42"/>
    <p:sldId id="428" r:id="rId43"/>
    <p:sldId id="430" r:id="rId44"/>
    <p:sldId id="432" r:id="rId45"/>
    <p:sldId id="434" r:id="rId46"/>
    <p:sldId id="436" r:id="rId47"/>
    <p:sldId id="438" r:id="rId48"/>
    <p:sldId id="440" r:id="rId49"/>
    <p:sldId id="442" r:id="rId50"/>
    <p:sldId id="444" r:id="rId51"/>
    <p:sldId id="44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918"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966F5-A913-4417-9ED0-5C001B4E66D4}" type="datetimeFigureOut">
              <a:rPr lang="en-US" smtClean="0"/>
              <a:t>7/29/2018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2465F-3D61-439B-9113-EBC60F44726E}" type="slidenum">
              <a:rPr lang="en-US" smtClean="0"/>
              <a:t>‹#›</a:t>
            </a:fld>
            <a:endParaRPr lang="en-US"/>
          </a:p>
        </p:txBody>
      </p:sp>
    </p:spTree>
    <p:extLst>
      <p:ext uri="{BB962C8B-B14F-4D97-AF65-F5344CB8AC3E}">
        <p14:creationId xmlns:p14="http://schemas.microsoft.com/office/powerpoint/2010/main" val="353607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260" y="3429000"/>
            <a:ext cx="5497380" cy="1527049"/>
          </a:xfrm>
        </p:spPr>
        <p:txBody>
          <a:bodyPr>
            <a:normAutofit/>
          </a:bodyPr>
          <a:lstStyle>
            <a:lvl1pPr algn="r">
              <a:defRPr sz="3600">
                <a:solidFill>
                  <a:schemeClr val="bg1"/>
                </a:solidFill>
                <a:effectLst>
                  <a:outerShdw blurRad="50800" dist="38100" dir="2700000" algn="tl" rotWithShape="0">
                    <a:prstClr val="black">
                      <a:alpha val="6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96261" y="4956050"/>
            <a:ext cx="5497380" cy="610820"/>
          </a:xfrm>
        </p:spPr>
        <p:txBody>
          <a:bodyPr>
            <a:normAutofit/>
          </a:bodyPr>
          <a:lstStyle>
            <a:lvl1pPr marL="0" indent="0" algn="r">
              <a:buNone/>
              <a:defRPr sz="2800">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73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04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49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518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07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22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267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00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756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074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222195"/>
            <a:ext cx="8093212" cy="763525"/>
          </a:xfrm>
        </p:spPr>
        <p:txBody>
          <a:bodyPr>
            <a:normAutofit/>
          </a:bodyPr>
          <a:lstStyle>
            <a:lvl1pPr algn="l">
              <a:defRPr sz="3600">
                <a:solidFill>
                  <a:schemeClr val="tx2">
                    <a:lumMod val="40000"/>
                    <a:lumOff val="60000"/>
                  </a:schemeClr>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1" y="1291130"/>
            <a:ext cx="8085130" cy="5039265"/>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579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617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994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0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6" y="374901"/>
            <a:ext cx="6871726" cy="916230"/>
          </a:xfrm>
          <a:noFill/>
        </p:spPr>
        <p:txBody>
          <a:bodyPr>
            <a:normAutofit/>
          </a:bodyPr>
          <a:lstStyle>
            <a:lvl1pPr algn="l">
              <a:defRPr sz="3600">
                <a:solidFill>
                  <a:schemeClr val="tx2">
                    <a:lumMod val="40000"/>
                    <a:lumOff val="60000"/>
                  </a:schemeClr>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443835"/>
            <a:ext cx="6871725" cy="488655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22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93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3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46070" cy="763525"/>
          </a:xfrm>
        </p:spPr>
        <p:txBody>
          <a:bodyPr>
            <a:normAutofit/>
          </a:bodyPr>
          <a:lstStyle>
            <a:lvl1pPr algn="l">
              <a:defRPr sz="3600">
                <a:solidFill>
                  <a:schemeClr val="tx2">
                    <a:lumMod val="40000"/>
                    <a:lumOff val="60000"/>
                  </a:schemeClr>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82908"/>
            <a:ext cx="4040188"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2770"/>
            <a:ext cx="4040188" cy="331107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82908"/>
            <a:ext cx="4041775"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2770"/>
            <a:ext cx="4041775" cy="331107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62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22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0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7/29/2018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9685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733800"/>
            <a:ext cx="5344674" cy="1527050"/>
          </a:xfrm>
        </p:spPr>
        <p:txBody>
          <a:bodyPr>
            <a:normAutofit/>
          </a:bodyPr>
          <a:lstStyle/>
          <a:p>
            <a:r>
              <a:rPr lang="en-US" sz="2800" dirty="0" smtClean="0">
                <a:latin typeface="Agency FB" panose="020B0503020202020204" pitchFamily="34" charset="0"/>
              </a:rPr>
              <a:t>PEMERIKSAAN LABORATORIUM DALAM PENUNJANG DIAGNOSTIK FISIOTERAPI</a:t>
            </a:r>
            <a:br>
              <a:rPr lang="en-US" sz="2800" dirty="0" smtClean="0">
                <a:latin typeface="Agency FB" panose="020B0503020202020204" pitchFamily="34" charset="0"/>
              </a:rPr>
            </a:br>
            <a:r>
              <a:rPr lang="en-US" sz="2800" dirty="0" err="1" smtClean="0">
                <a:latin typeface="Agency FB" panose="020B0503020202020204" pitchFamily="34" charset="0"/>
              </a:rPr>
              <a:t>Pertemuan</a:t>
            </a:r>
            <a:r>
              <a:rPr lang="en-US" sz="2800" dirty="0" smtClean="0">
                <a:latin typeface="Agency FB" panose="020B0503020202020204" pitchFamily="34" charset="0"/>
              </a:rPr>
              <a:t> 8</a:t>
            </a:r>
            <a:endParaRPr lang="en-US" sz="2800" dirty="0">
              <a:latin typeface="Agency FB" panose="020B0503020202020204" pitchFamily="34" charset="0"/>
            </a:endParaRPr>
          </a:p>
        </p:txBody>
      </p:sp>
      <p:sp>
        <p:nvSpPr>
          <p:cNvPr id="3" name="Subtitle 2"/>
          <p:cNvSpPr>
            <a:spLocks noGrp="1"/>
          </p:cNvSpPr>
          <p:nvPr>
            <p:ph type="subTitle" idx="1"/>
          </p:nvPr>
        </p:nvSpPr>
        <p:spPr>
          <a:xfrm>
            <a:off x="838200" y="5791200"/>
            <a:ext cx="5344675" cy="610821"/>
          </a:xfrm>
        </p:spPr>
        <p:txBody>
          <a:bodyPr>
            <a:normAutofit/>
          </a:bodyPr>
          <a:lstStyle/>
          <a:p>
            <a:r>
              <a:rPr lang="en-US" dirty="0" err="1" smtClean="0">
                <a:latin typeface="Agency FB" panose="020B0503020202020204" pitchFamily="34" charset="0"/>
              </a:rPr>
              <a:t>Eko</a:t>
            </a:r>
            <a:r>
              <a:rPr lang="en-US" dirty="0" smtClean="0">
                <a:latin typeface="Agency FB" panose="020B0503020202020204" pitchFamily="34" charset="0"/>
              </a:rPr>
              <a:t> </a:t>
            </a:r>
            <a:r>
              <a:rPr lang="en-US" dirty="0" err="1" smtClean="0">
                <a:latin typeface="Agency FB" panose="020B0503020202020204" pitchFamily="34" charset="0"/>
              </a:rPr>
              <a:t>Wibowo</a:t>
            </a:r>
            <a:r>
              <a:rPr lang="en-US" dirty="0" smtClean="0">
                <a:latin typeface="Agency FB" panose="020B0503020202020204" pitchFamily="34" charset="0"/>
              </a:rPr>
              <a:t>. S. Ft, M. </a:t>
            </a:r>
            <a:r>
              <a:rPr lang="en-US" dirty="0" err="1" smtClean="0">
                <a:latin typeface="Agency FB" panose="020B0503020202020204" pitchFamily="34" charset="0"/>
              </a:rPr>
              <a:t>Fis</a:t>
            </a:r>
            <a:endParaRPr lang="en-US" dirty="0">
              <a:latin typeface="Agency FB" panose="020B0503020202020204" pitchFamily="34" charset="0"/>
            </a:endParaRPr>
          </a:p>
        </p:txBody>
      </p:sp>
    </p:spTree>
    <p:extLst>
      <p:ext uri="{BB962C8B-B14F-4D97-AF65-F5344CB8AC3E}">
        <p14:creationId xmlns:p14="http://schemas.microsoft.com/office/powerpoint/2010/main" val="2415312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422732"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PEMAHAMAN HASIL TES</a:t>
            </a:r>
            <a:endParaRPr lang="en-US" sz="3200" dirty="0"/>
          </a:p>
        </p:txBody>
      </p:sp>
      <p:sp>
        <p:nvSpPr>
          <p:cNvPr id="6" name="Rectangle 5"/>
          <p:cNvSpPr/>
          <p:nvPr/>
        </p:nvSpPr>
        <p:spPr>
          <a:xfrm>
            <a:off x="511629" y="1524000"/>
            <a:ext cx="8382000" cy="3416320"/>
          </a:xfrm>
          <a:prstGeom prst="rect">
            <a:avLst/>
          </a:prstGeom>
        </p:spPr>
        <p:txBody>
          <a:bodyPr wrap="square">
            <a:spAutoFit/>
          </a:bodyPr>
          <a:lstStyle/>
          <a:p>
            <a:r>
              <a:rPr lang="en-US" sz="2400" dirty="0" smtClean="0">
                <a:latin typeface="Agency FB" panose="020B0503020202020204" pitchFamily="34" charset="0"/>
              </a:rPr>
              <a:t> </a:t>
            </a:r>
          </a:p>
          <a:p>
            <a:r>
              <a:rPr lang="en-US" sz="2400" dirty="0" err="1" smtClean="0">
                <a:latin typeface="Agency FB" panose="020B0503020202020204" pitchFamily="34" charset="0"/>
              </a:rPr>
              <a:t>Hasil</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dapat</a:t>
            </a:r>
            <a:r>
              <a:rPr lang="en-US" sz="2400" dirty="0" smtClean="0">
                <a:latin typeface="Agency FB" panose="020B0503020202020204" pitchFamily="34" charset="0"/>
              </a:rPr>
              <a:t> </a:t>
            </a:r>
            <a:r>
              <a:rPr lang="en-US" sz="2400" dirty="0" err="1" smtClean="0">
                <a:latin typeface="Agency FB" panose="020B0503020202020204" pitchFamily="34" charset="0"/>
              </a:rPr>
              <a:t>diperoleh</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cepat</a:t>
            </a:r>
            <a:r>
              <a:rPr lang="en-US" sz="2400" dirty="0" smtClean="0">
                <a:latin typeface="Agency FB" panose="020B0503020202020204" pitchFamily="34" charset="0"/>
              </a:rPr>
              <a:t>. </a:t>
            </a:r>
            <a:r>
              <a:rPr lang="en-US" sz="2400" dirty="0" err="1" smtClean="0">
                <a:latin typeface="Agency FB" panose="020B0503020202020204" pitchFamily="34" charset="0"/>
              </a:rPr>
              <a:t>Laporan</a:t>
            </a:r>
            <a:r>
              <a:rPr lang="en-US" sz="2400" dirty="0" smtClean="0">
                <a:latin typeface="Agency FB" panose="020B0503020202020204" pitchFamily="34" charset="0"/>
              </a:rPr>
              <a:t> </a:t>
            </a:r>
            <a:r>
              <a:rPr lang="en-US" sz="2400" dirty="0" err="1" smtClean="0">
                <a:latin typeface="Agency FB" panose="020B0503020202020204" pitchFamily="34" charset="0"/>
              </a:rPr>
              <a:t>hasil</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antara</a:t>
            </a:r>
            <a:r>
              <a:rPr lang="en-US" sz="2400" dirty="0" smtClean="0">
                <a:latin typeface="Agency FB" panose="020B0503020202020204" pitchFamily="34" charset="0"/>
              </a:rPr>
              <a:t> lain </a:t>
            </a:r>
            <a:r>
              <a:rPr lang="en-US" sz="2400" dirty="0" err="1" smtClean="0">
                <a:latin typeface="Agency FB" panose="020B0503020202020204" pitchFamily="34" charset="0"/>
              </a:rPr>
              <a:t>sebagai</a:t>
            </a:r>
            <a:r>
              <a:rPr lang="en-US" sz="2400" dirty="0" smtClean="0">
                <a:latin typeface="Agency FB" panose="020B0503020202020204" pitchFamily="34" charset="0"/>
              </a:rPr>
              <a:t> High, Normal </a:t>
            </a:r>
            <a:r>
              <a:rPr lang="en-US" sz="2400" dirty="0" err="1" smtClean="0">
                <a:latin typeface="Agency FB" panose="020B0503020202020204" pitchFamily="34" charset="0"/>
              </a:rPr>
              <a:t>atau</a:t>
            </a:r>
            <a:r>
              <a:rPr lang="en-US" sz="2400" dirty="0" smtClean="0">
                <a:latin typeface="Agency FB" panose="020B0503020202020204" pitchFamily="34" charset="0"/>
              </a:rPr>
              <a:t> Low, </a:t>
            </a:r>
            <a:r>
              <a:rPr lang="en-US" sz="2400" dirty="0" err="1" smtClean="0">
                <a:latin typeface="Agency FB" panose="020B0503020202020204" pitchFamily="34" charset="0"/>
              </a:rPr>
              <a:t>tergantung</a:t>
            </a:r>
            <a:r>
              <a:rPr lang="en-US" sz="2400" dirty="0" smtClean="0">
                <a:latin typeface="Agency FB" panose="020B0503020202020204" pitchFamily="34" charset="0"/>
              </a:rPr>
              <a:t> </a:t>
            </a:r>
            <a:r>
              <a:rPr lang="en-US" sz="2400" dirty="0" err="1" smtClean="0">
                <a:latin typeface="Agency FB" panose="020B0503020202020204" pitchFamily="34" charset="0"/>
              </a:rPr>
              <a:t>kontrol</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a:t>
            </a:r>
          </a:p>
          <a:p>
            <a:endParaRPr lang="en-US" sz="2400" dirty="0" smtClean="0">
              <a:latin typeface="Agency FB" panose="020B0503020202020204" pitchFamily="34" charset="0"/>
            </a:endParaRPr>
          </a:p>
          <a:p>
            <a:r>
              <a:rPr lang="en-US" sz="2400" dirty="0" err="1" smtClean="0">
                <a:latin typeface="Agency FB" panose="020B0503020202020204" pitchFamily="34" charset="0"/>
              </a:rPr>
              <a:t>Nilai</a:t>
            </a:r>
            <a:r>
              <a:rPr lang="en-US" sz="2400" dirty="0" smtClean="0">
                <a:latin typeface="Agency FB" panose="020B0503020202020204" pitchFamily="34" charset="0"/>
              </a:rPr>
              <a:t> </a:t>
            </a:r>
            <a:r>
              <a:rPr lang="en-US" sz="2400" dirty="0" err="1" smtClean="0">
                <a:latin typeface="Agency FB" panose="020B0503020202020204" pitchFamily="34" charset="0"/>
              </a:rPr>
              <a:t>rujukan</a:t>
            </a:r>
            <a:r>
              <a:rPr lang="en-US" sz="2400" dirty="0" smtClean="0">
                <a:latin typeface="Agency FB" panose="020B0503020202020204" pitchFamily="34" charset="0"/>
              </a:rPr>
              <a:t>/normal </a:t>
            </a:r>
            <a:r>
              <a:rPr lang="en-US" sz="2400" dirty="0" err="1" smtClean="0">
                <a:latin typeface="Agency FB" panose="020B0503020202020204" pitchFamily="34" charset="0"/>
              </a:rPr>
              <a:t>jumlah</a:t>
            </a:r>
            <a:r>
              <a:rPr lang="en-US" sz="2400" dirty="0" smtClean="0">
                <a:latin typeface="Agency FB" panose="020B0503020202020204" pitchFamily="34" charset="0"/>
              </a:rPr>
              <a:t> </a:t>
            </a:r>
            <a:r>
              <a:rPr lang="en-US" sz="2400" dirty="0" err="1" smtClean="0">
                <a:latin typeface="Agency FB" panose="020B0503020202020204" pitchFamily="34" charset="0"/>
              </a:rPr>
              <a:t>Lekosit</a:t>
            </a:r>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Dewasa</a:t>
            </a:r>
            <a:r>
              <a:rPr lang="en-US" sz="2400" dirty="0" smtClean="0">
                <a:latin typeface="Agency FB" panose="020B0503020202020204" pitchFamily="34" charset="0"/>
              </a:rPr>
              <a:t> (</a:t>
            </a:r>
            <a:r>
              <a:rPr lang="en-US" sz="2400" dirty="0" err="1" smtClean="0">
                <a:latin typeface="Agency FB" panose="020B0503020202020204" pitchFamily="34" charset="0"/>
              </a:rPr>
              <a:t>Pria</a:t>
            </a:r>
            <a:r>
              <a:rPr lang="en-US" sz="2400" dirty="0" smtClean="0">
                <a:latin typeface="Agency FB" panose="020B0503020202020204" pitchFamily="34" charset="0"/>
              </a:rPr>
              <a:t>/</a:t>
            </a:r>
            <a:r>
              <a:rPr lang="en-US" sz="2400" dirty="0" err="1" smtClean="0">
                <a:latin typeface="Agency FB" panose="020B0503020202020204" pitchFamily="34" charset="0"/>
              </a:rPr>
              <a:t>Wanita</a:t>
            </a:r>
            <a:r>
              <a:rPr lang="en-US" sz="2400" dirty="0" smtClean="0">
                <a:latin typeface="Agency FB" panose="020B0503020202020204" pitchFamily="34" charset="0"/>
              </a:rPr>
              <a:t>) : 4.100 – 10.900 per mL</a:t>
            </a:r>
          </a:p>
          <a:p>
            <a:r>
              <a:rPr lang="en-US" sz="2400" dirty="0" smtClean="0">
                <a:latin typeface="Agency FB" panose="020B0503020202020204" pitchFamily="34" charset="0"/>
              </a:rPr>
              <a:t>·         </a:t>
            </a:r>
            <a:r>
              <a:rPr lang="en-US" sz="2400" dirty="0" err="1" smtClean="0">
                <a:latin typeface="Agency FB" panose="020B0503020202020204" pitchFamily="34" charset="0"/>
              </a:rPr>
              <a:t>Anak</a:t>
            </a:r>
            <a:r>
              <a:rPr lang="en-US" sz="2400" dirty="0" smtClean="0">
                <a:latin typeface="Agency FB" panose="020B0503020202020204" pitchFamily="34" charset="0"/>
              </a:rPr>
              <a:t> (1 – 15th) : 4.500 – 13.000 per mL</a:t>
            </a:r>
          </a:p>
          <a:p>
            <a:r>
              <a:rPr lang="en-US" sz="2400" dirty="0" smtClean="0">
                <a:latin typeface="Agency FB" panose="020B0503020202020204" pitchFamily="34" charset="0"/>
              </a:rPr>
              <a:t>·         </a:t>
            </a:r>
            <a:r>
              <a:rPr lang="en-US" sz="2400" dirty="0" err="1" smtClean="0">
                <a:latin typeface="Agency FB" panose="020B0503020202020204" pitchFamily="34" charset="0"/>
              </a:rPr>
              <a:t>Bayi</a:t>
            </a:r>
            <a:r>
              <a:rPr lang="en-US" sz="2400" dirty="0" smtClean="0">
                <a:latin typeface="Agency FB" panose="020B0503020202020204" pitchFamily="34" charset="0"/>
              </a:rPr>
              <a:t> (1bl – 1th) : 5.000 – 17.500 per mL</a:t>
            </a:r>
          </a:p>
          <a:p>
            <a:r>
              <a:rPr lang="en-US" sz="2400" dirty="0" smtClean="0">
                <a:latin typeface="Agency FB" panose="020B0503020202020204" pitchFamily="34" charset="0"/>
              </a:rPr>
              <a:t>·         </a:t>
            </a:r>
            <a:r>
              <a:rPr lang="en-US" sz="2400" dirty="0" err="1" smtClean="0">
                <a:latin typeface="Agency FB" panose="020B0503020202020204" pitchFamily="34" charset="0"/>
              </a:rPr>
              <a:t>Bayi</a:t>
            </a:r>
            <a:r>
              <a:rPr lang="en-US" sz="2400" dirty="0" smtClean="0">
                <a:latin typeface="Agency FB" panose="020B0503020202020204" pitchFamily="34" charset="0"/>
              </a:rPr>
              <a:t> </a:t>
            </a:r>
            <a:r>
              <a:rPr lang="en-US" sz="2400" dirty="0" err="1" smtClean="0">
                <a:latin typeface="Agency FB" panose="020B0503020202020204" pitchFamily="34" charset="0"/>
              </a:rPr>
              <a:t>baru</a:t>
            </a:r>
            <a:r>
              <a:rPr lang="en-US" sz="2400" dirty="0" smtClean="0">
                <a:latin typeface="Agency FB" panose="020B0503020202020204" pitchFamily="34" charset="0"/>
              </a:rPr>
              <a:t> </a:t>
            </a:r>
            <a:r>
              <a:rPr lang="en-US" sz="2400" dirty="0" err="1" smtClean="0">
                <a:latin typeface="Agency FB" panose="020B0503020202020204" pitchFamily="34" charset="0"/>
              </a:rPr>
              <a:t>lahir</a:t>
            </a:r>
            <a:r>
              <a:rPr lang="en-US" sz="2400" dirty="0" smtClean="0">
                <a:latin typeface="Agency FB" panose="020B0503020202020204" pitchFamily="34" charset="0"/>
              </a:rPr>
              <a:t> : 13.000 – 38.000 per mL</a:t>
            </a:r>
          </a:p>
        </p:txBody>
      </p:sp>
    </p:spTree>
    <p:extLst>
      <p:ext uri="{BB962C8B-B14F-4D97-AF65-F5344CB8AC3E}">
        <p14:creationId xmlns:p14="http://schemas.microsoft.com/office/powerpoint/2010/main" val="1092618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422732"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PEMAHAMAN HASIL TES</a:t>
            </a:r>
            <a:endParaRPr lang="en-US" sz="3200" dirty="0"/>
          </a:p>
        </p:txBody>
      </p:sp>
      <p:sp>
        <p:nvSpPr>
          <p:cNvPr id="6" name="Rectangle 5"/>
          <p:cNvSpPr/>
          <p:nvPr/>
        </p:nvSpPr>
        <p:spPr>
          <a:xfrm>
            <a:off x="511629" y="1524000"/>
            <a:ext cx="8382000" cy="3046988"/>
          </a:xfrm>
          <a:prstGeom prst="rect">
            <a:avLst/>
          </a:prstGeom>
        </p:spPr>
        <p:txBody>
          <a:bodyPr wrap="square">
            <a:spAutoFit/>
          </a:bodyPr>
          <a:lstStyle/>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Nilai</a:t>
            </a:r>
            <a:r>
              <a:rPr lang="en-US" sz="2400" dirty="0" smtClean="0">
                <a:latin typeface="Agency FB" panose="020B0503020202020204" pitchFamily="34" charset="0"/>
              </a:rPr>
              <a:t> </a:t>
            </a:r>
            <a:r>
              <a:rPr lang="en-US" sz="2400" dirty="0" err="1" smtClean="0">
                <a:latin typeface="Agency FB" panose="020B0503020202020204" pitchFamily="34" charset="0"/>
              </a:rPr>
              <a:t>rujukan</a:t>
            </a:r>
            <a:r>
              <a:rPr lang="en-US" sz="2400" dirty="0" smtClean="0">
                <a:latin typeface="Agency FB" panose="020B0503020202020204" pitchFamily="34" charset="0"/>
              </a:rPr>
              <a:t>/normal Diff. Count (</a:t>
            </a:r>
            <a:r>
              <a:rPr lang="en-US" sz="2400" dirty="0" err="1" smtClean="0">
                <a:latin typeface="Agency FB" panose="020B0503020202020204" pitchFamily="34" charset="0"/>
              </a:rPr>
              <a:t>komponen</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putih</a:t>
            </a:r>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Netrofil</a:t>
            </a:r>
            <a:r>
              <a:rPr lang="en-US" sz="2400" dirty="0" smtClean="0">
                <a:latin typeface="Agency FB" panose="020B0503020202020204" pitchFamily="34" charset="0"/>
              </a:rPr>
              <a:t> : 50 – 70 %</a:t>
            </a:r>
          </a:p>
          <a:p>
            <a:r>
              <a:rPr lang="en-US" sz="2400" dirty="0" smtClean="0">
                <a:latin typeface="Agency FB" panose="020B0503020202020204" pitchFamily="34" charset="0"/>
              </a:rPr>
              <a:t>·         Band </a:t>
            </a:r>
            <a:r>
              <a:rPr lang="en-US" sz="2400" dirty="0" err="1" smtClean="0">
                <a:latin typeface="Agency FB" panose="020B0503020202020204" pitchFamily="34" charset="0"/>
              </a:rPr>
              <a:t>Netrofil</a:t>
            </a:r>
            <a:r>
              <a:rPr lang="en-US" sz="2400" dirty="0" smtClean="0">
                <a:latin typeface="Agency FB" panose="020B0503020202020204" pitchFamily="34" charset="0"/>
              </a:rPr>
              <a:t> : 0 – 3 %</a:t>
            </a:r>
          </a:p>
          <a:p>
            <a:r>
              <a:rPr lang="en-US" sz="2400" dirty="0" smtClean="0">
                <a:latin typeface="Agency FB" panose="020B0503020202020204" pitchFamily="34" charset="0"/>
              </a:rPr>
              <a:t>·         </a:t>
            </a:r>
            <a:r>
              <a:rPr lang="en-US" sz="2400" dirty="0" err="1" smtClean="0">
                <a:latin typeface="Agency FB" panose="020B0503020202020204" pitchFamily="34" charset="0"/>
              </a:rPr>
              <a:t>Limfosit</a:t>
            </a:r>
            <a:r>
              <a:rPr lang="en-US" sz="2400" dirty="0" smtClean="0">
                <a:latin typeface="Agency FB" panose="020B0503020202020204" pitchFamily="34" charset="0"/>
              </a:rPr>
              <a:t> : 25 – 40 %</a:t>
            </a:r>
          </a:p>
          <a:p>
            <a:r>
              <a:rPr lang="en-US" sz="2400" dirty="0" smtClean="0">
                <a:latin typeface="Agency FB" panose="020B0503020202020204" pitchFamily="34" charset="0"/>
              </a:rPr>
              <a:t>·         </a:t>
            </a:r>
            <a:r>
              <a:rPr lang="en-US" sz="2400" dirty="0" err="1" smtClean="0">
                <a:latin typeface="Agency FB" panose="020B0503020202020204" pitchFamily="34" charset="0"/>
              </a:rPr>
              <a:t>Monosit</a:t>
            </a:r>
            <a:r>
              <a:rPr lang="en-US" sz="2400" dirty="0" smtClean="0">
                <a:latin typeface="Agency FB" panose="020B0503020202020204" pitchFamily="34" charset="0"/>
              </a:rPr>
              <a:t> : 2 – 8 %</a:t>
            </a:r>
          </a:p>
          <a:p>
            <a:r>
              <a:rPr lang="en-US" sz="2400" dirty="0" smtClean="0">
                <a:latin typeface="Agency FB" panose="020B0503020202020204" pitchFamily="34" charset="0"/>
              </a:rPr>
              <a:t>·         </a:t>
            </a:r>
            <a:r>
              <a:rPr lang="en-US" sz="2400" dirty="0" err="1" smtClean="0">
                <a:latin typeface="Agency FB" panose="020B0503020202020204" pitchFamily="34" charset="0"/>
              </a:rPr>
              <a:t>Eosinofil</a:t>
            </a:r>
            <a:r>
              <a:rPr lang="en-US" sz="2400" dirty="0" smtClean="0">
                <a:latin typeface="Agency FB" panose="020B0503020202020204" pitchFamily="34" charset="0"/>
              </a:rPr>
              <a:t> : 0 – 5 %</a:t>
            </a:r>
          </a:p>
          <a:p>
            <a:r>
              <a:rPr lang="en-US" sz="2400" dirty="0" smtClean="0">
                <a:latin typeface="Agency FB" panose="020B0503020202020204" pitchFamily="34" charset="0"/>
              </a:rPr>
              <a:t>·         </a:t>
            </a:r>
            <a:r>
              <a:rPr lang="en-US" sz="2400" dirty="0" err="1" smtClean="0">
                <a:latin typeface="Agency FB" panose="020B0503020202020204" pitchFamily="34" charset="0"/>
              </a:rPr>
              <a:t>Basofil</a:t>
            </a:r>
            <a:r>
              <a:rPr lang="en-US" sz="2400" dirty="0" smtClean="0">
                <a:latin typeface="Agency FB" panose="020B0503020202020204" pitchFamily="34" charset="0"/>
              </a:rPr>
              <a:t> : 0 – 1 %</a:t>
            </a:r>
          </a:p>
        </p:txBody>
      </p:sp>
    </p:spTree>
    <p:extLst>
      <p:ext uri="{BB962C8B-B14F-4D97-AF65-F5344CB8AC3E}">
        <p14:creationId xmlns:p14="http://schemas.microsoft.com/office/powerpoint/2010/main" val="245896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422732"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PEMAHAMAN HASIL TES</a:t>
            </a:r>
            <a:endParaRPr lang="en-US" sz="3200" dirty="0"/>
          </a:p>
        </p:txBody>
      </p:sp>
      <p:sp>
        <p:nvSpPr>
          <p:cNvPr id="6" name="Rectangle 5"/>
          <p:cNvSpPr/>
          <p:nvPr/>
        </p:nvSpPr>
        <p:spPr>
          <a:xfrm>
            <a:off x="765629" y="2133600"/>
            <a:ext cx="8382000" cy="2308324"/>
          </a:xfrm>
          <a:prstGeom prst="rect">
            <a:avLst/>
          </a:prstGeom>
        </p:spPr>
        <p:txBody>
          <a:bodyPr wrap="square">
            <a:spAutoFit/>
          </a:bodyPr>
          <a:lstStyle/>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Nilai</a:t>
            </a:r>
            <a:r>
              <a:rPr lang="en-US" sz="2400" dirty="0" smtClean="0">
                <a:latin typeface="Agency FB" panose="020B0503020202020204" pitchFamily="34" charset="0"/>
              </a:rPr>
              <a:t> </a:t>
            </a:r>
            <a:r>
              <a:rPr lang="en-US" sz="2400" dirty="0" err="1" smtClean="0">
                <a:latin typeface="Agency FB" panose="020B0503020202020204" pitchFamily="34" charset="0"/>
              </a:rPr>
              <a:t>rujukan</a:t>
            </a:r>
            <a:r>
              <a:rPr lang="en-US" sz="2400" dirty="0" smtClean="0">
                <a:latin typeface="Agency FB" panose="020B0503020202020204" pitchFamily="34" charset="0"/>
              </a:rPr>
              <a:t>/normal </a:t>
            </a:r>
            <a:r>
              <a:rPr lang="en-US" sz="2400" dirty="0" err="1" smtClean="0">
                <a:latin typeface="Agency FB" panose="020B0503020202020204" pitchFamily="34" charset="0"/>
              </a:rPr>
              <a:t>jumlah</a:t>
            </a:r>
            <a:r>
              <a:rPr lang="en-US" sz="2400" dirty="0" smtClean="0">
                <a:latin typeface="Agency FB" panose="020B0503020202020204" pitchFamily="34" charset="0"/>
              </a:rPr>
              <a:t> </a:t>
            </a:r>
            <a:r>
              <a:rPr lang="en-US" sz="2400" dirty="0" err="1" smtClean="0">
                <a:latin typeface="Agency FB" panose="020B0503020202020204" pitchFamily="34" charset="0"/>
              </a:rPr>
              <a:t>Eritrosit</a:t>
            </a:r>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Pria</a:t>
            </a:r>
            <a:r>
              <a:rPr lang="en-US" sz="2400" dirty="0" smtClean="0">
                <a:latin typeface="Agency FB" panose="020B0503020202020204" pitchFamily="34" charset="0"/>
              </a:rPr>
              <a:t> : 4.400 – 5.900 per mL</a:t>
            </a:r>
          </a:p>
          <a:p>
            <a:r>
              <a:rPr lang="en-US" sz="2400" dirty="0" smtClean="0">
                <a:latin typeface="Agency FB" panose="020B0503020202020204" pitchFamily="34" charset="0"/>
              </a:rPr>
              <a:t>·         </a:t>
            </a:r>
            <a:r>
              <a:rPr lang="en-US" sz="2400" dirty="0" err="1" smtClean="0">
                <a:latin typeface="Agency FB" panose="020B0503020202020204" pitchFamily="34" charset="0"/>
              </a:rPr>
              <a:t>Wanita</a:t>
            </a:r>
            <a:r>
              <a:rPr lang="en-US" sz="2400" dirty="0" smtClean="0">
                <a:latin typeface="Agency FB" panose="020B0503020202020204" pitchFamily="34" charset="0"/>
              </a:rPr>
              <a:t> : 3.800 – 5.200 per mL</a:t>
            </a:r>
          </a:p>
          <a:p>
            <a:r>
              <a:rPr lang="en-US" sz="2400" dirty="0" smtClean="0">
                <a:latin typeface="Agency FB" panose="020B0503020202020204" pitchFamily="34" charset="0"/>
              </a:rPr>
              <a:t>·         </a:t>
            </a:r>
            <a:r>
              <a:rPr lang="en-US" sz="2400" dirty="0" err="1" smtClean="0">
                <a:latin typeface="Agency FB" panose="020B0503020202020204" pitchFamily="34" charset="0"/>
              </a:rPr>
              <a:t>Anak</a:t>
            </a:r>
            <a:r>
              <a:rPr lang="en-US" sz="2400" dirty="0" smtClean="0">
                <a:latin typeface="Agency FB" panose="020B0503020202020204" pitchFamily="34" charset="0"/>
              </a:rPr>
              <a:t> (1 – 15th) : 4.100 – 5.800 per mL</a:t>
            </a:r>
          </a:p>
          <a:p>
            <a:r>
              <a:rPr lang="en-US" sz="2400" dirty="0" smtClean="0">
                <a:latin typeface="Agency FB" panose="020B0503020202020204" pitchFamily="34" charset="0"/>
              </a:rPr>
              <a:t>·         </a:t>
            </a:r>
            <a:r>
              <a:rPr lang="en-US" sz="2400" dirty="0" err="1" smtClean="0">
                <a:latin typeface="Agency FB" panose="020B0503020202020204" pitchFamily="34" charset="0"/>
              </a:rPr>
              <a:t>Bayi</a:t>
            </a:r>
            <a:r>
              <a:rPr lang="en-US" sz="2400" dirty="0" smtClean="0">
                <a:latin typeface="Agency FB" panose="020B0503020202020204" pitchFamily="34" charset="0"/>
              </a:rPr>
              <a:t> : 4.300 – 6.300 per mL</a:t>
            </a:r>
          </a:p>
        </p:txBody>
      </p:sp>
    </p:spTree>
    <p:extLst>
      <p:ext uri="{BB962C8B-B14F-4D97-AF65-F5344CB8AC3E}">
        <p14:creationId xmlns:p14="http://schemas.microsoft.com/office/powerpoint/2010/main" val="4117866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422732"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PEMAHAMAN HASIL TES</a:t>
            </a:r>
            <a:endParaRPr lang="en-US" sz="3200" dirty="0"/>
          </a:p>
        </p:txBody>
      </p:sp>
      <p:sp>
        <p:nvSpPr>
          <p:cNvPr id="6" name="Rectangle 5"/>
          <p:cNvSpPr/>
          <p:nvPr/>
        </p:nvSpPr>
        <p:spPr>
          <a:xfrm>
            <a:off x="765629" y="2133600"/>
            <a:ext cx="8382000" cy="2677656"/>
          </a:xfrm>
          <a:prstGeom prst="rect">
            <a:avLst/>
          </a:prstGeom>
        </p:spPr>
        <p:txBody>
          <a:bodyPr wrap="square">
            <a:spAutoFit/>
          </a:bodyPr>
          <a:lstStyle/>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Nilai</a:t>
            </a:r>
            <a:r>
              <a:rPr lang="en-US" sz="2400" dirty="0" smtClean="0">
                <a:latin typeface="Agency FB" panose="020B0503020202020204" pitchFamily="34" charset="0"/>
              </a:rPr>
              <a:t> </a:t>
            </a:r>
            <a:r>
              <a:rPr lang="en-US" sz="2400" dirty="0" err="1" smtClean="0">
                <a:latin typeface="Agency FB" panose="020B0503020202020204" pitchFamily="34" charset="0"/>
              </a:rPr>
              <a:t>rujukan</a:t>
            </a:r>
            <a:r>
              <a:rPr lang="en-US" sz="2400" dirty="0" smtClean="0">
                <a:latin typeface="Agency FB" panose="020B0503020202020204" pitchFamily="34" charset="0"/>
              </a:rPr>
              <a:t>/normal </a:t>
            </a:r>
            <a:r>
              <a:rPr lang="en-US" sz="2400" dirty="0" err="1" smtClean="0">
                <a:latin typeface="Agency FB" panose="020B0503020202020204" pitchFamily="34" charset="0"/>
              </a:rPr>
              <a:t>Hematokrit</a:t>
            </a:r>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Pria</a:t>
            </a:r>
            <a:r>
              <a:rPr lang="en-US" sz="2400" dirty="0" smtClean="0">
                <a:latin typeface="Agency FB" panose="020B0503020202020204" pitchFamily="34" charset="0"/>
              </a:rPr>
              <a:t> : 40 – 52 %</a:t>
            </a:r>
          </a:p>
          <a:p>
            <a:r>
              <a:rPr lang="en-US" sz="2400" dirty="0" smtClean="0">
                <a:latin typeface="Agency FB" panose="020B0503020202020204" pitchFamily="34" charset="0"/>
              </a:rPr>
              <a:t>·         </a:t>
            </a:r>
            <a:r>
              <a:rPr lang="en-US" sz="2400" dirty="0" err="1" smtClean="0">
                <a:latin typeface="Agency FB" panose="020B0503020202020204" pitchFamily="34" charset="0"/>
              </a:rPr>
              <a:t>Wanita</a:t>
            </a:r>
            <a:r>
              <a:rPr lang="en-US" sz="2400" dirty="0" smtClean="0">
                <a:latin typeface="Agency FB" panose="020B0503020202020204" pitchFamily="34" charset="0"/>
              </a:rPr>
              <a:t> : 35 – 48 %</a:t>
            </a:r>
          </a:p>
          <a:p>
            <a:r>
              <a:rPr lang="en-US" sz="2400" dirty="0" smtClean="0">
                <a:latin typeface="Agency FB" panose="020B0503020202020204" pitchFamily="34" charset="0"/>
              </a:rPr>
              <a:t>·         </a:t>
            </a:r>
            <a:r>
              <a:rPr lang="en-US" sz="2400" dirty="0" err="1" smtClean="0">
                <a:latin typeface="Agency FB" panose="020B0503020202020204" pitchFamily="34" charset="0"/>
              </a:rPr>
              <a:t>Anak</a:t>
            </a:r>
            <a:r>
              <a:rPr lang="en-US" sz="2400" dirty="0" smtClean="0">
                <a:latin typeface="Agency FB" panose="020B0503020202020204" pitchFamily="34" charset="0"/>
              </a:rPr>
              <a:t> (1 – 15th) : 33 – 48 %</a:t>
            </a:r>
          </a:p>
          <a:p>
            <a:r>
              <a:rPr lang="en-US" sz="2400" dirty="0" smtClean="0">
                <a:latin typeface="Agency FB" panose="020B0503020202020204" pitchFamily="34" charset="0"/>
              </a:rPr>
              <a:t>·         </a:t>
            </a:r>
            <a:r>
              <a:rPr lang="en-US" sz="2400" dirty="0" err="1" smtClean="0">
                <a:latin typeface="Agency FB" panose="020B0503020202020204" pitchFamily="34" charset="0"/>
              </a:rPr>
              <a:t>Bayi</a:t>
            </a:r>
            <a:r>
              <a:rPr lang="en-US" sz="2400" dirty="0" smtClean="0">
                <a:latin typeface="Agency FB" panose="020B0503020202020204" pitchFamily="34" charset="0"/>
              </a:rPr>
              <a:t> (1bl – 1th : 31 – 45 %</a:t>
            </a:r>
          </a:p>
          <a:p>
            <a:r>
              <a:rPr lang="en-US" sz="2400" dirty="0" smtClean="0">
                <a:latin typeface="Agency FB" panose="020B0503020202020204" pitchFamily="34" charset="0"/>
              </a:rPr>
              <a:t>·         </a:t>
            </a:r>
            <a:r>
              <a:rPr lang="en-US" sz="2400" dirty="0" err="1" smtClean="0">
                <a:latin typeface="Agency FB" panose="020B0503020202020204" pitchFamily="34" charset="0"/>
              </a:rPr>
              <a:t>Bayi</a:t>
            </a:r>
            <a:r>
              <a:rPr lang="en-US" sz="2400" dirty="0" smtClean="0">
                <a:latin typeface="Agency FB" panose="020B0503020202020204" pitchFamily="34" charset="0"/>
              </a:rPr>
              <a:t> </a:t>
            </a:r>
            <a:r>
              <a:rPr lang="en-US" sz="2400" dirty="0" err="1" smtClean="0">
                <a:latin typeface="Agency FB" panose="020B0503020202020204" pitchFamily="34" charset="0"/>
              </a:rPr>
              <a:t>baru</a:t>
            </a:r>
            <a:r>
              <a:rPr lang="en-US" sz="2400" dirty="0" smtClean="0">
                <a:latin typeface="Agency FB" panose="020B0503020202020204" pitchFamily="34" charset="0"/>
              </a:rPr>
              <a:t> </a:t>
            </a:r>
            <a:r>
              <a:rPr lang="en-US" sz="2400" dirty="0" err="1" smtClean="0">
                <a:latin typeface="Agency FB" panose="020B0503020202020204" pitchFamily="34" charset="0"/>
              </a:rPr>
              <a:t>lahir</a:t>
            </a:r>
            <a:r>
              <a:rPr lang="en-US" sz="2400" dirty="0" smtClean="0">
                <a:latin typeface="Agency FB" panose="020B0503020202020204" pitchFamily="34" charset="0"/>
              </a:rPr>
              <a:t> : 45 – 65 %</a:t>
            </a:r>
          </a:p>
        </p:txBody>
      </p:sp>
    </p:spTree>
    <p:extLst>
      <p:ext uri="{BB962C8B-B14F-4D97-AF65-F5344CB8AC3E}">
        <p14:creationId xmlns:p14="http://schemas.microsoft.com/office/powerpoint/2010/main" val="954740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422732"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PEMAHAMAN HASIL TES</a:t>
            </a:r>
            <a:endParaRPr lang="en-US" sz="3200" dirty="0"/>
          </a:p>
        </p:txBody>
      </p:sp>
      <p:sp>
        <p:nvSpPr>
          <p:cNvPr id="6" name="Rectangle 5"/>
          <p:cNvSpPr/>
          <p:nvPr/>
        </p:nvSpPr>
        <p:spPr>
          <a:xfrm>
            <a:off x="765629" y="2133600"/>
            <a:ext cx="8382000" cy="2677656"/>
          </a:xfrm>
          <a:prstGeom prst="rect">
            <a:avLst/>
          </a:prstGeom>
        </p:spPr>
        <p:txBody>
          <a:bodyPr wrap="square">
            <a:spAutoFit/>
          </a:bodyPr>
          <a:lstStyle/>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Nilai</a:t>
            </a:r>
            <a:r>
              <a:rPr lang="en-US" sz="2400" dirty="0" smtClean="0">
                <a:latin typeface="Agency FB" panose="020B0503020202020204" pitchFamily="34" charset="0"/>
              </a:rPr>
              <a:t> </a:t>
            </a:r>
            <a:r>
              <a:rPr lang="en-US" sz="2400" dirty="0" err="1" smtClean="0">
                <a:latin typeface="Agency FB" panose="020B0503020202020204" pitchFamily="34" charset="0"/>
              </a:rPr>
              <a:t>rujukan</a:t>
            </a:r>
            <a:r>
              <a:rPr lang="en-US" sz="2400" dirty="0" smtClean="0">
                <a:latin typeface="Agency FB" panose="020B0503020202020204" pitchFamily="34" charset="0"/>
              </a:rPr>
              <a:t>/normal </a:t>
            </a:r>
            <a:r>
              <a:rPr lang="en-US" sz="2400" dirty="0" err="1" smtClean="0">
                <a:latin typeface="Agency FB" panose="020B0503020202020204" pitchFamily="34" charset="0"/>
              </a:rPr>
              <a:t>jumlah</a:t>
            </a:r>
            <a:r>
              <a:rPr lang="en-US" sz="2400" dirty="0" smtClean="0">
                <a:latin typeface="Agency FB" panose="020B0503020202020204" pitchFamily="34" charset="0"/>
              </a:rPr>
              <a:t> Hemoglobin :</a:t>
            </a:r>
          </a:p>
          <a:p>
            <a:r>
              <a:rPr lang="en-US" sz="2400" dirty="0" smtClean="0">
                <a:latin typeface="Agency FB" panose="020B0503020202020204" pitchFamily="34" charset="0"/>
              </a:rPr>
              <a:t>·         </a:t>
            </a:r>
            <a:r>
              <a:rPr lang="en-US" sz="2400" dirty="0" err="1" smtClean="0">
                <a:latin typeface="Agency FB" panose="020B0503020202020204" pitchFamily="34" charset="0"/>
              </a:rPr>
              <a:t>Pria</a:t>
            </a:r>
            <a:r>
              <a:rPr lang="en-US" sz="2400" dirty="0" smtClean="0">
                <a:latin typeface="Agency FB" panose="020B0503020202020204" pitchFamily="34" charset="0"/>
              </a:rPr>
              <a:t> : 13,2 – 17,3 gr/</a:t>
            </a:r>
            <a:r>
              <a:rPr lang="en-US" sz="2400" dirty="0" err="1" smtClean="0">
                <a:latin typeface="Agency FB" panose="020B0503020202020204" pitchFamily="34" charset="0"/>
              </a:rPr>
              <a:t>dL</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Wanita</a:t>
            </a:r>
            <a:r>
              <a:rPr lang="en-US" sz="2400" dirty="0" smtClean="0">
                <a:latin typeface="Agency FB" panose="020B0503020202020204" pitchFamily="34" charset="0"/>
              </a:rPr>
              <a:t> : 11,7 – 15,5 gr/</a:t>
            </a:r>
            <a:r>
              <a:rPr lang="en-US" sz="2400" dirty="0" err="1" smtClean="0">
                <a:latin typeface="Agency FB" panose="020B0503020202020204" pitchFamily="34" charset="0"/>
              </a:rPr>
              <a:t>dL</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Anak</a:t>
            </a:r>
            <a:r>
              <a:rPr lang="en-US" sz="2400" dirty="0" smtClean="0">
                <a:latin typeface="Agency FB" panose="020B0503020202020204" pitchFamily="34" charset="0"/>
              </a:rPr>
              <a:t> (1 – 15th) : 11,0 – 16,0 gr/</a:t>
            </a:r>
            <a:r>
              <a:rPr lang="en-US" sz="2400" dirty="0" err="1" smtClean="0">
                <a:latin typeface="Agency FB" panose="020B0503020202020204" pitchFamily="34" charset="0"/>
              </a:rPr>
              <a:t>dL</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Bayi</a:t>
            </a:r>
            <a:r>
              <a:rPr lang="en-US" sz="2400" dirty="0" smtClean="0">
                <a:latin typeface="Agency FB" panose="020B0503020202020204" pitchFamily="34" charset="0"/>
              </a:rPr>
              <a:t> (1bl – 1th) : 10 – 15 gr/</a:t>
            </a:r>
            <a:r>
              <a:rPr lang="en-US" sz="2400" dirty="0" err="1" smtClean="0">
                <a:latin typeface="Agency FB" panose="020B0503020202020204" pitchFamily="34" charset="0"/>
              </a:rPr>
              <a:t>dL</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Bayi</a:t>
            </a:r>
            <a:r>
              <a:rPr lang="en-US" sz="2400" dirty="0" smtClean="0">
                <a:latin typeface="Agency FB" panose="020B0503020202020204" pitchFamily="34" charset="0"/>
              </a:rPr>
              <a:t> </a:t>
            </a:r>
            <a:r>
              <a:rPr lang="en-US" sz="2400" dirty="0" err="1" smtClean="0">
                <a:latin typeface="Agency FB" panose="020B0503020202020204" pitchFamily="34" charset="0"/>
              </a:rPr>
              <a:t>baru</a:t>
            </a:r>
            <a:r>
              <a:rPr lang="en-US" sz="2400" dirty="0" smtClean="0">
                <a:latin typeface="Agency FB" panose="020B0503020202020204" pitchFamily="34" charset="0"/>
              </a:rPr>
              <a:t> </a:t>
            </a:r>
            <a:r>
              <a:rPr lang="en-US" sz="2400" dirty="0" err="1" smtClean="0">
                <a:latin typeface="Agency FB" panose="020B0503020202020204" pitchFamily="34" charset="0"/>
              </a:rPr>
              <a:t>lahir</a:t>
            </a:r>
            <a:r>
              <a:rPr lang="en-US" sz="2400" dirty="0" smtClean="0">
                <a:latin typeface="Agency FB" panose="020B0503020202020204" pitchFamily="34" charset="0"/>
              </a:rPr>
              <a:t> : 17 – 21 gr/</a:t>
            </a:r>
            <a:r>
              <a:rPr lang="en-US" sz="2400" dirty="0" err="1" smtClean="0">
                <a:latin typeface="Agency FB" panose="020B0503020202020204" pitchFamily="34" charset="0"/>
              </a:rPr>
              <a:t>dL</a:t>
            </a:r>
            <a:endParaRPr lang="en-US" sz="2400" dirty="0" smtClean="0">
              <a:latin typeface="Agency FB" panose="020B0503020202020204" pitchFamily="34" charset="0"/>
            </a:endParaRPr>
          </a:p>
        </p:txBody>
      </p:sp>
    </p:spTree>
    <p:extLst>
      <p:ext uri="{BB962C8B-B14F-4D97-AF65-F5344CB8AC3E}">
        <p14:creationId xmlns:p14="http://schemas.microsoft.com/office/powerpoint/2010/main" val="1104113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422732"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PEMAHAMAN HASIL TES</a:t>
            </a:r>
            <a:endParaRPr lang="en-US" sz="3200" dirty="0"/>
          </a:p>
        </p:txBody>
      </p:sp>
      <p:sp>
        <p:nvSpPr>
          <p:cNvPr id="6" name="Rectangle 5"/>
          <p:cNvSpPr/>
          <p:nvPr/>
        </p:nvSpPr>
        <p:spPr>
          <a:xfrm>
            <a:off x="685800" y="1219200"/>
            <a:ext cx="8382000" cy="5078313"/>
          </a:xfrm>
          <a:prstGeom prst="rect">
            <a:avLst/>
          </a:prstGeom>
        </p:spPr>
        <p:txBody>
          <a:bodyPr wrap="square">
            <a:spAutoFit/>
          </a:bodyPr>
          <a:lstStyle/>
          <a:p>
            <a:r>
              <a:rPr lang="en-US" sz="2400" dirty="0" smtClean="0">
                <a:latin typeface="Agency FB" panose="020B0503020202020204" pitchFamily="34" charset="0"/>
              </a:rPr>
              <a:t> </a:t>
            </a:r>
          </a:p>
          <a:p>
            <a:r>
              <a:rPr lang="en-US" sz="2000" dirty="0" smtClean="0">
                <a:latin typeface="Agency FB" panose="020B0503020202020204" pitchFamily="34" charset="0"/>
              </a:rPr>
              <a:t> </a:t>
            </a:r>
            <a:r>
              <a:rPr lang="en-US" sz="2000" dirty="0" err="1" smtClean="0">
                <a:latin typeface="Agency FB" panose="020B0503020202020204" pitchFamily="34" charset="0"/>
              </a:rPr>
              <a:t>Nilai</a:t>
            </a:r>
            <a:r>
              <a:rPr lang="en-US" sz="2000" dirty="0" smtClean="0">
                <a:latin typeface="Agency FB" panose="020B0503020202020204" pitchFamily="34" charset="0"/>
              </a:rPr>
              <a:t> </a:t>
            </a:r>
            <a:r>
              <a:rPr lang="en-US" sz="2000" dirty="0" err="1" smtClean="0">
                <a:latin typeface="Agency FB" panose="020B0503020202020204" pitchFamily="34" charset="0"/>
              </a:rPr>
              <a:t>rujukan</a:t>
            </a:r>
            <a:r>
              <a:rPr lang="en-US" sz="2000" dirty="0" smtClean="0">
                <a:latin typeface="Agency FB" panose="020B0503020202020204" pitchFamily="34" charset="0"/>
              </a:rPr>
              <a:t>/normal </a:t>
            </a:r>
            <a:r>
              <a:rPr lang="en-US" sz="2000" dirty="0" err="1" smtClean="0">
                <a:latin typeface="Agency FB" panose="020B0503020202020204" pitchFamily="34" charset="0"/>
              </a:rPr>
              <a:t>Indeks</a:t>
            </a:r>
            <a:r>
              <a:rPr lang="en-US" sz="2000" dirty="0" smtClean="0">
                <a:latin typeface="Agency FB" panose="020B0503020202020204" pitchFamily="34" charset="0"/>
              </a:rPr>
              <a:t> </a:t>
            </a:r>
            <a:r>
              <a:rPr lang="en-US" sz="2000" dirty="0" err="1" smtClean="0">
                <a:latin typeface="Agency FB" panose="020B0503020202020204" pitchFamily="34" charset="0"/>
              </a:rPr>
              <a:t>Eritrosit</a:t>
            </a:r>
            <a:r>
              <a:rPr lang="en-US" sz="2000" dirty="0" smtClean="0">
                <a:latin typeface="Agency FB" panose="020B0503020202020204" pitchFamily="34" charset="0"/>
              </a:rPr>
              <a:t> :</a:t>
            </a:r>
          </a:p>
          <a:p>
            <a:r>
              <a:rPr lang="en-US" sz="2000" dirty="0" smtClean="0">
                <a:latin typeface="Agency FB" panose="020B0503020202020204" pitchFamily="34" charset="0"/>
              </a:rPr>
              <a:t>·         MCV</a:t>
            </a:r>
          </a:p>
          <a:p>
            <a:r>
              <a:rPr lang="en-US" sz="2000" dirty="0" smtClean="0">
                <a:latin typeface="Agency FB" panose="020B0503020202020204" pitchFamily="34" charset="0"/>
              </a:rPr>
              <a:t>-       </a:t>
            </a:r>
            <a:r>
              <a:rPr lang="en-US" sz="2000" dirty="0" err="1" smtClean="0">
                <a:latin typeface="Agency FB" panose="020B0503020202020204" pitchFamily="34" charset="0"/>
              </a:rPr>
              <a:t>Dewasa</a:t>
            </a:r>
            <a:r>
              <a:rPr lang="en-US" sz="2000" dirty="0" smtClean="0">
                <a:latin typeface="Agency FB" panose="020B0503020202020204" pitchFamily="34" charset="0"/>
              </a:rPr>
              <a:t> : 80 – 100 £L</a:t>
            </a:r>
          </a:p>
          <a:p>
            <a:r>
              <a:rPr lang="en-US" sz="2000" dirty="0" smtClean="0">
                <a:latin typeface="Agency FB" panose="020B0503020202020204" pitchFamily="34" charset="0"/>
              </a:rPr>
              <a:t>-       </a:t>
            </a:r>
            <a:r>
              <a:rPr lang="en-US" sz="2000" dirty="0" err="1" smtClean="0">
                <a:latin typeface="Agency FB" panose="020B0503020202020204" pitchFamily="34" charset="0"/>
              </a:rPr>
              <a:t>Anak</a:t>
            </a:r>
            <a:r>
              <a:rPr lang="en-US" sz="2000" dirty="0" smtClean="0">
                <a:latin typeface="Agency FB" panose="020B0503020202020204" pitchFamily="34" charset="0"/>
              </a:rPr>
              <a:t> (1 – 15th) : 78 – 102 £L</a:t>
            </a:r>
          </a:p>
          <a:p>
            <a:r>
              <a:rPr lang="en-US" sz="2000" dirty="0" smtClean="0">
                <a:latin typeface="Agency FB" panose="020B0503020202020204" pitchFamily="34" charset="0"/>
              </a:rPr>
              <a:t>-       </a:t>
            </a:r>
            <a:r>
              <a:rPr lang="en-US" sz="2000" dirty="0" err="1" smtClean="0">
                <a:latin typeface="Agency FB" panose="020B0503020202020204" pitchFamily="34" charset="0"/>
              </a:rPr>
              <a:t>Bayi</a:t>
            </a:r>
            <a:r>
              <a:rPr lang="en-US" sz="2000" dirty="0" smtClean="0">
                <a:latin typeface="Agency FB" panose="020B0503020202020204" pitchFamily="34" charset="0"/>
              </a:rPr>
              <a:t> : 92 - 101 £L</a:t>
            </a:r>
          </a:p>
          <a:p>
            <a:r>
              <a:rPr lang="en-US" sz="2000" dirty="0" smtClean="0">
                <a:latin typeface="Agency FB" panose="020B0503020202020204" pitchFamily="34" charset="0"/>
              </a:rPr>
              <a:t>·         MCH</a:t>
            </a:r>
          </a:p>
          <a:p>
            <a:r>
              <a:rPr lang="en-US" sz="2000" dirty="0" smtClean="0">
                <a:latin typeface="Agency FB" panose="020B0503020202020204" pitchFamily="34" charset="0"/>
              </a:rPr>
              <a:t>-       </a:t>
            </a:r>
            <a:r>
              <a:rPr lang="en-US" sz="2000" dirty="0" err="1" smtClean="0">
                <a:latin typeface="Agency FB" panose="020B0503020202020204" pitchFamily="34" charset="0"/>
              </a:rPr>
              <a:t>Dewasa</a:t>
            </a:r>
            <a:r>
              <a:rPr lang="en-US" sz="2000" dirty="0" smtClean="0">
                <a:latin typeface="Agency FB" panose="020B0503020202020204" pitchFamily="34" charset="0"/>
              </a:rPr>
              <a:t> : 26 – 34 </a:t>
            </a:r>
            <a:r>
              <a:rPr lang="en-US" sz="2000" dirty="0" err="1" smtClean="0">
                <a:latin typeface="Agency FB" panose="020B0503020202020204" pitchFamily="34" charset="0"/>
              </a:rPr>
              <a:t>pg</a:t>
            </a:r>
            <a:endParaRPr lang="en-US" sz="2000" dirty="0" smtClean="0">
              <a:latin typeface="Agency FB" panose="020B0503020202020204" pitchFamily="34" charset="0"/>
            </a:endParaRPr>
          </a:p>
          <a:p>
            <a:r>
              <a:rPr lang="en-US" sz="2000" dirty="0" smtClean="0">
                <a:latin typeface="Agency FB" panose="020B0503020202020204" pitchFamily="34" charset="0"/>
              </a:rPr>
              <a:t>-       </a:t>
            </a:r>
            <a:r>
              <a:rPr lang="en-US" sz="2000" dirty="0" err="1" smtClean="0">
                <a:latin typeface="Agency FB" panose="020B0503020202020204" pitchFamily="34" charset="0"/>
              </a:rPr>
              <a:t>Anak</a:t>
            </a:r>
            <a:r>
              <a:rPr lang="en-US" sz="2000" dirty="0" smtClean="0">
                <a:latin typeface="Agency FB" panose="020B0503020202020204" pitchFamily="34" charset="0"/>
              </a:rPr>
              <a:t> (1 – 15th) : 25 – 35 </a:t>
            </a:r>
            <a:r>
              <a:rPr lang="en-US" sz="2000" dirty="0" err="1" smtClean="0">
                <a:latin typeface="Agency FB" panose="020B0503020202020204" pitchFamily="34" charset="0"/>
              </a:rPr>
              <a:t>pg</a:t>
            </a:r>
            <a:endParaRPr lang="en-US" sz="2000" dirty="0" smtClean="0">
              <a:latin typeface="Agency FB" panose="020B0503020202020204" pitchFamily="34" charset="0"/>
            </a:endParaRPr>
          </a:p>
          <a:p>
            <a:r>
              <a:rPr lang="en-US" sz="2000" dirty="0" smtClean="0">
                <a:latin typeface="Agency FB" panose="020B0503020202020204" pitchFamily="34" charset="0"/>
              </a:rPr>
              <a:t>-       </a:t>
            </a:r>
            <a:r>
              <a:rPr lang="en-US" sz="2000" dirty="0" err="1" smtClean="0">
                <a:latin typeface="Agency FB" panose="020B0503020202020204" pitchFamily="34" charset="0"/>
              </a:rPr>
              <a:t>Bayi</a:t>
            </a:r>
            <a:r>
              <a:rPr lang="en-US" sz="2000" dirty="0" smtClean="0">
                <a:latin typeface="Agency FB" panose="020B0503020202020204" pitchFamily="34" charset="0"/>
              </a:rPr>
              <a:t> : 31 - 37 </a:t>
            </a:r>
            <a:r>
              <a:rPr lang="en-US" sz="2000" dirty="0" err="1" smtClean="0">
                <a:latin typeface="Agency FB" panose="020B0503020202020204" pitchFamily="34" charset="0"/>
              </a:rPr>
              <a:t>pg</a:t>
            </a:r>
            <a:endParaRPr lang="en-US" sz="2000" dirty="0" smtClean="0">
              <a:latin typeface="Agency FB" panose="020B0503020202020204" pitchFamily="34" charset="0"/>
            </a:endParaRPr>
          </a:p>
          <a:p>
            <a:r>
              <a:rPr lang="en-US" sz="2000" dirty="0" smtClean="0">
                <a:latin typeface="Agency FB" panose="020B0503020202020204" pitchFamily="34" charset="0"/>
              </a:rPr>
              <a:t>·         MCHC</a:t>
            </a:r>
          </a:p>
          <a:p>
            <a:r>
              <a:rPr lang="en-US" sz="2000" dirty="0" smtClean="0">
                <a:latin typeface="Agency FB" panose="020B0503020202020204" pitchFamily="34" charset="0"/>
              </a:rPr>
              <a:t>-       </a:t>
            </a:r>
            <a:r>
              <a:rPr lang="en-US" sz="2000" dirty="0" err="1" smtClean="0">
                <a:latin typeface="Agency FB" panose="020B0503020202020204" pitchFamily="34" charset="0"/>
              </a:rPr>
              <a:t>Dewasa</a:t>
            </a:r>
            <a:r>
              <a:rPr lang="en-US" sz="2000" dirty="0" smtClean="0">
                <a:latin typeface="Agency FB" panose="020B0503020202020204" pitchFamily="34" charset="0"/>
              </a:rPr>
              <a:t> / </a:t>
            </a:r>
            <a:r>
              <a:rPr lang="en-US" sz="2000" dirty="0" err="1" smtClean="0">
                <a:latin typeface="Agency FB" panose="020B0503020202020204" pitchFamily="34" charset="0"/>
              </a:rPr>
              <a:t>Anak</a:t>
            </a:r>
            <a:r>
              <a:rPr lang="en-US" sz="2000" dirty="0" smtClean="0">
                <a:latin typeface="Agency FB" panose="020B0503020202020204" pitchFamily="34" charset="0"/>
              </a:rPr>
              <a:t> (1 – 15th) : 31 – 36 g/</a:t>
            </a:r>
            <a:r>
              <a:rPr lang="en-US" sz="2000" dirty="0" err="1" smtClean="0">
                <a:latin typeface="Agency FB" panose="020B0503020202020204" pitchFamily="34" charset="0"/>
              </a:rPr>
              <a:t>dL</a:t>
            </a:r>
            <a:endParaRPr lang="en-US" sz="2000" dirty="0" smtClean="0">
              <a:latin typeface="Agency FB" panose="020B0503020202020204" pitchFamily="34" charset="0"/>
            </a:endParaRPr>
          </a:p>
          <a:p>
            <a:r>
              <a:rPr lang="en-US" sz="2000" dirty="0" smtClean="0">
                <a:latin typeface="Agency FB" panose="020B0503020202020204" pitchFamily="34" charset="0"/>
              </a:rPr>
              <a:t>-       </a:t>
            </a:r>
            <a:r>
              <a:rPr lang="en-US" sz="2000" dirty="0" err="1" smtClean="0">
                <a:latin typeface="Agency FB" panose="020B0503020202020204" pitchFamily="34" charset="0"/>
              </a:rPr>
              <a:t>Bayi</a:t>
            </a:r>
            <a:r>
              <a:rPr lang="en-US" sz="2000" dirty="0" smtClean="0">
                <a:latin typeface="Agency FB" panose="020B0503020202020204" pitchFamily="34" charset="0"/>
              </a:rPr>
              <a:t> : 29 - 36 g/</a:t>
            </a:r>
            <a:r>
              <a:rPr lang="en-US" sz="2000" dirty="0" err="1" smtClean="0">
                <a:latin typeface="Agency FB" panose="020B0503020202020204" pitchFamily="34" charset="0"/>
              </a:rPr>
              <a:t>dL</a:t>
            </a:r>
            <a:endParaRPr lang="en-US" sz="2000" dirty="0" smtClean="0">
              <a:latin typeface="Agency FB" panose="020B0503020202020204" pitchFamily="34" charset="0"/>
            </a:endParaRPr>
          </a:p>
          <a:p>
            <a:r>
              <a:rPr lang="en-US" sz="2000" dirty="0" smtClean="0">
                <a:latin typeface="Agency FB" panose="020B0503020202020204" pitchFamily="34" charset="0"/>
              </a:rPr>
              <a:t>·         RDW</a:t>
            </a:r>
          </a:p>
          <a:p>
            <a:r>
              <a:rPr lang="en-US" sz="2000" dirty="0" smtClean="0">
                <a:latin typeface="Agency FB" panose="020B0503020202020204" pitchFamily="34" charset="0"/>
              </a:rPr>
              <a:t>-       </a:t>
            </a:r>
            <a:r>
              <a:rPr lang="en-US" sz="2000" dirty="0" err="1" smtClean="0">
                <a:latin typeface="Agency FB" panose="020B0503020202020204" pitchFamily="34" charset="0"/>
              </a:rPr>
              <a:t>Dewasa</a:t>
            </a:r>
            <a:r>
              <a:rPr lang="en-US" sz="2000" dirty="0" smtClean="0">
                <a:latin typeface="Agency FB" panose="020B0503020202020204" pitchFamily="34" charset="0"/>
              </a:rPr>
              <a:t> / </a:t>
            </a:r>
            <a:r>
              <a:rPr lang="en-US" sz="2000" dirty="0" err="1" smtClean="0">
                <a:latin typeface="Agency FB" panose="020B0503020202020204" pitchFamily="34" charset="0"/>
              </a:rPr>
              <a:t>Anak</a:t>
            </a:r>
            <a:r>
              <a:rPr lang="en-US" sz="2000" dirty="0" smtClean="0">
                <a:latin typeface="Agency FB" panose="020B0503020202020204" pitchFamily="34" charset="0"/>
              </a:rPr>
              <a:t> (1 – 15th) : 11,6 – 14,8 %</a:t>
            </a:r>
          </a:p>
          <a:p>
            <a:r>
              <a:rPr lang="en-US" sz="2000" dirty="0" smtClean="0">
                <a:latin typeface="Agency FB" panose="020B0503020202020204" pitchFamily="34" charset="0"/>
              </a:rPr>
              <a:t>-       </a:t>
            </a:r>
            <a:r>
              <a:rPr lang="en-US" sz="2000" dirty="0" err="1" smtClean="0">
                <a:latin typeface="Agency FB" panose="020B0503020202020204" pitchFamily="34" charset="0"/>
              </a:rPr>
              <a:t>Bayi</a:t>
            </a:r>
            <a:r>
              <a:rPr lang="en-US" sz="2000" dirty="0" smtClean="0">
                <a:latin typeface="Agency FB" panose="020B0503020202020204" pitchFamily="34" charset="0"/>
              </a:rPr>
              <a:t> : 14,9 – 18,7 %</a:t>
            </a:r>
          </a:p>
        </p:txBody>
      </p:sp>
    </p:spTree>
    <p:extLst>
      <p:ext uri="{BB962C8B-B14F-4D97-AF65-F5344CB8AC3E}">
        <p14:creationId xmlns:p14="http://schemas.microsoft.com/office/powerpoint/2010/main" val="981104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422732"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PEMAHAMAN HASIL TES</a:t>
            </a:r>
            <a:endParaRPr lang="en-US" sz="3200" dirty="0"/>
          </a:p>
        </p:txBody>
      </p:sp>
      <p:sp>
        <p:nvSpPr>
          <p:cNvPr id="6" name="Rectangle 5"/>
          <p:cNvSpPr/>
          <p:nvPr/>
        </p:nvSpPr>
        <p:spPr>
          <a:xfrm>
            <a:off x="504371" y="2057400"/>
            <a:ext cx="8382000" cy="3785652"/>
          </a:xfrm>
          <a:prstGeom prst="rect">
            <a:avLst/>
          </a:prstGeom>
        </p:spPr>
        <p:txBody>
          <a:bodyPr wrap="square">
            <a:spAutoFit/>
          </a:bodyPr>
          <a:lstStyle/>
          <a:p>
            <a:r>
              <a:rPr lang="en-US" sz="2400" dirty="0" smtClean="0">
                <a:latin typeface="Agency FB" panose="020B0503020202020204" pitchFamily="34" charset="0"/>
              </a:rPr>
              <a:t> </a:t>
            </a:r>
          </a:p>
          <a:p>
            <a:r>
              <a:rPr lang="en-US" sz="2000" dirty="0" smtClean="0">
                <a:latin typeface="Agency FB" panose="020B0503020202020204" pitchFamily="34" charset="0"/>
              </a:rPr>
              <a:t>  </a:t>
            </a:r>
            <a:r>
              <a:rPr lang="en-US" sz="2400" dirty="0" err="1" smtClean="0">
                <a:latin typeface="Agency FB" panose="020B0503020202020204" pitchFamily="34" charset="0"/>
              </a:rPr>
              <a:t>Nilai</a:t>
            </a:r>
            <a:r>
              <a:rPr lang="en-US" sz="2400" dirty="0" smtClean="0">
                <a:latin typeface="Agency FB" panose="020B0503020202020204" pitchFamily="34" charset="0"/>
              </a:rPr>
              <a:t> </a:t>
            </a:r>
            <a:r>
              <a:rPr lang="en-US" sz="2400" dirty="0" err="1" smtClean="0">
                <a:latin typeface="Agency FB" panose="020B0503020202020204" pitchFamily="34" charset="0"/>
              </a:rPr>
              <a:t>rujukan</a:t>
            </a:r>
            <a:r>
              <a:rPr lang="en-US" sz="2400" dirty="0" smtClean="0">
                <a:latin typeface="Agency FB" panose="020B0503020202020204" pitchFamily="34" charset="0"/>
              </a:rPr>
              <a:t>/normal </a:t>
            </a:r>
            <a:r>
              <a:rPr lang="en-US" sz="2400" dirty="0" err="1" smtClean="0">
                <a:latin typeface="Agency FB" panose="020B0503020202020204" pitchFamily="34" charset="0"/>
              </a:rPr>
              <a:t>jumlah</a:t>
            </a:r>
            <a:r>
              <a:rPr lang="en-US" sz="2400" dirty="0" smtClean="0">
                <a:latin typeface="Agency FB" panose="020B0503020202020204" pitchFamily="34" charset="0"/>
              </a:rPr>
              <a:t> </a:t>
            </a:r>
            <a:r>
              <a:rPr lang="en-US" sz="2400" dirty="0" err="1" smtClean="0">
                <a:latin typeface="Agency FB" panose="020B0503020202020204" pitchFamily="34" charset="0"/>
              </a:rPr>
              <a:t>Trombosit</a:t>
            </a:r>
            <a:r>
              <a:rPr lang="en-US" sz="2400" dirty="0" smtClean="0">
                <a:latin typeface="Agency FB" panose="020B0503020202020204" pitchFamily="34" charset="0"/>
              </a:rPr>
              <a:t>:</a:t>
            </a:r>
          </a:p>
          <a:p>
            <a:r>
              <a:rPr lang="en-US" sz="2400" dirty="0" smtClean="0">
                <a:latin typeface="Agency FB" panose="020B0503020202020204" pitchFamily="34" charset="0"/>
              </a:rPr>
              <a:t>·         </a:t>
            </a:r>
            <a:r>
              <a:rPr lang="en-US" sz="2400" dirty="0" err="1" smtClean="0">
                <a:latin typeface="Agency FB" panose="020B0503020202020204" pitchFamily="34" charset="0"/>
              </a:rPr>
              <a:t>Usia</a:t>
            </a:r>
            <a:r>
              <a:rPr lang="en-US" sz="2400" dirty="0" smtClean="0">
                <a:latin typeface="Agency FB" panose="020B0503020202020204" pitchFamily="34" charset="0"/>
              </a:rPr>
              <a:t> 2 </a:t>
            </a:r>
            <a:r>
              <a:rPr lang="en-US" sz="2400" dirty="0" err="1" smtClean="0">
                <a:latin typeface="Agency FB" panose="020B0503020202020204" pitchFamily="34" charset="0"/>
              </a:rPr>
              <a:t>bulan</a:t>
            </a:r>
            <a:r>
              <a:rPr lang="en-US" sz="2400" dirty="0" smtClean="0">
                <a:latin typeface="Agency FB" panose="020B0503020202020204" pitchFamily="34" charset="0"/>
              </a:rPr>
              <a:t> - </a:t>
            </a:r>
            <a:r>
              <a:rPr lang="en-US" sz="2400" dirty="0" err="1" smtClean="0">
                <a:latin typeface="Agency FB" panose="020B0503020202020204" pitchFamily="34" charset="0"/>
              </a:rPr>
              <a:t>Dewasa</a:t>
            </a:r>
            <a:r>
              <a:rPr lang="en-US" sz="2400" dirty="0" smtClean="0">
                <a:latin typeface="Agency FB" panose="020B0503020202020204" pitchFamily="34" charset="0"/>
              </a:rPr>
              <a:t> : 150.000 – 500.000 per mL</a:t>
            </a:r>
          </a:p>
          <a:p>
            <a:r>
              <a:rPr lang="en-US" sz="2400" dirty="0" smtClean="0">
                <a:latin typeface="Agency FB" panose="020B0503020202020204" pitchFamily="34" charset="0"/>
              </a:rPr>
              <a:t>·         </a:t>
            </a:r>
            <a:r>
              <a:rPr lang="en-US" sz="2400" dirty="0" err="1" smtClean="0">
                <a:latin typeface="Agency FB" panose="020B0503020202020204" pitchFamily="34" charset="0"/>
              </a:rPr>
              <a:t>Usia</a:t>
            </a:r>
            <a:r>
              <a:rPr lang="en-US" sz="2400" dirty="0" smtClean="0">
                <a:latin typeface="Agency FB" panose="020B0503020202020204" pitchFamily="34" charset="0"/>
              </a:rPr>
              <a:t> 1 </a:t>
            </a:r>
            <a:r>
              <a:rPr lang="en-US" sz="2400" dirty="0" err="1" smtClean="0">
                <a:latin typeface="Agency FB" panose="020B0503020202020204" pitchFamily="34" charset="0"/>
              </a:rPr>
              <a:t>minggu</a:t>
            </a:r>
            <a:r>
              <a:rPr lang="en-US" sz="2400" dirty="0" smtClean="0">
                <a:latin typeface="Agency FB" panose="020B0503020202020204" pitchFamily="34" charset="0"/>
              </a:rPr>
              <a:t> – 2 </a:t>
            </a:r>
            <a:r>
              <a:rPr lang="en-US" sz="2400" dirty="0" err="1" smtClean="0">
                <a:latin typeface="Agency FB" panose="020B0503020202020204" pitchFamily="34" charset="0"/>
              </a:rPr>
              <a:t>bulan</a:t>
            </a:r>
            <a:r>
              <a:rPr lang="en-US" sz="2400" dirty="0" smtClean="0">
                <a:latin typeface="Agency FB" panose="020B0503020202020204" pitchFamily="34" charset="0"/>
              </a:rPr>
              <a:t> : 200.000 – 400.000 per mL</a:t>
            </a:r>
          </a:p>
          <a:p>
            <a:r>
              <a:rPr lang="en-US" sz="2400" dirty="0" smtClean="0">
                <a:latin typeface="Agency FB" panose="020B0503020202020204" pitchFamily="34" charset="0"/>
              </a:rPr>
              <a:t>·         </a:t>
            </a:r>
            <a:r>
              <a:rPr lang="en-US" sz="2400" dirty="0" err="1" smtClean="0">
                <a:latin typeface="Agency FB" panose="020B0503020202020204" pitchFamily="34" charset="0"/>
              </a:rPr>
              <a:t>Bayi</a:t>
            </a:r>
            <a:r>
              <a:rPr lang="en-US" sz="2400" dirty="0" smtClean="0">
                <a:latin typeface="Agency FB" panose="020B0503020202020204" pitchFamily="34" charset="0"/>
              </a:rPr>
              <a:t> </a:t>
            </a:r>
            <a:r>
              <a:rPr lang="en-US" sz="2400" dirty="0" err="1" smtClean="0">
                <a:latin typeface="Agency FB" panose="020B0503020202020204" pitchFamily="34" charset="0"/>
              </a:rPr>
              <a:t>baru</a:t>
            </a:r>
            <a:r>
              <a:rPr lang="en-US" sz="2400" dirty="0" smtClean="0">
                <a:latin typeface="Agency FB" panose="020B0503020202020204" pitchFamily="34" charset="0"/>
              </a:rPr>
              <a:t> </a:t>
            </a:r>
            <a:r>
              <a:rPr lang="en-US" sz="2400" dirty="0" err="1" smtClean="0">
                <a:latin typeface="Agency FB" panose="020B0503020202020204" pitchFamily="34" charset="0"/>
              </a:rPr>
              <a:t>lahir</a:t>
            </a:r>
            <a:r>
              <a:rPr lang="en-US" sz="2400" dirty="0" smtClean="0">
                <a:latin typeface="Agency FB" panose="020B0503020202020204" pitchFamily="34" charset="0"/>
              </a:rPr>
              <a:t> &lt; 1 </a:t>
            </a:r>
            <a:r>
              <a:rPr lang="en-US" sz="2400" dirty="0" err="1" smtClean="0">
                <a:latin typeface="Agency FB" panose="020B0503020202020204" pitchFamily="34" charset="0"/>
              </a:rPr>
              <a:t>minggu</a:t>
            </a:r>
            <a:r>
              <a:rPr lang="en-US" sz="2400" dirty="0" smtClean="0">
                <a:latin typeface="Agency FB" panose="020B0503020202020204" pitchFamily="34" charset="0"/>
              </a:rPr>
              <a:t> : 150.000 – 340.000 per mL</a:t>
            </a:r>
          </a:p>
          <a:p>
            <a:endParaRPr lang="en-US" sz="2400" dirty="0" smtClean="0">
              <a:latin typeface="Agency FB" panose="020B0503020202020204" pitchFamily="34" charset="0"/>
            </a:endParaRPr>
          </a:p>
          <a:p>
            <a:endParaRPr lang="en-US" sz="2400" dirty="0">
              <a:latin typeface="Agency FB" panose="020B0503020202020204" pitchFamily="34" charset="0"/>
            </a:endParaRPr>
          </a:p>
          <a:p>
            <a:r>
              <a:rPr lang="en-US" sz="1200" dirty="0" err="1" smtClean="0">
                <a:solidFill>
                  <a:srgbClr val="FF0000"/>
                </a:solidFill>
                <a:latin typeface="Agency FB" panose="020B0503020202020204" pitchFamily="34" charset="0"/>
              </a:rPr>
              <a:t>Catatan</a:t>
            </a:r>
            <a:r>
              <a:rPr lang="en-US" sz="1200" dirty="0" smtClean="0">
                <a:solidFill>
                  <a:srgbClr val="FF0000"/>
                </a:solidFill>
                <a:latin typeface="Agency FB" panose="020B0503020202020204" pitchFamily="34" charset="0"/>
              </a:rPr>
              <a:t> : </a:t>
            </a:r>
          </a:p>
          <a:p>
            <a:r>
              <a:rPr lang="en-US" sz="1200" dirty="0" smtClean="0">
                <a:solidFill>
                  <a:srgbClr val="FF0000"/>
                </a:solidFill>
                <a:latin typeface="Agency FB" panose="020B0503020202020204" pitchFamily="34" charset="0"/>
              </a:rPr>
              <a:t>Normal </a:t>
            </a:r>
            <a:r>
              <a:rPr lang="en-US" sz="1200" dirty="0" err="1" smtClean="0">
                <a:solidFill>
                  <a:srgbClr val="FF0000"/>
                </a:solidFill>
                <a:latin typeface="Agency FB" panose="020B0503020202020204" pitchFamily="34" charset="0"/>
              </a:rPr>
              <a:t>bagi</a:t>
            </a:r>
            <a:r>
              <a:rPr lang="en-US" sz="1200" dirty="0" smtClean="0">
                <a:solidFill>
                  <a:srgbClr val="FF0000"/>
                </a:solidFill>
                <a:latin typeface="Agency FB" panose="020B0503020202020204" pitchFamily="34" charset="0"/>
              </a:rPr>
              <a:t> </a:t>
            </a:r>
            <a:r>
              <a:rPr lang="en-US" sz="1200" dirty="0" err="1" smtClean="0">
                <a:solidFill>
                  <a:srgbClr val="FF0000"/>
                </a:solidFill>
                <a:latin typeface="Agency FB" panose="020B0503020202020204" pitchFamily="34" charset="0"/>
              </a:rPr>
              <a:t>Wanita</a:t>
            </a:r>
            <a:r>
              <a:rPr lang="en-US" sz="1200" dirty="0" smtClean="0">
                <a:solidFill>
                  <a:srgbClr val="FF0000"/>
                </a:solidFill>
                <a:latin typeface="Agency FB" panose="020B0503020202020204" pitchFamily="34" charset="0"/>
              </a:rPr>
              <a:t> </a:t>
            </a:r>
            <a:r>
              <a:rPr lang="en-US" sz="1200" dirty="0" err="1" smtClean="0">
                <a:solidFill>
                  <a:srgbClr val="FF0000"/>
                </a:solidFill>
                <a:latin typeface="Agency FB" panose="020B0503020202020204" pitchFamily="34" charset="0"/>
              </a:rPr>
              <a:t>Hamil</a:t>
            </a:r>
            <a:endParaRPr lang="en-US" sz="1200" dirty="0" smtClean="0">
              <a:solidFill>
                <a:srgbClr val="FF0000"/>
              </a:solidFill>
              <a:latin typeface="Agency FB" panose="020B0503020202020204" pitchFamily="34" charset="0"/>
            </a:endParaRPr>
          </a:p>
          <a:p>
            <a:r>
              <a:rPr lang="en-US" sz="1200" dirty="0" smtClean="0">
                <a:solidFill>
                  <a:srgbClr val="FF0000"/>
                </a:solidFill>
                <a:latin typeface="Agency FB" panose="020B0503020202020204" pitchFamily="34" charset="0"/>
              </a:rPr>
              <a:t>1.       </a:t>
            </a:r>
            <a:r>
              <a:rPr lang="en-US" sz="1200" dirty="0" err="1" smtClean="0">
                <a:solidFill>
                  <a:srgbClr val="FF0000"/>
                </a:solidFill>
                <a:latin typeface="Agency FB" panose="020B0503020202020204" pitchFamily="34" charset="0"/>
              </a:rPr>
              <a:t>Jumlah</a:t>
            </a:r>
            <a:r>
              <a:rPr lang="en-US" sz="1200" dirty="0" smtClean="0">
                <a:solidFill>
                  <a:srgbClr val="FF0000"/>
                </a:solidFill>
                <a:latin typeface="Agency FB" panose="020B0503020202020204" pitchFamily="34" charset="0"/>
              </a:rPr>
              <a:t> </a:t>
            </a:r>
            <a:r>
              <a:rPr lang="en-US" sz="1200" dirty="0" err="1" smtClean="0">
                <a:solidFill>
                  <a:srgbClr val="FF0000"/>
                </a:solidFill>
                <a:latin typeface="Agency FB" panose="020B0503020202020204" pitchFamily="34" charset="0"/>
              </a:rPr>
              <a:t>Lekosit</a:t>
            </a:r>
            <a:r>
              <a:rPr lang="en-US" sz="1200" dirty="0" smtClean="0">
                <a:solidFill>
                  <a:srgbClr val="FF0000"/>
                </a:solidFill>
                <a:latin typeface="Agency FB" panose="020B0503020202020204" pitchFamily="34" charset="0"/>
              </a:rPr>
              <a:t> : 1) Trimester </a:t>
            </a:r>
            <a:r>
              <a:rPr lang="en-US" sz="1200" dirty="0" err="1" smtClean="0">
                <a:solidFill>
                  <a:srgbClr val="FF0000"/>
                </a:solidFill>
                <a:latin typeface="Agency FB" panose="020B0503020202020204" pitchFamily="34" charset="0"/>
              </a:rPr>
              <a:t>pertama</a:t>
            </a:r>
            <a:r>
              <a:rPr lang="en-US" sz="1200" dirty="0" smtClean="0">
                <a:solidFill>
                  <a:srgbClr val="FF0000"/>
                </a:solidFill>
                <a:latin typeface="Agency FB" panose="020B0503020202020204" pitchFamily="34" charset="0"/>
              </a:rPr>
              <a:t>: 6.600 – 14.100 per mL; 2) Trimester </a:t>
            </a:r>
            <a:r>
              <a:rPr lang="en-US" sz="1200" dirty="0" err="1" smtClean="0">
                <a:solidFill>
                  <a:srgbClr val="FF0000"/>
                </a:solidFill>
                <a:latin typeface="Agency FB" panose="020B0503020202020204" pitchFamily="34" charset="0"/>
              </a:rPr>
              <a:t>kedua</a:t>
            </a:r>
            <a:r>
              <a:rPr lang="en-US" sz="1200" dirty="0" smtClean="0">
                <a:solidFill>
                  <a:srgbClr val="FF0000"/>
                </a:solidFill>
                <a:latin typeface="Agency FB" panose="020B0503020202020204" pitchFamily="34" charset="0"/>
              </a:rPr>
              <a:t>: 6.900 – 17.100 per mL; 3) Trimester </a:t>
            </a:r>
            <a:r>
              <a:rPr lang="en-US" sz="1200" dirty="0" err="1" smtClean="0">
                <a:solidFill>
                  <a:srgbClr val="FF0000"/>
                </a:solidFill>
                <a:latin typeface="Agency FB" panose="020B0503020202020204" pitchFamily="34" charset="0"/>
              </a:rPr>
              <a:t>ketiga</a:t>
            </a:r>
            <a:r>
              <a:rPr lang="en-US" sz="1200" dirty="0" smtClean="0">
                <a:solidFill>
                  <a:srgbClr val="FF0000"/>
                </a:solidFill>
                <a:latin typeface="Agency FB" panose="020B0503020202020204" pitchFamily="34" charset="0"/>
              </a:rPr>
              <a:t>: 5.900 – 14.700 per mL; 4) Postpartum: 9.700 – 25.700 per </a:t>
            </a:r>
            <a:r>
              <a:rPr lang="en-US" sz="1200" dirty="0" err="1" smtClean="0">
                <a:solidFill>
                  <a:srgbClr val="FF0000"/>
                </a:solidFill>
                <a:latin typeface="Agency FB" panose="020B0503020202020204" pitchFamily="34" charset="0"/>
              </a:rPr>
              <a:t>mL.</a:t>
            </a:r>
            <a:endParaRPr lang="en-US" sz="1200" dirty="0" smtClean="0">
              <a:solidFill>
                <a:srgbClr val="FF0000"/>
              </a:solidFill>
              <a:latin typeface="Agency FB" panose="020B0503020202020204" pitchFamily="34" charset="0"/>
            </a:endParaRPr>
          </a:p>
          <a:p>
            <a:r>
              <a:rPr lang="en-US" sz="1200" dirty="0" smtClean="0">
                <a:solidFill>
                  <a:srgbClr val="FF0000"/>
                </a:solidFill>
                <a:latin typeface="Agency FB" panose="020B0503020202020204" pitchFamily="34" charset="0"/>
              </a:rPr>
              <a:t>2.       </a:t>
            </a:r>
            <a:r>
              <a:rPr lang="en-US" sz="1200" dirty="0" err="1" smtClean="0">
                <a:solidFill>
                  <a:srgbClr val="FF0000"/>
                </a:solidFill>
                <a:latin typeface="Agency FB" panose="020B0503020202020204" pitchFamily="34" charset="0"/>
              </a:rPr>
              <a:t>Hematokrit</a:t>
            </a:r>
            <a:r>
              <a:rPr lang="en-US" sz="1200" dirty="0" smtClean="0">
                <a:solidFill>
                  <a:srgbClr val="FF0000"/>
                </a:solidFill>
                <a:latin typeface="Agency FB" panose="020B0503020202020204" pitchFamily="34" charset="0"/>
              </a:rPr>
              <a:t> range : 1) Trimester </a:t>
            </a:r>
            <a:r>
              <a:rPr lang="en-US" sz="1200" dirty="0" err="1" smtClean="0">
                <a:solidFill>
                  <a:srgbClr val="FF0000"/>
                </a:solidFill>
                <a:latin typeface="Agency FB" panose="020B0503020202020204" pitchFamily="34" charset="0"/>
              </a:rPr>
              <a:t>pertama</a:t>
            </a:r>
            <a:r>
              <a:rPr lang="en-US" sz="1200" dirty="0" smtClean="0">
                <a:solidFill>
                  <a:srgbClr val="FF0000"/>
                </a:solidFill>
                <a:latin typeface="Agency FB" panose="020B0503020202020204" pitchFamily="34" charset="0"/>
              </a:rPr>
              <a:t>: 35 – 46 %; 2) Trimester </a:t>
            </a:r>
            <a:r>
              <a:rPr lang="en-US" sz="1200" dirty="0" err="1" smtClean="0">
                <a:solidFill>
                  <a:srgbClr val="FF0000"/>
                </a:solidFill>
                <a:latin typeface="Agency FB" panose="020B0503020202020204" pitchFamily="34" charset="0"/>
              </a:rPr>
              <a:t>kedua</a:t>
            </a:r>
            <a:r>
              <a:rPr lang="en-US" sz="1200" dirty="0" smtClean="0">
                <a:solidFill>
                  <a:srgbClr val="FF0000"/>
                </a:solidFill>
                <a:latin typeface="Agency FB" panose="020B0503020202020204" pitchFamily="34" charset="0"/>
              </a:rPr>
              <a:t> : 30 – 42 %; 3) Trimester </a:t>
            </a:r>
            <a:r>
              <a:rPr lang="en-US" sz="1200" dirty="0" err="1" smtClean="0">
                <a:solidFill>
                  <a:srgbClr val="FF0000"/>
                </a:solidFill>
                <a:latin typeface="Agency FB" panose="020B0503020202020204" pitchFamily="34" charset="0"/>
              </a:rPr>
              <a:t>ketiga</a:t>
            </a:r>
            <a:r>
              <a:rPr lang="en-US" sz="1200" dirty="0" smtClean="0">
                <a:solidFill>
                  <a:srgbClr val="FF0000"/>
                </a:solidFill>
                <a:latin typeface="Agency FB" panose="020B0503020202020204" pitchFamily="34" charset="0"/>
              </a:rPr>
              <a:t> : 34 – 44 %; 4) Postpartum : 30 – 44 %.</a:t>
            </a:r>
          </a:p>
          <a:p>
            <a:r>
              <a:rPr lang="en-US" sz="1200" dirty="0" smtClean="0">
                <a:solidFill>
                  <a:srgbClr val="FF0000"/>
                </a:solidFill>
                <a:latin typeface="Agency FB" panose="020B0503020202020204" pitchFamily="34" charset="0"/>
              </a:rPr>
              <a:t>3.       Hemoglobin range : 1) Trimester </a:t>
            </a:r>
            <a:r>
              <a:rPr lang="en-US" sz="1200" dirty="0" err="1" smtClean="0">
                <a:solidFill>
                  <a:srgbClr val="FF0000"/>
                </a:solidFill>
                <a:latin typeface="Agency FB" panose="020B0503020202020204" pitchFamily="34" charset="0"/>
              </a:rPr>
              <a:t>pertama</a:t>
            </a:r>
            <a:r>
              <a:rPr lang="en-US" sz="1200" dirty="0" smtClean="0">
                <a:solidFill>
                  <a:srgbClr val="FF0000"/>
                </a:solidFill>
                <a:latin typeface="Agency FB" panose="020B0503020202020204" pitchFamily="34" charset="0"/>
              </a:rPr>
              <a:t>: 11,4 – 15 g/</a:t>
            </a:r>
            <a:r>
              <a:rPr lang="en-US" sz="1200" dirty="0" err="1" smtClean="0">
                <a:solidFill>
                  <a:srgbClr val="FF0000"/>
                </a:solidFill>
                <a:latin typeface="Agency FB" panose="020B0503020202020204" pitchFamily="34" charset="0"/>
              </a:rPr>
              <a:t>dL</a:t>
            </a:r>
            <a:r>
              <a:rPr lang="en-US" sz="1200" dirty="0" smtClean="0">
                <a:solidFill>
                  <a:srgbClr val="FF0000"/>
                </a:solidFill>
                <a:latin typeface="Agency FB" panose="020B0503020202020204" pitchFamily="34" charset="0"/>
              </a:rPr>
              <a:t>; 2) Trimester </a:t>
            </a:r>
            <a:r>
              <a:rPr lang="en-US" sz="1200" dirty="0" err="1" smtClean="0">
                <a:solidFill>
                  <a:srgbClr val="FF0000"/>
                </a:solidFill>
                <a:latin typeface="Agency FB" panose="020B0503020202020204" pitchFamily="34" charset="0"/>
              </a:rPr>
              <a:t>kedua</a:t>
            </a:r>
            <a:r>
              <a:rPr lang="en-US" sz="1200" dirty="0" smtClean="0">
                <a:solidFill>
                  <a:srgbClr val="FF0000"/>
                </a:solidFill>
                <a:latin typeface="Agency FB" panose="020B0503020202020204" pitchFamily="34" charset="0"/>
              </a:rPr>
              <a:t>: 10 – 14,3 g/</a:t>
            </a:r>
            <a:r>
              <a:rPr lang="en-US" sz="1200" dirty="0" err="1" smtClean="0">
                <a:solidFill>
                  <a:srgbClr val="FF0000"/>
                </a:solidFill>
                <a:latin typeface="Agency FB" panose="020B0503020202020204" pitchFamily="34" charset="0"/>
              </a:rPr>
              <a:t>dL</a:t>
            </a:r>
            <a:r>
              <a:rPr lang="en-US" sz="1200" dirty="0" smtClean="0">
                <a:solidFill>
                  <a:srgbClr val="FF0000"/>
                </a:solidFill>
                <a:latin typeface="Agency FB" panose="020B0503020202020204" pitchFamily="34" charset="0"/>
              </a:rPr>
              <a:t>; 3) Trimester </a:t>
            </a:r>
            <a:r>
              <a:rPr lang="en-US" sz="1200" dirty="0" err="1" smtClean="0">
                <a:solidFill>
                  <a:srgbClr val="FF0000"/>
                </a:solidFill>
                <a:latin typeface="Agency FB" panose="020B0503020202020204" pitchFamily="34" charset="0"/>
              </a:rPr>
              <a:t>ketiga</a:t>
            </a:r>
            <a:r>
              <a:rPr lang="en-US" sz="1200" dirty="0" smtClean="0">
                <a:solidFill>
                  <a:srgbClr val="FF0000"/>
                </a:solidFill>
                <a:latin typeface="Agency FB" panose="020B0503020202020204" pitchFamily="34" charset="0"/>
              </a:rPr>
              <a:t>: 10,2 – 14,4 g/</a:t>
            </a:r>
            <a:r>
              <a:rPr lang="en-US" sz="1200" dirty="0" err="1" smtClean="0">
                <a:solidFill>
                  <a:srgbClr val="FF0000"/>
                </a:solidFill>
                <a:latin typeface="Agency FB" panose="020B0503020202020204" pitchFamily="34" charset="0"/>
              </a:rPr>
              <a:t>dL</a:t>
            </a:r>
            <a:r>
              <a:rPr lang="en-US" sz="1200" dirty="0" smtClean="0">
                <a:solidFill>
                  <a:srgbClr val="FF0000"/>
                </a:solidFill>
                <a:latin typeface="Agency FB" panose="020B0503020202020204" pitchFamily="34" charset="0"/>
              </a:rPr>
              <a:t>; 4) Postpartum : 10,4 – 18 gr/</a:t>
            </a:r>
            <a:r>
              <a:rPr lang="en-US" sz="1200" dirty="0" err="1" smtClean="0">
                <a:solidFill>
                  <a:srgbClr val="FF0000"/>
                </a:solidFill>
                <a:latin typeface="Agency FB" panose="020B0503020202020204" pitchFamily="34" charset="0"/>
              </a:rPr>
              <a:t>dL</a:t>
            </a:r>
            <a:endParaRPr lang="en-US" sz="1200" dirty="0" smtClean="0">
              <a:solidFill>
                <a:srgbClr val="FF0000"/>
              </a:solidFill>
              <a:latin typeface="Agency FB" panose="020B0503020202020204" pitchFamily="34" charset="0"/>
            </a:endParaRPr>
          </a:p>
        </p:txBody>
      </p:sp>
    </p:spTree>
    <p:extLst>
      <p:ext uri="{BB962C8B-B14F-4D97-AF65-F5344CB8AC3E}">
        <p14:creationId xmlns:p14="http://schemas.microsoft.com/office/powerpoint/2010/main" val="2371085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578224" cy="584775"/>
          </a:xfrm>
          <a:prstGeom prst="rect">
            <a:avLst/>
          </a:prstGeom>
        </p:spPr>
        <p:txBody>
          <a:bodyPr wrap="none">
            <a:spAutoFit/>
          </a:bodyPr>
          <a:lstStyle/>
          <a:p>
            <a:r>
              <a:rPr lang="en-US" sz="3200" b="1" dirty="0" err="1" smtClean="0">
                <a:solidFill>
                  <a:srgbClr val="FFFF00"/>
                </a:solidFill>
                <a:latin typeface="Agency FB" panose="020B0503020202020204" pitchFamily="34" charset="0"/>
                <a:cs typeface="Calibri" pitchFamily="34" charset="0"/>
              </a:rPr>
              <a:t>Indikasi</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Jumlah</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Lekosit</a:t>
            </a:r>
            <a:r>
              <a:rPr lang="en-US" sz="3200" b="1" dirty="0" smtClean="0">
                <a:solidFill>
                  <a:srgbClr val="FFFF00"/>
                </a:solidFill>
                <a:latin typeface="Agency FB" panose="020B0503020202020204" pitchFamily="34" charset="0"/>
                <a:cs typeface="Calibri" pitchFamily="34" charset="0"/>
              </a:rPr>
              <a:t> </a:t>
            </a:r>
            <a:endParaRPr lang="en-US" sz="3200" dirty="0"/>
          </a:p>
        </p:txBody>
      </p:sp>
      <p:sp>
        <p:nvSpPr>
          <p:cNvPr id="6" name="Rectangle 5"/>
          <p:cNvSpPr/>
          <p:nvPr/>
        </p:nvSpPr>
        <p:spPr>
          <a:xfrm>
            <a:off x="464457" y="1219200"/>
            <a:ext cx="8382000" cy="5262979"/>
          </a:xfrm>
          <a:prstGeom prst="rect">
            <a:avLst/>
          </a:prstGeom>
        </p:spPr>
        <p:txBody>
          <a:bodyPr wrap="square">
            <a:spAutoFit/>
          </a:bodyPr>
          <a:lstStyle/>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Bila</a:t>
            </a:r>
            <a:r>
              <a:rPr lang="en-US" sz="2400" dirty="0" smtClean="0">
                <a:latin typeface="Agency FB" panose="020B0503020202020204" pitchFamily="34" charset="0"/>
              </a:rPr>
              <a:t> TINGGI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mengindikasikan</a:t>
            </a:r>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Peradangan</a:t>
            </a:r>
            <a:r>
              <a:rPr lang="en-US" sz="2400" dirty="0" smtClean="0">
                <a:latin typeface="Agency FB" panose="020B0503020202020204" pitchFamily="34" charset="0"/>
              </a:rPr>
              <a:t>/</a:t>
            </a:r>
            <a:r>
              <a:rPr lang="en-US" sz="2400" dirty="0" err="1" smtClean="0">
                <a:latin typeface="Agency FB" panose="020B0503020202020204" pitchFamily="34" charset="0"/>
              </a:rPr>
              <a:t>Inflamasi</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Infeksi</a:t>
            </a:r>
            <a:endParaRPr lang="en-US" sz="2400" dirty="0" smtClean="0">
              <a:latin typeface="Agency FB" panose="020B0503020202020204" pitchFamily="34" charset="0"/>
            </a:endParaRPr>
          </a:p>
          <a:p>
            <a:r>
              <a:rPr lang="en-US" sz="2400" dirty="0" smtClean="0">
                <a:latin typeface="Agency FB" panose="020B0503020202020204" pitchFamily="34" charset="0"/>
              </a:rPr>
              <a:t>·           Leukemia</a:t>
            </a:r>
          </a:p>
          <a:p>
            <a:r>
              <a:rPr lang="en-US" sz="2400" dirty="0" smtClean="0">
                <a:latin typeface="Agency FB" panose="020B0503020202020204" pitchFamily="34" charset="0"/>
              </a:rPr>
              <a:t>·           </a:t>
            </a:r>
            <a:r>
              <a:rPr lang="en-US" sz="2400" dirty="0" err="1" smtClean="0">
                <a:latin typeface="Agency FB" panose="020B0503020202020204" pitchFamily="34" charset="0"/>
              </a:rPr>
              <a:t>Kerusakan</a:t>
            </a:r>
            <a:r>
              <a:rPr lang="en-US" sz="2400" dirty="0" smtClean="0">
                <a:latin typeface="Agency FB" panose="020B0503020202020204" pitchFamily="34" charset="0"/>
              </a:rPr>
              <a:t> </a:t>
            </a:r>
            <a:r>
              <a:rPr lang="en-US" sz="2400" dirty="0" err="1" smtClean="0">
                <a:latin typeface="Agency FB" panose="020B0503020202020204" pitchFamily="34" charset="0"/>
              </a:rPr>
              <a:t>jaringan</a:t>
            </a:r>
            <a:endParaRPr lang="en-US" sz="2400" dirty="0" smtClean="0">
              <a:latin typeface="Agency FB" panose="020B0503020202020204" pitchFamily="34" charset="0"/>
            </a:endParaRPr>
          </a:p>
          <a:p>
            <a:r>
              <a:rPr lang="en-US" sz="2400" dirty="0" smtClean="0">
                <a:latin typeface="Agency FB" panose="020B0503020202020204" pitchFamily="34" charset="0"/>
              </a:rPr>
              <a:t>·           Stress</a:t>
            </a:r>
          </a:p>
          <a:p>
            <a:r>
              <a:rPr lang="en-US" sz="2400" dirty="0" smtClean="0">
                <a:latin typeface="Agency FB" panose="020B0503020202020204" pitchFamily="34" charset="0"/>
              </a:rPr>
              <a:t>·           </a:t>
            </a:r>
            <a:r>
              <a:rPr lang="en-US" sz="2400" dirty="0" err="1" smtClean="0">
                <a:latin typeface="Agency FB" panose="020B0503020202020204" pitchFamily="34" charset="0"/>
              </a:rPr>
              <a:t>Gizi</a:t>
            </a:r>
            <a:r>
              <a:rPr lang="en-US" sz="2400" dirty="0" smtClean="0">
                <a:latin typeface="Agency FB" panose="020B0503020202020204" pitchFamily="34" charset="0"/>
              </a:rPr>
              <a:t> </a:t>
            </a:r>
            <a:r>
              <a:rPr lang="en-US" sz="2400" dirty="0" err="1" smtClean="0">
                <a:latin typeface="Agency FB" panose="020B0503020202020204" pitchFamily="34" charset="0"/>
              </a:rPr>
              <a:t>buruk</a:t>
            </a:r>
            <a:endParaRPr lang="en-US" sz="2400" dirty="0" smtClean="0">
              <a:latin typeface="Agency FB" panose="020B0503020202020204" pitchFamily="34" charset="0"/>
            </a:endParaRPr>
          </a:p>
          <a:p>
            <a:r>
              <a:rPr lang="en-US" sz="2400" dirty="0" smtClean="0">
                <a:latin typeface="Agency FB" panose="020B0503020202020204" pitchFamily="34" charset="0"/>
              </a:rPr>
              <a:t>·           Luka </a:t>
            </a:r>
            <a:r>
              <a:rPr lang="en-US" sz="2400" dirty="0" err="1" smtClean="0">
                <a:latin typeface="Agency FB" panose="020B0503020202020204" pitchFamily="34" charset="0"/>
              </a:rPr>
              <a:t>bakar</a:t>
            </a:r>
            <a:endParaRPr lang="en-US" sz="2400" dirty="0" smtClean="0">
              <a:latin typeface="Agency FB" panose="020B0503020202020204" pitchFamily="34" charset="0"/>
            </a:endParaRPr>
          </a:p>
          <a:p>
            <a:r>
              <a:rPr lang="en-US" sz="2400" dirty="0" smtClean="0">
                <a:latin typeface="Agency FB" panose="020B0503020202020204" pitchFamily="34" charset="0"/>
              </a:rPr>
              <a:t>·           Lupus</a:t>
            </a:r>
          </a:p>
          <a:p>
            <a:r>
              <a:rPr lang="en-US" sz="2400" dirty="0" smtClean="0">
                <a:latin typeface="Agency FB" panose="020B0503020202020204" pitchFamily="34" charset="0"/>
              </a:rPr>
              <a:t>·           </a:t>
            </a:r>
            <a:r>
              <a:rPr lang="en-US" sz="2400" dirty="0" err="1" smtClean="0">
                <a:latin typeface="Agency FB" panose="020B0503020202020204" pitchFamily="34" charset="0"/>
              </a:rPr>
              <a:t>Gagal</a:t>
            </a:r>
            <a:r>
              <a:rPr lang="en-US" sz="2400" dirty="0" smtClean="0">
                <a:latin typeface="Agency FB" panose="020B0503020202020204" pitchFamily="34" charset="0"/>
              </a:rPr>
              <a:t> </a:t>
            </a:r>
            <a:r>
              <a:rPr lang="en-US" sz="2400" dirty="0" err="1" smtClean="0">
                <a:latin typeface="Agency FB" panose="020B0503020202020204" pitchFamily="34" charset="0"/>
              </a:rPr>
              <a:t>ginjal</a:t>
            </a:r>
            <a:endParaRPr lang="en-US" sz="2400" dirty="0" smtClean="0">
              <a:latin typeface="Agency FB" panose="020B0503020202020204" pitchFamily="34" charset="0"/>
            </a:endParaRPr>
          </a:p>
          <a:p>
            <a:r>
              <a:rPr lang="en-US" sz="2400" dirty="0" smtClean="0">
                <a:latin typeface="Agency FB" panose="020B0503020202020204" pitchFamily="34" charset="0"/>
              </a:rPr>
              <a:t>·           Rheumatoid Arthritis</a:t>
            </a:r>
          </a:p>
          <a:p>
            <a:r>
              <a:rPr lang="en-US" sz="2400" dirty="0" smtClean="0">
                <a:latin typeface="Agency FB" panose="020B0503020202020204" pitchFamily="34" charset="0"/>
              </a:rPr>
              <a:t>·           TBC</a:t>
            </a:r>
          </a:p>
          <a:p>
            <a:r>
              <a:rPr lang="en-US" sz="2400" dirty="0" smtClean="0">
                <a:latin typeface="Agency FB" panose="020B0503020202020204" pitchFamily="34" charset="0"/>
              </a:rPr>
              <a:t>·           </a:t>
            </a:r>
            <a:r>
              <a:rPr lang="en-US" sz="2400" dirty="0" err="1" smtClean="0">
                <a:latin typeface="Agency FB" panose="020B0503020202020204" pitchFamily="34" charset="0"/>
              </a:rPr>
              <a:t>Masalah</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kelenjar</a:t>
            </a:r>
            <a:r>
              <a:rPr lang="en-US" sz="2400" dirty="0" smtClean="0">
                <a:latin typeface="Agency FB" panose="020B0503020202020204" pitchFamily="34" charset="0"/>
              </a:rPr>
              <a:t> </a:t>
            </a:r>
            <a:r>
              <a:rPr lang="en-US" sz="2400" dirty="0" err="1" smtClean="0">
                <a:latin typeface="Agency FB" panose="020B0503020202020204" pitchFamily="34" charset="0"/>
              </a:rPr>
              <a:t>Tiroid</a:t>
            </a:r>
            <a:endParaRPr lang="en-US" sz="2400" dirty="0" smtClean="0">
              <a:latin typeface="Agency FB" panose="020B05030202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429000"/>
            <a:ext cx="3523803" cy="297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527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578224" cy="584775"/>
          </a:xfrm>
          <a:prstGeom prst="rect">
            <a:avLst/>
          </a:prstGeom>
        </p:spPr>
        <p:txBody>
          <a:bodyPr wrap="none">
            <a:spAutoFit/>
          </a:bodyPr>
          <a:lstStyle/>
          <a:p>
            <a:r>
              <a:rPr lang="en-US" sz="3200" b="1" dirty="0" err="1" smtClean="0">
                <a:solidFill>
                  <a:srgbClr val="FFFF00"/>
                </a:solidFill>
                <a:latin typeface="Agency FB" panose="020B0503020202020204" pitchFamily="34" charset="0"/>
                <a:cs typeface="Calibri" pitchFamily="34" charset="0"/>
              </a:rPr>
              <a:t>Indikasi</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Jumlah</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Lekosit</a:t>
            </a:r>
            <a:r>
              <a:rPr lang="en-US" sz="3200" b="1" dirty="0" smtClean="0">
                <a:solidFill>
                  <a:srgbClr val="FFFF00"/>
                </a:solidFill>
                <a:latin typeface="Agency FB" panose="020B0503020202020204" pitchFamily="34" charset="0"/>
                <a:cs typeface="Calibri" pitchFamily="34" charset="0"/>
              </a:rPr>
              <a:t> </a:t>
            </a:r>
            <a:endParaRPr lang="en-US" sz="3200" dirty="0"/>
          </a:p>
        </p:txBody>
      </p:sp>
      <p:sp>
        <p:nvSpPr>
          <p:cNvPr id="6" name="Rectangle 5"/>
          <p:cNvSpPr/>
          <p:nvPr/>
        </p:nvSpPr>
        <p:spPr>
          <a:xfrm>
            <a:off x="464457" y="1219200"/>
            <a:ext cx="8382000" cy="4154984"/>
          </a:xfrm>
          <a:prstGeom prst="rect">
            <a:avLst/>
          </a:prstGeom>
        </p:spPr>
        <p:txBody>
          <a:bodyPr wrap="square">
            <a:spAutoFit/>
          </a:bodyPr>
          <a:lstStyle/>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Bila</a:t>
            </a:r>
            <a:r>
              <a:rPr lang="en-US" sz="2400" dirty="0" smtClean="0">
                <a:latin typeface="Agency FB" panose="020B0503020202020204" pitchFamily="34" charset="0"/>
              </a:rPr>
              <a:t> RENDAH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mengindikasikan</a:t>
            </a:r>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Pecandu</a:t>
            </a:r>
            <a:r>
              <a:rPr lang="en-US" sz="2400" dirty="0" smtClean="0">
                <a:latin typeface="Agency FB" panose="020B0503020202020204" pitchFamily="34" charset="0"/>
              </a:rPr>
              <a:t> </a:t>
            </a:r>
            <a:r>
              <a:rPr lang="en-US" sz="2400" dirty="0" err="1" smtClean="0">
                <a:latin typeface="Agency FB" panose="020B0503020202020204" pitchFamily="34" charset="0"/>
              </a:rPr>
              <a:t>alkohol</a:t>
            </a:r>
            <a:endParaRPr lang="en-US" sz="2400" dirty="0" smtClean="0">
              <a:latin typeface="Agency FB" panose="020B0503020202020204" pitchFamily="34" charset="0"/>
            </a:endParaRPr>
          </a:p>
          <a:p>
            <a:r>
              <a:rPr lang="en-US" sz="2400" dirty="0" smtClean="0">
                <a:latin typeface="Agency FB" panose="020B0503020202020204" pitchFamily="34" charset="0"/>
              </a:rPr>
              <a:t>·           Lupus</a:t>
            </a:r>
          </a:p>
          <a:p>
            <a:r>
              <a:rPr lang="en-US" sz="2400" dirty="0" smtClean="0">
                <a:latin typeface="Agency FB" panose="020B0503020202020204" pitchFamily="34" charset="0"/>
              </a:rPr>
              <a:t>·           Cushing Syndrome (</a:t>
            </a:r>
            <a:r>
              <a:rPr lang="en-US" sz="2400" dirty="0" err="1" smtClean="0">
                <a:latin typeface="Agency FB" panose="020B0503020202020204" pitchFamily="34" charset="0"/>
              </a:rPr>
              <a:t>gangguan</a:t>
            </a:r>
            <a:r>
              <a:rPr lang="en-US" sz="2400" dirty="0" smtClean="0">
                <a:latin typeface="Agency FB" panose="020B0503020202020204" pitchFamily="34" charset="0"/>
              </a:rPr>
              <a:t> </a:t>
            </a:r>
            <a:r>
              <a:rPr lang="en-US" sz="2400" dirty="0" err="1" smtClean="0">
                <a:latin typeface="Agency FB" panose="020B0503020202020204" pitchFamily="34" charset="0"/>
              </a:rPr>
              <a:t>hormon</a:t>
            </a:r>
            <a:r>
              <a:rPr lang="en-US" sz="2400" dirty="0" smtClean="0">
                <a:latin typeface="Agency FB" panose="020B0503020202020204" pitchFamily="34" charset="0"/>
              </a:rPr>
              <a:t> </a:t>
            </a:r>
            <a:r>
              <a:rPr lang="en-US" sz="2400" dirty="0" err="1" smtClean="0">
                <a:latin typeface="Agency FB" panose="020B0503020202020204" pitchFamily="34" charset="0"/>
              </a:rPr>
              <a:t>Kortisol</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a:t>
            </a:r>
          </a:p>
          <a:p>
            <a:r>
              <a:rPr lang="en-US" sz="2400" dirty="0" smtClean="0">
                <a:latin typeface="Agency FB" panose="020B0503020202020204" pitchFamily="34" charset="0"/>
              </a:rPr>
              <a:t>·           AIDS</a:t>
            </a:r>
          </a:p>
          <a:p>
            <a:r>
              <a:rPr lang="en-US" sz="2400" dirty="0" smtClean="0">
                <a:latin typeface="Agency FB" panose="020B0503020202020204" pitchFamily="34" charset="0"/>
              </a:rPr>
              <a:t>·           Anemia Aplastic</a:t>
            </a:r>
          </a:p>
          <a:p>
            <a:r>
              <a:rPr lang="en-US" sz="2400" dirty="0" smtClean="0">
                <a:latin typeface="Agency FB" panose="020B0503020202020204" pitchFamily="34" charset="0"/>
              </a:rPr>
              <a:t>·           </a:t>
            </a:r>
            <a:r>
              <a:rPr lang="en-US" sz="2400" dirty="0" err="1" smtClean="0">
                <a:latin typeface="Agency FB" panose="020B0503020202020204" pitchFamily="34" charset="0"/>
              </a:rPr>
              <a:t>Pembengkakan</a:t>
            </a:r>
            <a:r>
              <a:rPr lang="en-US" sz="2400" dirty="0" smtClean="0">
                <a:latin typeface="Agency FB" panose="020B0503020202020204" pitchFamily="34" charset="0"/>
              </a:rPr>
              <a:t> </a:t>
            </a:r>
            <a:r>
              <a:rPr lang="en-US" sz="2400" dirty="0" err="1" smtClean="0">
                <a:latin typeface="Agency FB" panose="020B0503020202020204" pitchFamily="34" charset="0"/>
              </a:rPr>
              <a:t>limfa</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Infeksi</a:t>
            </a:r>
            <a:r>
              <a:rPr lang="en-US" sz="2400" dirty="0" smtClean="0">
                <a:latin typeface="Agency FB" panose="020B0503020202020204" pitchFamily="34" charset="0"/>
              </a:rPr>
              <a:t> virus</a:t>
            </a:r>
          </a:p>
          <a:p>
            <a:r>
              <a:rPr lang="en-US" sz="2400" dirty="0" smtClean="0">
                <a:latin typeface="Agency FB" panose="020B0503020202020204" pitchFamily="34" charset="0"/>
              </a:rPr>
              <a:t>·           Malaria</a:t>
            </a:r>
          </a:p>
          <a:p>
            <a:r>
              <a:rPr lang="en-US" sz="2400" dirty="0" smtClean="0">
                <a:latin typeface="Agency FB" panose="020B0503020202020204" pitchFamily="34" charset="0"/>
              </a:rPr>
              <a:t>·           </a:t>
            </a:r>
            <a:r>
              <a:rPr lang="en-US" sz="2400" dirty="0" err="1" smtClean="0">
                <a:latin typeface="Agency FB" panose="020B0503020202020204" pitchFamily="34" charset="0"/>
              </a:rPr>
              <a:t>Pasien</a:t>
            </a:r>
            <a:r>
              <a:rPr lang="en-US" sz="2400" dirty="0" smtClean="0">
                <a:latin typeface="Agency FB" panose="020B0503020202020204" pitchFamily="34" charset="0"/>
              </a:rPr>
              <a:t> </a:t>
            </a:r>
            <a:r>
              <a:rPr lang="en-US" sz="2400" dirty="0" err="1" smtClean="0">
                <a:latin typeface="Agency FB" panose="020B0503020202020204" pitchFamily="34" charset="0"/>
              </a:rPr>
              <a:t>sedang</a:t>
            </a:r>
            <a:r>
              <a:rPr lang="en-US" sz="2400" dirty="0" smtClean="0">
                <a:latin typeface="Agency FB" panose="020B0503020202020204" pitchFamily="34" charset="0"/>
              </a:rPr>
              <a:t> </a:t>
            </a:r>
            <a:r>
              <a:rPr lang="en-US" sz="2400" dirty="0" err="1" smtClean="0">
                <a:latin typeface="Agency FB" panose="020B0503020202020204" pitchFamily="34" charset="0"/>
              </a:rPr>
              <a:t>menjalani</a:t>
            </a:r>
            <a:r>
              <a:rPr lang="en-US" sz="2400" dirty="0" smtClean="0">
                <a:latin typeface="Agency FB" panose="020B0503020202020204" pitchFamily="34" charset="0"/>
              </a:rPr>
              <a:t> </a:t>
            </a:r>
            <a:r>
              <a:rPr lang="en-US" sz="2400" dirty="0" err="1" smtClean="0">
                <a:latin typeface="Agency FB" panose="020B0503020202020204" pitchFamily="34" charset="0"/>
              </a:rPr>
              <a:t>Kemoterapi</a:t>
            </a:r>
            <a:endParaRPr lang="en-US" sz="2400" dirty="0" smtClean="0">
              <a:latin typeface="Agency FB" panose="020B0503020202020204" pitchFamily="34" charset="0"/>
            </a:endParaRPr>
          </a:p>
        </p:txBody>
      </p:sp>
    </p:spTree>
    <p:extLst>
      <p:ext uri="{BB962C8B-B14F-4D97-AF65-F5344CB8AC3E}">
        <p14:creationId xmlns:p14="http://schemas.microsoft.com/office/powerpoint/2010/main" val="2677913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855543" cy="584775"/>
          </a:xfrm>
          <a:prstGeom prst="rect">
            <a:avLst/>
          </a:prstGeom>
        </p:spPr>
        <p:txBody>
          <a:bodyPr wrap="none">
            <a:spAutoFit/>
          </a:bodyPr>
          <a:lstStyle/>
          <a:p>
            <a:r>
              <a:rPr lang="en-US" sz="3200" b="1" dirty="0" err="1" smtClean="0">
                <a:solidFill>
                  <a:srgbClr val="FFFF00"/>
                </a:solidFill>
                <a:latin typeface="Agency FB" panose="020B0503020202020204" pitchFamily="34" charset="0"/>
                <a:cs typeface="Calibri" pitchFamily="34" charset="0"/>
              </a:rPr>
              <a:t>Indikasi</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Jumlah</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Eritrosit</a:t>
            </a:r>
            <a:r>
              <a:rPr lang="en-US" sz="3200" b="1" dirty="0" smtClean="0">
                <a:solidFill>
                  <a:srgbClr val="FFFF00"/>
                </a:solidFill>
                <a:latin typeface="Agency FB" panose="020B0503020202020204" pitchFamily="34" charset="0"/>
                <a:cs typeface="Calibri" pitchFamily="34" charset="0"/>
              </a:rPr>
              <a:t> : </a:t>
            </a:r>
            <a:endParaRPr lang="en-US" sz="3200" dirty="0"/>
          </a:p>
        </p:txBody>
      </p:sp>
      <p:sp>
        <p:nvSpPr>
          <p:cNvPr id="6" name="Rectangle 5"/>
          <p:cNvSpPr/>
          <p:nvPr/>
        </p:nvSpPr>
        <p:spPr>
          <a:xfrm>
            <a:off x="464457" y="1219200"/>
            <a:ext cx="8382000" cy="5262979"/>
          </a:xfrm>
          <a:prstGeom prst="rect">
            <a:avLst/>
          </a:prstGeom>
        </p:spPr>
        <p:txBody>
          <a:bodyPr wrap="square">
            <a:spAutoFit/>
          </a:bodyPr>
          <a:lstStyle/>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Bila</a:t>
            </a:r>
            <a:r>
              <a:rPr lang="en-US" sz="2400" dirty="0" smtClean="0">
                <a:latin typeface="Agency FB" panose="020B0503020202020204" pitchFamily="34" charset="0"/>
              </a:rPr>
              <a:t> TINGGI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mengindikasikan</a:t>
            </a:r>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Gangguan</a:t>
            </a:r>
            <a:r>
              <a:rPr lang="en-US" sz="2400" dirty="0" smtClean="0">
                <a:latin typeface="Agency FB" panose="020B0503020202020204" pitchFamily="34" charset="0"/>
              </a:rPr>
              <a:t> </a:t>
            </a:r>
            <a:r>
              <a:rPr lang="en-US" sz="2400" dirty="0" err="1" smtClean="0">
                <a:latin typeface="Agency FB" panose="020B0503020202020204" pitchFamily="34" charset="0"/>
              </a:rPr>
              <a:t>pernafasan</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Pecandu</a:t>
            </a:r>
            <a:r>
              <a:rPr lang="en-US" sz="2400" dirty="0" smtClean="0">
                <a:latin typeface="Agency FB" panose="020B0503020202020204" pitchFamily="34" charset="0"/>
              </a:rPr>
              <a:t> </a:t>
            </a:r>
            <a:r>
              <a:rPr lang="en-US" sz="2400" dirty="0" err="1" smtClean="0">
                <a:latin typeface="Agency FB" panose="020B0503020202020204" pitchFamily="34" charset="0"/>
              </a:rPr>
              <a:t>alkohol</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Polisitemia</a:t>
            </a:r>
            <a:r>
              <a:rPr lang="en-US" sz="2400" dirty="0" smtClean="0">
                <a:latin typeface="Agency FB" panose="020B0503020202020204" pitchFamily="34" charset="0"/>
              </a:rPr>
              <a:t> </a:t>
            </a:r>
            <a:r>
              <a:rPr lang="en-US" sz="2400" dirty="0" err="1" smtClean="0">
                <a:latin typeface="Agency FB" panose="020B0503020202020204" pitchFamily="34" charset="0"/>
              </a:rPr>
              <a:t>vera</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polisitemia</a:t>
            </a:r>
            <a:r>
              <a:rPr lang="en-US" sz="2400" dirty="0" smtClean="0">
                <a:latin typeface="Agency FB" panose="020B0503020202020204" pitchFamily="34" charset="0"/>
              </a:rPr>
              <a:t> spurious</a:t>
            </a:r>
          </a:p>
          <a:p>
            <a:r>
              <a:rPr lang="en-US" sz="2400" dirty="0" smtClean="0">
                <a:latin typeface="Agency FB" panose="020B0503020202020204" pitchFamily="34" charset="0"/>
              </a:rPr>
              <a:t>·           </a:t>
            </a:r>
            <a:r>
              <a:rPr lang="en-US" sz="2400" dirty="0" err="1" smtClean="0">
                <a:latin typeface="Agency FB" panose="020B0503020202020204" pitchFamily="34" charset="0"/>
              </a:rPr>
              <a:t>Perokok</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Gangguan</a:t>
            </a:r>
            <a:r>
              <a:rPr lang="en-US" sz="2400" dirty="0" smtClean="0">
                <a:latin typeface="Agency FB" panose="020B0503020202020204" pitchFamily="34" charset="0"/>
              </a:rPr>
              <a:t> </a:t>
            </a:r>
            <a:r>
              <a:rPr lang="en-US" sz="2400" dirty="0" err="1" smtClean="0">
                <a:latin typeface="Agency FB" panose="020B0503020202020204" pitchFamily="34" charset="0"/>
              </a:rPr>
              <a:t>ginjal</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Dehidrasi</a:t>
            </a:r>
            <a:endParaRPr lang="en-US" sz="2400" dirty="0" smtClean="0">
              <a:latin typeface="Agency FB" panose="020B0503020202020204" pitchFamily="34" charset="0"/>
            </a:endParaRPr>
          </a:p>
          <a:p>
            <a:r>
              <a:rPr lang="en-US" sz="2400" dirty="0" smtClean="0">
                <a:latin typeface="Agency FB" panose="020B0503020202020204" pitchFamily="34" charset="0"/>
              </a:rPr>
              <a:t>·           Luka </a:t>
            </a:r>
            <a:r>
              <a:rPr lang="en-US" sz="2400" dirty="0" err="1" smtClean="0">
                <a:latin typeface="Agency FB" panose="020B0503020202020204" pitchFamily="34" charset="0"/>
              </a:rPr>
              <a:t>bakar</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Keringat</a:t>
            </a:r>
            <a:r>
              <a:rPr lang="en-US" sz="2400" dirty="0" smtClean="0">
                <a:latin typeface="Agency FB" panose="020B0503020202020204" pitchFamily="34" charset="0"/>
              </a:rPr>
              <a:t> </a:t>
            </a:r>
            <a:r>
              <a:rPr lang="en-US" sz="2400" dirty="0" err="1" smtClean="0">
                <a:latin typeface="Agency FB" panose="020B0503020202020204" pitchFamily="34" charset="0"/>
              </a:rPr>
              <a:t>banyak</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Mual</a:t>
            </a:r>
            <a:r>
              <a:rPr lang="en-US" sz="2400" dirty="0" smtClean="0">
                <a:latin typeface="Agency FB" panose="020B0503020202020204" pitchFamily="34" charset="0"/>
              </a:rPr>
              <a:t>/</a:t>
            </a:r>
            <a:r>
              <a:rPr lang="en-US" sz="2400" dirty="0" err="1" smtClean="0">
                <a:latin typeface="Agency FB" panose="020B0503020202020204" pitchFamily="34" charset="0"/>
              </a:rPr>
              <a:t>muntah</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Diare</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Terpapar</a:t>
            </a:r>
            <a:r>
              <a:rPr lang="en-US" sz="2400" dirty="0" smtClean="0">
                <a:latin typeface="Agency FB" panose="020B0503020202020204" pitchFamily="34" charset="0"/>
              </a:rPr>
              <a:t> </a:t>
            </a:r>
            <a:r>
              <a:rPr lang="en-US" sz="2400" dirty="0" err="1" smtClean="0">
                <a:latin typeface="Agency FB" panose="020B0503020202020204" pitchFamily="34" charset="0"/>
              </a:rPr>
              <a:t>karbonmonoksida</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Pasien</a:t>
            </a:r>
            <a:r>
              <a:rPr lang="en-US" sz="2400" dirty="0" smtClean="0">
                <a:latin typeface="Agency FB" panose="020B0503020202020204" pitchFamily="34" charset="0"/>
              </a:rPr>
              <a:t> </a:t>
            </a:r>
            <a:r>
              <a:rPr lang="en-US" sz="2400" dirty="0" err="1" smtClean="0">
                <a:latin typeface="Agency FB" panose="020B0503020202020204" pitchFamily="34" charset="0"/>
              </a:rPr>
              <a:t>mengkonsumsi</a:t>
            </a:r>
            <a:r>
              <a:rPr lang="en-US" sz="2400" dirty="0" smtClean="0">
                <a:latin typeface="Agency FB" panose="020B0503020202020204" pitchFamily="34" charset="0"/>
              </a:rPr>
              <a:t> </a:t>
            </a:r>
            <a:r>
              <a:rPr lang="en-US" sz="2400" dirty="0" err="1" smtClean="0">
                <a:latin typeface="Agency FB" panose="020B0503020202020204" pitchFamily="34" charset="0"/>
              </a:rPr>
              <a:t>obat</a:t>
            </a:r>
            <a:r>
              <a:rPr lang="en-US" sz="2400" dirty="0" smtClean="0">
                <a:latin typeface="Agency FB" panose="020B0503020202020204" pitchFamily="34" charset="0"/>
              </a:rPr>
              <a:t> </a:t>
            </a:r>
            <a:r>
              <a:rPr lang="en-US" sz="2400" dirty="0" err="1" smtClean="0">
                <a:latin typeface="Agency FB" panose="020B0503020202020204" pitchFamily="34" charset="0"/>
              </a:rPr>
              <a:t>golongan</a:t>
            </a:r>
            <a:r>
              <a:rPr lang="en-US" sz="2400" dirty="0" smtClean="0">
                <a:latin typeface="Agency FB" panose="020B0503020202020204" pitchFamily="34" charset="0"/>
              </a:rPr>
              <a:t> </a:t>
            </a:r>
            <a:r>
              <a:rPr lang="en-US" sz="2400" dirty="0" err="1" smtClean="0">
                <a:latin typeface="Agency FB" panose="020B0503020202020204" pitchFamily="34" charset="0"/>
              </a:rPr>
              <a:t>diuretika</a:t>
            </a:r>
            <a:endParaRPr lang="en-US" sz="2400" dirty="0" smtClean="0">
              <a:latin typeface="Agency FB" panose="020B0503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544" y="4875629"/>
            <a:ext cx="2855913"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325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74" y="304800"/>
            <a:ext cx="8093212" cy="763525"/>
          </a:xfrm>
        </p:spPr>
        <p:txBody>
          <a:bodyPr>
            <a:noAutofit/>
          </a:bodyPr>
          <a:lstStyle/>
          <a:p>
            <a:r>
              <a:rPr lang="id-ID" sz="3200" b="1" dirty="0">
                <a:solidFill>
                  <a:srgbClr val="FFFF00"/>
                </a:solidFill>
                <a:latin typeface="Agency FB" panose="020B0503020202020204" pitchFamily="34" charset="0"/>
                <a:cs typeface="Calibri" pitchFamily="34" charset="0"/>
              </a:rPr>
              <a:t>INVESTIGATIONS</a:t>
            </a:r>
            <a:r>
              <a:rPr lang="id-ID" sz="3200" b="1" dirty="0">
                <a:solidFill>
                  <a:srgbClr val="FFFF00"/>
                </a:solidFill>
                <a:latin typeface="Agency FB" panose="020B0503020202020204" pitchFamily="34" charset="0"/>
              </a:rPr>
              <a:t/>
            </a:r>
            <a:br>
              <a:rPr lang="id-ID" sz="3200" b="1" dirty="0">
                <a:solidFill>
                  <a:srgbClr val="FFFF00"/>
                </a:solidFill>
                <a:latin typeface="Agency FB" panose="020B0503020202020204" pitchFamily="34" charset="0"/>
              </a:rPr>
            </a:br>
            <a:endParaRPr lang="en-US" sz="3200" dirty="0">
              <a:latin typeface="Agency FB" panose="020B0503020202020204" pitchFamily="34" charset="0"/>
            </a:endParaRPr>
          </a:p>
        </p:txBody>
      </p:sp>
      <p:sp>
        <p:nvSpPr>
          <p:cNvPr id="4" name="Content Placeholder 2"/>
          <p:cNvSpPr txBox="1">
            <a:spLocks/>
          </p:cNvSpPr>
          <p:nvPr/>
        </p:nvSpPr>
        <p:spPr>
          <a:xfrm>
            <a:off x="685800" y="1776303"/>
            <a:ext cx="7772400" cy="4541040"/>
          </a:xfrm>
          <a:prstGeom prst="rect">
            <a:avLst/>
          </a:prstGeom>
          <a:solidFill>
            <a:srgbClr val="FF0000"/>
          </a:solidFill>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id-ID" sz="3200" b="1" dirty="0">
              <a:solidFill>
                <a:srgbClr val="FFFF00"/>
              </a:solidFill>
            </a:endParaRPr>
          </a:p>
        </p:txBody>
      </p:sp>
      <p:sp>
        <p:nvSpPr>
          <p:cNvPr id="5" name="Rectangle 4"/>
          <p:cNvSpPr/>
          <p:nvPr/>
        </p:nvSpPr>
        <p:spPr>
          <a:xfrm>
            <a:off x="840600" y="1406971"/>
            <a:ext cx="4953000" cy="738664"/>
          </a:xfrm>
          <a:prstGeom prst="rect">
            <a:avLst/>
          </a:prstGeom>
          <a:ln>
            <a:solidFill>
              <a:schemeClr val="tx1"/>
            </a:solidFill>
          </a:ln>
        </p:spPr>
        <p:txBody>
          <a:bodyPr wrap="square">
            <a:spAutoFit/>
          </a:bodyPr>
          <a:lstStyle/>
          <a:p>
            <a:pPr algn="ctr"/>
            <a:r>
              <a:rPr lang="id-ID" sz="2400" b="1" dirty="0" smtClean="0"/>
              <a:t>CONNECTIVE   TISSUE  DISEASES</a:t>
            </a:r>
          </a:p>
          <a:p>
            <a:pPr algn="ctr"/>
            <a:r>
              <a:rPr lang="id-ID" b="1" dirty="0" smtClean="0"/>
              <a:t>(</a:t>
            </a:r>
            <a:r>
              <a:rPr lang="en-US" b="1" dirty="0" smtClean="0"/>
              <a:t>Caroline Gordon • Wolfgang L Gross</a:t>
            </a:r>
            <a:r>
              <a:rPr lang="id-ID" b="1" dirty="0" smtClean="0"/>
              <a:t>, 2011)</a:t>
            </a:r>
            <a:endParaRPr lang="id-ID" dirty="0"/>
          </a:p>
        </p:txBody>
      </p:sp>
      <p:pic>
        <p:nvPicPr>
          <p:cNvPr id="6" name="Picture 2"/>
          <p:cNvPicPr>
            <a:picLocks noChangeAspect="1" noChangeArrowheads="1"/>
          </p:cNvPicPr>
          <p:nvPr/>
        </p:nvPicPr>
        <p:blipFill>
          <a:blip r:embed="rId2" cstate="print"/>
          <a:srcRect/>
          <a:stretch>
            <a:fillRect/>
          </a:stretch>
        </p:blipFill>
        <p:spPr bwMode="auto">
          <a:xfrm>
            <a:off x="1219200" y="3505200"/>
            <a:ext cx="2097900" cy="1600200"/>
          </a:xfrm>
          <a:prstGeom prst="rect">
            <a:avLst/>
          </a:prstGeom>
          <a:noFill/>
          <a:ln w="9525">
            <a:solidFill>
              <a:schemeClr val="accent6"/>
            </a:solidFill>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3657600" y="3505200"/>
            <a:ext cx="2095152" cy="1600200"/>
          </a:xfrm>
          <a:prstGeom prst="rect">
            <a:avLst/>
          </a:prstGeom>
          <a:noFill/>
          <a:ln w="9525">
            <a:solidFill>
              <a:schemeClr val="accent6"/>
            </a:solid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6172200" y="3505200"/>
            <a:ext cx="2197800" cy="1600200"/>
          </a:xfrm>
          <a:prstGeom prst="rect">
            <a:avLst/>
          </a:prstGeom>
          <a:noFill/>
          <a:ln w="9525">
            <a:solidFill>
              <a:schemeClr val="accent6"/>
            </a:solidFill>
            <a:miter lim="800000"/>
            <a:headEnd/>
            <a:tailEnd/>
          </a:ln>
          <a:effectLst/>
        </p:spPr>
      </p:pic>
      <p:sp>
        <p:nvSpPr>
          <p:cNvPr id="9" name="Rectangle 8"/>
          <p:cNvSpPr/>
          <p:nvPr/>
        </p:nvSpPr>
        <p:spPr>
          <a:xfrm>
            <a:off x="804314" y="2362200"/>
            <a:ext cx="7529400" cy="707886"/>
          </a:xfrm>
          <a:prstGeom prst="rect">
            <a:avLst/>
          </a:prstGeom>
        </p:spPr>
        <p:txBody>
          <a:bodyPr wrap="square">
            <a:spAutoFit/>
          </a:bodyPr>
          <a:lstStyle/>
          <a:p>
            <a:r>
              <a:rPr lang="en-US" sz="2000" dirty="0" err="1">
                <a:solidFill>
                  <a:schemeClr val="bg1"/>
                </a:solidFill>
                <a:latin typeface="Agency FB" panose="020B0503020202020204" pitchFamily="34" charset="0"/>
              </a:rPr>
              <a:t>P</a:t>
            </a:r>
            <a:r>
              <a:rPr lang="en-US" sz="2000" dirty="0" err="1" smtClean="0">
                <a:solidFill>
                  <a:schemeClr val="bg1"/>
                </a:solidFill>
                <a:latin typeface="Agency FB" panose="020B0503020202020204" pitchFamily="34" charset="0"/>
              </a:rPr>
              <a:t>enyakit</a:t>
            </a:r>
            <a:r>
              <a:rPr lang="en-US" sz="2000" dirty="0" smtClean="0">
                <a:solidFill>
                  <a:schemeClr val="bg1"/>
                </a:solidFill>
                <a:latin typeface="Agency FB" panose="020B0503020202020204" pitchFamily="34" charset="0"/>
              </a:rPr>
              <a:t> </a:t>
            </a:r>
            <a:r>
              <a:rPr lang="en-US" sz="2000" dirty="0" err="1" smtClean="0">
                <a:solidFill>
                  <a:schemeClr val="bg1"/>
                </a:solidFill>
                <a:latin typeface="Agency FB" panose="020B0503020202020204" pitchFamily="34" charset="0"/>
              </a:rPr>
              <a:t>jaringan</a:t>
            </a:r>
            <a:r>
              <a:rPr lang="en-US" sz="2000" dirty="0" smtClean="0">
                <a:solidFill>
                  <a:schemeClr val="bg1"/>
                </a:solidFill>
                <a:latin typeface="Agency FB" panose="020B0503020202020204" pitchFamily="34" charset="0"/>
              </a:rPr>
              <a:t> </a:t>
            </a:r>
            <a:r>
              <a:rPr lang="en-US" sz="2000" dirty="0" err="1" smtClean="0">
                <a:solidFill>
                  <a:schemeClr val="bg1"/>
                </a:solidFill>
                <a:latin typeface="Agency FB" panose="020B0503020202020204" pitchFamily="34" charset="0"/>
              </a:rPr>
              <a:t>ikat</a:t>
            </a:r>
            <a:r>
              <a:rPr lang="en-US" sz="2000" dirty="0" smtClean="0">
                <a:solidFill>
                  <a:schemeClr val="bg1"/>
                </a:solidFill>
                <a:latin typeface="Agency FB" panose="020B0503020202020204" pitchFamily="34" charset="0"/>
              </a:rPr>
              <a:t>. </a:t>
            </a:r>
            <a:r>
              <a:rPr lang="en-US" sz="2000" dirty="0">
                <a:solidFill>
                  <a:schemeClr val="bg1"/>
                </a:solidFill>
                <a:latin typeface="Agency FB" panose="020B0503020202020204" pitchFamily="34" charset="0"/>
              </a:rPr>
              <a:t>C</a:t>
            </a:r>
            <a:r>
              <a:rPr lang="en-US" sz="2000" dirty="0" smtClean="0">
                <a:solidFill>
                  <a:schemeClr val="bg1"/>
                </a:solidFill>
                <a:latin typeface="Agency FB" panose="020B0503020202020204" pitchFamily="34" charset="0"/>
              </a:rPr>
              <a:t>onnective tissue disease </a:t>
            </a:r>
            <a:r>
              <a:rPr lang="en-US" sz="2000" dirty="0" err="1" smtClean="0">
                <a:solidFill>
                  <a:schemeClr val="bg1"/>
                </a:solidFill>
                <a:latin typeface="Agency FB" panose="020B0503020202020204" pitchFamily="34" charset="0"/>
              </a:rPr>
              <a:t>menunjukkan</a:t>
            </a:r>
            <a:r>
              <a:rPr lang="en-US" sz="2000" dirty="0" smtClean="0">
                <a:solidFill>
                  <a:schemeClr val="bg1"/>
                </a:solidFill>
                <a:latin typeface="Agency FB" panose="020B0503020202020204" pitchFamily="34" charset="0"/>
              </a:rPr>
              <a:t> </a:t>
            </a:r>
            <a:r>
              <a:rPr lang="en-US" sz="2000" dirty="0" err="1" smtClean="0">
                <a:solidFill>
                  <a:schemeClr val="bg1"/>
                </a:solidFill>
                <a:latin typeface="Agency FB" panose="020B0503020202020204" pitchFamily="34" charset="0"/>
              </a:rPr>
              <a:t>kombinasi</a:t>
            </a:r>
            <a:r>
              <a:rPr lang="en-US" sz="2000" dirty="0" smtClean="0">
                <a:solidFill>
                  <a:schemeClr val="bg1"/>
                </a:solidFill>
                <a:latin typeface="Agency FB" panose="020B0503020202020204" pitchFamily="34" charset="0"/>
              </a:rPr>
              <a:t> </a:t>
            </a:r>
            <a:r>
              <a:rPr lang="en-US" sz="2000" dirty="0" err="1" smtClean="0">
                <a:solidFill>
                  <a:schemeClr val="bg1"/>
                </a:solidFill>
                <a:latin typeface="Agency FB" panose="020B0503020202020204" pitchFamily="34" charset="0"/>
              </a:rPr>
              <a:t>tanda</a:t>
            </a:r>
            <a:r>
              <a:rPr lang="en-US" sz="2000" dirty="0" smtClean="0">
                <a:solidFill>
                  <a:schemeClr val="bg1"/>
                </a:solidFill>
                <a:latin typeface="Agency FB" panose="020B0503020202020204" pitchFamily="34" charset="0"/>
              </a:rPr>
              <a:t> </a:t>
            </a:r>
            <a:r>
              <a:rPr lang="en-US" sz="2000" dirty="0" err="1" smtClean="0">
                <a:solidFill>
                  <a:schemeClr val="bg1"/>
                </a:solidFill>
                <a:latin typeface="Agency FB" panose="020B0503020202020204" pitchFamily="34" charset="0"/>
              </a:rPr>
              <a:t>dan</a:t>
            </a:r>
            <a:r>
              <a:rPr lang="en-US" sz="2000" dirty="0" smtClean="0">
                <a:solidFill>
                  <a:schemeClr val="bg1"/>
                </a:solidFill>
                <a:latin typeface="Agency FB" panose="020B0503020202020204" pitchFamily="34" charset="0"/>
              </a:rPr>
              <a:t> </a:t>
            </a:r>
            <a:r>
              <a:rPr lang="en-US" sz="2000" dirty="0" err="1" smtClean="0">
                <a:solidFill>
                  <a:schemeClr val="bg1"/>
                </a:solidFill>
                <a:latin typeface="Agency FB" panose="020B0503020202020204" pitchFamily="34" charset="0"/>
              </a:rPr>
              <a:t>gejala</a:t>
            </a:r>
            <a:r>
              <a:rPr lang="en-US" sz="2000" dirty="0" smtClean="0">
                <a:solidFill>
                  <a:schemeClr val="bg1"/>
                </a:solidFill>
                <a:latin typeface="Agency FB" panose="020B0503020202020204" pitchFamily="34" charset="0"/>
              </a:rPr>
              <a:t> </a:t>
            </a:r>
            <a:r>
              <a:rPr lang="en-US" sz="2000" dirty="0" err="1" smtClean="0">
                <a:solidFill>
                  <a:schemeClr val="bg1"/>
                </a:solidFill>
                <a:latin typeface="Agency FB" panose="020B0503020202020204" pitchFamily="34" charset="0"/>
              </a:rPr>
              <a:t>penyakit</a:t>
            </a:r>
            <a:r>
              <a:rPr lang="en-US" sz="2000" dirty="0" smtClean="0">
                <a:solidFill>
                  <a:schemeClr val="bg1"/>
                </a:solidFill>
                <a:latin typeface="Agency FB" panose="020B0503020202020204" pitchFamily="34" charset="0"/>
              </a:rPr>
              <a:t> </a:t>
            </a:r>
            <a:r>
              <a:rPr lang="en-US" sz="2000" dirty="0" err="1" smtClean="0">
                <a:solidFill>
                  <a:schemeClr val="bg1"/>
                </a:solidFill>
                <a:latin typeface="Agency FB" panose="020B0503020202020204" pitchFamily="34" charset="0"/>
              </a:rPr>
              <a:t>autoimun</a:t>
            </a:r>
            <a:r>
              <a:rPr lang="en-US" sz="2000" dirty="0" smtClean="0">
                <a:solidFill>
                  <a:schemeClr val="bg1"/>
                </a:solidFill>
                <a:latin typeface="Agency FB" panose="020B0503020202020204" pitchFamily="34" charset="0"/>
              </a:rPr>
              <a:t> </a:t>
            </a:r>
            <a:r>
              <a:rPr lang="en-US" sz="2000" dirty="0" err="1" smtClean="0">
                <a:solidFill>
                  <a:schemeClr val="bg1"/>
                </a:solidFill>
                <a:latin typeface="Agency FB" panose="020B0503020202020204" pitchFamily="34" charset="0"/>
              </a:rPr>
              <a:t>terutama</a:t>
            </a:r>
            <a:r>
              <a:rPr lang="en-US" sz="2000" dirty="0" smtClean="0">
                <a:solidFill>
                  <a:schemeClr val="bg1"/>
                </a:solidFill>
                <a:latin typeface="Agency FB" panose="020B0503020202020204" pitchFamily="34" charset="0"/>
              </a:rPr>
              <a:t> lupus, scleroderma, </a:t>
            </a:r>
            <a:r>
              <a:rPr lang="en-US" sz="2000" dirty="0" err="1" smtClean="0">
                <a:solidFill>
                  <a:schemeClr val="bg1"/>
                </a:solidFill>
                <a:latin typeface="Agency FB" panose="020B0503020202020204" pitchFamily="34" charset="0"/>
              </a:rPr>
              <a:t>dan</a:t>
            </a:r>
            <a:r>
              <a:rPr lang="en-US" sz="2000" dirty="0" smtClean="0">
                <a:solidFill>
                  <a:schemeClr val="bg1"/>
                </a:solidFill>
                <a:latin typeface="Agency FB" panose="020B0503020202020204" pitchFamily="34" charset="0"/>
              </a:rPr>
              <a:t> </a:t>
            </a:r>
            <a:r>
              <a:rPr lang="en-US" sz="2000" dirty="0" err="1" smtClean="0">
                <a:solidFill>
                  <a:schemeClr val="bg1"/>
                </a:solidFill>
                <a:latin typeface="Agency FB" panose="020B0503020202020204" pitchFamily="34" charset="0"/>
              </a:rPr>
              <a:t>polimiositis</a:t>
            </a:r>
            <a:r>
              <a:rPr lang="en-US" sz="2000" dirty="0" smtClean="0">
                <a:solidFill>
                  <a:schemeClr val="bg1"/>
                </a:solidFill>
                <a:latin typeface="Agency FB" panose="020B0503020202020204" pitchFamily="34" charset="0"/>
              </a:rPr>
              <a:t>.</a:t>
            </a:r>
            <a:endParaRPr lang="en-US" sz="20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3032356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855543" cy="584775"/>
          </a:xfrm>
          <a:prstGeom prst="rect">
            <a:avLst/>
          </a:prstGeom>
        </p:spPr>
        <p:txBody>
          <a:bodyPr wrap="none">
            <a:spAutoFit/>
          </a:bodyPr>
          <a:lstStyle/>
          <a:p>
            <a:r>
              <a:rPr lang="en-US" sz="3200" b="1" dirty="0" err="1" smtClean="0">
                <a:solidFill>
                  <a:srgbClr val="FFFF00"/>
                </a:solidFill>
                <a:latin typeface="Agency FB" panose="020B0503020202020204" pitchFamily="34" charset="0"/>
                <a:cs typeface="Calibri" pitchFamily="34" charset="0"/>
              </a:rPr>
              <a:t>Indikasi</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Jumlah</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Eritrosit</a:t>
            </a:r>
            <a:r>
              <a:rPr lang="en-US" sz="3200" b="1" dirty="0" smtClean="0">
                <a:solidFill>
                  <a:srgbClr val="FFFF00"/>
                </a:solidFill>
                <a:latin typeface="Agency FB" panose="020B0503020202020204" pitchFamily="34" charset="0"/>
                <a:cs typeface="Calibri" pitchFamily="34" charset="0"/>
              </a:rPr>
              <a:t> : </a:t>
            </a:r>
            <a:endParaRPr lang="en-US" sz="3200" dirty="0"/>
          </a:p>
        </p:txBody>
      </p:sp>
      <p:sp>
        <p:nvSpPr>
          <p:cNvPr id="6" name="Rectangle 5"/>
          <p:cNvSpPr/>
          <p:nvPr/>
        </p:nvSpPr>
        <p:spPr>
          <a:xfrm>
            <a:off x="464457" y="1219200"/>
            <a:ext cx="8382000" cy="4524315"/>
          </a:xfrm>
          <a:prstGeom prst="rect">
            <a:avLst/>
          </a:prstGeom>
        </p:spPr>
        <p:txBody>
          <a:bodyPr wrap="square">
            <a:spAutoFit/>
          </a:bodyPr>
          <a:lstStyle/>
          <a:p>
            <a:r>
              <a:rPr lang="en-US" sz="2400" dirty="0" smtClean="0">
                <a:latin typeface="Agency FB" panose="020B0503020202020204" pitchFamily="34" charset="0"/>
              </a:rPr>
              <a:t> </a:t>
            </a:r>
          </a:p>
          <a:p>
            <a:r>
              <a:rPr lang="en-US" sz="2400" dirty="0" err="1" smtClean="0">
                <a:latin typeface="Agency FB" panose="020B0503020202020204" pitchFamily="34" charset="0"/>
              </a:rPr>
              <a:t>Bila</a:t>
            </a:r>
            <a:r>
              <a:rPr lang="en-US" sz="2400" dirty="0" smtClean="0">
                <a:latin typeface="Agency FB" panose="020B0503020202020204" pitchFamily="34" charset="0"/>
              </a:rPr>
              <a:t> RENDAH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mengindikasikan</a:t>
            </a:r>
            <a:r>
              <a:rPr lang="en-US" sz="2400" dirty="0" smtClean="0">
                <a:latin typeface="Agency FB" panose="020B0503020202020204" pitchFamily="34" charset="0"/>
              </a:rPr>
              <a:t> :</a:t>
            </a:r>
          </a:p>
          <a:p>
            <a:r>
              <a:rPr lang="en-US" sz="2400" dirty="0" smtClean="0">
                <a:latin typeface="Agency FB" panose="020B0503020202020204" pitchFamily="34" charset="0"/>
              </a:rPr>
              <a:t>·           Anemia</a:t>
            </a:r>
          </a:p>
          <a:p>
            <a:r>
              <a:rPr lang="en-US" sz="2400" dirty="0" smtClean="0">
                <a:latin typeface="Agency FB" panose="020B0503020202020204" pitchFamily="34" charset="0"/>
              </a:rPr>
              <a:t>·           </a:t>
            </a:r>
            <a:r>
              <a:rPr lang="en-US" sz="2400" dirty="0" err="1" smtClean="0">
                <a:latin typeface="Agency FB" panose="020B0503020202020204" pitchFamily="34" charset="0"/>
              </a:rPr>
              <a:t>Penyakit</a:t>
            </a:r>
            <a:r>
              <a:rPr lang="en-US" sz="2400" dirty="0" smtClean="0">
                <a:latin typeface="Agency FB" panose="020B0503020202020204" pitchFamily="34" charset="0"/>
              </a:rPr>
              <a:t> Addison (</a:t>
            </a:r>
            <a:r>
              <a:rPr lang="en-US" sz="2400" dirty="0" err="1" smtClean="0">
                <a:latin typeface="Agency FB" panose="020B0503020202020204" pitchFamily="34" charset="0"/>
              </a:rPr>
              <a:t>gangguan</a:t>
            </a:r>
            <a:r>
              <a:rPr lang="en-US" sz="2400" dirty="0" smtClean="0">
                <a:latin typeface="Agency FB" panose="020B0503020202020204" pitchFamily="34" charset="0"/>
              </a:rPr>
              <a:t> </a:t>
            </a:r>
            <a:r>
              <a:rPr lang="en-US" sz="2400" dirty="0" err="1" smtClean="0">
                <a:latin typeface="Agency FB" panose="020B0503020202020204" pitchFamily="34" charset="0"/>
              </a:rPr>
              <a:t>endokrin</a:t>
            </a:r>
            <a:r>
              <a:rPr lang="en-US" sz="2400" dirty="0" smtClean="0">
                <a:latin typeface="Agency FB" panose="020B0503020202020204" pitchFamily="34" charset="0"/>
              </a:rPr>
              <a:t> </a:t>
            </a:r>
            <a:r>
              <a:rPr lang="en-US" sz="2400" dirty="0" err="1" smtClean="0">
                <a:latin typeface="Agency FB" panose="020B0503020202020204" pitchFamily="34" charset="0"/>
              </a:rPr>
              <a:t>kronis</a:t>
            </a:r>
            <a:r>
              <a:rPr lang="en-US" sz="2400" dirty="0" smtClean="0">
                <a:latin typeface="Agency FB" panose="020B0503020202020204" pitchFamily="34" charset="0"/>
              </a:rPr>
              <a:t>)</a:t>
            </a:r>
          </a:p>
          <a:p>
            <a:r>
              <a:rPr lang="en-US" sz="2400" dirty="0" smtClean="0">
                <a:latin typeface="Agency FB" panose="020B0503020202020204" pitchFamily="34" charset="0"/>
              </a:rPr>
              <a:t>·           </a:t>
            </a:r>
            <a:r>
              <a:rPr lang="en-US" sz="2400" dirty="0" err="1" smtClean="0">
                <a:latin typeface="Agency FB" panose="020B0503020202020204" pitchFamily="34" charset="0"/>
              </a:rPr>
              <a:t>Penyakit</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bulan</a:t>
            </a:r>
            <a:r>
              <a:rPr lang="en-US" sz="2400" dirty="0" smtClean="0">
                <a:latin typeface="Agency FB" panose="020B0503020202020204" pitchFamily="34" charset="0"/>
              </a:rPr>
              <a:t> </a:t>
            </a:r>
            <a:r>
              <a:rPr lang="en-US" sz="2400" dirty="0" err="1" smtClean="0">
                <a:latin typeface="Agency FB" panose="020B0503020202020204" pitchFamily="34" charset="0"/>
              </a:rPr>
              <a:t>sabit</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Peradangan</a:t>
            </a:r>
            <a:r>
              <a:rPr lang="en-US" sz="2400" dirty="0" smtClean="0">
                <a:latin typeface="Agency FB" panose="020B0503020202020204" pitchFamily="34" charset="0"/>
              </a:rPr>
              <a:t> Anus</a:t>
            </a:r>
          </a:p>
          <a:p>
            <a:r>
              <a:rPr lang="en-US" sz="2400" dirty="0" smtClean="0">
                <a:latin typeface="Agency FB" panose="020B0503020202020204" pitchFamily="34" charset="0"/>
              </a:rPr>
              <a:t>·           </a:t>
            </a:r>
            <a:r>
              <a:rPr lang="en-US" sz="2400" dirty="0" err="1" smtClean="0">
                <a:latin typeface="Agency FB" panose="020B0503020202020204" pitchFamily="34" charset="0"/>
              </a:rPr>
              <a:t>Kanker</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Peptik</a:t>
            </a:r>
            <a:r>
              <a:rPr lang="en-US" sz="2400" dirty="0" smtClean="0">
                <a:latin typeface="Agency FB" panose="020B0503020202020204" pitchFamily="34" charset="0"/>
              </a:rPr>
              <a:t> Ulcer (</a:t>
            </a:r>
            <a:r>
              <a:rPr lang="en-US" sz="2400" dirty="0" err="1" smtClean="0">
                <a:latin typeface="Agency FB" panose="020B0503020202020204" pitchFamily="34" charset="0"/>
              </a:rPr>
              <a:t>borok</a:t>
            </a:r>
            <a:r>
              <a:rPr lang="en-US" sz="2400" dirty="0" smtClean="0">
                <a:latin typeface="Agency FB" panose="020B0503020202020204" pitchFamily="34" charset="0"/>
              </a:rPr>
              <a:t> </a:t>
            </a:r>
            <a:r>
              <a:rPr lang="en-US" sz="2400" dirty="0" err="1" smtClean="0">
                <a:latin typeface="Agency FB" panose="020B0503020202020204" pitchFamily="34" charset="0"/>
              </a:rPr>
              <a:t>lambung</a:t>
            </a:r>
            <a:r>
              <a:rPr lang="en-US" sz="2400" dirty="0" smtClean="0">
                <a:latin typeface="Agency FB" panose="020B0503020202020204" pitchFamily="34" charset="0"/>
              </a:rPr>
              <a:t>)</a:t>
            </a:r>
          </a:p>
          <a:p>
            <a:r>
              <a:rPr lang="en-US" sz="2400" dirty="0" smtClean="0">
                <a:latin typeface="Agency FB" panose="020B0503020202020204" pitchFamily="34" charset="0"/>
              </a:rPr>
              <a:t>·           </a:t>
            </a:r>
            <a:r>
              <a:rPr lang="en-US" sz="2400" dirty="0" err="1" smtClean="0">
                <a:latin typeface="Agency FB" panose="020B0503020202020204" pitchFamily="34" charset="0"/>
              </a:rPr>
              <a:t>Keracunan</a:t>
            </a:r>
            <a:r>
              <a:rPr lang="en-US" sz="2400" dirty="0" smtClean="0">
                <a:latin typeface="Agency FB" panose="020B0503020202020204" pitchFamily="34" charset="0"/>
              </a:rPr>
              <a:t> </a:t>
            </a:r>
            <a:r>
              <a:rPr lang="en-US" sz="2400" dirty="0" err="1" smtClean="0">
                <a:latin typeface="Agency FB" panose="020B0503020202020204" pitchFamily="34" charset="0"/>
              </a:rPr>
              <a:t>timbal</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Pemotongan</a:t>
            </a:r>
            <a:r>
              <a:rPr lang="en-US" sz="2400" dirty="0" smtClean="0">
                <a:latin typeface="Agency FB" panose="020B0503020202020204" pitchFamily="34" charset="0"/>
              </a:rPr>
              <a:t> </a:t>
            </a:r>
            <a:r>
              <a:rPr lang="en-US" sz="2400" dirty="0" err="1" smtClean="0">
                <a:latin typeface="Agency FB" panose="020B0503020202020204" pitchFamily="34" charset="0"/>
              </a:rPr>
              <a:t>limfa</a:t>
            </a:r>
            <a:endParaRPr lang="en-US" sz="2400" dirty="0" smtClean="0">
              <a:latin typeface="Agency FB" panose="020B0503020202020204" pitchFamily="34" charset="0"/>
            </a:endParaRPr>
          </a:p>
          <a:p>
            <a:r>
              <a:rPr lang="en-US" sz="2400" dirty="0" smtClean="0">
                <a:latin typeface="Agency FB" panose="020B0503020202020204" pitchFamily="34" charset="0"/>
              </a:rPr>
              <a:t>·           Anemia </a:t>
            </a:r>
            <a:r>
              <a:rPr lang="en-US" sz="2400" dirty="0" err="1" smtClean="0">
                <a:latin typeface="Agency FB" panose="020B0503020202020204" pitchFamily="34" charset="0"/>
              </a:rPr>
              <a:t>pernisiosa</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Pendarahan</a:t>
            </a:r>
            <a:r>
              <a:rPr lang="en-US" sz="2400" dirty="0" smtClean="0">
                <a:latin typeface="Agency FB" panose="020B0503020202020204" pitchFamily="34" charset="0"/>
              </a:rPr>
              <a:t> </a:t>
            </a:r>
            <a:r>
              <a:rPr lang="en-US" sz="2400" dirty="0" err="1" smtClean="0">
                <a:latin typeface="Agency FB" panose="020B0503020202020204" pitchFamily="34" charset="0"/>
              </a:rPr>
              <a:t>menstruasi</a:t>
            </a:r>
            <a:r>
              <a:rPr lang="en-US" sz="2400" dirty="0" smtClean="0">
                <a:latin typeface="Agency FB" panose="020B0503020202020204" pitchFamily="34" charset="0"/>
              </a:rPr>
              <a:t> </a:t>
            </a:r>
            <a:r>
              <a:rPr lang="en-US" sz="2400" dirty="0" err="1" smtClean="0">
                <a:latin typeface="Agency FB" panose="020B0503020202020204" pitchFamily="34" charset="0"/>
              </a:rPr>
              <a:t>hebat</a:t>
            </a:r>
            <a:endParaRPr lang="en-US" sz="2400" dirty="0" smtClean="0">
              <a:latin typeface="Agency FB" panose="020B0503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605366"/>
            <a:ext cx="3124200" cy="21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814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4014240" cy="584775"/>
          </a:xfrm>
          <a:prstGeom prst="rect">
            <a:avLst/>
          </a:prstGeom>
        </p:spPr>
        <p:txBody>
          <a:bodyPr wrap="none">
            <a:spAutoFit/>
          </a:bodyPr>
          <a:lstStyle/>
          <a:p>
            <a:r>
              <a:rPr lang="en-US" sz="3200" b="1" dirty="0" err="1" smtClean="0">
                <a:solidFill>
                  <a:srgbClr val="FFFF00"/>
                </a:solidFill>
                <a:latin typeface="Agency FB" panose="020B0503020202020204" pitchFamily="34" charset="0"/>
                <a:cs typeface="Calibri" pitchFamily="34" charset="0"/>
              </a:rPr>
              <a:t>Indikasi</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Jumlah</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Trombosit</a:t>
            </a:r>
            <a:r>
              <a:rPr lang="en-US" sz="3200" b="1" dirty="0" smtClean="0">
                <a:solidFill>
                  <a:srgbClr val="FFFF00"/>
                </a:solidFill>
                <a:latin typeface="Agency FB" panose="020B0503020202020204" pitchFamily="34" charset="0"/>
                <a:cs typeface="Calibri" pitchFamily="34" charset="0"/>
              </a:rPr>
              <a:t> :</a:t>
            </a:r>
            <a:endParaRPr lang="en-US" sz="3200" dirty="0"/>
          </a:p>
        </p:txBody>
      </p:sp>
      <p:sp>
        <p:nvSpPr>
          <p:cNvPr id="6" name="Rectangle 5"/>
          <p:cNvSpPr/>
          <p:nvPr/>
        </p:nvSpPr>
        <p:spPr>
          <a:xfrm>
            <a:off x="533400" y="2373362"/>
            <a:ext cx="8382000" cy="2308324"/>
          </a:xfrm>
          <a:prstGeom prst="rect">
            <a:avLst/>
          </a:prstGeom>
        </p:spPr>
        <p:txBody>
          <a:bodyPr wrap="square">
            <a:spAutoFit/>
          </a:bodyPr>
          <a:lstStyle/>
          <a:p>
            <a:r>
              <a:rPr lang="en-US" sz="2400" dirty="0" smtClean="0">
                <a:latin typeface="Agency FB" panose="020B0503020202020204" pitchFamily="34" charset="0"/>
              </a:rPr>
              <a:t> </a:t>
            </a:r>
          </a:p>
          <a:p>
            <a:r>
              <a:rPr lang="sv-SE" sz="2400" dirty="0" smtClean="0">
                <a:latin typeface="Agency FB" panose="020B0503020202020204" pitchFamily="34" charset="0"/>
              </a:rPr>
              <a:t>Bila TINGGI  bisa mengindikasikan :</a:t>
            </a:r>
          </a:p>
          <a:p>
            <a:r>
              <a:rPr lang="sv-SE" sz="2400" dirty="0" smtClean="0">
                <a:latin typeface="Agency FB" panose="020B0503020202020204" pitchFamily="34" charset="0"/>
              </a:rPr>
              <a:t>·           Pendarahan</a:t>
            </a:r>
          </a:p>
          <a:p>
            <a:r>
              <a:rPr lang="sv-SE" sz="2400" dirty="0" smtClean="0">
                <a:latin typeface="Agency FB" panose="020B0503020202020204" pitchFamily="34" charset="0"/>
              </a:rPr>
              <a:t>·           Kanker</a:t>
            </a:r>
          </a:p>
          <a:p>
            <a:r>
              <a:rPr lang="sv-SE" sz="2400" dirty="0" smtClean="0">
                <a:latin typeface="Agency FB" panose="020B0503020202020204" pitchFamily="34" charset="0"/>
              </a:rPr>
              <a:t>·           Masalah pada sumsum tulang belakang</a:t>
            </a:r>
          </a:p>
          <a:p>
            <a:r>
              <a:rPr lang="sv-SE" sz="2400" dirty="0" smtClean="0">
                <a:latin typeface="Agency FB" panose="020B0503020202020204" pitchFamily="34" charset="0"/>
              </a:rPr>
              <a:t>·           Defisiensi/kekurangan zat besi</a:t>
            </a:r>
            <a:endParaRPr lang="en-US" sz="2400" dirty="0" smtClean="0">
              <a:latin typeface="Agency FB" panose="020B0503020202020204" pitchFamily="34" charset="0"/>
            </a:endParaRPr>
          </a:p>
        </p:txBody>
      </p:sp>
      <p:pic>
        <p:nvPicPr>
          <p:cNvPr id="6148" name="Picture 4" descr="Hasil gambar untuk KAN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19600"/>
            <a:ext cx="3053702" cy="203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31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4014240" cy="584775"/>
          </a:xfrm>
          <a:prstGeom prst="rect">
            <a:avLst/>
          </a:prstGeom>
        </p:spPr>
        <p:txBody>
          <a:bodyPr wrap="none">
            <a:spAutoFit/>
          </a:bodyPr>
          <a:lstStyle/>
          <a:p>
            <a:r>
              <a:rPr lang="en-US" sz="3200" b="1" dirty="0" err="1" smtClean="0">
                <a:solidFill>
                  <a:srgbClr val="FFFF00"/>
                </a:solidFill>
                <a:latin typeface="Agency FB" panose="020B0503020202020204" pitchFamily="34" charset="0"/>
                <a:cs typeface="Calibri" pitchFamily="34" charset="0"/>
              </a:rPr>
              <a:t>Indikasi</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Jumlah</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Trombosit</a:t>
            </a:r>
            <a:r>
              <a:rPr lang="en-US" sz="3200" b="1" dirty="0" smtClean="0">
                <a:solidFill>
                  <a:srgbClr val="FFFF00"/>
                </a:solidFill>
                <a:latin typeface="Agency FB" panose="020B0503020202020204" pitchFamily="34" charset="0"/>
                <a:cs typeface="Calibri" pitchFamily="34" charset="0"/>
              </a:rPr>
              <a:t> :</a:t>
            </a:r>
            <a:endParaRPr lang="en-US" sz="3200" dirty="0"/>
          </a:p>
        </p:txBody>
      </p:sp>
      <p:sp>
        <p:nvSpPr>
          <p:cNvPr id="6" name="Rectangle 5"/>
          <p:cNvSpPr/>
          <p:nvPr/>
        </p:nvSpPr>
        <p:spPr>
          <a:xfrm>
            <a:off x="533400" y="2373362"/>
            <a:ext cx="8382000" cy="2308324"/>
          </a:xfrm>
          <a:prstGeom prst="rect">
            <a:avLst/>
          </a:prstGeom>
        </p:spPr>
        <p:txBody>
          <a:bodyPr wrap="square">
            <a:spAutoFit/>
          </a:bodyPr>
          <a:lstStyle/>
          <a:p>
            <a:r>
              <a:rPr lang="en-US" sz="2400" dirty="0" smtClean="0">
                <a:latin typeface="Agency FB" panose="020B0503020202020204" pitchFamily="34" charset="0"/>
              </a:rPr>
              <a:t> </a:t>
            </a:r>
          </a:p>
          <a:p>
            <a:r>
              <a:rPr lang="sv-SE" sz="2400" dirty="0" smtClean="0">
                <a:latin typeface="Agency FB" panose="020B0503020202020204" pitchFamily="34" charset="0"/>
              </a:rPr>
              <a:t>Bila RENDAH bisa mengindikasikan :</a:t>
            </a:r>
          </a:p>
          <a:p>
            <a:r>
              <a:rPr lang="sv-SE" sz="2400" dirty="0" smtClean="0">
                <a:latin typeface="Agency FB" panose="020B0503020202020204" pitchFamily="34" charset="0"/>
              </a:rPr>
              <a:t>·           Resiko pendarahan</a:t>
            </a:r>
          </a:p>
          <a:p>
            <a:r>
              <a:rPr lang="sv-SE" sz="2400" dirty="0" smtClean="0">
                <a:latin typeface="Agency FB" panose="020B0503020202020204" pitchFamily="34" charset="0"/>
              </a:rPr>
              <a:t>·           Trombositopenia purpura yang tidak diketahui penyebabnya (idiopatik)</a:t>
            </a:r>
          </a:p>
          <a:p>
            <a:r>
              <a:rPr lang="sv-SE" sz="2400" dirty="0" smtClean="0">
                <a:latin typeface="Agency FB" panose="020B0503020202020204" pitchFamily="34" charset="0"/>
              </a:rPr>
              <a:t>·           Kehamilan</a:t>
            </a:r>
          </a:p>
          <a:p>
            <a:r>
              <a:rPr lang="sv-SE" sz="2400" dirty="0" smtClean="0">
                <a:latin typeface="Agency FB" panose="020B0503020202020204" pitchFamily="34" charset="0"/>
              </a:rPr>
              <a:t>·           Pembengkakan limfa</a:t>
            </a:r>
            <a:endParaRPr lang="en-US" sz="2400" dirty="0" smtClean="0">
              <a:latin typeface="Agency FB" panose="020B0503020202020204" pitchFamily="34" charset="0"/>
            </a:endParaRPr>
          </a:p>
        </p:txBody>
      </p:sp>
    </p:spTree>
    <p:extLst>
      <p:ext uri="{BB962C8B-B14F-4D97-AF65-F5344CB8AC3E}">
        <p14:creationId xmlns:p14="http://schemas.microsoft.com/office/powerpoint/2010/main" val="1897674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2618024" cy="584775"/>
          </a:xfrm>
          <a:prstGeom prst="rect">
            <a:avLst/>
          </a:prstGeom>
        </p:spPr>
        <p:txBody>
          <a:bodyPr wrap="none">
            <a:spAutoFit/>
          </a:bodyPr>
          <a:lstStyle/>
          <a:p>
            <a:r>
              <a:rPr lang="en-US" sz="3200" b="1" dirty="0" err="1" smtClean="0">
                <a:solidFill>
                  <a:srgbClr val="FFFF00"/>
                </a:solidFill>
                <a:latin typeface="Agency FB" panose="020B0503020202020204" pitchFamily="34" charset="0"/>
                <a:cs typeface="Calibri" pitchFamily="34" charset="0"/>
              </a:rPr>
              <a:t>Indikasi</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Nilai</a:t>
            </a:r>
            <a:r>
              <a:rPr lang="en-US" sz="3200" b="1" dirty="0" smtClean="0">
                <a:solidFill>
                  <a:srgbClr val="FFFF00"/>
                </a:solidFill>
                <a:latin typeface="Agency FB" panose="020B0503020202020204" pitchFamily="34" charset="0"/>
                <a:cs typeface="Calibri" pitchFamily="34" charset="0"/>
              </a:rPr>
              <a:t> MCV</a:t>
            </a:r>
            <a:endParaRPr lang="en-US" sz="3200" dirty="0"/>
          </a:p>
        </p:txBody>
      </p:sp>
      <p:sp>
        <p:nvSpPr>
          <p:cNvPr id="6" name="Rectangle 5"/>
          <p:cNvSpPr/>
          <p:nvPr/>
        </p:nvSpPr>
        <p:spPr>
          <a:xfrm>
            <a:off x="533400" y="2373362"/>
            <a:ext cx="8382000" cy="1569660"/>
          </a:xfrm>
          <a:prstGeom prst="rect">
            <a:avLst/>
          </a:prstGeom>
        </p:spPr>
        <p:txBody>
          <a:bodyPr wrap="square">
            <a:spAutoFit/>
          </a:bodyPr>
          <a:lstStyle/>
          <a:p>
            <a:r>
              <a:rPr lang="en-US" sz="2400" dirty="0" smtClean="0">
                <a:latin typeface="Agency FB" panose="020B0503020202020204" pitchFamily="34" charset="0"/>
              </a:rPr>
              <a:t> </a:t>
            </a:r>
          </a:p>
          <a:p>
            <a:r>
              <a:rPr lang="sv-SE" sz="2400" dirty="0" smtClean="0">
                <a:latin typeface="Agency FB" panose="020B0503020202020204" pitchFamily="34" charset="0"/>
              </a:rPr>
              <a:t>Bila TINGGI  bisa mengindikasikan :</a:t>
            </a:r>
          </a:p>
          <a:p>
            <a:r>
              <a:rPr lang="sv-SE" sz="2400" dirty="0" smtClean="0">
                <a:latin typeface="Agency FB" panose="020B0503020202020204" pitchFamily="34" charset="0"/>
              </a:rPr>
              <a:t>·           Defisiensi/kekurangan asam folat</a:t>
            </a:r>
          </a:p>
          <a:p>
            <a:r>
              <a:rPr lang="sv-SE" sz="2400" dirty="0" smtClean="0">
                <a:latin typeface="Agency FB" panose="020B0503020202020204" pitchFamily="34" charset="0"/>
              </a:rPr>
              <a:t>·           Defisiensi/kekurangan Vitamin B12</a:t>
            </a:r>
            <a:endParaRPr lang="en-US" sz="2400" dirty="0" smtClean="0">
              <a:latin typeface="Agency FB" panose="020B0503020202020204" pitchFamily="34" charset="0"/>
            </a:endParaRPr>
          </a:p>
        </p:txBody>
      </p:sp>
    </p:spTree>
    <p:extLst>
      <p:ext uri="{BB962C8B-B14F-4D97-AF65-F5344CB8AC3E}">
        <p14:creationId xmlns:p14="http://schemas.microsoft.com/office/powerpoint/2010/main" val="3750537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2618024" cy="584775"/>
          </a:xfrm>
          <a:prstGeom prst="rect">
            <a:avLst/>
          </a:prstGeom>
        </p:spPr>
        <p:txBody>
          <a:bodyPr wrap="none">
            <a:spAutoFit/>
          </a:bodyPr>
          <a:lstStyle/>
          <a:p>
            <a:r>
              <a:rPr lang="en-US" sz="3200" b="1" dirty="0" err="1" smtClean="0">
                <a:solidFill>
                  <a:srgbClr val="FFFF00"/>
                </a:solidFill>
                <a:latin typeface="Agency FB" panose="020B0503020202020204" pitchFamily="34" charset="0"/>
                <a:cs typeface="Calibri" pitchFamily="34" charset="0"/>
              </a:rPr>
              <a:t>Indikasi</a:t>
            </a:r>
            <a:r>
              <a:rPr lang="en-US" sz="3200" b="1" dirty="0" smtClean="0">
                <a:solidFill>
                  <a:srgbClr val="FFFF00"/>
                </a:solidFill>
                <a:latin typeface="Agency FB" panose="020B0503020202020204" pitchFamily="34" charset="0"/>
                <a:cs typeface="Calibri" pitchFamily="34" charset="0"/>
              </a:rPr>
              <a:t> </a:t>
            </a:r>
            <a:r>
              <a:rPr lang="en-US" sz="3200" b="1" dirty="0" err="1" smtClean="0">
                <a:solidFill>
                  <a:srgbClr val="FFFF00"/>
                </a:solidFill>
                <a:latin typeface="Agency FB" panose="020B0503020202020204" pitchFamily="34" charset="0"/>
                <a:cs typeface="Calibri" pitchFamily="34" charset="0"/>
              </a:rPr>
              <a:t>Nilai</a:t>
            </a:r>
            <a:r>
              <a:rPr lang="en-US" sz="3200" b="1" dirty="0" smtClean="0">
                <a:solidFill>
                  <a:srgbClr val="FFFF00"/>
                </a:solidFill>
                <a:latin typeface="Agency FB" panose="020B0503020202020204" pitchFamily="34" charset="0"/>
                <a:cs typeface="Calibri" pitchFamily="34" charset="0"/>
              </a:rPr>
              <a:t> MCV</a:t>
            </a:r>
            <a:endParaRPr lang="en-US" sz="3200" dirty="0"/>
          </a:p>
        </p:txBody>
      </p:sp>
      <p:sp>
        <p:nvSpPr>
          <p:cNvPr id="6" name="Rectangle 5"/>
          <p:cNvSpPr/>
          <p:nvPr/>
        </p:nvSpPr>
        <p:spPr>
          <a:xfrm>
            <a:off x="533400" y="2373362"/>
            <a:ext cx="8382000" cy="1569660"/>
          </a:xfrm>
          <a:prstGeom prst="rect">
            <a:avLst/>
          </a:prstGeom>
        </p:spPr>
        <p:txBody>
          <a:bodyPr wrap="square">
            <a:spAutoFit/>
          </a:bodyPr>
          <a:lstStyle/>
          <a:p>
            <a:r>
              <a:rPr lang="en-US" sz="2400" dirty="0" smtClean="0">
                <a:latin typeface="Agency FB" panose="020B0503020202020204" pitchFamily="34" charset="0"/>
              </a:rPr>
              <a:t> </a:t>
            </a:r>
          </a:p>
          <a:p>
            <a:r>
              <a:rPr lang="sv-SE" sz="2400" dirty="0" smtClean="0">
                <a:latin typeface="Agency FB" panose="020B0503020202020204" pitchFamily="34" charset="0"/>
              </a:rPr>
              <a:t>Bila RENDAH  bisa mengindikasikan :</a:t>
            </a:r>
          </a:p>
          <a:p>
            <a:r>
              <a:rPr lang="sv-SE" sz="2400" dirty="0" smtClean="0">
                <a:latin typeface="Agency FB" panose="020B0503020202020204" pitchFamily="34" charset="0"/>
              </a:rPr>
              <a:t>·           Defisiensi/kekurangan zat besi</a:t>
            </a:r>
          </a:p>
          <a:p>
            <a:r>
              <a:rPr lang="sv-SE" sz="2400" dirty="0" smtClean="0">
                <a:latin typeface="Agency FB" panose="020B0503020202020204" pitchFamily="34" charset="0"/>
              </a:rPr>
              <a:t>·           Thalassemia</a:t>
            </a:r>
            <a:endParaRPr lang="en-US" sz="2400" dirty="0" smtClean="0">
              <a:latin typeface="Agency FB" panose="020B0503020202020204" pitchFamily="34" charset="0"/>
            </a:endParaRPr>
          </a:p>
        </p:txBody>
      </p:sp>
    </p:spTree>
    <p:extLst>
      <p:ext uri="{BB962C8B-B14F-4D97-AF65-F5344CB8AC3E}">
        <p14:creationId xmlns:p14="http://schemas.microsoft.com/office/powerpoint/2010/main" val="2553041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113353"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A biochemical profile</a:t>
            </a:r>
          </a:p>
        </p:txBody>
      </p:sp>
      <p:sp>
        <p:nvSpPr>
          <p:cNvPr id="6" name="Rectangle 5"/>
          <p:cNvSpPr/>
          <p:nvPr/>
        </p:nvSpPr>
        <p:spPr>
          <a:xfrm>
            <a:off x="330200" y="1524000"/>
            <a:ext cx="8382000" cy="4616648"/>
          </a:xfrm>
          <a:prstGeom prst="rect">
            <a:avLst/>
          </a:prstGeom>
        </p:spPr>
        <p:txBody>
          <a:bodyPr wrap="square">
            <a:spAutoFit/>
          </a:bodyPr>
          <a:lstStyle/>
          <a:p>
            <a:r>
              <a:rPr lang="en-US" sz="2400" dirty="0" smtClean="0">
                <a:latin typeface="Agency FB" panose="020B0503020202020204" pitchFamily="34" charset="0"/>
              </a:rPr>
              <a:t> </a:t>
            </a:r>
          </a:p>
          <a:p>
            <a:r>
              <a:rPr lang="sv-SE" dirty="0" smtClean="0">
                <a:latin typeface="Agency FB" panose="020B0503020202020204" pitchFamily="34" charset="0"/>
              </a:rPr>
              <a:t>Uji biokimia bakteri merupakan suatu cara atau perlakuan yang dilakukan untuk </a:t>
            </a:r>
            <a:r>
              <a:rPr lang="sv-SE" b="1" dirty="0" smtClean="0">
                <a:latin typeface="Agency FB" panose="020B0503020202020204" pitchFamily="34" charset="0"/>
              </a:rPr>
              <a:t>mengidentifikasi dan mendeterminasi suatu biakan murni bakteri hasil isolasi melalui sifat-sifat fisiologinya</a:t>
            </a:r>
            <a:r>
              <a:rPr lang="sv-SE" dirty="0" smtClean="0">
                <a:latin typeface="Agency FB" panose="020B0503020202020204" pitchFamily="34" charset="0"/>
              </a:rPr>
              <a:t>.[1] Proses biokimia erat kaitannya dengan metabolisme sel, yakni selama reaksi kimiawi yang dilakukan oleh sel yang menghasilkan energi maupun yang menggunakan energi untuk sintesis komponen-komponen sel dan untuk kegiatan seluler, seperti pergerakan.[1]</a:t>
            </a:r>
          </a:p>
          <a:p>
            <a:endParaRPr lang="sv-SE" dirty="0" smtClean="0">
              <a:latin typeface="Agency FB" panose="020B0503020202020204" pitchFamily="34" charset="0"/>
            </a:endParaRPr>
          </a:p>
          <a:p>
            <a:r>
              <a:rPr lang="sv-SE" b="1" dirty="0" smtClean="0">
                <a:latin typeface="Agency FB" panose="020B0503020202020204" pitchFamily="34" charset="0"/>
              </a:rPr>
              <a:t>Suatu bakteri tidak dapat dideterminasi hanya berdasarkan sifat-sifat morfologinya saja</a:t>
            </a:r>
            <a:r>
              <a:rPr lang="sv-SE" dirty="0" smtClean="0">
                <a:latin typeface="Agency FB" panose="020B0503020202020204" pitchFamily="34" charset="0"/>
              </a:rPr>
              <a:t>, sehingga perlu diteliti sifat-sifat biokimia dan faktor-faktor yang mempengaruhi pertumbuhannya.[2] Ciri fisiologi ataupun biokimia merupakan kriteria yang amat penting di dalam identifikasi spesimen bakteri yang tidak dikenal karena secara morfologis biakan ataupun sel bakteri yang berbeda dapat tampak serupa, </a:t>
            </a:r>
            <a:r>
              <a:rPr lang="sv-SE" b="1" dirty="0" smtClean="0">
                <a:latin typeface="Agency FB" panose="020B0503020202020204" pitchFamily="34" charset="0"/>
              </a:rPr>
              <a:t>tanpa hasil pegamatan fisiologis yang memadai mengenai kandungan organik yang diperiksa maka penentuan spesiesnya tidak mungkin dilakukan</a:t>
            </a:r>
            <a:r>
              <a:rPr lang="sv-SE" dirty="0" smtClean="0">
                <a:latin typeface="Agency FB" panose="020B0503020202020204" pitchFamily="34" charset="0"/>
              </a:rPr>
              <a:t>.[3] Karakterisasi dan klasifikasi sebagian mikroorganisme seperti bakteri berdasarkan pada reaksi enzimatik maupun biokimia.[4] Mikroorganisme dapat tumbuh pada beberapa tipe media yang memproduksi tipe metabolit yang dapat dideteksi dengan reaksi antara mikroorganisme dengan reagen test yang dapat menghasilkan perubahan warna reagen.[4]</a:t>
            </a:r>
            <a:endParaRPr lang="en-US" dirty="0" smtClean="0">
              <a:latin typeface="Agency FB" panose="020B0503020202020204" pitchFamily="34" charset="0"/>
            </a:endParaRPr>
          </a:p>
        </p:txBody>
      </p:sp>
    </p:spTree>
    <p:extLst>
      <p:ext uri="{BB962C8B-B14F-4D97-AF65-F5344CB8AC3E}">
        <p14:creationId xmlns:p14="http://schemas.microsoft.com/office/powerpoint/2010/main" val="2219685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171061"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Acute phase reactant</a:t>
            </a:r>
          </a:p>
        </p:txBody>
      </p:sp>
      <p:sp>
        <p:nvSpPr>
          <p:cNvPr id="6" name="Rectangle 5"/>
          <p:cNvSpPr/>
          <p:nvPr/>
        </p:nvSpPr>
        <p:spPr>
          <a:xfrm>
            <a:off x="330200" y="1524000"/>
            <a:ext cx="8382000" cy="4524315"/>
          </a:xfrm>
          <a:prstGeom prst="rect">
            <a:avLst/>
          </a:prstGeom>
        </p:spPr>
        <p:txBody>
          <a:bodyPr wrap="square">
            <a:spAutoFit/>
          </a:bodyPr>
          <a:lstStyle/>
          <a:p>
            <a:r>
              <a:rPr lang="en-US" sz="2400" dirty="0" smtClean="0">
                <a:latin typeface="Agency FB" panose="020B0503020202020204" pitchFamily="34" charset="0"/>
              </a:rPr>
              <a:t> </a:t>
            </a:r>
          </a:p>
          <a:p>
            <a:r>
              <a:rPr lang="sv-SE" sz="2400" dirty="0" smtClean="0">
                <a:latin typeface="Agency FB" panose="020B0503020202020204" pitchFamily="34" charset="0"/>
              </a:rPr>
              <a:t>Reaktan fase akut adalah salah satu dari serangkaian protein khusus yang dibuat dan disekresikan oleh hati selama sakit, khususnya selama fase inflamasi. Ada seluruh rangkaian reaktan fase akut dan mereka dibagi menjadi protein fase akut positif dan reaktan fase akut negatif. Reaktan fase akut yang positif adalah yang disekresi selama peradangan sedangkan yang lain disekresikan selama fungsi normal. Kita cenderung berpikir tentang sistem kekebalan tubuh sebagai serangkaian sinyal yang memicu sel-sel darah putih untuk membunuh dan membersihkan bakter : </a:t>
            </a:r>
          </a:p>
          <a:p>
            <a:r>
              <a:rPr lang="sv-SE" sz="2400" dirty="0" smtClean="0">
                <a:latin typeface="Agency FB" panose="020B0503020202020204" pitchFamily="34" charset="0"/>
              </a:rPr>
              <a:t>Namun, imunologi lebih kompleks dari itu. Ada serangkaian protein yang membantu menghancurkan patogen oleh berbagai proses yang mereka pengaruhi. Sangat menarik untuk dicatat bahwa karena semua protein ini dibuat di hati, tes reaktan fase akut juga digunakan untuk </a:t>
            </a:r>
            <a:r>
              <a:rPr lang="sv-SE" sz="2400" b="1" dirty="0" smtClean="0">
                <a:latin typeface="Agency FB" panose="020B0503020202020204" pitchFamily="34" charset="0"/>
              </a:rPr>
              <a:t>memeriksa fungsi hati </a:t>
            </a:r>
            <a:r>
              <a:rPr lang="sv-SE" sz="2400" dirty="0" smtClean="0">
                <a:latin typeface="Agency FB" panose="020B0503020202020204" pitchFamily="34" charset="0"/>
              </a:rPr>
              <a:t>yang tepat.</a:t>
            </a:r>
            <a:endParaRPr lang="en-US" sz="2400" dirty="0" smtClean="0">
              <a:latin typeface="Agency FB" panose="020B0503020202020204" pitchFamily="34" charset="0"/>
            </a:endParaRPr>
          </a:p>
        </p:txBody>
      </p:sp>
    </p:spTree>
    <p:extLst>
      <p:ext uri="{BB962C8B-B14F-4D97-AF65-F5344CB8AC3E}">
        <p14:creationId xmlns:p14="http://schemas.microsoft.com/office/powerpoint/2010/main" val="2128667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371436"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usually the ESR or CRP</a:t>
            </a:r>
          </a:p>
        </p:txBody>
      </p:sp>
      <p:sp>
        <p:nvSpPr>
          <p:cNvPr id="6" name="Rectangle 5"/>
          <p:cNvSpPr/>
          <p:nvPr/>
        </p:nvSpPr>
        <p:spPr>
          <a:xfrm>
            <a:off x="330200" y="2057400"/>
            <a:ext cx="8382000" cy="3046988"/>
          </a:xfrm>
          <a:prstGeom prst="rect">
            <a:avLst/>
          </a:prstGeom>
        </p:spPr>
        <p:txBody>
          <a:bodyPr wrap="square">
            <a:spAutoFit/>
          </a:bodyPr>
          <a:lstStyle/>
          <a:p>
            <a:r>
              <a:rPr lang="en-US" sz="2400" dirty="0" smtClean="0">
                <a:latin typeface="Agency FB" panose="020B0503020202020204" pitchFamily="34" charset="0"/>
              </a:rPr>
              <a:t> </a:t>
            </a:r>
          </a:p>
          <a:p>
            <a:r>
              <a:rPr lang="en-US" sz="2400" dirty="0" smtClean="0">
                <a:latin typeface="Agency FB" panose="020B0503020202020204" pitchFamily="34" charset="0"/>
              </a:rPr>
              <a:t>Erythrocyte Sedimentation Rate and C-Reactive Protein</a:t>
            </a:r>
          </a:p>
          <a:p>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salah</a:t>
            </a:r>
            <a:r>
              <a:rPr lang="en-US" sz="2400" dirty="0" smtClean="0">
                <a:latin typeface="Agency FB" panose="020B0503020202020204" pitchFamily="34" charset="0"/>
              </a:rPr>
              <a:t> </a:t>
            </a:r>
            <a:r>
              <a:rPr lang="en-US" sz="2400" dirty="0" err="1" smtClean="0">
                <a:latin typeface="Agency FB" panose="020B0503020202020204" pitchFamily="34" charset="0"/>
              </a:rPr>
              <a:t>satu</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laboratorium</a:t>
            </a:r>
            <a:r>
              <a:rPr lang="en-US" sz="2400" dirty="0" smtClean="0">
                <a:latin typeface="Agency FB" panose="020B0503020202020204" pitchFamily="34" charset="0"/>
              </a:rPr>
              <a:t> </a:t>
            </a:r>
            <a:r>
              <a:rPr lang="en-US" sz="2400" dirty="0" err="1" smtClean="0">
                <a:latin typeface="Agency FB" panose="020B0503020202020204" pitchFamily="34" charset="0"/>
              </a:rPr>
              <a:t>tertua</a:t>
            </a:r>
            <a:r>
              <a:rPr lang="en-US" sz="2400" dirty="0" smtClean="0">
                <a:latin typeface="Agency FB" panose="020B0503020202020204" pitchFamily="34" charset="0"/>
              </a:rPr>
              <a:t> yang </a:t>
            </a:r>
            <a:r>
              <a:rPr lang="en-US" sz="2400" dirty="0" err="1" smtClean="0">
                <a:latin typeface="Agency FB" panose="020B0503020202020204" pitchFamily="34" charset="0"/>
              </a:rPr>
              <a:t>masih</a:t>
            </a:r>
            <a:r>
              <a:rPr lang="en-US" sz="2400" dirty="0" smtClean="0">
                <a:latin typeface="Agency FB" panose="020B0503020202020204" pitchFamily="34" charset="0"/>
              </a:rPr>
              <a:t>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Kedua</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mendeteksi</a:t>
            </a:r>
            <a:r>
              <a:rPr lang="en-US" sz="2400" dirty="0" smtClean="0">
                <a:latin typeface="Agency FB" panose="020B0503020202020204" pitchFamily="34" charset="0"/>
              </a:rPr>
              <a:t> </a:t>
            </a:r>
            <a:r>
              <a:rPr lang="en-US" sz="2400" dirty="0" err="1" smtClean="0">
                <a:latin typeface="Agency FB" panose="020B0503020202020204" pitchFamily="34" charset="0"/>
              </a:rPr>
              <a:t>peradangan</a:t>
            </a:r>
            <a:r>
              <a:rPr lang="en-US" sz="2400" dirty="0" smtClean="0">
                <a:latin typeface="Agency FB" panose="020B0503020202020204" pitchFamily="34" charset="0"/>
              </a:rPr>
              <a:t> di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Peradangan</a:t>
            </a:r>
            <a:r>
              <a:rPr lang="en-US" sz="2400" dirty="0" smtClean="0">
                <a:latin typeface="Agency FB" panose="020B0503020202020204" pitchFamily="34" charset="0"/>
              </a:rPr>
              <a:t> </a:t>
            </a:r>
            <a:r>
              <a:rPr lang="en-US" sz="2400" dirty="0" err="1" smtClean="0">
                <a:latin typeface="Agency FB" panose="020B0503020202020204" pitchFamily="34" charset="0"/>
              </a:rPr>
              <a:t>dapat</a:t>
            </a:r>
            <a:r>
              <a:rPr lang="en-US" sz="2400" dirty="0" smtClean="0">
                <a:latin typeface="Agency FB" panose="020B0503020202020204" pitchFamily="34" charset="0"/>
              </a:rPr>
              <a:t> </a:t>
            </a:r>
            <a:r>
              <a:rPr lang="en-US" sz="2400" dirty="0" err="1" smtClean="0">
                <a:latin typeface="Agency FB" panose="020B0503020202020204" pitchFamily="34" charset="0"/>
              </a:rPr>
              <a:t>hadir</a:t>
            </a:r>
            <a:r>
              <a:rPr lang="en-US" sz="2400" dirty="0" smtClean="0">
                <a:latin typeface="Agency FB" panose="020B0503020202020204" pitchFamily="34" charset="0"/>
              </a:rPr>
              <a:t> </a:t>
            </a:r>
            <a:r>
              <a:rPr lang="en-US" sz="2400" dirty="0" err="1" smtClean="0">
                <a:latin typeface="Agency FB" panose="020B0503020202020204" pitchFamily="34" charset="0"/>
              </a:rPr>
              <a:t>sebagai</a:t>
            </a:r>
            <a:r>
              <a:rPr lang="en-US" sz="2400" dirty="0" smtClean="0">
                <a:latin typeface="Agency FB" panose="020B0503020202020204" pitchFamily="34" charset="0"/>
              </a:rPr>
              <a:t> </a:t>
            </a:r>
            <a:r>
              <a:rPr lang="en-US" sz="2400" dirty="0" err="1" smtClean="0">
                <a:latin typeface="Agency FB" panose="020B0503020202020204" pitchFamily="34" charset="0"/>
              </a:rPr>
              <a:t>baik</a:t>
            </a:r>
            <a:r>
              <a:rPr lang="en-US" sz="2400" dirty="0" smtClean="0">
                <a:latin typeface="Agency FB" panose="020B0503020202020204" pitchFamily="34" charset="0"/>
              </a:rPr>
              <a:t> </a:t>
            </a:r>
            <a:r>
              <a:rPr lang="en-US" sz="2400" dirty="0" err="1" smtClean="0">
                <a:latin typeface="Agency FB" panose="020B0503020202020204" pitchFamily="34" charset="0"/>
              </a:rPr>
              <a:t>akut</a:t>
            </a:r>
            <a:r>
              <a:rPr lang="en-US" sz="2400" dirty="0" smtClean="0">
                <a:latin typeface="Agency FB" panose="020B0503020202020204" pitchFamily="34" charset="0"/>
              </a:rPr>
              <a:t> (</a:t>
            </a:r>
            <a:r>
              <a:rPr lang="en-US" sz="2400" dirty="0" err="1" smtClean="0">
                <a:latin typeface="Agency FB" panose="020B0503020202020204" pitchFamily="34" charset="0"/>
              </a:rPr>
              <a:t>misalnya</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cedera</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infeksi</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kronis</a:t>
            </a:r>
            <a:r>
              <a:rPr lang="en-US" sz="2400" dirty="0" smtClean="0">
                <a:latin typeface="Agency FB" panose="020B0503020202020204" pitchFamily="34" charset="0"/>
              </a:rPr>
              <a:t>. </a:t>
            </a:r>
            <a:r>
              <a:rPr lang="en-US" sz="2400" dirty="0" err="1" smtClean="0">
                <a:latin typeface="Agency FB" panose="020B0503020202020204" pitchFamily="34" charset="0"/>
              </a:rPr>
              <a:t>Beberapa</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terlibat</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pelepasan</a:t>
            </a:r>
            <a:r>
              <a:rPr lang="en-US" sz="2400" dirty="0" smtClean="0">
                <a:latin typeface="Agency FB" panose="020B0503020202020204" pitchFamily="34" charset="0"/>
              </a:rPr>
              <a:t> mediator </a:t>
            </a:r>
            <a:r>
              <a:rPr lang="en-US" sz="2400" dirty="0" err="1" smtClean="0">
                <a:latin typeface="Agency FB" panose="020B0503020202020204" pitchFamily="34" charset="0"/>
              </a:rPr>
              <a:t>inflamasi</a:t>
            </a:r>
            <a:r>
              <a:rPr lang="en-US" sz="2400" dirty="0" smtClean="0">
                <a:latin typeface="Agency FB" panose="020B0503020202020204" pitchFamily="34" charset="0"/>
              </a:rPr>
              <a:t>, yang </a:t>
            </a:r>
            <a:r>
              <a:rPr lang="en-US" sz="2400" dirty="0" err="1" smtClean="0">
                <a:latin typeface="Agency FB" panose="020B0503020202020204" pitchFamily="34" charset="0"/>
              </a:rPr>
              <a:t>bergabung</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menghasilkan</a:t>
            </a:r>
            <a:r>
              <a:rPr lang="en-US" sz="2400" dirty="0" smtClean="0">
                <a:latin typeface="Agency FB" panose="020B0503020202020204" pitchFamily="34" charset="0"/>
              </a:rPr>
              <a:t> rasa </a:t>
            </a:r>
            <a:r>
              <a:rPr lang="en-US" sz="2400" dirty="0" err="1" smtClean="0">
                <a:latin typeface="Agency FB" panose="020B0503020202020204" pitchFamily="34" charset="0"/>
              </a:rPr>
              <a:t>sakit</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persendian</a:t>
            </a:r>
            <a:r>
              <a:rPr lang="en-US" sz="2400" dirty="0" smtClean="0">
                <a:latin typeface="Agency FB" panose="020B0503020202020204" pitchFamily="34" charset="0"/>
              </a:rPr>
              <a:t>, </a:t>
            </a:r>
            <a:r>
              <a:rPr lang="en-US" sz="2400" dirty="0" err="1" smtClean="0">
                <a:latin typeface="Agency FB" panose="020B0503020202020204" pitchFamily="34" charset="0"/>
              </a:rPr>
              <a:t>otot</a:t>
            </a:r>
            <a:r>
              <a:rPr lang="en-US" sz="2400" dirty="0" smtClean="0">
                <a:latin typeface="Agency FB" panose="020B0503020202020204" pitchFamily="34" charset="0"/>
              </a:rPr>
              <a:t>, </a:t>
            </a:r>
            <a:r>
              <a:rPr lang="en-US" sz="2400" dirty="0" err="1" smtClean="0">
                <a:latin typeface="Agency FB" panose="020B0503020202020204" pitchFamily="34" charset="0"/>
              </a:rPr>
              <a:t>cakram</a:t>
            </a:r>
            <a:r>
              <a:rPr lang="en-US" sz="2400" dirty="0" smtClean="0">
                <a:latin typeface="Agency FB" panose="020B0503020202020204" pitchFamily="34" charset="0"/>
              </a:rPr>
              <a:t>, </a:t>
            </a:r>
            <a:r>
              <a:rPr lang="en-US" sz="2400" dirty="0" err="1" smtClean="0">
                <a:latin typeface="Agency FB" panose="020B0503020202020204" pitchFamily="34" charset="0"/>
              </a:rPr>
              <a:t>ligamen</a:t>
            </a:r>
            <a:r>
              <a:rPr lang="en-US" sz="2400" dirty="0" smtClean="0">
                <a:latin typeface="Agency FB" panose="020B0503020202020204" pitchFamily="34" charset="0"/>
              </a:rPr>
              <a:t>, tendon, </a:t>
            </a:r>
            <a:r>
              <a:rPr lang="en-US" sz="2400" dirty="0" err="1" smtClean="0">
                <a:latin typeface="Agency FB" panose="020B0503020202020204" pitchFamily="34" charset="0"/>
              </a:rPr>
              <a:t>fasia</a:t>
            </a:r>
            <a:r>
              <a:rPr lang="en-US" sz="2400" dirty="0" smtClean="0">
                <a:latin typeface="Agency FB" panose="020B0503020202020204" pitchFamily="34" charset="0"/>
              </a:rPr>
              <a:t>, </a:t>
            </a:r>
            <a:r>
              <a:rPr lang="en-US" sz="2400" dirty="0" err="1" smtClean="0">
                <a:latin typeface="Agency FB" panose="020B0503020202020204" pitchFamily="34" charset="0"/>
              </a:rPr>
              <a:t>dll</a:t>
            </a:r>
            <a:r>
              <a:rPr lang="en-US" sz="2400" dirty="0" smtClean="0">
                <a:latin typeface="Agency FB" panose="020B0503020202020204" pitchFamily="34" charset="0"/>
              </a:rPr>
              <a:t>.</a:t>
            </a:r>
          </a:p>
          <a:p>
            <a:endParaRPr lang="en-US" sz="2400" dirty="0" smtClean="0">
              <a:latin typeface="Agency FB" panose="020B0503020202020204" pitchFamily="34" charset="0"/>
            </a:endParaRPr>
          </a:p>
        </p:txBody>
      </p:sp>
    </p:spTree>
    <p:extLst>
      <p:ext uri="{BB962C8B-B14F-4D97-AF65-F5344CB8AC3E}">
        <p14:creationId xmlns:p14="http://schemas.microsoft.com/office/powerpoint/2010/main" val="3226625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6008376" cy="1077218"/>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Testing of urine, and microscopy of urine.</a:t>
            </a:r>
            <a:br>
              <a:rPr lang="en-US" sz="3200" b="1" dirty="0" smtClean="0">
                <a:solidFill>
                  <a:srgbClr val="FFFF00"/>
                </a:solidFill>
                <a:latin typeface="Agency FB" panose="020B0503020202020204" pitchFamily="34" charset="0"/>
                <a:cs typeface="Calibri" pitchFamily="34" charset="0"/>
              </a:rPr>
            </a:br>
            <a:endParaRPr lang="en-US" sz="32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330200" y="2057400"/>
            <a:ext cx="8382000" cy="2308324"/>
          </a:xfrm>
          <a:prstGeom prst="rect">
            <a:avLst/>
          </a:prstGeom>
        </p:spPr>
        <p:txBody>
          <a:bodyPr wrap="square">
            <a:spAutoFit/>
          </a:bodyPr>
          <a:lstStyle/>
          <a:p>
            <a:r>
              <a:rPr lang="en-US" sz="2400" dirty="0" smtClean="0">
                <a:latin typeface="Agency FB" panose="020B0503020202020204" pitchFamily="34" charset="0"/>
              </a:rPr>
              <a:t> </a:t>
            </a:r>
          </a:p>
          <a:p>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urin</a:t>
            </a:r>
            <a:r>
              <a:rPr lang="en-US" sz="2400" dirty="0" smtClean="0">
                <a:latin typeface="Agency FB" panose="020B0503020202020204" pitchFamily="34" charset="0"/>
              </a:rPr>
              <a:t> </a:t>
            </a:r>
            <a:r>
              <a:rPr lang="en-US" sz="2400" dirty="0" err="1" smtClean="0">
                <a:latin typeface="Agency FB" panose="020B0503020202020204" pitchFamily="34" charset="0"/>
              </a:rPr>
              <a:t>biasanya</a:t>
            </a:r>
            <a:r>
              <a:rPr lang="en-US" sz="2400" dirty="0" smtClean="0">
                <a:latin typeface="Agency FB" panose="020B0503020202020204" pitchFamily="34" charset="0"/>
              </a:rPr>
              <a:t> </a:t>
            </a:r>
            <a:r>
              <a:rPr lang="en-US" sz="2400" dirty="0" err="1" smtClean="0">
                <a:latin typeface="Agency FB" panose="020B0503020202020204" pitchFamily="34" charset="0"/>
              </a:rPr>
              <a:t>sering</a:t>
            </a:r>
            <a:r>
              <a:rPr lang="en-US" sz="2400" dirty="0" smtClean="0">
                <a:latin typeface="Agency FB" panose="020B0503020202020204" pitchFamily="34" charset="0"/>
              </a:rPr>
              <a:t>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mengetahui</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penyakit</a:t>
            </a:r>
            <a:r>
              <a:rPr lang="en-US" sz="2400" dirty="0" smtClean="0">
                <a:latin typeface="Agency FB" panose="020B0503020202020204" pitchFamily="34" charset="0"/>
              </a:rPr>
              <a:t> </a:t>
            </a:r>
            <a:r>
              <a:rPr lang="en-US" sz="2400" dirty="0" err="1" smtClean="0">
                <a:latin typeface="Agency FB" panose="020B0503020202020204" pitchFamily="34" charset="0"/>
              </a:rPr>
              <a:t>tertentu</a:t>
            </a:r>
            <a:r>
              <a:rPr lang="en-US" sz="2400" dirty="0" smtClean="0">
                <a:latin typeface="Agency FB" panose="020B0503020202020204" pitchFamily="34" charset="0"/>
              </a:rPr>
              <a:t> yang </a:t>
            </a:r>
            <a:r>
              <a:rPr lang="en-US" sz="2400" dirty="0" err="1" smtClean="0">
                <a:latin typeface="Agency FB" panose="020B0503020202020204" pitchFamily="34" charset="0"/>
              </a:rPr>
              <a:t>berkembang</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urin</a:t>
            </a:r>
            <a:r>
              <a:rPr lang="en-US" sz="2400" dirty="0" smtClean="0">
                <a:latin typeface="Agency FB" panose="020B0503020202020204" pitchFamily="34" charset="0"/>
              </a:rPr>
              <a:t> juga </a:t>
            </a:r>
            <a:r>
              <a:rPr lang="en-US" sz="2400" dirty="0" err="1" smtClean="0">
                <a:latin typeface="Agency FB" panose="020B0503020202020204" pitchFamily="34" charset="0"/>
              </a:rPr>
              <a:t>dilakukan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mengetahui</a:t>
            </a:r>
            <a:r>
              <a:rPr lang="en-US" sz="2400" dirty="0" smtClean="0">
                <a:latin typeface="Agency FB" panose="020B0503020202020204" pitchFamily="34" charset="0"/>
              </a:rPr>
              <a:t> </a:t>
            </a:r>
            <a:r>
              <a:rPr lang="en-US" sz="2400" dirty="0" err="1" smtClean="0">
                <a:latin typeface="Agency FB" panose="020B0503020202020204" pitchFamily="34" charset="0"/>
              </a:rPr>
              <a:t>sejumlah</a:t>
            </a:r>
            <a:r>
              <a:rPr lang="en-US" sz="2400" dirty="0" smtClean="0">
                <a:latin typeface="Agency FB" panose="020B0503020202020204" pitchFamily="34" charset="0"/>
              </a:rPr>
              <a:t> </a:t>
            </a:r>
            <a:r>
              <a:rPr lang="en-US" sz="2400" dirty="0" err="1" smtClean="0">
                <a:latin typeface="Agency FB" panose="020B0503020202020204" pitchFamily="34" charset="0"/>
              </a:rPr>
              <a:t>zat</a:t>
            </a:r>
            <a:r>
              <a:rPr lang="en-US" sz="2400" dirty="0" smtClean="0">
                <a:latin typeface="Agency FB" panose="020B0503020202020204" pitchFamily="34" charset="0"/>
              </a:rPr>
              <a:t> </a:t>
            </a:r>
            <a:r>
              <a:rPr lang="en-US" sz="2400" dirty="0" err="1" smtClean="0">
                <a:latin typeface="Agency FB" panose="020B0503020202020204" pitchFamily="34" charset="0"/>
              </a:rPr>
              <a:t>asing</a:t>
            </a:r>
            <a:r>
              <a:rPr lang="en-US" sz="2400" dirty="0" smtClean="0">
                <a:latin typeface="Agency FB" panose="020B0503020202020204" pitchFamily="34" charset="0"/>
              </a:rPr>
              <a:t> yang </a:t>
            </a:r>
            <a:r>
              <a:rPr lang="en-US" sz="2400" dirty="0" err="1" smtClean="0">
                <a:latin typeface="Agency FB" panose="020B0503020202020204" pitchFamily="34" charset="0"/>
              </a:rPr>
              <a:t>ada</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demikian</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urin</a:t>
            </a:r>
            <a:r>
              <a:rPr lang="en-US" sz="2400" dirty="0" smtClean="0">
                <a:latin typeface="Agency FB" panose="020B0503020202020204" pitchFamily="34" charset="0"/>
              </a:rPr>
              <a:t> </a:t>
            </a:r>
            <a:r>
              <a:rPr lang="en-US" sz="2400" dirty="0" err="1" smtClean="0">
                <a:latin typeface="Agency FB" panose="020B0503020202020204" pitchFamily="34" charset="0"/>
              </a:rPr>
              <a:t>memang</a:t>
            </a:r>
            <a:r>
              <a:rPr lang="en-US" sz="2400" dirty="0" smtClean="0">
                <a:latin typeface="Agency FB" panose="020B0503020202020204" pitchFamily="34" charset="0"/>
              </a:rPr>
              <a:t> </a:t>
            </a:r>
            <a:r>
              <a:rPr lang="en-US" sz="2400" dirty="0" err="1" smtClean="0">
                <a:latin typeface="Agency FB" panose="020B0503020202020204" pitchFamily="34" charset="0"/>
              </a:rPr>
              <a:t>diperlukan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berbagai</a:t>
            </a:r>
            <a:r>
              <a:rPr lang="en-US" sz="2400" dirty="0" smtClean="0">
                <a:latin typeface="Agency FB" panose="020B0503020202020204" pitchFamily="34" charset="0"/>
              </a:rPr>
              <a:t> </a:t>
            </a:r>
            <a:r>
              <a:rPr lang="en-US" sz="2400" dirty="0" err="1" smtClean="0">
                <a:latin typeface="Agency FB" panose="020B0503020202020204" pitchFamily="34" charset="0"/>
              </a:rPr>
              <a:t>tujuan</a:t>
            </a:r>
            <a:r>
              <a:rPr lang="en-US" sz="2400" dirty="0" smtClean="0">
                <a:latin typeface="Agency FB" panose="020B0503020202020204" pitchFamily="34" charset="0"/>
              </a:rPr>
              <a:t> yang </a:t>
            </a:r>
            <a:r>
              <a:rPr lang="en-US" sz="2400" dirty="0" err="1" smtClean="0">
                <a:latin typeface="Agency FB" panose="020B0503020202020204" pitchFamily="34" charset="0"/>
              </a:rPr>
              <a:t>berbeda</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urin</a:t>
            </a:r>
            <a:r>
              <a:rPr lang="en-US" sz="2400" dirty="0" smtClean="0">
                <a:latin typeface="Agency FB" panose="020B0503020202020204" pitchFamily="34" charset="0"/>
              </a:rPr>
              <a:t> </a:t>
            </a:r>
            <a:r>
              <a:rPr lang="en-US" sz="2400" dirty="0" err="1" smtClean="0">
                <a:latin typeface="Agency FB" panose="020B0503020202020204" pitchFamily="34" charset="0"/>
              </a:rPr>
              <a:t>akan</a:t>
            </a:r>
            <a:r>
              <a:rPr lang="en-US" sz="2400" dirty="0" smtClean="0">
                <a:latin typeface="Agency FB" panose="020B0503020202020204" pitchFamily="34" charset="0"/>
              </a:rPr>
              <a:t> </a:t>
            </a:r>
            <a:r>
              <a:rPr lang="en-US" sz="2400" dirty="0" err="1" smtClean="0">
                <a:latin typeface="Agency FB" panose="020B0503020202020204" pitchFamily="34" charset="0"/>
              </a:rPr>
              <a:t>menjelaskan</a:t>
            </a:r>
            <a:r>
              <a:rPr lang="en-US" sz="2400" dirty="0" smtClean="0">
                <a:latin typeface="Agency FB" panose="020B0503020202020204" pitchFamily="34" charset="0"/>
              </a:rPr>
              <a:t> </a:t>
            </a:r>
            <a:r>
              <a:rPr lang="en-US" sz="2400" dirty="0" err="1" smtClean="0">
                <a:latin typeface="Agency FB" panose="020B0503020202020204" pitchFamily="34" charset="0"/>
              </a:rPr>
              <a:t>bagaimana</a:t>
            </a:r>
            <a:r>
              <a:rPr lang="en-US" sz="2400" dirty="0" smtClean="0">
                <a:latin typeface="Agency FB" panose="020B0503020202020204" pitchFamily="34" charset="0"/>
              </a:rPr>
              <a:t> </a:t>
            </a:r>
            <a:r>
              <a:rPr lang="en-US" sz="2400" dirty="0" err="1" smtClean="0">
                <a:latin typeface="Agency FB" panose="020B0503020202020204" pitchFamily="34" charset="0"/>
              </a:rPr>
              <a:t>kondisi</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termasuk</a:t>
            </a:r>
            <a:r>
              <a:rPr lang="en-US" sz="2400" dirty="0" smtClean="0">
                <a:latin typeface="Agency FB" panose="020B0503020202020204" pitchFamily="34" charset="0"/>
              </a:rPr>
              <a:t> </a:t>
            </a:r>
            <a:r>
              <a:rPr lang="en-US" sz="2400" dirty="0" err="1" smtClean="0">
                <a:latin typeface="Agency FB" panose="020B0503020202020204" pitchFamily="34" charset="0"/>
              </a:rPr>
              <a:t>jika</a:t>
            </a:r>
            <a:r>
              <a:rPr lang="en-US" sz="2400" dirty="0" smtClean="0">
                <a:latin typeface="Agency FB" panose="020B0503020202020204" pitchFamily="34" charset="0"/>
              </a:rPr>
              <a:t> </a:t>
            </a:r>
            <a:r>
              <a:rPr lang="en-US" sz="2400" dirty="0" err="1" smtClean="0">
                <a:latin typeface="Agency FB" panose="020B0503020202020204" pitchFamily="34" charset="0"/>
              </a:rPr>
              <a:t>seseorang</a:t>
            </a:r>
            <a:r>
              <a:rPr lang="en-US" sz="2400" dirty="0" smtClean="0">
                <a:latin typeface="Agency FB" panose="020B0503020202020204" pitchFamily="34" charset="0"/>
              </a:rPr>
              <a:t> </a:t>
            </a:r>
            <a:r>
              <a:rPr lang="en-US" sz="2400" dirty="0" err="1" smtClean="0">
                <a:latin typeface="Agency FB" panose="020B0503020202020204" pitchFamily="34" charset="0"/>
              </a:rPr>
              <a:t>mengalami</a:t>
            </a:r>
            <a:r>
              <a:rPr lang="en-US" sz="2400" dirty="0" smtClean="0">
                <a:latin typeface="Agency FB" panose="020B0503020202020204" pitchFamily="34" charset="0"/>
              </a:rPr>
              <a:t> </a:t>
            </a:r>
            <a:r>
              <a:rPr lang="en-US" sz="2400" dirty="0" err="1" smtClean="0">
                <a:latin typeface="Agency FB" panose="020B0503020202020204" pitchFamily="34" charset="0"/>
              </a:rPr>
              <a:t>kelainan</a:t>
            </a:r>
            <a:r>
              <a:rPr lang="en-US" sz="2400" dirty="0" smtClean="0">
                <a:latin typeface="Agency FB" panose="020B0503020202020204" pitchFamily="34" charset="0"/>
              </a:rPr>
              <a:t> </a:t>
            </a:r>
            <a:r>
              <a:rPr lang="en-US" sz="2400" dirty="0" err="1" smtClean="0">
                <a:latin typeface="Agency FB" panose="020B0503020202020204" pitchFamily="34" charset="0"/>
              </a:rPr>
              <a:t>tertentu</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4010881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311069" cy="830997"/>
          </a:xfrm>
          <a:prstGeom prst="rect">
            <a:avLst/>
          </a:prstGeom>
        </p:spPr>
        <p:txBody>
          <a:bodyPr wrap="none">
            <a:spAutoFit/>
          </a:bodyPr>
          <a:lstStyle/>
          <a:p>
            <a:r>
              <a:rPr lang="en-US" sz="2400" b="1" dirty="0" err="1" smtClean="0">
                <a:solidFill>
                  <a:srgbClr val="FFFF00"/>
                </a:solidFill>
                <a:latin typeface="Agency FB" panose="020B0503020202020204" pitchFamily="34" charset="0"/>
                <a:cs typeface="Calibri" pitchFamily="34" charset="0"/>
              </a:rPr>
              <a:t>Tujuan</a:t>
            </a:r>
            <a:r>
              <a:rPr lang="en-US" sz="2400" b="1" dirty="0" smtClean="0">
                <a:solidFill>
                  <a:srgbClr val="FFFF00"/>
                </a:solidFill>
                <a:latin typeface="Agency FB" panose="020B0503020202020204" pitchFamily="34" charset="0"/>
                <a:cs typeface="Calibri" pitchFamily="34" charset="0"/>
              </a:rPr>
              <a:t> Testing of urine, and microscopy of urine.</a:t>
            </a:r>
            <a:br>
              <a:rPr lang="en-US" sz="2400" b="1" dirty="0" smtClean="0">
                <a:solidFill>
                  <a:srgbClr val="FFFF00"/>
                </a:solidFill>
                <a:latin typeface="Agency FB" panose="020B0503020202020204" pitchFamily="34" charset="0"/>
                <a:cs typeface="Calibri" pitchFamily="34" charset="0"/>
              </a:rPr>
            </a:br>
            <a:endParaRPr lang="en-US" sz="24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330200" y="2057400"/>
            <a:ext cx="8382000" cy="3416320"/>
          </a:xfrm>
          <a:prstGeom prst="rect">
            <a:avLst/>
          </a:prstGeom>
        </p:spPr>
        <p:txBody>
          <a:bodyPr wrap="square">
            <a:spAutoFit/>
          </a:bodyPr>
          <a:lstStyle/>
          <a:p>
            <a:r>
              <a:rPr lang="en-US" sz="2400" dirty="0" smtClean="0">
                <a:latin typeface="Agency FB" panose="020B0503020202020204" pitchFamily="34" charset="0"/>
              </a:rPr>
              <a:t> </a:t>
            </a:r>
          </a:p>
          <a:p>
            <a:r>
              <a:rPr lang="en-US" sz="2400" dirty="0" err="1" smtClean="0">
                <a:latin typeface="Agency FB" panose="020B0503020202020204" pitchFamily="34" charset="0"/>
              </a:rPr>
              <a:t>Urin</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salah</a:t>
            </a:r>
            <a:r>
              <a:rPr lang="en-US" sz="2400" dirty="0" smtClean="0">
                <a:latin typeface="Agency FB" panose="020B0503020202020204" pitchFamily="34" charset="0"/>
              </a:rPr>
              <a:t> </a:t>
            </a:r>
            <a:r>
              <a:rPr lang="en-US" sz="2400" dirty="0" err="1" smtClean="0">
                <a:latin typeface="Agency FB" panose="020B0503020202020204" pitchFamily="34" charset="0"/>
              </a:rPr>
              <a:t>satu</a:t>
            </a:r>
            <a:r>
              <a:rPr lang="en-US" sz="2400" dirty="0" smtClean="0">
                <a:latin typeface="Agency FB" panose="020B0503020202020204" pitchFamily="34" charset="0"/>
              </a:rPr>
              <a:t> </a:t>
            </a:r>
            <a:r>
              <a:rPr lang="en-US" sz="2400" dirty="0" err="1" smtClean="0">
                <a:latin typeface="Agency FB" panose="020B0503020202020204" pitchFamily="34" charset="0"/>
              </a:rPr>
              <a:t>hasil</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sisa</a:t>
            </a:r>
            <a:r>
              <a:rPr lang="en-US" sz="2400" dirty="0" smtClean="0">
                <a:latin typeface="Agency FB" panose="020B0503020202020204" pitchFamily="34" charset="0"/>
              </a:rPr>
              <a:t> </a:t>
            </a:r>
            <a:r>
              <a:rPr lang="en-US" sz="2400" dirty="0" err="1" smtClean="0">
                <a:latin typeface="Agency FB" panose="020B0503020202020204" pitchFamily="34" charset="0"/>
              </a:rPr>
              <a:t>metabolisme</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sampah</a:t>
            </a:r>
            <a:r>
              <a:rPr lang="en-US" sz="2400" dirty="0" smtClean="0">
                <a:latin typeface="Agency FB" panose="020B0503020202020204" pitchFamily="34" charset="0"/>
              </a:rPr>
              <a:t> yang </a:t>
            </a:r>
            <a:r>
              <a:rPr lang="en-US" sz="2400" dirty="0" err="1" smtClean="0">
                <a:latin typeface="Agency FB" panose="020B0503020202020204" pitchFamily="34" charset="0"/>
              </a:rPr>
              <a:t>harus</a:t>
            </a:r>
            <a:r>
              <a:rPr lang="en-US" sz="2400" dirty="0" smtClean="0">
                <a:latin typeface="Agency FB" panose="020B0503020202020204" pitchFamily="34" charset="0"/>
              </a:rPr>
              <a:t> </a:t>
            </a:r>
            <a:r>
              <a:rPr lang="en-US" sz="2400" dirty="0" err="1" smtClean="0">
                <a:latin typeface="Agency FB" panose="020B0503020202020204" pitchFamily="34" charset="0"/>
              </a:rPr>
              <a:t>keluar</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Urin</a:t>
            </a:r>
            <a:r>
              <a:rPr lang="en-US" sz="2400" dirty="0" smtClean="0">
                <a:latin typeface="Agency FB" panose="020B0503020202020204" pitchFamily="34" charset="0"/>
              </a:rPr>
              <a:t> juga </a:t>
            </a:r>
            <a:r>
              <a:rPr lang="en-US" sz="2400" dirty="0" err="1" smtClean="0">
                <a:latin typeface="Agency FB" panose="020B0503020202020204" pitchFamily="34" charset="0"/>
              </a:rPr>
              <a:t>mengatur</a:t>
            </a:r>
            <a:r>
              <a:rPr lang="en-US" sz="2400" dirty="0" smtClean="0">
                <a:latin typeface="Agency FB" panose="020B0503020202020204" pitchFamily="34" charset="0"/>
              </a:rPr>
              <a:t> </a:t>
            </a:r>
            <a:r>
              <a:rPr lang="en-US" sz="2400" dirty="0" err="1" smtClean="0">
                <a:latin typeface="Agency FB" panose="020B0503020202020204" pitchFamily="34" charset="0"/>
              </a:rPr>
              <a:t>jumlah</a:t>
            </a:r>
            <a:r>
              <a:rPr lang="en-US" sz="2400" dirty="0" smtClean="0">
                <a:latin typeface="Agency FB" panose="020B0503020202020204" pitchFamily="34" charset="0"/>
              </a:rPr>
              <a:t> </a:t>
            </a:r>
            <a:r>
              <a:rPr lang="en-US" sz="2400" dirty="0" err="1" smtClean="0">
                <a:latin typeface="Agency FB" panose="020B0503020202020204" pitchFamily="34" charset="0"/>
              </a:rPr>
              <a:t>cairan</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Zat</a:t>
            </a:r>
            <a:r>
              <a:rPr lang="en-US" sz="2400" dirty="0" smtClean="0">
                <a:latin typeface="Agency FB" panose="020B0503020202020204" pitchFamily="34" charset="0"/>
              </a:rPr>
              <a:t> yang </a:t>
            </a:r>
            <a:r>
              <a:rPr lang="en-US" sz="2400" dirty="0" err="1" smtClean="0">
                <a:latin typeface="Agency FB" panose="020B0503020202020204" pitchFamily="34" charset="0"/>
              </a:rPr>
              <a:t>keluar</a:t>
            </a:r>
            <a:r>
              <a:rPr lang="en-US" sz="2400" dirty="0" smtClean="0">
                <a:latin typeface="Agency FB" panose="020B0503020202020204" pitchFamily="34" charset="0"/>
              </a:rPr>
              <a:t> </a:t>
            </a:r>
            <a:r>
              <a:rPr lang="en-US" sz="2400" dirty="0" err="1" smtClean="0">
                <a:latin typeface="Agency FB" panose="020B0503020202020204" pitchFamily="34" charset="0"/>
              </a:rPr>
              <a:t>bersama</a:t>
            </a:r>
            <a:r>
              <a:rPr lang="en-US" sz="2400" dirty="0" smtClean="0">
                <a:latin typeface="Agency FB" panose="020B0503020202020204" pitchFamily="34" charset="0"/>
              </a:rPr>
              <a:t> </a:t>
            </a:r>
            <a:r>
              <a:rPr lang="en-US" sz="2400" dirty="0" err="1" smtClean="0">
                <a:latin typeface="Agency FB" panose="020B0503020202020204" pitchFamily="34" charset="0"/>
              </a:rPr>
              <a:t>urin</a:t>
            </a:r>
            <a:r>
              <a:rPr lang="en-US" sz="2400" dirty="0" smtClean="0">
                <a:latin typeface="Agency FB" panose="020B0503020202020204" pitchFamily="34" charset="0"/>
              </a:rPr>
              <a:t> </a:t>
            </a:r>
            <a:r>
              <a:rPr lang="en-US" sz="2400" dirty="0" err="1" smtClean="0">
                <a:latin typeface="Agency FB" panose="020B0503020202020204" pitchFamily="34" charset="0"/>
              </a:rPr>
              <a:t>memang</a:t>
            </a:r>
            <a:r>
              <a:rPr lang="en-US" sz="2400" dirty="0" smtClean="0">
                <a:latin typeface="Agency FB" panose="020B0503020202020204" pitchFamily="34" charset="0"/>
              </a:rPr>
              <a:t> </a:t>
            </a:r>
            <a:r>
              <a:rPr lang="en-US" sz="2400" dirty="0" err="1" smtClean="0">
                <a:latin typeface="Agency FB" panose="020B0503020202020204" pitchFamily="34" charset="0"/>
              </a:rPr>
              <a:t>harus</a:t>
            </a:r>
            <a:r>
              <a:rPr lang="en-US" sz="2400" dirty="0" smtClean="0">
                <a:latin typeface="Agency FB" panose="020B0503020202020204" pitchFamily="34" charset="0"/>
              </a:rPr>
              <a:t> </a:t>
            </a:r>
            <a:r>
              <a:rPr lang="en-US" sz="2400" dirty="0" err="1" smtClean="0">
                <a:latin typeface="Agency FB" panose="020B0503020202020204" pitchFamily="34" charset="0"/>
              </a:rPr>
              <a:t>keluar</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menjadi</a:t>
            </a:r>
            <a:r>
              <a:rPr lang="en-US" sz="2400" dirty="0" smtClean="0">
                <a:latin typeface="Agency FB" panose="020B0503020202020204" pitchFamily="34" charset="0"/>
              </a:rPr>
              <a:t> </a:t>
            </a:r>
            <a:r>
              <a:rPr lang="en-US" sz="2400" dirty="0" err="1" smtClean="0">
                <a:latin typeface="Agency FB" panose="020B0503020202020204" pitchFamily="34" charset="0"/>
              </a:rPr>
              <a:t>sumber</a:t>
            </a:r>
            <a:r>
              <a:rPr lang="en-US" sz="2400" dirty="0" smtClean="0">
                <a:latin typeface="Agency FB" panose="020B0503020202020204" pitchFamily="34" charset="0"/>
              </a:rPr>
              <a:t> </a:t>
            </a:r>
            <a:r>
              <a:rPr lang="en-US" sz="2400" dirty="0" err="1" smtClean="0">
                <a:latin typeface="Agency FB" panose="020B0503020202020204" pitchFamily="34" charset="0"/>
              </a:rPr>
              <a:t>penyakit</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Bahkan</a:t>
            </a:r>
            <a:r>
              <a:rPr lang="en-US" sz="2400" dirty="0" smtClean="0">
                <a:latin typeface="Agency FB" panose="020B0503020202020204" pitchFamily="34" charset="0"/>
              </a:rPr>
              <a:t> </a:t>
            </a:r>
            <a:r>
              <a:rPr lang="en-US" sz="2400" dirty="0" err="1" smtClean="0">
                <a:latin typeface="Agency FB" panose="020B0503020202020204" pitchFamily="34" charset="0"/>
              </a:rPr>
              <a:t>semua</a:t>
            </a:r>
            <a:r>
              <a:rPr lang="en-US" sz="2400" dirty="0" smtClean="0">
                <a:latin typeface="Agency FB" panose="020B0503020202020204" pitchFamily="34" charset="0"/>
              </a:rPr>
              <a:t> </a:t>
            </a:r>
            <a:r>
              <a:rPr lang="en-US" sz="2400" dirty="0" err="1" smtClean="0">
                <a:latin typeface="Agency FB" panose="020B0503020202020204" pitchFamily="34" charset="0"/>
              </a:rPr>
              <a:t>zat</a:t>
            </a:r>
            <a:r>
              <a:rPr lang="en-US" sz="2400" dirty="0" smtClean="0">
                <a:latin typeface="Agency FB" panose="020B0503020202020204" pitchFamily="34" charset="0"/>
              </a:rPr>
              <a:t> yang </a:t>
            </a:r>
            <a:r>
              <a:rPr lang="en-US" sz="2400" dirty="0" err="1" smtClean="0">
                <a:latin typeface="Agency FB" panose="020B0503020202020204" pitchFamily="34" charset="0"/>
              </a:rPr>
              <a:t>harus</a:t>
            </a:r>
            <a:r>
              <a:rPr lang="en-US" sz="2400" dirty="0" smtClean="0">
                <a:latin typeface="Agency FB" panose="020B0503020202020204" pitchFamily="34" charset="0"/>
              </a:rPr>
              <a:t> </a:t>
            </a:r>
            <a:r>
              <a:rPr lang="en-US" sz="2400" dirty="0" err="1" smtClean="0">
                <a:latin typeface="Agency FB" panose="020B0503020202020204" pitchFamily="34" charset="0"/>
              </a:rPr>
              <a:t>dikeluarkan</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bersama</a:t>
            </a:r>
            <a:r>
              <a:rPr lang="en-US" sz="2400" dirty="0" smtClean="0">
                <a:latin typeface="Agency FB" panose="020B0503020202020204" pitchFamily="34" charset="0"/>
              </a:rPr>
              <a:t> </a:t>
            </a:r>
            <a:r>
              <a:rPr lang="en-US" sz="2400" dirty="0" err="1" smtClean="0">
                <a:latin typeface="Agency FB" panose="020B0503020202020204" pitchFamily="34" charset="0"/>
              </a:rPr>
              <a:t>urin</a:t>
            </a:r>
            <a:r>
              <a:rPr lang="en-US" sz="2400" dirty="0" smtClean="0">
                <a:latin typeface="Agency FB" panose="020B0503020202020204" pitchFamily="34" charset="0"/>
              </a:rPr>
              <a:t> </a:t>
            </a:r>
            <a:r>
              <a:rPr lang="en-US" sz="2400" dirty="0" err="1" smtClean="0">
                <a:latin typeface="Agency FB" panose="020B0503020202020204" pitchFamily="34" charset="0"/>
              </a:rPr>
              <a:t>mengandung</a:t>
            </a:r>
            <a:r>
              <a:rPr lang="en-US" sz="2400" dirty="0" smtClean="0">
                <a:latin typeface="Agency FB" panose="020B0503020202020204" pitchFamily="34" charset="0"/>
              </a:rPr>
              <a:t> </a:t>
            </a:r>
            <a:r>
              <a:rPr lang="en-US" sz="2400" dirty="0" err="1" smtClean="0">
                <a:latin typeface="Agency FB" panose="020B0503020202020204" pitchFamily="34" charset="0"/>
              </a:rPr>
              <a:t>racun</a:t>
            </a:r>
            <a:r>
              <a:rPr lang="en-US" sz="2400" dirty="0" smtClean="0">
                <a:latin typeface="Agency FB" panose="020B0503020202020204" pitchFamily="34" charset="0"/>
              </a:rPr>
              <a:t>, </a:t>
            </a:r>
            <a:r>
              <a:rPr lang="en-US" sz="2400" dirty="0" err="1" smtClean="0">
                <a:latin typeface="Agency FB" panose="020B0503020202020204" pitchFamily="34" charset="0"/>
              </a:rPr>
              <a:t>obat</a:t>
            </a:r>
            <a:r>
              <a:rPr lang="en-US" sz="2400" dirty="0" smtClean="0">
                <a:latin typeface="Agency FB" panose="020B0503020202020204" pitchFamily="34" charset="0"/>
              </a:rPr>
              <a:t>, </a:t>
            </a:r>
            <a:r>
              <a:rPr lang="en-US" sz="2400" dirty="0" err="1" smtClean="0">
                <a:latin typeface="Agency FB" panose="020B0503020202020204" pitchFamily="34" charset="0"/>
              </a:rPr>
              <a:t>zat</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makanan</a:t>
            </a:r>
            <a:r>
              <a:rPr lang="en-US" sz="2400" dirty="0" smtClean="0">
                <a:latin typeface="Agency FB" panose="020B0503020202020204" pitchFamily="34" charset="0"/>
              </a:rPr>
              <a:t> </a:t>
            </a:r>
            <a:r>
              <a:rPr lang="en-US" sz="2400" dirty="0" err="1" smtClean="0">
                <a:latin typeface="Agency FB" panose="020B0503020202020204" pitchFamily="34" charset="0"/>
              </a:rPr>
              <a:t>serta</a:t>
            </a:r>
            <a:r>
              <a:rPr lang="en-US" sz="2400" dirty="0" smtClean="0">
                <a:latin typeface="Agency FB" panose="020B0503020202020204" pitchFamily="34" charset="0"/>
              </a:rPr>
              <a:t> </a:t>
            </a:r>
            <a:r>
              <a:rPr lang="en-US" sz="2400" dirty="0" err="1" smtClean="0">
                <a:latin typeface="Agency FB" panose="020B0503020202020204" pitchFamily="34" charset="0"/>
              </a:rPr>
              <a:t>minuman</a:t>
            </a:r>
            <a:r>
              <a:rPr lang="en-US" sz="2400" dirty="0" smtClean="0">
                <a:latin typeface="Agency FB" panose="020B0503020202020204" pitchFamily="34" charset="0"/>
              </a:rPr>
              <a:t>. </a:t>
            </a:r>
            <a:r>
              <a:rPr lang="en-US" sz="2400" dirty="0" err="1" smtClean="0">
                <a:latin typeface="Agency FB" panose="020B0503020202020204" pitchFamily="34" charset="0"/>
              </a:rPr>
              <a:t>Jadi</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urin</a:t>
            </a:r>
            <a:r>
              <a:rPr lang="en-US" sz="2400" dirty="0" smtClean="0">
                <a:latin typeface="Agency FB" panose="020B0503020202020204" pitchFamily="34" charset="0"/>
              </a:rPr>
              <a:t> </a:t>
            </a:r>
            <a:r>
              <a:rPr lang="en-US" sz="2400" dirty="0" err="1" smtClean="0">
                <a:latin typeface="Agency FB" panose="020B0503020202020204" pitchFamily="34" charset="0"/>
              </a:rPr>
              <a:t>dilakukan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mengetahui</a:t>
            </a:r>
            <a:r>
              <a:rPr lang="en-US" sz="2400" dirty="0" smtClean="0">
                <a:latin typeface="Agency FB" panose="020B0503020202020204" pitchFamily="34" charset="0"/>
              </a:rPr>
              <a:t> </a:t>
            </a:r>
            <a:r>
              <a:rPr lang="en-US" sz="2400" dirty="0" err="1" smtClean="0">
                <a:latin typeface="Agency FB" panose="020B0503020202020204" pitchFamily="34" charset="0"/>
              </a:rPr>
              <a:t>kelainan</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kondisi</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sistem</a:t>
            </a:r>
            <a:r>
              <a:rPr lang="en-US" sz="2400" dirty="0" smtClean="0">
                <a:latin typeface="Agency FB" panose="020B0503020202020204" pitchFamily="34" charset="0"/>
              </a:rPr>
              <a:t> </a:t>
            </a:r>
            <a:r>
              <a:rPr lang="en-US" sz="2400" dirty="0" err="1" smtClean="0">
                <a:latin typeface="Agency FB" panose="020B0503020202020204" pitchFamily="34" charset="0"/>
              </a:rPr>
              <a:t>kemih</a:t>
            </a:r>
            <a:r>
              <a:rPr lang="en-US" sz="2400" dirty="0" smtClean="0">
                <a:latin typeface="Agency FB" panose="020B0503020202020204" pitchFamily="34" charset="0"/>
              </a:rPr>
              <a:t>. </a:t>
            </a:r>
            <a:r>
              <a:rPr lang="en-US" sz="2400" dirty="0" err="1" smtClean="0">
                <a:latin typeface="Agency FB" panose="020B0503020202020204" pitchFamily="34" charset="0"/>
              </a:rPr>
              <a:t>Selain</a:t>
            </a:r>
            <a:r>
              <a:rPr lang="en-US" sz="2400" dirty="0" smtClean="0">
                <a:latin typeface="Agency FB" panose="020B0503020202020204" pitchFamily="34" charset="0"/>
              </a:rPr>
              <a:t> </a:t>
            </a:r>
            <a:r>
              <a:rPr lang="en-US" sz="2400" dirty="0" err="1" smtClean="0">
                <a:latin typeface="Agency FB" panose="020B0503020202020204" pitchFamily="34" charset="0"/>
              </a:rPr>
              <a:t>itu</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urin</a:t>
            </a:r>
            <a:r>
              <a:rPr lang="en-US" sz="2400" dirty="0" smtClean="0">
                <a:latin typeface="Agency FB" panose="020B0503020202020204" pitchFamily="34" charset="0"/>
              </a:rPr>
              <a:t> juga </a:t>
            </a:r>
            <a:r>
              <a:rPr lang="en-US" sz="2400" dirty="0" err="1" smtClean="0">
                <a:latin typeface="Agency FB" panose="020B0503020202020204" pitchFamily="34" charset="0"/>
              </a:rPr>
              <a:t>diperlukan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mengetahui</a:t>
            </a:r>
            <a:r>
              <a:rPr lang="en-US" sz="2400" dirty="0" smtClean="0">
                <a:latin typeface="Agency FB" panose="020B0503020202020204" pitchFamily="34" charset="0"/>
              </a:rPr>
              <a:t> </a:t>
            </a:r>
            <a:r>
              <a:rPr lang="en-US" sz="2400" dirty="0" err="1" smtClean="0">
                <a:latin typeface="Agency FB" panose="020B0503020202020204" pitchFamily="34" charset="0"/>
              </a:rPr>
              <a:t>berbagai</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penyakit</a:t>
            </a:r>
            <a:r>
              <a:rPr lang="en-US" sz="2400" dirty="0" smtClean="0">
                <a:latin typeface="Agency FB" panose="020B0503020202020204" pitchFamily="34" charset="0"/>
              </a:rPr>
              <a:t> yang </a:t>
            </a:r>
            <a:r>
              <a:rPr lang="en-US" sz="2400" dirty="0" err="1" smtClean="0">
                <a:latin typeface="Agency FB" panose="020B0503020202020204" pitchFamily="34" charset="0"/>
              </a:rPr>
              <a:t>disebabkan</a:t>
            </a:r>
            <a:r>
              <a:rPr lang="en-US" sz="2400" dirty="0" smtClean="0">
                <a:latin typeface="Agency FB" panose="020B0503020202020204" pitchFamily="34" charset="0"/>
              </a:rPr>
              <a:t> </a:t>
            </a:r>
            <a:r>
              <a:rPr lang="en-US" sz="2400" dirty="0" err="1" smtClean="0">
                <a:latin typeface="Agency FB" panose="020B0503020202020204" pitchFamily="34" charset="0"/>
              </a:rPr>
              <a:t>oleh</a:t>
            </a:r>
            <a:r>
              <a:rPr lang="en-US" sz="2400" dirty="0" smtClean="0">
                <a:latin typeface="Agency FB" panose="020B0503020202020204" pitchFamily="34" charset="0"/>
              </a:rPr>
              <a:t> </a:t>
            </a:r>
            <a:r>
              <a:rPr lang="en-US" sz="2400" dirty="0" err="1" smtClean="0">
                <a:latin typeface="Agency FB" panose="020B0503020202020204" pitchFamily="34" charset="0"/>
              </a:rPr>
              <a:t>gangguan</a:t>
            </a:r>
            <a:r>
              <a:rPr lang="en-US" sz="2400" dirty="0" smtClean="0">
                <a:latin typeface="Agency FB" panose="020B0503020202020204" pitchFamily="34" charset="0"/>
              </a:rPr>
              <a:t> </a:t>
            </a:r>
            <a:r>
              <a:rPr lang="en-US" sz="2400" dirty="0" err="1" smtClean="0">
                <a:latin typeface="Agency FB" panose="020B0503020202020204" pitchFamily="34" charset="0"/>
              </a:rPr>
              <a:t>metabolisme</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2858852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93212" cy="763525"/>
          </a:xfrm>
        </p:spPr>
        <p:txBody>
          <a:bodyPr/>
          <a:lstStyle/>
          <a:p>
            <a:r>
              <a:rPr lang="id-ID"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gency FB" panose="020B0503020202020204" pitchFamily="34" charset="0"/>
              </a:rPr>
              <a:t>PEMERIKSAAN LABORATORIUM </a:t>
            </a:r>
            <a:endParaRPr lang="en-US" dirty="0">
              <a:solidFill>
                <a:srgbClr val="FFFF00"/>
              </a:solidFill>
              <a:latin typeface="Agency FB" panose="020B0503020202020204" pitchFamily="34" charset="0"/>
            </a:endParaRPr>
          </a:p>
        </p:txBody>
      </p:sp>
      <p:sp>
        <p:nvSpPr>
          <p:cNvPr id="4" name="Content Placeholder 2"/>
          <p:cNvSpPr txBox="1">
            <a:spLocks/>
          </p:cNvSpPr>
          <p:nvPr/>
        </p:nvSpPr>
        <p:spPr>
          <a:xfrm>
            <a:off x="609600" y="1781863"/>
            <a:ext cx="7772400" cy="4541040"/>
          </a:xfrm>
          <a:prstGeom prst="rect">
            <a:avLst/>
          </a:prstGeom>
          <a:ln>
            <a:solidFill>
              <a:schemeClr val="bg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latin typeface="Agency FB" panose="020B0503020202020204" pitchFamily="34" charset="0"/>
              </a:rPr>
              <a:t>Pemeriksaan</a:t>
            </a:r>
            <a:r>
              <a:rPr lang="en-US" dirty="0" smtClean="0">
                <a:latin typeface="Agency FB" panose="020B0503020202020204" pitchFamily="34" charset="0"/>
              </a:rPr>
              <a:t> </a:t>
            </a:r>
            <a:r>
              <a:rPr lang="en-US" dirty="0" err="1" smtClean="0">
                <a:latin typeface="Agency FB" panose="020B0503020202020204" pitchFamily="34" charset="0"/>
              </a:rPr>
              <a:t>laboratorium</a:t>
            </a:r>
            <a:r>
              <a:rPr lang="en-US" dirty="0" smtClean="0">
                <a:latin typeface="Agency FB" panose="020B0503020202020204" pitchFamily="34" charset="0"/>
              </a:rPr>
              <a:t> </a:t>
            </a:r>
            <a:r>
              <a:rPr lang="en-US" dirty="0" err="1" smtClean="0">
                <a:latin typeface="Agency FB" panose="020B0503020202020204" pitchFamily="34" charset="0"/>
              </a:rPr>
              <a:t>sangat</a:t>
            </a:r>
            <a:r>
              <a:rPr lang="en-US" dirty="0" smtClean="0">
                <a:latin typeface="Agency FB" panose="020B0503020202020204" pitchFamily="34" charset="0"/>
              </a:rPr>
              <a:t> </a:t>
            </a:r>
            <a:r>
              <a:rPr lang="en-US" dirty="0" err="1" smtClean="0">
                <a:latin typeface="Agency FB" panose="020B0503020202020204" pitchFamily="34" charset="0"/>
              </a:rPr>
              <a:t>membantu</a:t>
            </a:r>
            <a:r>
              <a:rPr lang="en-US" dirty="0" smtClean="0">
                <a:latin typeface="Agency FB" panose="020B0503020202020204" pitchFamily="34" charset="0"/>
              </a:rPr>
              <a:t> </a:t>
            </a:r>
            <a:r>
              <a:rPr lang="en-US" dirty="0" err="1" smtClean="0">
                <a:latin typeface="Agency FB" panose="020B0503020202020204" pitchFamily="34" charset="0"/>
              </a:rPr>
              <a:t>dalam</a:t>
            </a:r>
            <a:r>
              <a:rPr lang="en-US" dirty="0" smtClean="0">
                <a:latin typeface="Agency FB" panose="020B0503020202020204" pitchFamily="34" charset="0"/>
              </a:rPr>
              <a:t> </a:t>
            </a:r>
            <a:r>
              <a:rPr lang="en-US" dirty="0" err="1" smtClean="0">
                <a:latin typeface="Agency FB" panose="020B0503020202020204" pitchFamily="34" charset="0"/>
              </a:rPr>
              <a:t>pengelolaan</a:t>
            </a:r>
            <a:r>
              <a:rPr lang="en-US" dirty="0" smtClean="0">
                <a:latin typeface="Agency FB" panose="020B0503020202020204" pitchFamily="34" charset="0"/>
              </a:rPr>
              <a:t> </a:t>
            </a:r>
            <a:r>
              <a:rPr lang="en-US" dirty="0" err="1" smtClean="0">
                <a:latin typeface="Agency FB" panose="020B0503020202020204" pitchFamily="34" charset="0"/>
              </a:rPr>
              <a:t>pasien</a:t>
            </a:r>
            <a:r>
              <a:rPr lang="en-US" dirty="0" smtClean="0">
                <a:latin typeface="Agency FB" panose="020B0503020202020204" pitchFamily="34" charset="0"/>
              </a:rPr>
              <a:t> </a:t>
            </a:r>
            <a:r>
              <a:rPr lang="en-US" dirty="0" err="1" smtClean="0">
                <a:latin typeface="Agency FB" panose="020B0503020202020204" pitchFamily="34" charset="0"/>
              </a:rPr>
              <a:t>dengan</a:t>
            </a:r>
            <a:r>
              <a:rPr lang="en-US" dirty="0" smtClean="0">
                <a:latin typeface="Agency FB" panose="020B0503020202020204" pitchFamily="34" charset="0"/>
              </a:rPr>
              <a:t> </a:t>
            </a:r>
            <a:r>
              <a:rPr lang="id-ID" dirty="0" smtClean="0">
                <a:latin typeface="Agency FB" panose="020B0503020202020204" pitchFamily="34" charset="0"/>
              </a:rPr>
              <a:t>Connective Tissue Diseases </a:t>
            </a:r>
            <a:r>
              <a:rPr lang="en-US" dirty="0" smtClean="0">
                <a:latin typeface="Agency FB" panose="020B0503020202020204" pitchFamily="34" charset="0"/>
              </a:rPr>
              <a:t> </a:t>
            </a:r>
            <a:r>
              <a:rPr lang="en-US" dirty="0" err="1" smtClean="0">
                <a:latin typeface="Agency FB" panose="020B0503020202020204" pitchFamily="34" charset="0"/>
              </a:rPr>
              <a:t>karena</a:t>
            </a:r>
            <a:r>
              <a:rPr lang="en-US" dirty="0" smtClean="0">
                <a:latin typeface="Agency FB" panose="020B0503020202020204" pitchFamily="34" charset="0"/>
              </a:rPr>
              <a:t> </a:t>
            </a:r>
            <a:r>
              <a:rPr lang="en-US" dirty="0" err="1" smtClean="0">
                <a:latin typeface="Agency FB" panose="020B0503020202020204" pitchFamily="34" charset="0"/>
              </a:rPr>
              <a:t>mereka</a:t>
            </a:r>
            <a:r>
              <a:rPr lang="en-US" dirty="0" smtClean="0">
                <a:latin typeface="Agency FB" panose="020B0503020202020204" pitchFamily="34" charset="0"/>
              </a:rPr>
              <a:t> </a:t>
            </a:r>
            <a:r>
              <a:rPr lang="en-US" dirty="0" err="1" smtClean="0">
                <a:latin typeface="Agency FB" panose="020B0503020202020204" pitchFamily="34" charset="0"/>
              </a:rPr>
              <a:t>membantu</a:t>
            </a:r>
            <a:r>
              <a:rPr lang="en-US" dirty="0" smtClean="0">
                <a:latin typeface="Agency FB" panose="020B0503020202020204" pitchFamily="34" charset="0"/>
              </a:rPr>
              <a:t> </a:t>
            </a:r>
            <a:r>
              <a:rPr lang="en-US" dirty="0" err="1" smtClean="0">
                <a:latin typeface="Agency FB" panose="020B0503020202020204" pitchFamily="34" charset="0"/>
              </a:rPr>
              <a:t>dalam</a:t>
            </a:r>
            <a:r>
              <a:rPr lang="en-US" dirty="0" smtClean="0">
                <a:latin typeface="Agency FB" panose="020B0503020202020204" pitchFamily="34" charset="0"/>
              </a:rPr>
              <a:t> </a:t>
            </a:r>
            <a:r>
              <a:rPr lang="en-US" dirty="0" err="1" smtClean="0">
                <a:latin typeface="Agency FB" panose="020B0503020202020204" pitchFamily="34" charset="0"/>
              </a:rPr>
              <a:t>menegakkan</a:t>
            </a:r>
            <a:r>
              <a:rPr lang="en-US" dirty="0" smtClean="0">
                <a:latin typeface="Agency FB" panose="020B0503020202020204" pitchFamily="34" charset="0"/>
              </a:rPr>
              <a:t> diagnosis, </a:t>
            </a:r>
            <a:r>
              <a:rPr lang="en-US" dirty="0" err="1" smtClean="0">
                <a:latin typeface="Agency FB" panose="020B0503020202020204" pitchFamily="34" charset="0"/>
              </a:rPr>
              <a:t>menilai</a:t>
            </a:r>
            <a:r>
              <a:rPr lang="en-US" dirty="0" smtClean="0">
                <a:latin typeface="Agency FB" panose="020B0503020202020204" pitchFamily="34" charset="0"/>
              </a:rPr>
              <a:t> </a:t>
            </a:r>
            <a:r>
              <a:rPr lang="en-US" dirty="0" err="1" smtClean="0">
                <a:latin typeface="Agency FB" panose="020B0503020202020204" pitchFamily="34" charset="0"/>
              </a:rPr>
              <a:t>aktivitas</a:t>
            </a:r>
            <a:r>
              <a:rPr lang="en-US" dirty="0" smtClean="0">
                <a:latin typeface="Agency FB" panose="020B0503020202020204" pitchFamily="34" charset="0"/>
              </a:rPr>
              <a:t> </a:t>
            </a:r>
            <a:r>
              <a:rPr lang="en-US" dirty="0" err="1" smtClean="0">
                <a:latin typeface="Agency FB" panose="020B0503020202020204" pitchFamily="34" charset="0"/>
              </a:rPr>
              <a:t>penyakit</a:t>
            </a:r>
            <a:r>
              <a:rPr lang="en-US" dirty="0" smtClean="0">
                <a:latin typeface="Agency FB" panose="020B0503020202020204" pitchFamily="34" charset="0"/>
              </a:rPr>
              <a:t>, </a:t>
            </a:r>
            <a:r>
              <a:rPr lang="en-US" dirty="0" err="1" smtClean="0">
                <a:latin typeface="Agency FB" panose="020B0503020202020204" pitchFamily="34" charset="0"/>
              </a:rPr>
              <a:t>kerusakan</a:t>
            </a:r>
            <a:r>
              <a:rPr lang="en-US" dirty="0" smtClean="0">
                <a:latin typeface="Agency FB" panose="020B0503020202020204" pitchFamily="34" charset="0"/>
              </a:rPr>
              <a:t> organ </a:t>
            </a:r>
            <a:r>
              <a:rPr lang="en-US" dirty="0" err="1" smtClean="0">
                <a:latin typeface="Agency FB" panose="020B0503020202020204" pitchFamily="34" charset="0"/>
              </a:rPr>
              <a:t>dan</a:t>
            </a:r>
            <a:r>
              <a:rPr lang="en-US" dirty="0" smtClean="0">
                <a:latin typeface="Agency FB" panose="020B0503020202020204" pitchFamily="34" charset="0"/>
              </a:rPr>
              <a:t> </a:t>
            </a:r>
            <a:r>
              <a:rPr lang="en-US" dirty="0" err="1" smtClean="0">
                <a:latin typeface="Agency FB" panose="020B0503020202020204" pitchFamily="34" charset="0"/>
              </a:rPr>
              <a:t>mengevaluasi</a:t>
            </a:r>
            <a:r>
              <a:rPr lang="en-US" dirty="0" smtClean="0">
                <a:latin typeface="Agency FB" panose="020B0503020202020204" pitchFamily="34" charset="0"/>
              </a:rPr>
              <a:t> </a:t>
            </a:r>
            <a:r>
              <a:rPr lang="en-US" dirty="0" err="1" smtClean="0">
                <a:latin typeface="Agency FB" panose="020B0503020202020204" pitchFamily="34" charset="0"/>
              </a:rPr>
              <a:t>perkembangan</a:t>
            </a:r>
            <a:r>
              <a:rPr lang="en-US" dirty="0" smtClean="0">
                <a:latin typeface="Agency FB" panose="020B0503020202020204" pitchFamily="34" charset="0"/>
              </a:rPr>
              <a:t> </a:t>
            </a:r>
            <a:r>
              <a:rPr lang="en-US" dirty="0" err="1" smtClean="0">
                <a:latin typeface="Agency FB" panose="020B0503020202020204" pitchFamily="34" charset="0"/>
              </a:rPr>
              <a:t>penyakit</a:t>
            </a:r>
            <a:endParaRPr lang="id-ID" dirty="0" smtClean="0">
              <a:latin typeface="Agency FB" panose="020B0503020202020204" pitchFamily="34" charset="0"/>
            </a:endParaRPr>
          </a:p>
          <a:p>
            <a:r>
              <a:rPr lang="en-US" dirty="0" smtClean="0">
                <a:latin typeface="Agency FB" panose="020B0503020202020204" pitchFamily="34" charset="0"/>
              </a:rPr>
              <a:t>CBC </a:t>
            </a:r>
            <a:r>
              <a:rPr lang="en-US" dirty="0" err="1" smtClean="0">
                <a:latin typeface="Agency FB" panose="020B0503020202020204" pitchFamily="34" charset="0"/>
              </a:rPr>
              <a:t>pemeriksaan</a:t>
            </a:r>
            <a:r>
              <a:rPr lang="en-US" dirty="0" smtClean="0">
                <a:latin typeface="Agency FB" panose="020B0503020202020204" pitchFamily="34" charset="0"/>
              </a:rPr>
              <a:t> </a:t>
            </a:r>
            <a:r>
              <a:rPr lang="en-US" dirty="0" err="1" smtClean="0">
                <a:latin typeface="Agency FB" panose="020B0503020202020204" pitchFamily="34" charset="0"/>
              </a:rPr>
              <a:t>darah</a:t>
            </a:r>
            <a:r>
              <a:rPr lang="en-US" dirty="0" smtClean="0">
                <a:latin typeface="Agency FB" panose="020B0503020202020204" pitchFamily="34" charset="0"/>
              </a:rPr>
              <a:t> </a:t>
            </a:r>
            <a:r>
              <a:rPr lang="en-US" dirty="0" err="1" smtClean="0">
                <a:latin typeface="Agency FB" panose="020B0503020202020204" pitchFamily="34" charset="0"/>
              </a:rPr>
              <a:t>lengkap</a:t>
            </a:r>
            <a:r>
              <a:rPr lang="en-US" dirty="0" smtClean="0">
                <a:latin typeface="Agency FB" panose="020B0503020202020204" pitchFamily="34" charset="0"/>
              </a:rPr>
              <a:t> (CBC) </a:t>
            </a:r>
            <a:r>
              <a:rPr lang="en-US" dirty="0" err="1" smtClean="0">
                <a:latin typeface="Agency FB" panose="020B0503020202020204" pitchFamily="34" charset="0"/>
              </a:rPr>
              <a:t>mengukur</a:t>
            </a:r>
            <a:r>
              <a:rPr lang="en-US" dirty="0" smtClean="0">
                <a:latin typeface="Agency FB" panose="020B0503020202020204" pitchFamily="34" charset="0"/>
              </a:rPr>
              <a:t> </a:t>
            </a:r>
            <a:r>
              <a:rPr lang="en-US" dirty="0" err="1" smtClean="0">
                <a:latin typeface="Agency FB" panose="020B0503020202020204" pitchFamily="34" charset="0"/>
              </a:rPr>
              <a:t>angka</a:t>
            </a:r>
            <a:r>
              <a:rPr lang="en-US" dirty="0" smtClean="0">
                <a:latin typeface="Agency FB" panose="020B0503020202020204" pitchFamily="34" charset="0"/>
              </a:rPr>
              <a:t> </a:t>
            </a:r>
            <a:r>
              <a:rPr lang="en-US" dirty="0" err="1" smtClean="0">
                <a:latin typeface="Agency FB" panose="020B0503020202020204" pitchFamily="34" charset="0"/>
              </a:rPr>
              <a:t>sel</a:t>
            </a:r>
            <a:r>
              <a:rPr lang="en-US" dirty="0" smtClean="0">
                <a:latin typeface="Agency FB" panose="020B0503020202020204" pitchFamily="34" charset="0"/>
              </a:rPr>
              <a:t> </a:t>
            </a:r>
            <a:r>
              <a:rPr lang="en-US" dirty="0" err="1" smtClean="0">
                <a:latin typeface="Agency FB" panose="020B0503020202020204" pitchFamily="34" charset="0"/>
              </a:rPr>
              <a:t>darah</a:t>
            </a:r>
            <a:r>
              <a:rPr lang="en-US" dirty="0" smtClean="0">
                <a:latin typeface="Agency FB" panose="020B0503020202020204" pitchFamily="34" charset="0"/>
              </a:rPr>
              <a:t> </a:t>
            </a:r>
            <a:r>
              <a:rPr lang="en-US" dirty="0" err="1" smtClean="0">
                <a:latin typeface="Agency FB" panose="020B0503020202020204" pitchFamily="34" charset="0"/>
              </a:rPr>
              <a:t>merah</a:t>
            </a:r>
            <a:r>
              <a:rPr lang="en-US" dirty="0" smtClean="0">
                <a:latin typeface="Agency FB" panose="020B0503020202020204" pitchFamily="34" charset="0"/>
              </a:rPr>
              <a:t> </a:t>
            </a:r>
            <a:r>
              <a:rPr lang="en-US" dirty="0" err="1" smtClean="0">
                <a:latin typeface="Agency FB" panose="020B0503020202020204" pitchFamily="34" charset="0"/>
              </a:rPr>
              <a:t>dan</a:t>
            </a:r>
            <a:r>
              <a:rPr lang="en-US" dirty="0" smtClean="0">
                <a:latin typeface="Agency FB" panose="020B0503020202020204" pitchFamily="34" charset="0"/>
              </a:rPr>
              <a:t> </a:t>
            </a:r>
            <a:r>
              <a:rPr lang="en-US" dirty="0" err="1" smtClean="0">
                <a:latin typeface="Agency FB" panose="020B0503020202020204" pitchFamily="34" charset="0"/>
              </a:rPr>
              <a:t>sel</a:t>
            </a:r>
            <a:r>
              <a:rPr lang="en-US" dirty="0" smtClean="0">
                <a:latin typeface="Agency FB" panose="020B0503020202020204" pitchFamily="34" charset="0"/>
              </a:rPr>
              <a:t> </a:t>
            </a:r>
            <a:r>
              <a:rPr lang="en-US" dirty="0" err="1" smtClean="0">
                <a:latin typeface="Agency FB" panose="020B0503020202020204" pitchFamily="34" charset="0"/>
              </a:rPr>
              <a:t>darah</a:t>
            </a:r>
            <a:r>
              <a:rPr lang="en-US" dirty="0" smtClean="0">
                <a:latin typeface="Agency FB" panose="020B0503020202020204" pitchFamily="34" charset="0"/>
              </a:rPr>
              <a:t> </a:t>
            </a:r>
            <a:r>
              <a:rPr lang="en-US" dirty="0" err="1" smtClean="0">
                <a:latin typeface="Agency FB" panose="020B0503020202020204" pitchFamily="34" charset="0"/>
              </a:rPr>
              <a:t>serta</a:t>
            </a:r>
            <a:r>
              <a:rPr lang="en-US" dirty="0" smtClean="0">
                <a:latin typeface="Agency FB" panose="020B0503020202020204" pitchFamily="34" charset="0"/>
              </a:rPr>
              <a:t> hemoglobin. </a:t>
            </a:r>
            <a:r>
              <a:rPr lang="en-US" dirty="0" err="1" smtClean="0">
                <a:latin typeface="Agency FB" panose="020B0503020202020204" pitchFamily="34" charset="0"/>
              </a:rPr>
              <a:t>Tes</a:t>
            </a:r>
            <a:r>
              <a:rPr lang="en-US" dirty="0" smtClean="0">
                <a:latin typeface="Agency FB" panose="020B0503020202020204" pitchFamily="34" charset="0"/>
              </a:rPr>
              <a:t> </a:t>
            </a:r>
            <a:r>
              <a:rPr lang="en-US" dirty="0" err="1" smtClean="0">
                <a:latin typeface="Agency FB" panose="020B0503020202020204" pitchFamily="34" charset="0"/>
              </a:rPr>
              <a:t>tersebut</a:t>
            </a:r>
            <a:r>
              <a:rPr lang="en-US" dirty="0" smtClean="0">
                <a:latin typeface="Agency FB" panose="020B0503020202020204" pitchFamily="34" charset="0"/>
              </a:rPr>
              <a:t> </a:t>
            </a:r>
            <a:r>
              <a:rPr lang="en-US" dirty="0" err="1" smtClean="0">
                <a:latin typeface="Agency FB" panose="020B0503020202020204" pitchFamily="34" charset="0"/>
              </a:rPr>
              <a:t>dapat</a:t>
            </a:r>
            <a:r>
              <a:rPr lang="en-US" dirty="0" smtClean="0">
                <a:latin typeface="Agency FB" panose="020B0503020202020204" pitchFamily="34" charset="0"/>
              </a:rPr>
              <a:t> </a:t>
            </a:r>
            <a:r>
              <a:rPr lang="en-US" dirty="0" err="1" smtClean="0">
                <a:latin typeface="Agency FB" panose="020B0503020202020204" pitchFamily="34" charset="0"/>
              </a:rPr>
              <a:t>mengungkap</a:t>
            </a:r>
            <a:r>
              <a:rPr lang="en-US" dirty="0" smtClean="0">
                <a:latin typeface="Agency FB" panose="020B0503020202020204" pitchFamily="34" charset="0"/>
              </a:rPr>
              <a:t> anemia, </a:t>
            </a:r>
            <a:r>
              <a:rPr lang="en-US" dirty="0" err="1" smtClean="0">
                <a:latin typeface="Agency FB" panose="020B0503020202020204" pitchFamily="34" charset="0"/>
              </a:rPr>
              <a:t>infeksi</a:t>
            </a:r>
            <a:r>
              <a:rPr lang="en-US" dirty="0" smtClean="0">
                <a:latin typeface="Agency FB" panose="020B0503020202020204" pitchFamily="34" charset="0"/>
              </a:rPr>
              <a:t>, </a:t>
            </a:r>
            <a:r>
              <a:rPr lang="en-US" dirty="0" err="1" smtClean="0">
                <a:latin typeface="Agency FB" panose="020B0503020202020204" pitchFamily="34" charset="0"/>
              </a:rPr>
              <a:t>bahkan</a:t>
            </a:r>
            <a:r>
              <a:rPr lang="en-US" dirty="0" smtClean="0">
                <a:latin typeface="Agency FB" panose="020B0503020202020204" pitchFamily="34" charset="0"/>
              </a:rPr>
              <a:t> </a:t>
            </a:r>
            <a:r>
              <a:rPr lang="en-US" dirty="0" err="1" smtClean="0">
                <a:latin typeface="Agency FB" panose="020B0503020202020204" pitchFamily="34" charset="0"/>
              </a:rPr>
              <a:t>kanker</a:t>
            </a:r>
            <a:r>
              <a:rPr lang="en-US" dirty="0" smtClean="0">
                <a:latin typeface="Agency FB" panose="020B0503020202020204" pitchFamily="34" charset="0"/>
              </a:rPr>
              <a:t> </a:t>
            </a:r>
            <a:r>
              <a:rPr lang="en-US" dirty="0" err="1" smtClean="0">
                <a:latin typeface="Agency FB" panose="020B0503020202020204" pitchFamily="34" charset="0"/>
              </a:rPr>
              <a:t>darah</a:t>
            </a:r>
            <a:r>
              <a:rPr lang="en-US" dirty="0" smtClean="0">
                <a:latin typeface="Agency FB" panose="020B0503020202020204" pitchFamily="34" charset="0"/>
              </a:rPr>
              <a:t>.</a:t>
            </a:r>
            <a:r>
              <a:rPr lang="id-ID" dirty="0" smtClean="0">
                <a:latin typeface="Agency FB" panose="020B0503020202020204" pitchFamily="34" charset="0"/>
              </a:rPr>
              <a:t/>
            </a:r>
            <a:br>
              <a:rPr lang="id-ID" dirty="0" smtClean="0">
                <a:latin typeface="Agency FB" panose="020B0503020202020204" pitchFamily="34" charset="0"/>
              </a:rPr>
            </a:br>
            <a:r>
              <a:rPr lang="id-ID" dirty="0" smtClean="0">
                <a:latin typeface="Agency FB" panose="020B0503020202020204" pitchFamily="34" charset="0"/>
              </a:rPr>
              <a:t>A biochemical profile.</a:t>
            </a:r>
            <a:br>
              <a:rPr lang="id-ID" dirty="0" smtClean="0">
                <a:latin typeface="Agency FB" panose="020B0503020202020204" pitchFamily="34" charset="0"/>
              </a:rPr>
            </a:br>
            <a:r>
              <a:rPr lang="id-ID" dirty="0" smtClean="0">
                <a:latin typeface="Agency FB" panose="020B0503020202020204" pitchFamily="34" charset="0"/>
              </a:rPr>
              <a:t>A</a:t>
            </a:r>
            <a:r>
              <a:rPr lang="en-US" dirty="0" smtClean="0">
                <a:latin typeface="Agency FB" panose="020B0503020202020204" pitchFamily="34" charset="0"/>
              </a:rPr>
              <a:t>cute phase reactant, usually the ESR or</a:t>
            </a:r>
            <a:r>
              <a:rPr lang="id-ID" dirty="0" smtClean="0">
                <a:latin typeface="Agency FB" panose="020B0503020202020204" pitchFamily="34" charset="0"/>
              </a:rPr>
              <a:t> CRP.</a:t>
            </a:r>
            <a:br>
              <a:rPr lang="id-ID" dirty="0" smtClean="0">
                <a:latin typeface="Agency FB" panose="020B0503020202020204" pitchFamily="34" charset="0"/>
              </a:rPr>
            </a:br>
            <a:r>
              <a:rPr lang="id-ID" dirty="0" smtClean="0">
                <a:latin typeface="Agency FB" panose="020B0503020202020204" pitchFamily="34" charset="0"/>
              </a:rPr>
              <a:t>T</a:t>
            </a:r>
            <a:r>
              <a:rPr lang="en-US" dirty="0" err="1" smtClean="0">
                <a:latin typeface="Agency FB" panose="020B0503020202020204" pitchFamily="34" charset="0"/>
              </a:rPr>
              <a:t>esting</a:t>
            </a:r>
            <a:r>
              <a:rPr lang="en-US" dirty="0" smtClean="0">
                <a:latin typeface="Agency FB" panose="020B0503020202020204" pitchFamily="34" charset="0"/>
              </a:rPr>
              <a:t> of urine, and microscopy of urine.</a:t>
            </a:r>
            <a:br>
              <a:rPr lang="en-US" dirty="0" smtClean="0">
                <a:latin typeface="Agency FB" panose="020B0503020202020204" pitchFamily="34" charset="0"/>
              </a:rPr>
            </a:br>
            <a:r>
              <a:rPr lang="id-ID" dirty="0" smtClean="0">
                <a:latin typeface="Agency FB" panose="020B0503020202020204" pitchFamily="34" charset="0"/>
              </a:rPr>
              <a:t>Immunology testing.</a:t>
            </a:r>
            <a:endParaRPr lang="id-ID" dirty="0">
              <a:latin typeface="Agency FB" panose="020B0503020202020204" pitchFamily="34" charset="0"/>
            </a:endParaRPr>
          </a:p>
        </p:txBody>
      </p:sp>
    </p:spTree>
    <p:extLst>
      <p:ext uri="{BB962C8B-B14F-4D97-AF65-F5344CB8AC3E}">
        <p14:creationId xmlns:p14="http://schemas.microsoft.com/office/powerpoint/2010/main" val="938963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719288"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Tes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Urin</a:t>
            </a:r>
            <a:r>
              <a:rPr lang="en-US" sz="3600" b="1" dirty="0" smtClean="0">
                <a:solidFill>
                  <a:srgbClr val="FFFF00"/>
                </a:solidFill>
                <a:latin typeface="Agency FB" panose="020B0503020202020204" pitchFamily="34" charset="0"/>
                <a:cs typeface="Calibri" pitchFamily="34" charset="0"/>
              </a:rPr>
              <a:t> Strip (</a:t>
            </a:r>
            <a:r>
              <a:rPr lang="en-US" sz="3600" b="1" dirty="0" err="1" smtClean="0">
                <a:solidFill>
                  <a:srgbClr val="FFFF00"/>
                </a:solidFill>
                <a:latin typeface="Agency FB" panose="020B0503020202020204" pitchFamily="34" charset="0"/>
                <a:cs typeface="Calibri" pitchFamily="34" charset="0"/>
              </a:rPr>
              <a:t>Cepat</a:t>
            </a:r>
            <a:r>
              <a:rPr lang="en-US" sz="3600" b="1" dirty="0" smtClean="0">
                <a:solidFill>
                  <a:srgbClr val="FFFF00"/>
                </a:solidFill>
                <a:latin typeface="Agency FB" panose="020B0503020202020204" pitchFamily="34" charset="0"/>
                <a:cs typeface="Calibri" pitchFamily="34" charset="0"/>
              </a:rPr>
              <a:t>)</a:t>
            </a:r>
          </a:p>
        </p:txBody>
      </p:sp>
      <p:sp>
        <p:nvSpPr>
          <p:cNvPr id="6" name="Rectangle 5"/>
          <p:cNvSpPr/>
          <p:nvPr/>
        </p:nvSpPr>
        <p:spPr>
          <a:xfrm>
            <a:off x="304800" y="1295400"/>
            <a:ext cx="8382000" cy="4462760"/>
          </a:xfrm>
          <a:prstGeom prst="rect">
            <a:avLst/>
          </a:prstGeom>
        </p:spPr>
        <p:txBody>
          <a:bodyPr wrap="square">
            <a:spAutoFit/>
          </a:bodyPr>
          <a:lstStyle/>
          <a:p>
            <a:r>
              <a:rPr lang="en-US" sz="2400" dirty="0" smtClean="0">
                <a:latin typeface="Agency FB" panose="020B0503020202020204" pitchFamily="34" charset="0"/>
              </a:rPr>
              <a:t> </a:t>
            </a:r>
            <a:endParaRPr lang="en-US" sz="2000" dirty="0" smtClean="0">
              <a:latin typeface="Agency FB" panose="020B0503020202020204" pitchFamily="34" charset="0"/>
            </a:endParaRPr>
          </a:p>
          <a:p>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strip </a:t>
            </a:r>
            <a:r>
              <a:rPr lang="en-US" sz="2000" dirty="0" err="1" smtClean="0">
                <a:latin typeface="Agency FB" panose="020B0503020202020204" pitchFamily="34" charset="0"/>
              </a:rPr>
              <a:t>adalah</a:t>
            </a:r>
            <a:r>
              <a:rPr lang="en-US" sz="2000" dirty="0" smtClean="0">
                <a:latin typeface="Agency FB" panose="020B0503020202020204" pitchFamily="34" charset="0"/>
              </a:rPr>
              <a:t> </a:t>
            </a:r>
            <a:r>
              <a:rPr lang="en-US" sz="2000" dirty="0" err="1" smtClean="0">
                <a:latin typeface="Agency FB" panose="020B0503020202020204" pitchFamily="34" charset="0"/>
              </a:rPr>
              <a:t>salah</a:t>
            </a:r>
            <a:r>
              <a:rPr lang="en-US" sz="2000" dirty="0" smtClean="0">
                <a:latin typeface="Agency FB" panose="020B0503020202020204" pitchFamily="34" charset="0"/>
              </a:rPr>
              <a:t> </a:t>
            </a:r>
            <a:r>
              <a:rPr lang="en-US" sz="2000" dirty="0" err="1" smtClean="0">
                <a:latin typeface="Agency FB" panose="020B0503020202020204" pitchFamily="34" charset="0"/>
              </a:rPr>
              <a:t>satu</a:t>
            </a:r>
            <a:r>
              <a:rPr lang="en-US" sz="2000" dirty="0" smtClean="0">
                <a:latin typeface="Agency FB" panose="020B0503020202020204" pitchFamily="34" charset="0"/>
              </a:rPr>
              <a:t> </a:t>
            </a:r>
            <a:r>
              <a:rPr lang="en-US" sz="2000" dirty="0" err="1" smtClean="0">
                <a:latin typeface="Agency FB" panose="020B0503020202020204" pitchFamily="34" charset="0"/>
              </a:rPr>
              <a:t>jenis</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yang </a:t>
            </a:r>
            <a:r>
              <a:rPr lang="en-US" sz="2000" dirty="0" err="1" smtClean="0">
                <a:latin typeface="Agency FB" panose="020B0503020202020204" pitchFamily="34" charset="0"/>
              </a:rPr>
              <a:t>dilakukan</a:t>
            </a:r>
            <a:r>
              <a:rPr lang="en-US" sz="2000" dirty="0" smtClean="0">
                <a:latin typeface="Agency FB" panose="020B0503020202020204" pitchFamily="34" charset="0"/>
              </a:rPr>
              <a:t> </a:t>
            </a:r>
            <a:r>
              <a:rPr lang="en-US" sz="2000" dirty="0" err="1" smtClean="0">
                <a:latin typeface="Agency FB" panose="020B0503020202020204" pitchFamily="34" charset="0"/>
              </a:rPr>
              <a:t>dengan</a:t>
            </a:r>
            <a:r>
              <a:rPr lang="en-US" sz="2000" dirty="0" smtClean="0">
                <a:latin typeface="Agency FB" panose="020B0503020202020204" pitchFamily="34" charset="0"/>
              </a:rPr>
              <a:t> </a:t>
            </a:r>
            <a:r>
              <a:rPr lang="en-US" sz="2000" dirty="0" err="1" smtClean="0">
                <a:latin typeface="Agency FB" panose="020B0503020202020204" pitchFamily="34" charset="0"/>
              </a:rPr>
              <a:t>cepat</a:t>
            </a:r>
            <a:r>
              <a:rPr lang="en-US" sz="2000" dirty="0" smtClean="0">
                <a:latin typeface="Agency FB" panose="020B0503020202020204" pitchFamily="34" charset="0"/>
              </a:rPr>
              <a:t>. Strip </a:t>
            </a:r>
            <a:r>
              <a:rPr lang="en-US" sz="2000" dirty="0" err="1" smtClean="0">
                <a:latin typeface="Agency FB" panose="020B0503020202020204" pitchFamily="34" charset="0"/>
              </a:rPr>
              <a:t>khusus</a:t>
            </a:r>
            <a:r>
              <a:rPr lang="en-US" sz="2000" dirty="0" smtClean="0">
                <a:latin typeface="Agency FB" panose="020B0503020202020204" pitchFamily="34" charset="0"/>
              </a:rPr>
              <a:t> yang </a:t>
            </a:r>
            <a:r>
              <a:rPr lang="en-US" sz="2000" dirty="0" err="1" smtClean="0">
                <a:latin typeface="Agency FB" panose="020B0503020202020204" pitchFamily="34" charset="0"/>
              </a:rPr>
              <a:t>digunakan</a:t>
            </a:r>
            <a:r>
              <a:rPr lang="en-US" sz="2000" dirty="0" smtClean="0">
                <a:latin typeface="Agency FB" panose="020B0503020202020204" pitchFamily="34" charset="0"/>
              </a:rPr>
              <a:t> </a:t>
            </a:r>
            <a:r>
              <a:rPr lang="en-US" sz="2000" dirty="0" err="1" smtClean="0">
                <a:latin typeface="Agency FB" panose="020B0503020202020204" pitchFamily="34" charset="0"/>
              </a:rPr>
              <a:t>dalam</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akan</a:t>
            </a:r>
            <a:r>
              <a:rPr lang="en-US" sz="2000" dirty="0" smtClean="0">
                <a:latin typeface="Agency FB" panose="020B0503020202020204" pitchFamily="34" charset="0"/>
              </a:rPr>
              <a:t> </a:t>
            </a:r>
            <a:r>
              <a:rPr lang="en-US" sz="2000" dirty="0" err="1" smtClean="0">
                <a:latin typeface="Agency FB" panose="020B0503020202020204" pitchFamily="34" charset="0"/>
              </a:rPr>
              <a:t>dicelupkan</a:t>
            </a:r>
            <a:r>
              <a:rPr lang="en-US" sz="2000" dirty="0" smtClean="0">
                <a:latin typeface="Agency FB" panose="020B0503020202020204" pitchFamily="34" charset="0"/>
              </a:rPr>
              <a:t> </a:t>
            </a:r>
            <a:r>
              <a:rPr lang="en-US" sz="2000" dirty="0" err="1" smtClean="0">
                <a:latin typeface="Agency FB" panose="020B0503020202020204" pitchFamily="34" charset="0"/>
              </a:rPr>
              <a:t>ke</a:t>
            </a:r>
            <a:r>
              <a:rPr lang="en-US" sz="2000" dirty="0" smtClean="0">
                <a:latin typeface="Agency FB" panose="020B0503020202020204" pitchFamily="34" charset="0"/>
              </a:rPr>
              <a:t> </a:t>
            </a:r>
            <a:r>
              <a:rPr lang="en-US" sz="2000" dirty="0" err="1" smtClean="0">
                <a:latin typeface="Agency FB" panose="020B0503020202020204" pitchFamily="34" charset="0"/>
              </a:rPr>
              <a:t>dalam</a:t>
            </a:r>
            <a:r>
              <a:rPr lang="en-US" sz="2000" dirty="0" smtClean="0">
                <a:latin typeface="Agency FB" panose="020B0503020202020204" pitchFamily="34" charset="0"/>
              </a:rPr>
              <a:t> </a:t>
            </a:r>
            <a:r>
              <a:rPr lang="en-US" sz="2000" dirty="0" err="1" smtClean="0">
                <a:latin typeface="Agency FB" panose="020B0503020202020204" pitchFamily="34" charset="0"/>
              </a:rPr>
              <a:t>sampel</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a:t>
            </a:r>
            <a:r>
              <a:rPr lang="en-US" sz="2000" dirty="0" err="1" smtClean="0">
                <a:latin typeface="Agency FB" panose="020B0503020202020204" pitchFamily="34" charset="0"/>
              </a:rPr>
              <a:t>selama</a:t>
            </a:r>
            <a:r>
              <a:rPr lang="en-US" sz="2000" dirty="0" smtClean="0">
                <a:latin typeface="Agency FB" panose="020B0503020202020204" pitchFamily="34" charset="0"/>
              </a:rPr>
              <a:t> </a:t>
            </a:r>
            <a:r>
              <a:rPr lang="en-US" sz="2000" dirty="0" err="1" smtClean="0">
                <a:latin typeface="Agency FB" panose="020B0503020202020204" pitchFamily="34" charset="0"/>
              </a:rPr>
              <a:t>beberapa</a:t>
            </a:r>
            <a:r>
              <a:rPr lang="en-US" sz="2000" dirty="0" smtClean="0">
                <a:latin typeface="Agency FB" panose="020B0503020202020204" pitchFamily="34" charset="0"/>
              </a:rPr>
              <a:t> </a:t>
            </a:r>
            <a:r>
              <a:rPr lang="en-US" sz="2000" dirty="0" err="1" smtClean="0">
                <a:latin typeface="Agency FB" panose="020B0503020202020204" pitchFamily="34" charset="0"/>
              </a:rPr>
              <a:t>detik</a:t>
            </a:r>
            <a:r>
              <a:rPr lang="en-US" sz="2000" dirty="0" smtClean="0">
                <a:latin typeface="Agency FB" panose="020B0503020202020204" pitchFamily="34" charset="0"/>
              </a:rPr>
              <a:t>. </a:t>
            </a:r>
            <a:r>
              <a:rPr lang="en-US" sz="2000" dirty="0" err="1" smtClean="0">
                <a:latin typeface="Agency FB" panose="020B0503020202020204" pitchFamily="34" charset="0"/>
              </a:rPr>
              <a:t>Hasil</a:t>
            </a:r>
            <a:r>
              <a:rPr lang="en-US" sz="2000" dirty="0" smtClean="0">
                <a:latin typeface="Agency FB" panose="020B0503020202020204" pitchFamily="34" charset="0"/>
              </a:rPr>
              <a:t> </a:t>
            </a:r>
            <a:r>
              <a:rPr lang="en-US" sz="2000" dirty="0" err="1" smtClean="0">
                <a:latin typeface="Agency FB" panose="020B0503020202020204" pitchFamily="34" charset="0"/>
              </a:rPr>
              <a:t>warna</a:t>
            </a:r>
            <a:r>
              <a:rPr lang="en-US" sz="2000" dirty="0" smtClean="0">
                <a:latin typeface="Agency FB" panose="020B0503020202020204" pitchFamily="34" charset="0"/>
              </a:rPr>
              <a:t> </a:t>
            </a:r>
            <a:r>
              <a:rPr lang="en-US" sz="2000" dirty="0" err="1" smtClean="0">
                <a:latin typeface="Agency FB" panose="020B0503020202020204" pitchFamily="34" charset="0"/>
              </a:rPr>
              <a:t>indikator</a:t>
            </a:r>
            <a:r>
              <a:rPr lang="en-US" sz="2000" dirty="0" smtClean="0">
                <a:latin typeface="Agency FB" panose="020B0503020202020204" pitchFamily="34" charset="0"/>
              </a:rPr>
              <a:t> yang </a:t>
            </a:r>
            <a:r>
              <a:rPr lang="en-US" sz="2000" dirty="0" err="1" smtClean="0">
                <a:latin typeface="Agency FB" panose="020B0503020202020204" pitchFamily="34" charset="0"/>
              </a:rPr>
              <a:t>berbeda</a:t>
            </a:r>
            <a:r>
              <a:rPr lang="en-US" sz="2000" dirty="0" smtClean="0">
                <a:latin typeface="Agency FB" panose="020B0503020202020204" pitchFamily="34" charset="0"/>
              </a:rPr>
              <a:t> </a:t>
            </a:r>
            <a:r>
              <a:rPr lang="en-US" sz="2000" dirty="0" err="1" smtClean="0">
                <a:latin typeface="Agency FB" panose="020B0503020202020204" pitchFamily="34" charset="0"/>
              </a:rPr>
              <a:t>akan</a:t>
            </a:r>
            <a:r>
              <a:rPr lang="en-US" sz="2000" dirty="0" smtClean="0">
                <a:latin typeface="Agency FB" panose="020B0503020202020204" pitchFamily="34" charset="0"/>
              </a:rPr>
              <a:t> </a:t>
            </a:r>
            <a:r>
              <a:rPr lang="en-US" sz="2000" dirty="0" err="1" smtClean="0">
                <a:latin typeface="Agency FB" panose="020B0503020202020204" pitchFamily="34" charset="0"/>
              </a:rPr>
              <a:t>bisa</a:t>
            </a:r>
            <a:r>
              <a:rPr lang="en-US" sz="2000" dirty="0" smtClean="0">
                <a:latin typeface="Agency FB" panose="020B0503020202020204" pitchFamily="34" charset="0"/>
              </a:rPr>
              <a:t> </a:t>
            </a:r>
            <a:r>
              <a:rPr lang="en-US" sz="2000" dirty="0" err="1" smtClean="0">
                <a:latin typeface="Agency FB" panose="020B0503020202020204" pitchFamily="34" charset="0"/>
              </a:rPr>
              <a:t>dilihat</a:t>
            </a:r>
            <a:r>
              <a:rPr lang="en-US" sz="2000" dirty="0" smtClean="0">
                <a:latin typeface="Agency FB" panose="020B0503020202020204" pitchFamily="34" charset="0"/>
              </a:rPr>
              <a:t> </a:t>
            </a:r>
            <a:r>
              <a:rPr lang="en-US" sz="2000" dirty="0" err="1" smtClean="0">
                <a:latin typeface="Agency FB" panose="020B0503020202020204" pitchFamily="34" charset="0"/>
              </a:rPr>
              <a:t>dari</a:t>
            </a:r>
            <a:r>
              <a:rPr lang="en-US" sz="2000" dirty="0" smtClean="0">
                <a:latin typeface="Agency FB" panose="020B0503020202020204" pitchFamily="34" charset="0"/>
              </a:rPr>
              <a:t> </a:t>
            </a:r>
            <a:r>
              <a:rPr lang="en-US" sz="2000" dirty="0" err="1" smtClean="0">
                <a:latin typeface="Agency FB" panose="020B0503020202020204" pitchFamily="34" charset="0"/>
              </a:rPr>
              <a:t>perubahan</a:t>
            </a:r>
            <a:r>
              <a:rPr lang="en-US" sz="2000" dirty="0" smtClean="0">
                <a:latin typeface="Agency FB" panose="020B0503020202020204" pitchFamily="34" charset="0"/>
              </a:rPr>
              <a:t>. </a:t>
            </a:r>
            <a:r>
              <a:rPr lang="en-US" sz="2000" dirty="0" err="1" smtClean="0">
                <a:latin typeface="Agency FB" panose="020B0503020202020204" pitchFamily="34" charset="0"/>
              </a:rPr>
              <a:t>Semua</a:t>
            </a:r>
            <a:r>
              <a:rPr lang="en-US" sz="2000" dirty="0" smtClean="0">
                <a:latin typeface="Agency FB" panose="020B0503020202020204" pitchFamily="34" charset="0"/>
              </a:rPr>
              <a:t> </a:t>
            </a:r>
            <a:r>
              <a:rPr lang="en-US" sz="2000" dirty="0" err="1" smtClean="0">
                <a:latin typeface="Agency FB" panose="020B0503020202020204" pitchFamily="34" charset="0"/>
              </a:rPr>
              <a:t>jenis</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ini</a:t>
            </a:r>
            <a:r>
              <a:rPr lang="en-US" sz="2000" dirty="0" smtClean="0">
                <a:latin typeface="Agency FB" panose="020B0503020202020204" pitchFamily="34" charset="0"/>
              </a:rPr>
              <a:t> </a:t>
            </a:r>
            <a:r>
              <a:rPr lang="en-US" sz="2000" dirty="0" err="1" smtClean="0">
                <a:latin typeface="Agency FB" panose="020B0503020202020204" pitchFamily="34" charset="0"/>
              </a:rPr>
              <a:t>bisa</a:t>
            </a:r>
            <a:r>
              <a:rPr lang="en-US" sz="2000" dirty="0" smtClean="0">
                <a:latin typeface="Agency FB" panose="020B0503020202020204" pitchFamily="34" charset="0"/>
              </a:rPr>
              <a:t> </a:t>
            </a:r>
            <a:r>
              <a:rPr lang="en-US" sz="2000" dirty="0" err="1" smtClean="0">
                <a:latin typeface="Agency FB" panose="020B0503020202020204" pitchFamily="34" charset="0"/>
              </a:rPr>
              <a:t>dilakukan</a:t>
            </a:r>
            <a:r>
              <a:rPr lang="en-US" sz="2000" dirty="0" smtClean="0">
                <a:latin typeface="Agency FB" panose="020B0503020202020204" pitchFamily="34" charset="0"/>
              </a:rPr>
              <a:t> </a:t>
            </a:r>
            <a:r>
              <a:rPr lang="en-US" sz="2000" dirty="0" err="1" smtClean="0">
                <a:latin typeface="Agency FB" panose="020B0503020202020204" pitchFamily="34" charset="0"/>
              </a:rPr>
              <a:t>dengan</a:t>
            </a:r>
            <a:r>
              <a:rPr lang="en-US" sz="2000" dirty="0" smtClean="0">
                <a:latin typeface="Agency FB" panose="020B0503020202020204" pitchFamily="34" charset="0"/>
              </a:rPr>
              <a:t> </a:t>
            </a:r>
            <a:r>
              <a:rPr lang="en-US" sz="2000" dirty="0" err="1" smtClean="0">
                <a:latin typeface="Agency FB" panose="020B0503020202020204" pitchFamily="34" charset="0"/>
              </a:rPr>
              <a:t>mudah</a:t>
            </a:r>
            <a:r>
              <a:rPr lang="en-US" sz="2000" dirty="0" smtClean="0">
                <a:latin typeface="Agency FB" panose="020B0503020202020204" pitchFamily="34" charset="0"/>
              </a:rPr>
              <a:t> </a:t>
            </a:r>
            <a:r>
              <a:rPr lang="en-US" sz="2000" dirty="0" err="1" smtClean="0">
                <a:latin typeface="Agency FB" panose="020B0503020202020204" pitchFamily="34" charset="0"/>
              </a:rPr>
              <a:t>dan</a:t>
            </a:r>
            <a:r>
              <a:rPr lang="en-US" sz="2000" dirty="0" smtClean="0">
                <a:latin typeface="Agency FB" panose="020B0503020202020204" pitchFamily="34" charset="0"/>
              </a:rPr>
              <a:t> </a:t>
            </a:r>
            <a:r>
              <a:rPr lang="en-US" sz="2000" dirty="0" err="1" smtClean="0">
                <a:latin typeface="Agency FB" panose="020B0503020202020204" pitchFamily="34" charset="0"/>
              </a:rPr>
              <a:t>pengambilan</a:t>
            </a:r>
            <a:r>
              <a:rPr lang="en-US" sz="2000" dirty="0" smtClean="0">
                <a:latin typeface="Agency FB" panose="020B0503020202020204" pitchFamily="34" charset="0"/>
              </a:rPr>
              <a:t> </a:t>
            </a:r>
            <a:r>
              <a:rPr lang="en-US" sz="2000" dirty="0" err="1" smtClean="0">
                <a:latin typeface="Agency FB" panose="020B0503020202020204" pitchFamily="34" charset="0"/>
              </a:rPr>
              <a:t>sampel</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juga </a:t>
            </a:r>
            <a:r>
              <a:rPr lang="en-US" sz="2000" dirty="0" err="1" smtClean="0">
                <a:latin typeface="Agency FB" panose="020B0503020202020204" pitchFamily="34" charset="0"/>
              </a:rPr>
              <a:t>harus</a:t>
            </a:r>
            <a:r>
              <a:rPr lang="en-US" sz="2000" dirty="0" smtClean="0">
                <a:latin typeface="Agency FB" panose="020B0503020202020204" pitchFamily="34" charset="0"/>
              </a:rPr>
              <a:t> </a:t>
            </a:r>
            <a:r>
              <a:rPr lang="en-US" sz="2000" dirty="0" err="1" smtClean="0">
                <a:latin typeface="Agency FB" panose="020B0503020202020204" pitchFamily="34" charset="0"/>
              </a:rPr>
              <a:t>dilakukan</a:t>
            </a:r>
            <a:r>
              <a:rPr lang="en-US" sz="2000" dirty="0" smtClean="0">
                <a:latin typeface="Agency FB" panose="020B0503020202020204" pitchFamily="34" charset="0"/>
              </a:rPr>
              <a:t> </a:t>
            </a:r>
            <a:r>
              <a:rPr lang="en-US" sz="2000" dirty="0" err="1" smtClean="0">
                <a:latin typeface="Agency FB" panose="020B0503020202020204" pitchFamily="34" charset="0"/>
              </a:rPr>
              <a:t>dengan</a:t>
            </a:r>
            <a:r>
              <a:rPr lang="en-US" sz="2000" dirty="0" smtClean="0">
                <a:latin typeface="Agency FB" panose="020B0503020202020204" pitchFamily="34" charset="0"/>
              </a:rPr>
              <a:t> </a:t>
            </a:r>
            <a:r>
              <a:rPr lang="en-US" sz="2000" dirty="0" err="1" smtClean="0">
                <a:latin typeface="Agency FB" panose="020B0503020202020204" pitchFamily="34" charset="0"/>
              </a:rPr>
              <a:t>benar</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a:t>
            </a:r>
            <a:r>
              <a:rPr lang="en-US" sz="2000" dirty="0" err="1" smtClean="0">
                <a:latin typeface="Agency FB" panose="020B0503020202020204" pitchFamily="34" charset="0"/>
              </a:rPr>
              <a:t>ini</a:t>
            </a:r>
            <a:r>
              <a:rPr lang="en-US" sz="2000" dirty="0" smtClean="0">
                <a:latin typeface="Agency FB" panose="020B0503020202020204" pitchFamily="34" charset="0"/>
              </a:rPr>
              <a:t> </a:t>
            </a:r>
            <a:r>
              <a:rPr lang="en-US" sz="2000" dirty="0" err="1" smtClean="0">
                <a:latin typeface="Agency FB" panose="020B0503020202020204" pitchFamily="34" charset="0"/>
              </a:rPr>
              <a:t>bisa</a:t>
            </a:r>
            <a:r>
              <a:rPr lang="en-US" sz="2000" dirty="0" smtClean="0">
                <a:latin typeface="Agency FB" panose="020B0503020202020204" pitchFamily="34" charset="0"/>
              </a:rPr>
              <a:t> </a:t>
            </a:r>
            <a:r>
              <a:rPr lang="en-US" sz="2000" dirty="0" err="1" smtClean="0">
                <a:latin typeface="Agency FB" panose="020B0503020202020204" pitchFamily="34" charset="0"/>
              </a:rPr>
              <a:t>dilakukan</a:t>
            </a:r>
            <a:r>
              <a:rPr lang="en-US" sz="2000" dirty="0" smtClean="0">
                <a:latin typeface="Agency FB" panose="020B0503020202020204" pitchFamily="34" charset="0"/>
              </a:rPr>
              <a:t> di </a:t>
            </a:r>
            <a:r>
              <a:rPr lang="en-US" sz="2000" dirty="0" err="1" smtClean="0">
                <a:latin typeface="Agency FB" panose="020B0503020202020204" pitchFamily="34" charset="0"/>
              </a:rPr>
              <a:t>rumah</a:t>
            </a:r>
            <a:r>
              <a:rPr lang="en-US" sz="2000" dirty="0" smtClean="0">
                <a:latin typeface="Agency FB" panose="020B0503020202020204" pitchFamily="34" charset="0"/>
              </a:rPr>
              <a:t>, </a:t>
            </a:r>
            <a:r>
              <a:rPr lang="en-US" sz="2000" dirty="0" err="1" smtClean="0">
                <a:latin typeface="Agency FB" panose="020B0503020202020204" pitchFamily="34" charset="0"/>
              </a:rPr>
              <a:t>rumah</a:t>
            </a:r>
            <a:r>
              <a:rPr lang="en-US" sz="2000" dirty="0" smtClean="0">
                <a:latin typeface="Agency FB" panose="020B0503020202020204" pitchFamily="34" charset="0"/>
              </a:rPr>
              <a:t> </a:t>
            </a:r>
            <a:r>
              <a:rPr lang="en-US" sz="2000" dirty="0" err="1" smtClean="0">
                <a:latin typeface="Agency FB" panose="020B0503020202020204" pitchFamily="34" charset="0"/>
              </a:rPr>
              <a:t>sakit</a:t>
            </a:r>
            <a:r>
              <a:rPr lang="en-US" sz="2000" dirty="0" smtClean="0">
                <a:latin typeface="Agency FB" panose="020B0503020202020204" pitchFamily="34" charset="0"/>
              </a:rPr>
              <a:t>, </a:t>
            </a:r>
            <a:r>
              <a:rPr lang="en-US" sz="2000" dirty="0" err="1" smtClean="0">
                <a:latin typeface="Agency FB" panose="020B0503020202020204" pitchFamily="34" charset="0"/>
              </a:rPr>
              <a:t>klinik</a:t>
            </a:r>
            <a:r>
              <a:rPr lang="en-US" sz="2000" dirty="0" smtClean="0">
                <a:latin typeface="Agency FB" panose="020B0503020202020204" pitchFamily="34" charset="0"/>
              </a:rPr>
              <a:t>, </a:t>
            </a:r>
            <a:r>
              <a:rPr lang="en-US" sz="2000" dirty="0" err="1" smtClean="0">
                <a:latin typeface="Agency FB" panose="020B0503020202020204" pitchFamily="34" charset="0"/>
              </a:rPr>
              <a:t>dan</a:t>
            </a:r>
            <a:r>
              <a:rPr lang="en-US" sz="2000" dirty="0" smtClean="0">
                <a:latin typeface="Agency FB" panose="020B0503020202020204" pitchFamily="34" charset="0"/>
              </a:rPr>
              <a:t> </a:t>
            </a:r>
            <a:r>
              <a:rPr lang="en-US" sz="2000" dirty="0" err="1" smtClean="0">
                <a:latin typeface="Agency FB" panose="020B0503020202020204" pitchFamily="34" charset="0"/>
              </a:rPr>
              <a:t>laboratorium</a:t>
            </a:r>
            <a:r>
              <a:rPr lang="en-US" sz="2000" dirty="0" smtClean="0">
                <a:latin typeface="Agency FB" panose="020B0503020202020204" pitchFamily="34" charset="0"/>
              </a:rPr>
              <a:t>.</a:t>
            </a:r>
          </a:p>
          <a:p>
            <a:endParaRPr lang="en-US" sz="2000" dirty="0" smtClean="0">
              <a:latin typeface="Agency FB" panose="020B0503020202020204" pitchFamily="34" charset="0"/>
            </a:endParaRPr>
          </a:p>
          <a:p>
            <a:r>
              <a:rPr lang="en-US" sz="2000" b="1" dirty="0" err="1" smtClean="0">
                <a:latin typeface="Agency FB" panose="020B0503020202020204" pitchFamily="34" charset="0"/>
              </a:rPr>
              <a:t>Fungsi</a:t>
            </a:r>
            <a:r>
              <a:rPr lang="en-US" sz="2000" b="1" dirty="0" smtClean="0">
                <a:latin typeface="Agency FB" panose="020B0503020202020204" pitchFamily="34" charset="0"/>
              </a:rPr>
              <a:t> </a:t>
            </a:r>
            <a:r>
              <a:rPr lang="en-US" sz="2000" b="1" dirty="0" err="1" smtClean="0">
                <a:latin typeface="Agency FB" panose="020B0503020202020204" pitchFamily="34" charset="0"/>
              </a:rPr>
              <a:t>tes</a:t>
            </a:r>
            <a:r>
              <a:rPr lang="en-US" sz="2000" b="1" dirty="0" smtClean="0">
                <a:latin typeface="Agency FB" panose="020B0503020202020204" pitchFamily="34" charset="0"/>
              </a:rPr>
              <a:t> </a:t>
            </a:r>
            <a:r>
              <a:rPr lang="en-US" sz="2000" b="1" dirty="0" err="1" smtClean="0">
                <a:latin typeface="Agency FB" panose="020B0503020202020204" pitchFamily="34" charset="0"/>
              </a:rPr>
              <a:t>urin</a:t>
            </a:r>
            <a:r>
              <a:rPr lang="en-US" sz="2000" b="1" dirty="0" smtClean="0">
                <a:latin typeface="Agency FB" panose="020B0503020202020204" pitchFamily="34" charset="0"/>
              </a:rPr>
              <a:t> </a:t>
            </a:r>
            <a:r>
              <a:rPr lang="en-US" sz="2000" b="1" dirty="0" err="1" smtClean="0">
                <a:latin typeface="Agency FB" panose="020B0503020202020204" pitchFamily="34" charset="0"/>
              </a:rPr>
              <a:t>cepat</a:t>
            </a:r>
            <a:r>
              <a:rPr lang="en-US" sz="2000" b="1" dirty="0" smtClean="0">
                <a:latin typeface="Agency FB" panose="020B0503020202020204" pitchFamily="34" charset="0"/>
              </a:rPr>
              <a:t> </a:t>
            </a:r>
            <a:r>
              <a:rPr lang="en-US" sz="2000" b="1" dirty="0" err="1" smtClean="0">
                <a:latin typeface="Agency FB" panose="020B0503020202020204" pitchFamily="34" charset="0"/>
              </a:rPr>
              <a:t>adalah</a:t>
            </a:r>
            <a:r>
              <a:rPr lang="en-US" sz="2000" b="1" dirty="0" smtClean="0">
                <a:latin typeface="Agency FB" panose="020B0503020202020204" pitchFamily="34" charset="0"/>
              </a:rPr>
              <a:t> </a:t>
            </a:r>
            <a:r>
              <a:rPr lang="en-US" sz="2000" b="1" dirty="0" err="1" smtClean="0">
                <a:latin typeface="Agency FB" panose="020B0503020202020204" pitchFamily="34" charset="0"/>
              </a:rPr>
              <a:t>sebagai</a:t>
            </a:r>
            <a:r>
              <a:rPr lang="en-US" sz="2000" b="1" dirty="0" smtClean="0">
                <a:latin typeface="Agency FB" panose="020B0503020202020204" pitchFamily="34" charset="0"/>
              </a:rPr>
              <a:t> </a:t>
            </a:r>
            <a:r>
              <a:rPr lang="en-US" sz="2000" b="1" dirty="0" err="1" smtClean="0">
                <a:latin typeface="Agency FB" panose="020B0503020202020204" pitchFamily="34" charset="0"/>
              </a:rPr>
              <a:t>berikut</a:t>
            </a:r>
            <a:r>
              <a:rPr lang="en-US" sz="2000" b="1" dirty="0" smtClean="0">
                <a:latin typeface="Agency FB" panose="020B0503020202020204" pitchFamily="34" charset="0"/>
              </a:rPr>
              <a:t>:</a:t>
            </a:r>
          </a:p>
          <a:p>
            <a:endParaRPr lang="en-US" sz="2000" dirty="0" smtClean="0">
              <a:latin typeface="Agency FB" panose="020B0503020202020204" pitchFamily="34" charset="0"/>
            </a:endParaRPr>
          </a:p>
          <a:p>
            <a:r>
              <a:rPr lang="en-US" sz="2000" dirty="0" smtClean="0">
                <a:latin typeface="Agency FB" panose="020B0503020202020204" pitchFamily="34" charset="0"/>
              </a:rPr>
              <a:t>a. </a:t>
            </a:r>
            <a:r>
              <a:rPr lang="en-US" sz="2000" dirty="0" err="1" smtClean="0">
                <a:latin typeface="Agency FB" panose="020B0503020202020204" pitchFamily="34" charset="0"/>
              </a:rPr>
              <a:t>Untuk</a:t>
            </a:r>
            <a:r>
              <a:rPr lang="en-US" sz="2000" dirty="0" smtClean="0">
                <a:latin typeface="Agency FB" panose="020B0503020202020204" pitchFamily="34" charset="0"/>
              </a:rPr>
              <a:t> </a:t>
            </a:r>
            <a:r>
              <a:rPr lang="en-US" sz="2000" dirty="0" err="1" smtClean="0">
                <a:latin typeface="Agency FB" panose="020B0503020202020204" pitchFamily="34" charset="0"/>
              </a:rPr>
              <a:t>mengetahui</a:t>
            </a:r>
            <a:r>
              <a:rPr lang="en-US" sz="2000" dirty="0" smtClean="0">
                <a:latin typeface="Agency FB" panose="020B0503020202020204" pitchFamily="34" charset="0"/>
              </a:rPr>
              <a:t> </a:t>
            </a:r>
            <a:r>
              <a:rPr lang="en-US" sz="2000" dirty="0" err="1" smtClean="0">
                <a:latin typeface="Agency FB" panose="020B0503020202020204" pitchFamily="34" charset="0"/>
              </a:rPr>
              <a:t>salah</a:t>
            </a:r>
            <a:r>
              <a:rPr lang="en-US" sz="2000" dirty="0" smtClean="0">
                <a:latin typeface="Agency FB" panose="020B0503020202020204" pitchFamily="34" charset="0"/>
              </a:rPr>
              <a:t> </a:t>
            </a:r>
            <a:r>
              <a:rPr lang="en-US" sz="2000" dirty="0" err="1" smtClean="0">
                <a:latin typeface="Agency FB" panose="020B0503020202020204" pitchFamily="34" charset="0"/>
              </a:rPr>
              <a:t>satu</a:t>
            </a:r>
            <a:r>
              <a:rPr lang="en-US" sz="2000" dirty="0" smtClean="0">
                <a:latin typeface="Agency FB" panose="020B0503020202020204" pitchFamily="34" charset="0"/>
              </a:rPr>
              <a:t> </a:t>
            </a:r>
            <a:r>
              <a:rPr lang="en-US" sz="2000" dirty="0" err="1" smtClean="0">
                <a:latin typeface="Agency FB" panose="020B0503020202020204" pitchFamily="34" charset="0"/>
              </a:rPr>
              <a:t>kondisi</a:t>
            </a:r>
            <a:r>
              <a:rPr lang="en-US" sz="2000" dirty="0" smtClean="0">
                <a:latin typeface="Agency FB" panose="020B0503020202020204" pitchFamily="34" charset="0"/>
              </a:rPr>
              <a:t> yang </a:t>
            </a:r>
            <a:r>
              <a:rPr lang="en-US" sz="2000" dirty="0" err="1" smtClean="0">
                <a:latin typeface="Agency FB" panose="020B0503020202020204" pitchFamily="34" charset="0"/>
              </a:rPr>
              <a:t>menggambarkan</a:t>
            </a:r>
            <a:r>
              <a:rPr lang="en-US" sz="2000" dirty="0" smtClean="0">
                <a:latin typeface="Agency FB" panose="020B0503020202020204" pitchFamily="34" charset="0"/>
              </a:rPr>
              <a:t> </a:t>
            </a:r>
            <a:r>
              <a:rPr lang="en-US" sz="2000" dirty="0" err="1" smtClean="0">
                <a:latin typeface="Agency FB" panose="020B0503020202020204" pitchFamily="34" charset="0"/>
              </a:rPr>
              <a:t>penyakit</a:t>
            </a:r>
            <a:r>
              <a:rPr lang="en-US" sz="2000" dirty="0" smtClean="0">
                <a:latin typeface="Agency FB" panose="020B0503020202020204" pitchFamily="34" charset="0"/>
              </a:rPr>
              <a:t> </a:t>
            </a:r>
            <a:r>
              <a:rPr lang="en-US" sz="2000" dirty="0" err="1" smtClean="0">
                <a:latin typeface="Agency FB" panose="020B0503020202020204" pitchFamily="34" charset="0"/>
              </a:rPr>
              <a:t>pada</a:t>
            </a:r>
            <a:r>
              <a:rPr lang="en-US" sz="2000" dirty="0" smtClean="0">
                <a:latin typeface="Agency FB" panose="020B0503020202020204" pitchFamily="34" charset="0"/>
              </a:rPr>
              <a:t> </a:t>
            </a:r>
            <a:r>
              <a:rPr lang="en-US" sz="2000" dirty="0" err="1" smtClean="0">
                <a:latin typeface="Agency FB" panose="020B0503020202020204" pitchFamily="34" charset="0"/>
              </a:rPr>
              <a:t>bagian</a:t>
            </a:r>
            <a:r>
              <a:rPr lang="en-US" sz="2000" dirty="0" smtClean="0">
                <a:latin typeface="Agency FB" panose="020B0503020202020204" pitchFamily="34" charset="0"/>
              </a:rPr>
              <a:t> </a:t>
            </a:r>
            <a:r>
              <a:rPr lang="en-US" sz="2000" dirty="0" err="1" smtClean="0">
                <a:latin typeface="Agency FB" panose="020B0503020202020204" pitchFamily="34" charset="0"/>
              </a:rPr>
              <a:t>bawah</a:t>
            </a:r>
            <a:r>
              <a:rPr lang="en-US" sz="2000" dirty="0" smtClean="0">
                <a:latin typeface="Agency FB" panose="020B0503020202020204" pitchFamily="34" charset="0"/>
              </a:rPr>
              <a:t> </a:t>
            </a:r>
            <a:r>
              <a:rPr lang="en-US" sz="2000" dirty="0" err="1" smtClean="0">
                <a:latin typeface="Agency FB" panose="020B0503020202020204" pitchFamily="34" charset="0"/>
              </a:rPr>
              <a:t>perut</a:t>
            </a:r>
            <a:r>
              <a:rPr lang="en-US" sz="2000" dirty="0" smtClean="0">
                <a:latin typeface="Agency FB" panose="020B0503020202020204" pitchFamily="34" charset="0"/>
              </a:rPr>
              <a:t>.</a:t>
            </a:r>
          </a:p>
          <a:p>
            <a:r>
              <a:rPr lang="en-US" sz="2000" dirty="0" smtClean="0">
                <a:latin typeface="Agency FB" panose="020B0503020202020204" pitchFamily="34" charset="0"/>
              </a:rPr>
              <a:t>b. </a:t>
            </a:r>
            <a:r>
              <a:rPr lang="en-US" sz="2000" dirty="0" err="1" smtClean="0">
                <a:latin typeface="Agency FB" panose="020B0503020202020204" pitchFamily="34" charset="0"/>
              </a:rPr>
              <a:t>Untuk</a:t>
            </a:r>
            <a:r>
              <a:rPr lang="en-US" sz="2000" dirty="0" smtClean="0">
                <a:latin typeface="Agency FB" panose="020B0503020202020204" pitchFamily="34" charset="0"/>
              </a:rPr>
              <a:t> </a:t>
            </a:r>
            <a:r>
              <a:rPr lang="en-US" sz="2000" dirty="0" err="1" smtClean="0">
                <a:latin typeface="Agency FB" panose="020B0503020202020204" pitchFamily="34" charset="0"/>
              </a:rPr>
              <a:t>mengetahui</a:t>
            </a:r>
            <a:r>
              <a:rPr lang="en-US" sz="2000" dirty="0" smtClean="0">
                <a:latin typeface="Agency FB" panose="020B0503020202020204" pitchFamily="34" charset="0"/>
              </a:rPr>
              <a:t> </a:t>
            </a:r>
            <a:r>
              <a:rPr lang="en-US" sz="2000" dirty="0" err="1" smtClean="0">
                <a:latin typeface="Agency FB" panose="020B0503020202020204" pitchFamily="34" charset="0"/>
              </a:rPr>
              <a:t>kondisi</a:t>
            </a:r>
            <a:r>
              <a:rPr lang="en-US" sz="2000" dirty="0" smtClean="0">
                <a:latin typeface="Agency FB" panose="020B0503020202020204" pitchFamily="34" charset="0"/>
              </a:rPr>
              <a:t> </a:t>
            </a:r>
            <a:r>
              <a:rPr lang="en-US" sz="2000" dirty="0" err="1" smtClean="0">
                <a:latin typeface="Agency FB" panose="020B0503020202020204" pitchFamily="34" charset="0"/>
              </a:rPr>
              <a:t>atau</a:t>
            </a:r>
            <a:r>
              <a:rPr lang="en-US" sz="2000" dirty="0" smtClean="0">
                <a:latin typeface="Agency FB" panose="020B0503020202020204" pitchFamily="34" charset="0"/>
              </a:rPr>
              <a:t> </a:t>
            </a:r>
            <a:r>
              <a:rPr lang="en-US" sz="2000" dirty="0" err="1" smtClean="0">
                <a:latin typeface="Agency FB" panose="020B0503020202020204" pitchFamily="34" charset="0"/>
              </a:rPr>
              <a:t>penyakit</a:t>
            </a:r>
            <a:r>
              <a:rPr lang="en-US" sz="2000" dirty="0" smtClean="0">
                <a:latin typeface="Agency FB" panose="020B0503020202020204" pitchFamily="34" charset="0"/>
              </a:rPr>
              <a:t> yang </a:t>
            </a:r>
            <a:r>
              <a:rPr lang="en-US" sz="2000" dirty="0" err="1" smtClean="0">
                <a:latin typeface="Agency FB" panose="020B0503020202020204" pitchFamily="34" charset="0"/>
              </a:rPr>
              <a:t>menyerang</a:t>
            </a:r>
            <a:r>
              <a:rPr lang="en-US" sz="2000" dirty="0" smtClean="0">
                <a:latin typeface="Agency FB" panose="020B0503020202020204" pitchFamily="34" charset="0"/>
              </a:rPr>
              <a:t> </a:t>
            </a:r>
            <a:r>
              <a:rPr lang="en-US" sz="2000" dirty="0" err="1" smtClean="0">
                <a:latin typeface="Agency FB" panose="020B0503020202020204" pitchFamily="34" charset="0"/>
              </a:rPr>
              <a:t>pada</a:t>
            </a:r>
            <a:r>
              <a:rPr lang="en-US" sz="2000" dirty="0" smtClean="0">
                <a:latin typeface="Agency FB" panose="020B0503020202020204" pitchFamily="34" charset="0"/>
              </a:rPr>
              <a:t> </a:t>
            </a:r>
            <a:r>
              <a:rPr lang="en-US" sz="2000" dirty="0" err="1" smtClean="0">
                <a:latin typeface="Agency FB" panose="020B0503020202020204" pitchFamily="34" charset="0"/>
              </a:rPr>
              <a:t>bagian</a:t>
            </a:r>
            <a:r>
              <a:rPr lang="en-US" sz="2000" dirty="0" smtClean="0">
                <a:latin typeface="Agency FB" panose="020B0503020202020204" pitchFamily="34" charset="0"/>
              </a:rPr>
              <a:t> </a:t>
            </a:r>
            <a:r>
              <a:rPr lang="en-US" sz="2000" dirty="0" err="1" smtClean="0">
                <a:latin typeface="Agency FB" panose="020B0503020202020204" pitchFamily="34" charset="0"/>
              </a:rPr>
              <a:t>punggung</a:t>
            </a:r>
            <a:r>
              <a:rPr lang="en-US" sz="2000" dirty="0" smtClean="0">
                <a:latin typeface="Agency FB" panose="020B0503020202020204" pitchFamily="34" charset="0"/>
              </a:rPr>
              <a:t>.</a:t>
            </a:r>
          </a:p>
          <a:p>
            <a:r>
              <a:rPr lang="en-US" sz="2000" dirty="0" smtClean="0">
                <a:latin typeface="Agency FB" panose="020B0503020202020204" pitchFamily="34" charset="0"/>
              </a:rPr>
              <a:t>c. </a:t>
            </a:r>
            <a:r>
              <a:rPr lang="en-US" sz="2000" dirty="0" err="1" smtClean="0">
                <a:latin typeface="Agency FB" panose="020B0503020202020204" pitchFamily="34" charset="0"/>
              </a:rPr>
              <a:t>Untuk</a:t>
            </a:r>
            <a:r>
              <a:rPr lang="en-US" sz="2000" dirty="0" smtClean="0">
                <a:latin typeface="Agency FB" panose="020B0503020202020204" pitchFamily="34" charset="0"/>
              </a:rPr>
              <a:t> </a:t>
            </a:r>
            <a:r>
              <a:rPr lang="en-US" sz="2000" dirty="0" err="1" smtClean="0">
                <a:latin typeface="Agency FB" panose="020B0503020202020204" pitchFamily="34" charset="0"/>
              </a:rPr>
              <a:t>mengetahui</a:t>
            </a:r>
            <a:r>
              <a:rPr lang="en-US" sz="2000" dirty="0" smtClean="0">
                <a:latin typeface="Agency FB" panose="020B0503020202020204" pitchFamily="34" charset="0"/>
              </a:rPr>
              <a:t> </a:t>
            </a:r>
            <a:r>
              <a:rPr lang="en-US" sz="2000" dirty="0" err="1" smtClean="0">
                <a:latin typeface="Agency FB" panose="020B0503020202020204" pitchFamily="34" charset="0"/>
              </a:rPr>
              <a:t>kondisi</a:t>
            </a:r>
            <a:r>
              <a:rPr lang="en-US" sz="2000" dirty="0" smtClean="0">
                <a:latin typeface="Agency FB" panose="020B0503020202020204" pitchFamily="34" charset="0"/>
              </a:rPr>
              <a:t> </a:t>
            </a:r>
            <a:r>
              <a:rPr lang="en-US" sz="2000" dirty="0" err="1" smtClean="0">
                <a:latin typeface="Agency FB" panose="020B0503020202020204" pitchFamily="34" charset="0"/>
              </a:rPr>
              <a:t>penyakit</a:t>
            </a:r>
            <a:r>
              <a:rPr lang="en-US" sz="2000" dirty="0" smtClean="0">
                <a:latin typeface="Agency FB" panose="020B0503020202020204" pitchFamily="34" charset="0"/>
              </a:rPr>
              <a:t> </a:t>
            </a:r>
            <a:r>
              <a:rPr lang="en-US" sz="2000" dirty="0" err="1" smtClean="0">
                <a:latin typeface="Agency FB" panose="020B0503020202020204" pitchFamily="34" charset="0"/>
              </a:rPr>
              <a:t>pada</a:t>
            </a:r>
            <a:r>
              <a:rPr lang="en-US" sz="2000" dirty="0" smtClean="0">
                <a:latin typeface="Agency FB" panose="020B0503020202020204" pitchFamily="34" charset="0"/>
              </a:rPr>
              <a:t> </a:t>
            </a:r>
            <a:r>
              <a:rPr lang="en-US" sz="2000" dirty="0" err="1" smtClean="0">
                <a:latin typeface="Agency FB" panose="020B0503020202020204" pitchFamily="34" charset="0"/>
              </a:rPr>
              <a:t>saluran</a:t>
            </a:r>
            <a:r>
              <a:rPr lang="en-US" sz="2000" dirty="0" smtClean="0">
                <a:latin typeface="Agency FB" panose="020B0503020202020204" pitchFamily="34" charset="0"/>
              </a:rPr>
              <a:t> </a:t>
            </a:r>
            <a:r>
              <a:rPr lang="en-US" sz="2000" dirty="0" err="1" smtClean="0">
                <a:latin typeface="Agency FB" panose="020B0503020202020204" pitchFamily="34" charset="0"/>
              </a:rPr>
              <a:t>kemih</a:t>
            </a:r>
            <a:r>
              <a:rPr lang="en-US" sz="2000" dirty="0" smtClean="0">
                <a:latin typeface="Agency FB" panose="020B0503020202020204" pitchFamily="34" charset="0"/>
              </a:rPr>
              <a:t>.</a:t>
            </a:r>
          </a:p>
          <a:p>
            <a:r>
              <a:rPr lang="en-US" sz="2000" dirty="0" smtClean="0">
                <a:latin typeface="Agency FB" panose="020B0503020202020204" pitchFamily="34" charset="0"/>
              </a:rPr>
              <a:t>d. </a:t>
            </a:r>
            <a:r>
              <a:rPr lang="en-US" sz="2000" dirty="0" err="1" smtClean="0">
                <a:latin typeface="Agency FB" panose="020B0503020202020204" pitchFamily="34" charset="0"/>
              </a:rPr>
              <a:t>Melihat</a:t>
            </a:r>
            <a:r>
              <a:rPr lang="en-US" sz="2000" dirty="0" smtClean="0">
                <a:latin typeface="Agency FB" panose="020B0503020202020204" pitchFamily="34" charset="0"/>
              </a:rPr>
              <a:t> </a:t>
            </a:r>
            <a:r>
              <a:rPr lang="en-US" sz="2000" dirty="0" err="1" smtClean="0">
                <a:latin typeface="Agency FB" panose="020B0503020202020204" pitchFamily="34" charset="0"/>
              </a:rPr>
              <a:t>kondisi</a:t>
            </a:r>
            <a:r>
              <a:rPr lang="en-US" sz="2000" dirty="0" smtClean="0">
                <a:latin typeface="Agency FB" panose="020B0503020202020204" pitchFamily="34" charset="0"/>
              </a:rPr>
              <a:t> </a:t>
            </a:r>
            <a:r>
              <a:rPr lang="en-US" sz="2000" dirty="0" err="1" smtClean="0">
                <a:latin typeface="Agency FB" panose="020B0503020202020204" pitchFamily="34" charset="0"/>
              </a:rPr>
              <a:t>kesehatan</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a:t>
            </a:r>
            <a:r>
              <a:rPr lang="en-US" sz="2000" dirty="0" err="1" smtClean="0">
                <a:latin typeface="Agency FB" panose="020B0503020202020204" pitchFamily="34" charset="0"/>
              </a:rPr>
              <a:t>jika</a:t>
            </a:r>
            <a:r>
              <a:rPr lang="en-US" sz="2000" dirty="0" smtClean="0">
                <a:latin typeface="Agency FB" panose="020B0503020202020204" pitchFamily="34" charset="0"/>
              </a:rPr>
              <a:t> </a:t>
            </a:r>
            <a:r>
              <a:rPr lang="en-US" sz="2000" dirty="0" err="1" smtClean="0">
                <a:latin typeface="Agency FB" panose="020B0503020202020204" pitchFamily="34" charset="0"/>
              </a:rPr>
              <a:t>mengandung</a:t>
            </a:r>
            <a:r>
              <a:rPr lang="en-US" sz="2000" dirty="0" smtClean="0">
                <a:latin typeface="Agency FB" panose="020B0503020202020204" pitchFamily="34" charset="0"/>
              </a:rPr>
              <a:t> </a:t>
            </a:r>
            <a:r>
              <a:rPr lang="en-US" sz="2000" dirty="0" err="1" smtClean="0">
                <a:latin typeface="Agency FB" panose="020B0503020202020204" pitchFamily="34" charset="0"/>
              </a:rPr>
              <a:t>darah</a:t>
            </a:r>
            <a:r>
              <a:rPr lang="en-US" sz="2000" dirty="0" smtClean="0">
                <a:latin typeface="Agency FB" panose="020B0503020202020204" pitchFamily="34" charset="0"/>
              </a:rPr>
              <a:t>.</a:t>
            </a:r>
          </a:p>
          <a:p>
            <a:r>
              <a:rPr lang="en-US" sz="2000" dirty="0" smtClean="0">
                <a:latin typeface="Agency FB" panose="020B0503020202020204" pitchFamily="34" charset="0"/>
              </a:rPr>
              <a:t>e. </a:t>
            </a:r>
            <a:r>
              <a:rPr lang="en-US" sz="2000" dirty="0" err="1" smtClean="0">
                <a:latin typeface="Agency FB" panose="020B0503020202020204" pitchFamily="34" charset="0"/>
              </a:rPr>
              <a:t>Untuk</a:t>
            </a:r>
            <a:r>
              <a:rPr lang="en-US" sz="2000" dirty="0" smtClean="0">
                <a:latin typeface="Agency FB" panose="020B0503020202020204" pitchFamily="34" charset="0"/>
              </a:rPr>
              <a:t> </a:t>
            </a:r>
            <a:r>
              <a:rPr lang="en-US" sz="2000" dirty="0" err="1" smtClean="0">
                <a:latin typeface="Agency FB" panose="020B0503020202020204" pitchFamily="34" charset="0"/>
              </a:rPr>
              <a:t>mengetahui</a:t>
            </a:r>
            <a:r>
              <a:rPr lang="en-US" sz="2000" dirty="0" smtClean="0">
                <a:latin typeface="Agency FB" panose="020B0503020202020204" pitchFamily="34" charset="0"/>
              </a:rPr>
              <a:t> </a:t>
            </a:r>
            <a:r>
              <a:rPr lang="en-US" sz="2000" dirty="0" err="1" smtClean="0">
                <a:latin typeface="Agency FB" panose="020B0503020202020204" pitchFamily="34" charset="0"/>
              </a:rPr>
              <a:t>kadar</a:t>
            </a:r>
            <a:r>
              <a:rPr lang="en-US" sz="2000" dirty="0" smtClean="0">
                <a:latin typeface="Agency FB" panose="020B0503020202020204" pitchFamily="34" charset="0"/>
              </a:rPr>
              <a:t> </a:t>
            </a:r>
            <a:r>
              <a:rPr lang="en-US" sz="2000" dirty="0" err="1" smtClean="0">
                <a:latin typeface="Agency FB" panose="020B0503020202020204" pitchFamily="34" charset="0"/>
              </a:rPr>
              <a:t>gula</a:t>
            </a:r>
            <a:r>
              <a:rPr lang="en-US" sz="2000" dirty="0" smtClean="0">
                <a:latin typeface="Agency FB" panose="020B0503020202020204" pitchFamily="34" charset="0"/>
              </a:rPr>
              <a:t> </a:t>
            </a:r>
            <a:r>
              <a:rPr lang="en-US" sz="2000" dirty="0" err="1" smtClean="0">
                <a:latin typeface="Agency FB" panose="020B0503020202020204" pitchFamily="34" charset="0"/>
              </a:rPr>
              <a:t>dalam</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a:t>
            </a:r>
            <a:r>
              <a:rPr lang="en-US" sz="2000" dirty="0" err="1" smtClean="0">
                <a:latin typeface="Agency FB" panose="020B0503020202020204" pitchFamily="34" charset="0"/>
              </a:rPr>
              <a:t>khusus</a:t>
            </a:r>
            <a:r>
              <a:rPr lang="en-US" sz="2000" dirty="0" smtClean="0">
                <a:latin typeface="Agency FB" panose="020B0503020202020204" pitchFamily="34" charset="0"/>
              </a:rPr>
              <a:t> </a:t>
            </a:r>
            <a:r>
              <a:rPr lang="en-US" sz="2000" dirty="0" err="1" smtClean="0">
                <a:latin typeface="Agency FB" panose="020B0503020202020204" pitchFamily="34" charset="0"/>
              </a:rPr>
              <a:t>untuk</a:t>
            </a:r>
            <a:r>
              <a:rPr lang="en-US" sz="2000" dirty="0" smtClean="0">
                <a:latin typeface="Agency FB" panose="020B0503020202020204" pitchFamily="34" charset="0"/>
              </a:rPr>
              <a:t> </a:t>
            </a:r>
            <a:r>
              <a:rPr lang="en-US" sz="2000" dirty="0" err="1" smtClean="0">
                <a:latin typeface="Agency FB" panose="020B0503020202020204" pitchFamily="34" charset="0"/>
              </a:rPr>
              <a:t>penderita</a:t>
            </a:r>
            <a:r>
              <a:rPr lang="en-US" sz="2000" dirty="0" smtClean="0">
                <a:latin typeface="Agency FB" panose="020B0503020202020204" pitchFamily="34" charset="0"/>
              </a:rPr>
              <a:t> diabetes)</a:t>
            </a:r>
          </a:p>
        </p:txBody>
      </p:sp>
    </p:spTree>
    <p:extLst>
      <p:ext uri="{BB962C8B-B14F-4D97-AF65-F5344CB8AC3E}">
        <p14:creationId xmlns:p14="http://schemas.microsoft.com/office/powerpoint/2010/main" val="3398374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4025461"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Penilaian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Tes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urin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Cepat</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304800" y="1295400"/>
            <a:ext cx="8382000" cy="4770537"/>
          </a:xfrm>
          <a:prstGeom prst="rect">
            <a:avLst/>
          </a:prstGeom>
        </p:spPr>
        <p:txBody>
          <a:bodyPr wrap="square">
            <a:spAutoFit/>
          </a:bodyPr>
          <a:lstStyle/>
          <a:p>
            <a:r>
              <a:rPr lang="en-US" sz="2400" dirty="0" smtClean="0">
                <a:latin typeface="Agency FB" panose="020B0503020202020204" pitchFamily="34" charset="0"/>
              </a:rPr>
              <a:t> </a:t>
            </a:r>
            <a:endParaRPr lang="en-US" sz="2000" dirty="0" smtClean="0">
              <a:latin typeface="Agency FB" panose="020B0503020202020204" pitchFamily="34" charset="0"/>
            </a:endParaRPr>
          </a:p>
          <a:p>
            <a:r>
              <a:rPr lang="en-US" sz="2000" dirty="0" smtClean="0">
                <a:latin typeface="Agency FB" panose="020B0503020202020204" pitchFamily="34" charset="0"/>
              </a:rPr>
              <a:t>Ada </a:t>
            </a:r>
            <a:r>
              <a:rPr lang="en-US" sz="2000" dirty="0" err="1" smtClean="0">
                <a:latin typeface="Agency FB" panose="020B0503020202020204" pitchFamily="34" charset="0"/>
              </a:rPr>
              <a:t>beberapa</a:t>
            </a:r>
            <a:r>
              <a:rPr lang="en-US" sz="2000" dirty="0" smtClean="0">
                <a:latin typeface="Agency FB" panose="020B0503020202020204" pitchFamily="34" charset="0"/>
              </a:rPr>
              <a:t> </a:t>
            </a:r>
            <a:r>
              <a:rPr lang="en-US" sz="2000" dirty="0" err="1" smtClean="0">
                <a:latin typeface="Agency FB" panose="020B0503020202020204" pitchFamily="34" charset="0"/>
              </a:rPr>
              <a:t>penilaian</a:t>
            </a:r>
            <a:r>
              <a:rPr lang="en-US" sz="2000" dirty="0" smtClean="0">
                <a:latin typeface="Agency FB" panose="020B0503020202020204" pitchFamily="34" charset="0"/>
              </a:rPr>
              <a:t> yang </a:t>
            </a:r>
            <a:r>
              <a:rPr lang="en-US" sz="2000" dirty="0" err="1" smtClean="0">
                <a:latin typeface="Agency FB" panose="020B0503020202020204" pitchFamily="34" charset="0"/>
              </a:rPr>
              <a:t>didapatkan</a:t>
            </a:r>
            <a:r>
              <a:rPr lang="en-US" sz="2000" dirty="0" smtClean="0">
                <a:latin typeface="Agency FB" panose="020B0503020202020204" pitchFamily="34" charset="0"/>
              </a:rPr>
              <a:t> </a:t>
            </a:r>
            <a:r>
              <a:rPr lang="en-US" sz="2000" dirty="0" err="1" smtClean="0">
                <a:latin typeface="Agency FB" panose="020B0503020202020204" pitchFamily="34" charset="0"/>
              </a:rPr>
              <a:t>dari</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a:t>
            </a:r>
            <a:r>
              <a:rPr lang="en-US" sz="2000" dirty="0" err="1" smtClean="0">
                <a:latin typeface="Agency FB" panose="020B0503020202020204" pitchFamily="34" charset="0"/>
              </a:rPr>
              <a:t>cepat</a:t>
            </a:r>
            <a:r>
              <a:rPr lang="en-US" sz="2000" dirty="0" smtClean="0">
                <a:latin typeface="Agency FB" panose="020B0503020202020204" pitchFamily="34" charset="0"/>
              </a:rPr>
              <a:t>. </a:t>
            </a:r>
            <a:r>
              <a:rPr lang="en-US" sz="2000" dirty="0" err="1" smtClean="0">
                <a:latin typeface="Agency FB" panose="020B0503020202020204" pitchFamily="34" charset="0"/>
              </a:rPr>
              <a:t>Semua</a:t>
            </a:r>
            <a:r>
              <a:rPr lang="en-US" sz="2000" dirty="0" smtClean="0">
                <a:latin typeface="Agency FB" panose="020B0503020202020204" pitchFamily="34" charset="0"/>
              </a:rPr>
              <a:t> </a:t>
            </a:r>
            <a:r>
              <a:rPr lang="en-US" sz="2000" dirty="0" err="1" smtClean="0">
                <a:latin typeface="Agency FB" panose="020B0503020202020204" pitchFamily="34" charset="0"/>
              </a:rPr>
              <a:t>penilain</a:t>
            </a:r>
            <a:r>
              <a:rPr lang="en-US" sz="2000" dirty="0" smtClean="0">
                <a:latin typeface="Agency FB" panose="020B0503020202020204" pitchFamily="34" charset="0"/>
              </a:rPr>
              <a:t> yang </a:t>
            </a:r>
            <a:r>
              <a:rPr lang="en-US" sz="2000" dirty="0" err="1" smtClean="0">
                <a:latin typeface="Agency FB" panose="020B0503020202020204" pitchFamily="34" charset="0"/>
              </a:rPr>
              <a:t>dilakukan</a:t>
            </a:r>
            <a:r>
              <a:rPr lang="en-US" sz="2000" dirty="0" smtClean="0">
                <a:latin typeface="Agency FB" panose="020B0503020202020204" pitchFamily="34" charset="0"/>
              </a:rPr>
              <a:t> </a:t>
            </a:r>
            <a:r>
              <a:rPr lang="en-US" sz="2000" dirty="0" err="1" smtClean="0">
                <a:latin typeface="Agency FB" panose="020B0503020202020204" pitchFamily="34" charset="0"/>
              </a:rPr>
              <a:t>seharusnya</a:t>
            </a:r>
            <a:r>
              <a:rPr lang="en-US" sz="2000" dirty="0" smtClean="0">
                <a:latin typeface="Agency FB" panose="020B0503020202020204" pitchFamily="34" charset="0"/>
              </a:rPr>
              <a:t> </a:t>
            </a:r>
            <a:r>
              <a:rPr lang="en-US" sz="2000" dirty="0" err="1" smtClean="0">
                <a:latin typeface="Agency FB" panose="020B0503020202020204" pitchFamily="34" charset="0"/>
              </a:rPr>
              <a:t>menunjukkan</a:t>
            </a:r>
            <a:r>
              <a:rPr lang="en-US" sz="2000" dirty="0" smtClean="0">
                <a:latin typeface="Agency FB" panose="020B0503020202020204" pitchFamily="34" charset="0"/>
              </a:rPr>
              <a:t> </a:t>
            </a:r>
            <a:r>
              <a:rPr lang="en-US" sz="2000" dirty="0" err="1" smtClean="0">
                <a:latin typeface="Agency FB" panose="020B0503020202020204" pitchFamily="34" charset="0"/>
              </a:rPr>
              <a:t>nilai</a:t>
            </a:r>
            <a:r>
              <a:rPr lang="en-US" sz="2000" dirty="0" smtClean="0">
                <a:latin typeface="Agency FB" panose="020B0503020202020204" pitchFamily="34" charset="0"/>
              </a:rPr>
              <a:t> negative (</a:t>
            </a:r>
            <a:r>
              <a:rPr lang="en-US" sz="2000" dirty="0" err="1" smtClean="0">
                <a:latin typeface="Agency FB" panose="020B0503020202020204" pitchFamily="34" charset="0"/>
              </a:rPr>
              <a:t>jadi</a:t>
            </a:r>
            <a:r>
              <a:rPr lang="en-US" sz="2000" dirty="0" smtClean="0">
                <a:latin typeface="Agency FB" panose="020B0503020202020204" pitchFamily="34" charset="0"/>
              </a:rPr>
              <a:t> </a:t>
            </a:r>
            <a:r>
              <a:rPr lang="en-US" sz="2000" dirty="0" err="1" smtClean="0">
                <a:latin typeface="Agency FB" panose="020B0503020202020204" pitchFamily="34" charset="0"/>
              </a:rPr>
              <a:t>jika</a:t>
            </a:r>
            <a:r>
              <a:rPr lang="en-US" sz="2000" dirty="0" smtClean="0">
                <a:latin typeface="Agency FB" panose="020B0503020202020204" pitchFamily="34" charset="0"/>
              </a:rPr>
              <a:t> </a:t>
            </a:r>
            <a:r>
              <a:rPr lang="en-US" sz="2000" dirty="0" err="1" smtClean="0">
                <a:latin typeface="Agency FB" panose="020B0503020202020204" pitchFamily="34" charset="0"/>
              </a:rPr>
              <a:t>dalam</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ada</a:t>
            </a:r>
            <a:r>
              <a:rPr lang="en-US" sz="2000" dirty="0" smtClean="0">
                <a:latin typeface="Agency FB" panose="020B0503020202020204" pitchFamily="34" charset="0"/>
              </a:rPr>
              <a:t> </a:t>
            </a:r>
            <a:r>
              <a:rPr lang="en-US" sz="2000" dirty="0" err="1" smtClean="0">
                <a:latin typeface="Agency FB" panose="020B0503020202020204" pitchFamily="34" charset="0"/>
              </a:rPr>
              <a:t>nilai</a:t>
            </a:r>
            <a:r>
              <a:rPr lang="en-US" sz="2000" dirty="0" smtClean="0">
                <a:latin typeface="Agency FB" panose="020B0503020202020204" pitchFamily="34" charset="0"/>
              </a:rPr>
              <a:t> </a:t>
            </a:r>
            <a:r>
              <a:rPr lang="en-US" sz="2000" dirty="0" err="1" smtClean="0">
                <a:latin typeface="Agency FB" panose="020B0503020202020204" pitchFamily="34" charset="0"/>
              </a:rPr>
              <a:t>positif</a:t>
            </a:r>
            <a:r>
              <a:rPr lang="en-US" sz="2000" dirty="0" smtClean="0">
                <a:latin typeface="Agency FB" panose="020B0503020202020204" pitchFamily="34" charset="0"/>
              </a:rPr>
              <a:t> </a:t>
            </a:r>
            <a:r>
              <a:rPr lang="en-US" sz="2000" dirty="0" err="1" smtClean="0">
                <a:latin typeface="Agency FB" panose="020B0503020202020204" pitchFamily="34" charset="0"/>
              </a:rPr>
              <a:t>maka</a:t>
            </a:r>
            <a:r>
              <a:rPr lang="en-US" sz="2000" dirty="0" smtClean="0">
                <a:latin typeface="Agency FB" panose="020B0503020202020204" pitchFamily="34" charset="0"/>
              </a:rPr>
              <a:t> </a:t>
            </a:r>
            <a:r>
              <a:rPr lang="en-US" sz="2000" dirty="0" err="1" smtClean="0">
                <a:latin typeface="Agency FB" panose="020B0503020202020204" pitchFamily="34" charset="0"/>
              </a:rPr>
              <a:t>bisa</a:t>
            </a:r>
            <a:r>
              <a:rPr lang="en-US" sz="2000" dirty="0" smtClean="0">
                <a:latin typeface="Agency FB" panose="020B0503020202020204" pitchFamily="34" charset="0"/>
              </a:rPr>
              <a:t> </a:t>
            </a:r>
            <a:r>
              <a:rPr lang="en-US" sz="2000" dirty="0" err="1" smtClean="0">
                <a:latin typeface="Agency FB" panose="020B0503020202020204" pitchFamily="34" charset="0"/>
              </a:rPr>
              <a:t>menjadi</a:t>
            </a:r>
            <a:r>
              <a:rPr lang="en-US" sz="2000" dirty="0" smtClean="0">
                <a:latin typeface="Agency FB" panose="020B0503020202020204" pitchFamily="34" charset="0"/>
              </a:rPr>
              <a:t> </a:t>
            </a:r>
            <a:r>
              <a:rPr lang="en-US" sz="2000" dirty="0" err="1" smtClean="0">
                <a:latin typeface="Agency FB" panose="020B0503020202020204" pitchFamily="34" charset="0"/>
              </a:rPr>
              <a:t>indikasi</a:t>
            </a:r>
            <a:r>
              <a:rPr lang="en-US" sz="2000" dirty="0" smtClean="0">
                <a:latin typeface="Agency FB" panose="020B0503020202020204" pitchFamily="34" charset="0"/>
              </a:rPr>
              <a:t> </a:t>
            </a:r>
            <a:r>
              <a:rPr lang="en-US" sz="2000" dirty="0" err="1" smtClean="0">
                <a:latin typeface="Agency FB" panose="020B0503020202020204" pitchFamily="34" charset="0"/>
              </a:rPr>
              <a:t>penyakit</a:t>
            </a:r>
            <a:r>
              <a:rPr lang="en-US" sz="2000" dirty="0" smtClean="0">
                <a:latin typeface="Agency FB" panose="020B0503020202020204" pitchFamily="34" charset="0"/>
              </a:rPr>
              <a:t> </a:t>
            </a:r>
            <a:r>
              <a:rPr lang="en-US" sz="2000" dirty="0" err="1" smtClean="0">
                <a:latin typeface="Agency FB" panose="020B0503020202020204" pitchFamily="34" charset="0"/>
              </a:rPr>
              <a:t>tertentu</a:t>
            </a:r>
            <a:r>
              <a:rPr lang="en-US" sz="2000" dirty="0" smtClean="0">
                <a:latin typeface="Agency FB" panose="020B0503020202020204" pitchFamily="34" charset="0"/>
              </a:rPr>
              <a:t>). </a:t>
            </a:r>
            <a:r>
              <a:rPr lang="en-US" sz="2000" dirty="0" err="1" smtClean="0">
                <a:latin typeface="Agency FB" panose="020B0503020202020204" pitchFamily="34" charset="0"/>
              </a:rPr>
              <a:t>Berikut</a:t>
            </a:r>
            <a:r>
              <a:rPr lang="en-US" sz="2000" dirty="0" smtClean="0">
                <a:latin typeface="Agency FB" panose="020B0503020202020204" pitchFamily="34" charset="0"/>
              </a:rPr>
              <a:t> </a:t>
            </a:r>
            <a:r>
              <a:rPr lang="en-US" sz="2000" dirty="0" err="1" smtClean="0">
                <a:latin typeface="Agency FB" panose="020B0503020202020204" pitchFamily="34" charset="0"/>
              </a:rPr>
              <a:t>ini</a:t>
            </a:r>
            <a:r>
              <a:rPr lang="en-US" sz="2000" dirty="0" smtClean="0">
                <a:latin typeface="Agency FB" panose="020B0503020202020204" pitchFamily="34" charset="0"/>
              </a:rPr>
              <a:t> </a:t>
            </a:r>
            <a:r>
              <a:rPr lang="en-US" sz="2000" dirty="0" err="1" smtClean="0">
                <a:latin typeface="Agency FB" panose="020B0503020202020204" pitchFamily="34" charset="0"/>
              </a:rPr>
              <a:t>beberapa</a:t>
            </a:r>
            <a:r>
              <a:rPr lang="en-US" sz="2000" dirty="0" smtClean="0">
                <a:latin typeface="Agency FB" panose="020B0503020202020204" pitchFamily="34" charset="0"/>
              </a:rPr>
              <a:t> </a:t>
            </a:r>
            <a:r>
              <a:rPr lang="en-US" sz="2000" dirty="0" err="1" smtClean="0">
                <a:latin typeface="Agency FB" panose="020B0503020202020204" pitchFamily="34" charset="0"/>
              </a:rPr>
              <a:t>jenis</a:t>
            </a:r>
            <a:r>
              <a:rPr lang="en-US" sz="2000" dirty="0" smtClean="0">
                <a:latin typeface="Agency FB" panose="020B0503020202020204" pitchFamily="34" charset="0"/>
              </a:rPr>
              <a:t> </a:t>
            </a:r>
            <a:r>
              <a:rPr lang="en-US" sz="2000" dirty="0" err="1" smtClean="0">
                <a:latin typeface="Agency FB" panose="020B0503020202020204" pitchFamily="34" charset="0"/>
              </a:rPr>
              <a:t>standar</a:t>
            </a:r>
            <a:r>
              <a:rPr lang="en-US" sz="2000" dirty="0" smtClean="0">
                <a:latin typeface="Agency FB" panose="020B0503020202020204" pitchFamily="34" charset="0"/>
              </a:rPr>
              <a:t> </a:t>
            </a:r>
            <a:r>
              <a:rPr lang="en-US" sz="2000" dirty="0" err="1" smtClean="0">
                <a:latin typeface="Agency FB" panose="020B0503020202020204" pitchFamily="34" charset="0"/>
              </a:rPr>
              <a:t>penilaian</a:t>
            </a:r>
            <a:r>
              <a:rPr lang="en-US" sz="2000" dirty="0" smtClean="0">
                <a:latin typeface="Agency FB" panose="020B0503020202020204" pitchFamily="34" charset="0"/>
              </a:rPr>
              <a:t> </a:t>
            </a:r>
            <a:r>
              <a:rPr lang="en-US" sz="2000" dirty="0" err="1" smtClean="0">
                <a:latin typeface="Agency FB" panose="020B0503020202020204" pitchFamily="34" charset="0"/>
              </a:rPr>
              <a:t>dalam</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a:t>
            </a:r>
            <a:r>
              <a:rPr lang="en-US" sz="2000" dirty="0" err="1" smtClean="0">
                <a:latin typeface="Agency FB" panose="020B0503020202020204" pitchFamily="34" charset="0"/>
              </a:rPr>
              <a:t>cepat</a:t>
            </a:r>
            <a:r>
              <a:rPr lang="en-US" sz="2000" dirty="0" smtClean="0">
                <a:latin typeface="Agency FB" panose="020B0503020202020204" pitchFamily="34" charset="0"/>
              </a:rPr>
              <a:t>.</a:t>
            </a:r>
          </a:p>
          <a:p>
            <a:endParaRPr lang="en-US" sz="2000" dirty="0" smtClean="0">
              <a:latin typeface="Agency FB" panose="020B0503020202020204" pitchFamily="34" charset="0"/>
            </a:endParaRPr>
          </a:p>
          <a:p>
            <a:r>
              <a:rPr lang="en-US" sz="2000" dirty="0" err="1" smtClean="0">
                <a:latin typeface="Agency FB" panose="020B0503020202020204" pitchFamily="34" charset="0"/>
              </a:rPr>
              <a:t>Penilaian</a:t>
            </a:r>
            <a:r>
              <a:rPr lang="en-US" sz="2000" dirty="0" smtClean="0">
                <a:latin typeface="Agency FB" panose="020B0503020202020204" pitchFamily="34" charset="0"/>
              </a:rPr>
              <a:t> </a:t>
            </a:r>
            <a:r>
              <a:rPr lang="en-US" sz="2000" dirty="0" err="1" smtClean="0">
                <a:latin typeface="Agency FB" panose="020B0503020202020204" pitchFamily="34" charset="0"/>
              </a:rPr>
              <a:t>Nilai</a:t>
            </a:r>
            <a:r>
              <a:rPr lang="en-US" sz="2000" dirty="0" smtClean="0">
                <a:latin typeface="Agency FB" panose="020B0503020202020204" pitchFamily="34" charset="0"/>
              </a:rPr>
              <a:t> </a:t>
            </a:r>
            <a:r>
              <a:rPr lang="en-US" sz="2000" dirty="0" err="1" smtClean="0">
                <a:latin typeface="Agency FB" panose="020B0503020202020204" pitchFamily="34" charset="0"/>
              </a:rPr>
              <a:t>Rujukan</a:t>
            </a:r>
            <a:r>
              <a:rPr lang="en-US" sz="2000" dirty="0" smtClean="0">
                <a:latin typeface="Agency FB" panose="020B0503020202020204" pitchFamily="34" charset="0"/>
              </a:rPr>
              <a:t> :</a:t>
            </a:r>
          </a:p>
          <a:p>
            <a:endParaRPr lang="en-US" sz="2000" dirty="0" smtClean="0">
              <a:latin typeface="Agency FB" panose="020B0503020202020204" pitchFamily="34" charset="0"/>
            </a:endParaRPr>
          </a:p>
          <a:p>
            <a:r>
              <a:rPr lang="en-US" sz="2000" dirty="0" smtClean="0">
                <a:latin typeface="Agency FB" panose="020B0503020202020204" pitchFamily="34" charset="0"/>
              </a:rPr>
              <a:t>    </a:t>
            </a:r>
            <a:r>
              <a:rPr lang="en-US" sz="2000" dirty="0" err="1" smtClean="0">
                <a:latin typeface="Agency FB" panose="020B0503020202020204" pitchFamily="34" charset="0"/>
              </a:rPr>
              <a:t>Nilai</a:t>
            </a:r>
            <a:r>
              <a:rPr lang="en-US" sz="2000" dirty="0" smtClean="0">
                <a:latin typeface="Agency FB" panose="020B0503020202020204" pitchFamily="34" charset="0"/>
              </a:rPr>
              <a:t> pH 5-7</a:t>
            </a:r>
          </a:p>
          <a:p>
            <a:r>
              <a:rPr lang="en-US" sz="2000" dirty="0" smtClean="0">
                <a:latin typeface="Agency FB" panose="020B0503020202020204" pitchFamily="34" charset="0"/>
              </a:rPr>
              <a:t>    </a:t>
            </a:r>
            <a:r>
              <a:rPr lang="en-US" sz="2000" dirty="0" err="1" smtClean="0">
                <a:latin typeface="Agency FB" panose="020B0503020202020204" pitchFamily="34" charset="0"/>
              </a:rPr>
              <a:t>Gula</a:t>
            </a:r>
            <a:r>
              <a:rPr lang="en-US" sz="2000" dirty="0" smtClean="0">
                <a:latin typeface="Agency FB" panose="020B0503020202020204" pitchFamily="34" charset="0"/>
              </a:rPr>
              <a:t> </a:t>
            </a:r>
            <a:r>
              <a:rPr lang="en-US" sz="2000" dirty="0" err="1" smtClean="0">
                <a:latin typeface="Agency FB" panose="020B0503020202020204" pitchFamily="34" charset="0"/>
              </a:rPr>
              <a:t>negatif</a:t>
            </a:r>
            <a:endParaRPr lang="en-US" sz="2000" dirty="0" smtClean="0">
              <a:latin typeface="Agency FB" panose="020B0503020202020204" pitchFamily="34" charset="0"/>
            </a:endParaRPr>
          </a:p>
          <a:p>
            <a:r>
              <a:rPr lang="en-US" sz="2000" dirty="0" smtClean="0">
                <a:latin typeface="Agency FB" panose="020B0503020202020204" pitchFamily="34" charset="0"/>
              </a:rPr>
              <a:t>    </a:t>
            </a:r>
            <a:r>
              <a:rPr lang="en-US" sz="2000" dirty="0" err="1" smtClean="0">
                <a:latin typeface="Agency FB" panose="020B0503020202020204" pitchFamily="34" charset="0"/>
              </a:rPr>
              <a:t>Nitrit</a:t>
            </a:r>
            <a:r>
              <a:rPr lang="en-US" sz="2000" dirty="0" smtClean="0">
                <a:latin typeface="Agency FB" panose="020B0503020202020204" pitchFamily="34" charset="0"/>
              </a:rPr>
              <a:t> </a:t>
            </a:r>
            <a:r>
              <a:rPr lang="en-US" sz="2000" dirty="0" err="1" smtClean="0">
                <a:latin typeface="Agency FB" panose="020B0503020202020204" pitchFamily="34" charset="0"/>
              </a:rPr>
              <a:t>negatif</a:t>
            </a:r>
            <a:endParaRPr lang="en-US" sz="2000" dirty="0" smtClean="0">
              <a:latin typeface="Agency FB" panose="020B0503020202020204" pitchFamily="34" charset="0"/>
            </a:endParaRPr>
          </a:p>
          <a:p>
            <a:r>
              <a:rPr lang="en-US" sz="2000" dirty="0" smtClean="0">
                <a:latin typeface="Agency FB" panose="020B0503020202020204" pitchFamily="34" charset="0"/>
              </a:rPr>
              <a:t>    </a:t>
            </a:r>
            <a:r>
              <a:rPr lang="en-US" sz="2000" dirty="0" err="1" smtClean="0">
                <a:latin typeface="Agency FB" panose="020B0503020202020204" pitchFamily="34" charset="0"/>
              </a:rPr>
              <a:t>Keton</a:t>
            </a:r>
            <a:r>
              <a:rPr lang="en-US" sz="2000" dirty="0" smtClean="0">
                <a:latin typeface="Agency FB" panose="020B0503020202020204" pitchFamily="34" charset="0"/>
              </a:rPr>
              <a:t> </a:t>
            </a:r>
            <a:r>
              <a:rPr lang="en-US" sz="2000" dirty="0" err="1" smtClean="0">
                <a:latin typeface="Agency FB" panose="020B0503020202020204" pitchFamily="34" charset="0"/>
              </a:rPr>
              <a:t>negatif</a:t>
            </a:r>
            <a:endParaRPr lang="en-US" sz="2000" dirty="0" smtClean="0">
              <a:latin typeface="Agency FB" panose="020B0503020202020204" pitchFamily="34" charset="0"/>
            </a:endParaRPr>
          </a:p>
          <a:p>
            <a:r>
              <a:rPr lang="en-US" sz="2000" dirty="0" smtClean="0">
                <a:latin typeface="Agency FB" panose="020B0503020202020204" pitchFamily="34" charset="0"/>
              </a:rPr>
              <a:t>    Bilirubin </a:t>
            </a:r>
            <a:r>
              <a:rPr lang="en-US" sz="2000" dirty="0" err="1" smtClean="0">
                <a:latin typeface="Agency FB" panose="020B0503020202020204" pitchFamily="34" charset="0"/>
              </a:rPr>
              <a:t>negatif</a:t>
            </a:r>
            <a:endParaRPr lang="en-US" sz="2000" dirty="0" smtClean="0">
              <a:latin typeface="Agency FB" panose="020B0503020202020204" pitchFamily="34" charset="0"/>
            </a:endParaRPr>
          </a:p>
          <a:p>
            <a:r>
              <a:rPr lang="en-US" sz="2000" dirty="0" smtClean="0">
                <a:latin typeface="Agency FB" panose="020B0503020202020204" pitchFamily="34" charset="0"/>
              </a:rPr>
              <a:t>    Urobilinogen </a:t>
            </a:r>
            <a:r>
              <a:rPr lang="en-US" sz="2000" dirty="0" err="1" smtClean="0">
                <a:latin typeface="Agency FB" panose="020B0503020202020204" pitchFamily="34" charset="0"/>
              </a:rPr>
              <a:t>negatif</a:t>
            </a:r>
            <a:endParaRPr lang="en-US" sz="2000" dirty="0" smtClean="0">
              <a:latin typeface="Agency FB" panose="020B0503020202020204" pitchFamily="34" charset="0"/>
            </a:endParaRPr>
          </a:p>
          <a:p>
            <a:r>
              <a:rPr lang="en-US" sz="2000" dirty="0" smtClean="0">
                <a:latin typeface="Agency FB" panose="020B0503020202020204" pitchFamily="34" charset="0"/>
              </a:rPr>
              <a:t>    </a:t>
            </a:r>
            <a:r>
              <a:rPr lang="en-US" sz="2000" dirty="0" err="1" smtClean="0">
                <a:latin typeface="Agency FB" panose="020B0503020202020204" pitchFamily="34" charset="0"/>
              </a:rPr>
              <a:t>Sel</a:t>
            </a:r>
            <a:r>
              <a:rPr lang="en-US" sz="2000" dirty="0" smtClean="0">
                <a:latin typeface="Agency FB" panose="020B0503020202020204" pitchFamily="34" charset="0"/>
              </a:rPr>
              <a:t> </a:t>
            </a:r>
            <a:r>
              <a:rPr lang="en-US" sz="2000" dirty="0" err="1" smtClean="0">
                <a:latin typeface="Agency FB" panose="020B0503020202020204" pitchFamily="34" charset="0"/>
              </a:rPr>
              <a:t>darah</a:t>
            </a:r>
            <a:r>
              <a:rPr lang="en-US" sz="2000" dirty="0" smtClean="0">
                <a:latin typeface="Agency FB" panose="020B0503020202020204" pitchFamily="34" charset="0"/>
              </a:rPr>
              <a:t> </a:t>
            </a:r>
            <a:r>
              <a:rPr lang="en-US" sz="2000" dirty="0" err="1" smtClean="0">
                <a:latin typeface="Agency FB" panose="020B0503020202020204" pitchFamily="34" charset="0"/>
              </a:rPr>
              <a:t>putih</a:t>
            </a:r>
            <a:r>
              <a:rPr lang="en-US" sz="2000" dirty="0" smtClean="0">
                <a:latin typeface="Agency FB" panose="020B0503020202020204" pitchFamily="34" charset="0"/>
              </a:rPr>
              <a:t> </a:t>
            </a:r>
            <a:r>
              <a:rPr lang="en-US" sz="2000" dirty="0" err="1" smtClean="0">
                <a:latin typeface="Agency FB" panose="020B0503020202020204" pitchFamily="34" charset="0"/>
              </a:rPr>
              <a:t>negatif</a:t>
            </a:r>
            <a:endParaRPr lang="en-US" sz="2000" dirty="0" smtClean="0">
              <a:latin typeface="Agency FB" panose="020B0503020202020204" pitchFamily="34" charset="0"/>
            </a:endParaRPr>
          </a:p>
          <a:p>
            <a:r>
              <a:rPr lang="en-US" sz="2000" dirty="0" smtClean="0">
                <a:latin typeface="Agency FB" panose="020B0503020202020204" pitchFamily="34" charset="0"/>
              </a:rPr>
              <a:t>    </a:t>
            </a:r>
            <a:r>
              <a:rPr lang="en-US" sz="2000" dirty="0" err="1" smtClean="0">
                <a:latin typeface="Agency FB" panose="020B0503020202020204" pitchFamily="34" charset="0"/>
              </a:rPr>
              <a:t>Sel</a:t>
            </a:r>
            <a:r>
              <a:rPr lang="en-US" sz="2000" dirty="0" smtClean="0">
                <a:latin typeface="Agency FB" panose="020B0503020202020204" pitchFamily="34" charset="0"/>
              </a:rPr>
              <a:t> </a:t>
            </a:r>
            <a:r>
              <a:rPr lang="en-US" sz="2000" dirty="0" err="1" smtClean="0">
                <a:latin typeface="Agency FB" panose="020B0503020202020204" pitchFamily="34" charset="0"/>
              </a:rPr>
              <a:t>darah</a:t>
            </a:r>
            <a:r>
              <a:rPr lang="en-US" sz="2000" dirty="0" smtClean="0">
                <a:latin typeface="Agency FB" panose="020B0503020202020204" pitchFamily="34" charset="0"/>
              </a:rPr>
              <a:t> </a:t>
            </a:r>
            <a:r>
              <a:rPr lang="en-US" sz="2000" dirty="0" err="1" smtClean="0">
                <a:latin typeface="Agency FB" panose="020B0503020202020204" pitchFamily="34" charset="0"/>
              </a:rPr>
              <a:t>merah</a:t>
            </a:r>
            <a:r>
              <a:rPr lang="en-US" sz="2000" dirty="0" smtClean="0">
                <a:latin typeface="Agency FB" panose="020B0503020202020204" pitchFamily="34" charset="0"/>
              </a:rPr>
              <a:t> </a:t>
            </a:r>
            <a:r>
              <a:rPr lang="en-US" sz="2000" dirty="0" err="1" smtClean="0">
                <a:latin typeface="Agency FB" panose="020B0503020202020204" pitchFamily="34" charset="0"/>
              </a:rPr>
              <a:t>negatif</a:t>
            </a:r>
            <a:endParaRPr lang="en-US" sz="2000" dirty="0" smtClean="0">
              <a:latin typeface="Agency FB" panose="020B0503020202020204" pitchFamily="34" charset="0"/>
            </a:endParaRPr>
          </a:p>
        </p:txBody>
      </p:sp>
    </p:spTree>
    <p:extLst>
      <p:ext uri="{BB962C8B-B14F-4D97-AF65-F5344CB8AC3E}">
        <p14:creationId xmlns:p14="http://schemas.microsoft.com/office/powerpoint/2010/main" val="3788337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349541"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Arti</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Nilai</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Positif</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dalam</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Pengujian</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304800" y="1752600"/>
            <a:ext cx="8382000" cy="3539430"/>
          </a:xfrm>
          <a:prstGeom prst="rect">
            <a:avLst/>
          </a:prstGeom>
        </p:spPr>
        <p:txBody>
          <a:bodyPr wrap="square">
            <a:spAutoFit/>
          </a:bodyPr>
          <a:lstStyle/>
          <a:p>
            <a:r>
              <a:rPr lang="en-US" sz="2400" dirty="0" smtClean="0">
                <a:latin typeface="Agency FB" panose="020B0503020202020204" pitchFamily="34" charset="0"/>
              </a:rPr>
              <a:t> </a:t>
            </a:r>
            <a:endParaRPr lang="en-US" sz="2000" dirty="0" smtClean="0">
              <a:latin typeface="Agency FB" panose="020B0503020202020204" pitchFamily="34" charset="0"/>
            </a:endParaRPr>
          </a:p>
          <a:p>
            <a:r>
              <a:rPr lang="en-US" sz="2000" dirty="0" smtClean="0">
                <a:latin typeface="Agency FB" panose="020B0503020202020204" pitchFamily="34" charset="0"/>
              </a:rPr>
              <a:t>Dari </a:t>
            </a:r>
            <a:r>
              <a:rPr lang="en-US" sz="2000" dirty="0" err="1" smtClean="0">
                <a:latin typeface="Agency FB" panose="020B0503020202020204" pitchFamily="34" charset="0"/>
              </a:rPr>
              <a:t>pengujian</a:t>
            </a:r>
            <a:r>
              <a:rPr lang="en-US" sz="2000" dirty="0" smtClean="0">
                <a:latin typeface="Agency FB" panose="020B0503020202020204" pitchFamily="34" charset="0"/>
              </a:rPr>
              <a:t> </a:t>
            </a:r>
            <a:r>
              <a:rPr lang="en-US" sz="2000" dirty="0" err="1" smtClean="0">
                <a:latin typeface="Agency FB" panose="020B0503020202020204" pitchFamily="34" charset="0"/>
              </a:rPr>
              <a:t>cepat</a:t>
            </a:r>
            <a:r>
              <a:rPr lang="en-US" sz="2000" dirty="0" smtClean="0">
                <a:latin typeface="Agency FB" panose="020B0503020202020204" pitchFamily="34" charset="0"/>
              </a:rPr>
              <a:t> </a:t>
            </a:r>
            <a:r>
              <a:rPr lang="en-US" sz="2000" dirty="0" err="1" smtClean="0">
                <a:latin typeface="Agency FB" panose="020B0503020202020204" pitchFamily="34" charset="0"/>
              </a:rPr>
              <a:t>ini</a:t>
            </a:r>
            <a:r>
              <a:rPr lang="en-US" sz="2000" dirty="0" smtClean="0">
                <a:latin typeface="Agency FB" panose="020B0503020202020204" pitchFamily="34" charset="0"/>
              </a:rPr>
              <a:t> </a:t>
            </a:r>
            <a:r>
              <a:rPr lang="en-US" sz="2000" dirty="0" err="1" smtClean="0">
                <a:latin typeface="Agency FB" panose="020B0503020202020204" pitchFamily="34" charset="0"/>
              </a:rPr>
              <a:t>maka</a:t>
            </a:r>
            <a:r>
              <a:rPr lang="en-US" sz="2000" dirty="0" smtClean="0">
                <a:latin typeface="Agency FB" panose="020B0503020202020204" pitchFamily="34" charset="0"/>
              </a:rPr>
              <a:t> </a:t>
            </a:r>
            <a:r>
              <a:rPr lang="en-US" sz="2000" dirty="0" err="1" smtClean="0">
                <a:latin typeface="Agency FB" panose="020B0503020202020204" pitchFamily="34" charset="0"/>
              </a:rPr>
              <a:t>bisa</a:t>
            </a:r>
            <a:r>
              <a:rPr lang="en-US" sz="2000" dirty="0" smtClean="0">
                <a:latin typeface="Agency FB" panose="020B0503020202020204" pitchFamily="34" charset="0"/>
              </a:rPr>
              <a:t> </a:t>
            </a:r>
            <a:r>
              <a:rPr lang="en-US" sz="2000" dirty="0" err="1" smtClean="0">
                <a:latin typeface="Agency FB" panose="020B0503020202020204" pitchFamily="34" charset="0"/>
              </a:rPr>
              <a:t>didapatkan</a:t>
            </a:r>
            <a:r>
              <a:rPr lang="en-US" sz="2000" dirty="0" smtClean="0">
                <a:latin typeface="Agency FB" panose="020B0503020202020204" pitchFamily="34" charset="0"/>
              </a:rPr>
              <a:t> </a:t>
            </a:r>
            <a:r>
              <a:rPr lang="en-US" sz="2000" dirty="0" err="1" smtClean="0">
                <a:latin typeface="Agency FB" panose="020B0503020202020204" pitchFamily="34" charset="0"/>
              </a:rPr>
              <a:t>beberapa</a:t>
            </a:r>
            <a:r>
              <a:rPr lang="en-US" sz="2000" dirty="0" smtClean="0">
                <a:latin typeface="Agency FB" panose="020B0503020202020204" pitchFamily="34" charset="0"/>
              </a:rPr>
              <a:t> </a:t>
            </a:r>
            <a:r>
              <a:rPr lang="en-US" sz="2000" dirty="0" err="1" smtClean="0">
                <a:latin typeface="Agency FB" panose="020B0503020202020204" pitchFamily="34" charset="0"/>
              </a:rPr>
              <a:t>hasil</a:t>
            </a:r>
            <a:r>
              <a:rPr lang="en-US" sz="2000" dirty="0" smtClean="0">
                <a:latin typeface="Agency FB" panose="020B0503020202020204" pitchFamily="34" charset="0"/>
              </a:rPr>
              <a:t> </a:t>
            </a:r>
            <a:r>
              <a:rPr lang="en-US" sz="2000" dirty="0" err="1" smtClean="0">
                <a:latin typeface="Agency FB" panose="020B0503020202020204" pitchFamily="34" charset="0"/>
              </a:rPr>
              <a:t>penilaian</a:t>
            </a:r>
            <a:r>
              <a:rPr lang="en-US" sz="2000" dirty="0" smtClean="0">
                <a:latin typeface="Agency FB" panose="020B0503020202020204" pitchFamily="34" charset="0"/>
              </a:rPr>
              <a:t> yang </a:t>
            </a:r>
            <a:r>
              <a:rPr lang="en-US" sz="2000" dirty="0" err="1" smtClean="0">
                <a:latin typeface="Agency FB" panose="020B0503020202020204" pitchFamily="34" charset="0"/>
              </a:rPr>
              <a:t>sesuai</a:t>
            </a:r>
            <a:r>
              <a:rPr lang="en-US" sz="2000" dirty="0" smtClean="0">
                <a:latin typeface="Agency FB" panose="020B0503020202020204" pitchFamily="34" charset="0"/>
              </a:rPr>
              <a:t> </a:t>
            </a:r>
            <a:r>
              <a:rPr lang="en-US" sz="2000" dirty="0" err="1" smtClean="0">
                <a:latin typeface="Agency FB" panose="020B0503020202020204" pitchFamily="34" charset="0"/>
              </a:rPr>
              <a:t>dengan</a:t>
            </a:r>
            <a:r>
              <a:rPr lang="en-US" sz="2000" dirty="0" smtClean="0">
                <a:latin typeface="Agency FB" panose="020B0503020202020204" pitchFamily="34" charset="0"/>
              </a:rPr>
              <a:t> </a:t>
            </a:r>
            <a:r>
              <a:rPr lang="en-US" sz="2000" dirty="0" err="1" smtClean="0">
                <a:latin typeface="Agency FB" panose="020B0503020202020204" pitchFamily="34" charset="0"/>
              </a:rPr>
              <a:t>nilai</a:t>
            </a:r>
            <a:r>
              <a:rPr lang="en-US" sz="2000" dirty="0" smtClean="0">
                <a:latin typeface="Agency FB" panose="020B0503020202020204" pitchFamily="34" charset="0"/>
              </a:rPr>
              <a:t> yang </a:t>
            </a:r>
            <a:r>
              <a:rPr lang="en-US" sz="2000" dirty="0" err="1" smtClean="0">
                <a:latin typeface="Agency FB" panose="020B0503020202020204" pitchFamily="34" charset="0"/>
              </a:rPr>
              <a:t>ditunjukkan</a:t>
            </a:r>
            <a:r>
              <a:rPr lang="en-US" sz="2000" dirty="0" smtClean="0">
                <a:latin typeface="Agency FB" panose="020B0503020202020204" pitchFamily="34" charset="0"/>
              </a:rPr>
              <a:t>. </a:t>
            </a:r>
            <a:r>
              <a:rPr lang="en-US" sz="2000" dirty="0" err="1" smtClean="0">
                <a:latin typeface="Agency FB" panose="020B0503020202020204" pitchFamily="34" charset="0"/>
              </a:rPr>
              <a:t>Berikut</a:t>
            </a:r>
            <a:r>
              <a:rPr lang="en-US" sz="2000" dirty="0" smtClean="0">
                <a:latin typeface="Agency FB" panose="020B0503020202020204" pitchFamily="34" charset="0"/>
              </a:rPr>
              <a:t> </a:t>
            </a:r>
            <a:r>
              <a:rPr lang="en-US" sz="2000" dirty="0" err="1" smtClean="0">
                <a:latin typeface="Agency FB" panose="020B0503020202020204" pitchFamily="34" charset="0"/>
              </a:rPr>
              <a:t>ini</a:t>
            </a:r>
            <a:r>
              <a:rPr lang="en-US" sz="2000" dirty="0" smtClean="0">
                <a:latin typeface="Agency FB" panose="020B0503020202020204" pitchFamily="34" charset="0"/>
              </a:rPr>
              <a:t> </a:t>
            </a:r>
            <a:r>
              <a:rPr lang="en-US" sz="2000" dirty="0" err="1" smtClean="0">
                <a:latin typeface="Agency FB" panose="020B0503020202020204" pitchFamily="34" charset="0"/>
              </a:rPr>
              <a:t>adalah</a:t>
            </a:r>
            <a:r>
              <a:rPr lang="en-US" sz="2000" dirty="0" smtClean="0">
                <a:latin typeface="Agency FB" panose="020B0503020202020204" pitchFamily="34" charset="0"/>
              </a:rPr>
              <a:t> </a:t>
            </a:r>
            <a:r>
              <a:rPr lang="en-US" sz="2000" dirty="0" err="1" smtClean="0">
                <a:latin typeface="Agency FB" panose="020B0503020202020204" pitchFamily="34" charset="0"/>
              </a:rPr>
              <a:t>beberapa</a:t>
            </a:r>
            <a:r>
              <a:rPr lang="en-US" sz="2000" dirty="0" smtClean="0">
                <a:latin typeface="Agency FB" panose="020B0503020202020204" pitchFamily="34" charset="0"/>
              </a:rPr>
              <a:t> </a:t>
            </a:r>
            <a:r>
              <a:rPr lang="en-US" sz="2000" dirty="0" err="1" smtClean="0">
                <a:latin typeface="Agency FB" panose="020B0503020202020204" pitchFamily="34" charset="0"/>
              </a:rPr>
              <a:t>indikasi</a:t>
            </a:r>
            <a:r>
              <a:rPr lang="en-US" sz="2000" dirty="0" smtClean="0">
                <a:latin typeface="Agency FB" panose="020B0503020202020204" pitchFamily="34" charset="0"/>
              </a:rPr>
              <a:t> </a:t>
            </a:r>
            <a:r>
              <a:rPr lang="en-US" sz="2000" dirty="0" err="1" smtClean="0">
                <a:latin typeface="Agency FB" panose="020B0503020202020204" pitchFamily="34" charset="0"/>
              </a:rPr>
              <a:t>penyakit</a:t>
            </a:r>
            <a:r>
              <a:rPr lang="en-US" sz="2000" dirty="0" smtClean="0">
                <a:latin typeface="Agency FB" panose="020B0503020202020204" pitchFamily="34" charset="0"/>
              </a:rPr>
              <a:t> yang </a:t>
            </a:r>
            <a:r>
              <a:rPr lang="en-US" sz="2000" dirty="0" err="1" smtClean="0">
                <a:latin typeface="Agency FB" panose="020B0503020202020204" pitchFamily="34" charset="0"/>
              </a:rPr>
              <a:t>bisa</a:t>
            </a:r>
            <a:r>
              <a:rPr lang="en-US" sz="2000" dirty="0" smtClean="0">
                <a:latin typeface="Agency FB" panose="020B0503020202020204" pitchFamily="34" charset="0"/>
              </a:rPr>
              <a:t> </a:t>
            </a:r>
            <a:r>
              <a:rPr lang="en-US" sz="2000" dirty="0" err="1" smtClean="0">
                <a:latin typeface="Agency FB" panose="020B0503020202020204" pitchFamily="34" charset="0"/>
              </a:rPr>
              <a:t>dilihat</a:t>
            </a:r>
            <a:r>
              <a:rPr lang="en-US" sz="2000" dirty="0" smtClean="0">
                <a:latin typeface="Agency FB" panose="020B0503020202020204" pitchFamily="34" charset="0"/>
              </a:rPr>
              <a:t> </a:t>
            </a:r>
            <a:r>
              <a:rPr lang="en-US" sz="2000" dirty="0" err="1" smtClean="0">
                <a:latin typeface="Agency FB" panose="020B0503020202020204" pitchFamily="34" charset="0"/>
              </a:rPr>
              <a:t>dari</a:t>
            </a:r>
            <a:r>
              <a:rPr lang="en-US" sz="2000" dirty="0" smtClean="0">
                <a:latin typeface="Agency FB" panose="020B0503020202020204" pitchFamily="34" charset="0"/>
              </a:rPr>
              <a:t> </a:t>
            </a:r>
            <a:r>
              <a:rPr lang="en-US" sz="2000" dirty="0" err="1" smtClean="0">
                <a:latin typeface="Agency FB" panose="020B0503020202020204" pitchFamily="34" charset="0"/>
              </a:rPr>
              <a:t>nilai</a:t>
            </a:r>
            <a:r>
              <a:rPr lang="en-US" sz="2000" dirty="0" smtClean="0">
                <a:latin typeface="Agency FB" panose="020B0503020202020204" pitchFamily="34" charset="0"/>
              </a:rPr>
              <a:t> </a:t>
            </a:r>
            <a:r>
              <a:rPr lang="en-US" sz="2000" dirty="0" err="1" smtClean="0">
                <a:latin typeface="Agency FB" panose="020B0503020202020204" pitchFamily="34" charset="0"/>
              </a:rPr>
              <a:t>positif</a:t>
            </a:r>
            <a:r>
              <a:rPr lang="en-US" sz="2000" dirty="0" smtClean="0">
                <a:latin typeface="Agency FB" panose="020B0503020202020204" pitchFamily="34" charset="0"/>
              </a:rPr>
              <a:t> </a:t>
            </a:r>
            <a:r>
              <a:rPr lang="en-US" sz="2000" dirty="0" err="1" smtClean="0">
                <a:latin typeface="Agency FB" panose="020B0503020202020204" pitchFamily="34" charset="0"/>
              </a:rPr>
              <a:t>atau</a:t>
            </a:r>
            <a:r>
              <a:rPr lang="en-US" sz="2000" dirty="0" smtClean="0">
                <a:latin typeface="Agency FB" panose="020B0503020202020204" pitchFamily="34" charset="0"/>
              </a:rPr>
              <a:t> </a:t>
            </a:r>
            <a:r>
              <a:rPr lang="en-US" sz="2000" dirty="0" err="1" smtClean="0">
                <a:latin typeface="Agency FB" panose="020B0503020202020204" pitchFamily="34" charset="0"/>
              </a:rPr>
              <a:t>temuan</a:t>
            </a:r>
            <a:r>
              <a:rPr lang="en-US" sz="2000" dirty="0" smtClean="0">
                <a:latin typeface="Agency FB" panose="020B0503020202020204" pitchFamily="34" charset="0"/>
              </a:rPr>
              <a:t> </a:t>
            </a:r>
            <a:r>
              <a:rPr lang="en-US" sz="2000" dirty="0" err="1" smtClean="0">
                <a:latin typeface="Agency FB" panose="020B0503020202020204" pitchFamily="34" charset="0"/>
              </a:rPr>
              <a:t>dalam</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a:t>
            </a:r>
          </a:p>
          <a:p>
            <a:endParaRPr lang="en-US" sz="2000" dirty="0" smtClean="0">
              <a:latin typeface="Agency FB" panose="020B0503020202020204" pitchFamily="34" charset="0"/>
            </a:endParaRPr>
          </a:p>
          <a:p>
            <a:r>
              <a:rPr lang="en-US" sz="2000" dirty="0" smtClean="0">
                <a:latin typeface="Agency FB" panose="020B0503020202020204" pitchFamily="34" charset="0"/>
              </a:rPr>
              <a:t>    </a:t>
            </a:r>
            <a:r>
              <a:rPr lang="en-US" sz="2000" dirty="0" err="1" smtClean="0">
                <a:latin typeface="Agency FB" panose="020B0503020202020204" pitchFamily="34" charset="0"/>
              </a:rPr>
              <a:t>Penyakit</a:t>
            </a:r>
            <a:r>
              <a:rPr lang="en-US" sz="2000" dirty="0" smtClean="0">
                <a:latin typeface="Agency FB" panose="020B0503020202020204" pitchFamily="34" charset="0"/>
              </a:rPr>
              <a:t> </a:t>
            </a:r>
            <a:r>
              <a:rPr lang="en-US" sz="2000" dirty="0" err="1" smtClean="0">
                <a:latin typeface="Agency FB" panose="020B0503020202020204" pitchFamily="34" charset="0"/>
              </a:rPr>
              <a:t>batu</a:t>
            </a:r>
            <a:r>
              <a:rPr lang="en-US" sz="2000" dirty="0" smtClean="0">
                <a:latin typeface="Agency FB" panose="020B0503020202020204" pitchFamily="34" charset="0"/>
              </a:rPr>
              <a:t> </a:t>
            </a:r>
            <a:r>
              <a:rPr lang="en-US" sz="2000" dirty="0" err="1" smtClean="0">
                <a:latin typeface="Agency FB" panose="020B0503020202020204" pitchFamily="34" charset="0"/>
              </a:rPr>
              <a:t>kemih</a:t>
            </a:r>
            <a:r>
              <a:rPr lang="en-US" sz="2000" dirty="0" smtClean="0">
                <a:latin typeface="Agency FB" panose="020B0503020202020204" pitchFamily="34" charset="0"/>
              </a:rPr>
              <a:t> – </a:t>
            </a:r>
            <a:r>
              <a:rPr lang="en-US" sz="2000" dirty="0" err="1" smtClean="0">
                <a:latin typeface="Agency FB" panose="020B0503020202020204" pitchFamily="34" charset="0"/>
              </a:rPr>
              <a:t>Jika</a:t>
            </a:r>
            <a:r>
              <a:rPr lang="en-US" sz="2000" dirty="0" smtClean="0">
                <a:latin typeface="Agency FB" panose="020B0503020202020204" pitchFamily="34" charset="0"/>
              </a:rPr>
              <a:t> </a:t>
            </a:r>
            <a:r>
              <a:rPr lang="en-US" sz="2000" dirty="0" err="1" smtClean="0">
                <a:latin typeface="Agency FB" panose="020B0503020202020204" pitchFamily="34" charset="0"/>
              </a:rPr>
              <a:t>dalam</a:t>
            </a:r>
            <a:r>
              <a:rPr lang="en-US" sz="2000" dirty="0" smtClean="0">
                <a:latin typeface="Agency FB" panose="020B0503020202020204" pitchFamily="34" charset="0"/>
              </a:rPr>
              <a:t> </a:t>
            </a:r>
            <a:r>
              <a:rPr lang="en-US" sz="2000" dirty="0" err="1" smtClean="0">
                <a:latin typeface="Agency FB" panose="020B0503020202020204" pitchFamily="34" charset="0"/>
              </a:rPr>
              <a:t>pengujian</a:t>
            </a:r>
            <a:r>
              <a:rPr lang="en-US" sz="2000" dirty="0" smtClean="0">
                <a:latin typeface="Agency FB" panose="020B0503020202020204" pitchFamily="34" charset="0"/>
              </a:rPr>
              <a:t> </a:t>
            </a:r>
            <a:r>
              <a:rPr lang="en-US" sz="2000" dirty="0" err="1" smtClean="0">
                <a:latin typeface="Agency FB" panose="020B0503020202020204" pitchFamily="34" charset="0"/>
              </a:rPr>
              <a:t>menunjukkan</a:t>
            </a:r>
            <a:r>
              <a:rPr lang="en-US" sz="2000" dirty="0" smtClean="0">
                <a:latin typeface="Agency FB" panose="020B0503020202020204" pitchFamily="34" charset="0"/>
              </a:rPr>
              <a:t> </a:t>
            </a:r>
            <a:r>
              <a:rPr lang="en-US" sz="2000" dirty="0" err="1" smtClean="0">
                <a:latin typeface="Agency FB" panose="020B0503020202020204" pitchFamily="34" charset="0"/>
              </a:rPr>
              <a:t>hasil</a:t>
            </a:r>
            <a:r>
              <a:rPr lang="en-US" sz="2000" dirty="0" smtClean="0">
                <a:latin typeface="Agency FB" panose="020B0503020202020204" pitchFamily="34" charset="0"/>
              </a:rPr>
              <a:t> </a:t>
            </a:r>
            <a:r>
              <a:rPr lang="en-US" sz="2000" dirty="0" err="1" smtClean="0">
                <a:latin typeface="Agency FB" panose="020B0503020202020204" pitchFamily="34" charset="0"/>
              </a:rPr>
              <a:t>kurang</a:t>
            </a:r>
            <a:r>
              <a:rPr lang="en-US" sz="2000" dirty="0" smtClean="0">
                <a:latin typeface="Agency FB" panose="020B0503020202020204" pitchFamily="34" charset="0"/>
              </a:rPr>
              <a:t> </a:t>
            </a:r>
            <a:r>
              <a:rPr lang="en-US" sz="2000" dirty="0" err="1" smtClean="0">
                <a:latin typeface="Agency FB" panose="020B0503020202020204" pitchFamily="34" charset="0"/>
              </a:rPr>
              <a:t>dari</a:t>
            </a:r>
            <a:r>
              <a:rPr lang="en-US" sz="2000" dirty="0" smtClean="0">
                <a:latin typeface="Agency FB" panose="020B0503020202020204" pitchFamily="34" charset="0"/>
              </a:rPr>
              <a:t> 5 </a:t>
            </a:r>
            <a:r>
              <a:rPr lang="en-US" sz="2000" dirty="0" err="1" smtClean="0">
                <a:latin typeface="Agency FB" panose="020B0503020202020204" pitchFamily="34" charset="0"/>
              </a:rPr>
              <a:t>atau</a:t>
            </a:r>
            <a:r>
              <a:rPr lang="en-US" sz="2000" dirty="0" smtClean="0">
                <a:latin typeface="Agency FB" panose="020B0503020202020204" pitchFamily="34" charset="0"/>
              </a:rPr>
              <a:t> </a:t>
            </a:r>
            <a:r>
              <a:rPr lang="en-US" sz="2000" dirty="0" err="1" smtClean="0">
                <a:latin typeface="Agency FB" panose="020B0503020202020204" pitchFamily="34" charset="0"/>
              </a:rPr>
              <a:t>lebih</a:t>
            </a:r>
            <a:r>
              <a:rPr lang="en-US" sz="2000" dirty="0" smtClean="0">
                <a:latin typeface="Agency FB" panose="020B0503020202020204" pitchFamily="34" charset="0"/>
              </a:rPr>
              <a:t> </a:t>
            </a:r>
            <a:r>
              <a:rPr lang="en-US" sz="2000" dirty="0" err="1" smtClean="0">
                <a:latin typeface="Agency FB" panose="020B0503020202020204" pitchFamily="34" charset="0"/>
              </a:rPr>
              <a:t>dari</a:t>
            </a:r>
            <a:r>
              <a:rPr lang="en-US" sz="2000" dirty="0" smtClean="0">
                <a:latin typeface="Agency FB" panose="020B0503020202020204" pitchFamily="34" charset="0"/>
              </a:rPr>
              <a:t> 7. </a:t>
            </a:r>
            <a:r>
              <a:rPr lang="en-US" sz="2000" dirty="0" err="1" smtClean="0">
                <a:latin typeface="Agency FB" panose="020B0503020202020204" pitchFamily="34" charset="0"/>
              </a:rPr>
              <a:t>Nilai</a:t>
            </a:r>
            <a:r>
              <a:rPr lang="en-US" sz="2000" dirty="0" smtClean="0">
                <a:latin typeface="Agency FB" panose="020B0503020202020204" pitchFamily="34" charset="0"/>
              </a:rPr>
              <a:t> </a:t>
            </a:r>
            <a:r>
              <a:rPr lang="en-US" sz="2000" dirty="0" err="1" smtClean="0">
                <a:latin typeface="Agency FB" panose="020B0503020202020204" pitchFamily="34" charset="0"/>
              </a:rPr>
              <a:t>dibawah</a:t>
            </a:r>
            <a:r>
              <a:rPr lang="en-US" sz="2000" dirty="0" smtClean="0">
                <a:latin typeface="Agency FB" panose="020B0503020202020204" pitchFamily="34" charset="0"/>
              </a:rPr>
              <a:t> 5 </a:t>
            </a:r>
            <a:r>
              <a:rPr lang="en-US" sz="2000" dirty="0" err="1" smtClean="0">
                <a:latin typeface="Agency FB" panose="020B0503020202020204" pitchFamily="34" charset="0"/>
              </a:rPr>
              <a:t>berarti</a:t>
            </a:r>
            <a:r>
              <a:rPr lang="en-US" sz="2000" dirty="0" smtClean="0">
                <a:latin typeface="Agency FB" panose="020B0503020202020204" pitchFamily="34" charset="0"/>
              </a:rPr>
              <a:t> </a:t>
            </a:r>
            <a:r>
              <a:rPr lang="en-US" sz="2000" dirty="0" err="1" smtClean="0">
                <a:latin typeface="Agency FB" panose="020B0503020202020204" pitchFamily="34" charset="0"/>
              </a:rPr>
              <a:t>ada</a:t>
            </a:r>
            <a:r>
              <a:rPr lang="en-US" sz="2000" dirty="0" smtClean="0">
                <a:latin typeface="Agency FB" panose="020B0503020202020204" pitchFamily="34" charset="0"/>
              </a:rPr>
              <a:t> </a:t>
            </a:r>
            <a:r>
              <a:rPr lang="en-US" sz="2000" dirty="0" err="1" smtClean="0">
                <a:latin typeface="Agency FB" panose="020B0503020202020204" pitchFamily="34" charset="0"/>
              </a:rPr>
              <a:t>infeksi</a:t>
            </a:r>
            <a:r>
              <a:rPr lang="en-US" sz="2000" dirty="0" smtClean="0">
                <a:latin typeface="Agency FB" panose="020B0503020202020204" pitchFamily="34" charset="0"/>
              </a:rPr>
              <a:t> yang </a:t>
            </a:r>
            <a:r>
              <a:rPr lang="en-US" sz="2000" dirty="0" err="1" smtClean="0">
                <a:latin typeface="Agency FB" panose="020B0503020202020204" pitchFamily="34" charset="0"/>
              </a:rPr>
              <a:t>terjadi</a:t>
            </a:r>
            <a:r>
              <a:rPr lang="en-US" sz="2000" dirty="0" smtClean="0">
                <a:latin typeface="Agency FB" panose="020B0503020202020204" pitchFamily="34" charset="0"/>
              </a:rPr>
              <a:t> </a:t>
            </a:r>
            <a:r>
              <a:rPr lang="en-US" sz="2000" dirty="0" err="1" smtClean="0">
                <a:latin typeface="Agency FB" panose="020B0503020202020204" pitchFamily="34" charset="0"/>
              </a:rPr>
              <a:t>pada</a:t>
            </a:r>
            <a:r>
              <a:rPr lang="en-US" sz="2000" dirty="0" smtClean="0">
                <a:latin typeface="Agency FB" panose="020B0503020202020204" pitchFamily="34" charset="0"/>
              </a:rPr>
              <a:t> </a:t>
            </a:r>
            <a:r>
              <a:rPr lang="en-US" sz="2000" dirty="0" err="1" smtClean="0">
                <a:latin typeface="Agency FB" panose="020B0503020202020204" pitchFamily="34" charset="0"/>
              </a:rPr>
              <a:t>bagian</a:t>
            </a:r>
            <a:r>
              <a:rPr lang="en-US" sz="2000" dirty="0" smtClean="0">
                <a:latin typeface="Agency FB" panose="020B0503020202020204" pitchFamily="34" charset="0"/>
              </a:rPr>
              <a:t> </a:t>
            </a:r>
            <a:r>
              <a:rPr lang="en-US" sz="2000" dirty="0" err="1" smtClean="0">
                <a:latin typeface="Agency FB" panose="020B0503020202020204" pitchFamily="34" charset="0"/>
              </a:rPr>
              <a:t>saluran</a:t>
            </a:r>
            <a:r>
              <a:rPr lang="en-US" sz="2000" dirty="0" smtClean="0">
                <a:latin typeface="Agency FB" panose="020B0503020202020204" pitchFamily="34" charset="0"/>
              </a:rPr>
              <a:t> </a:t>
            </a:r>
            <a:r>
              <a:rPr lang="en-US" sz="2000" dirty="0" err="1" smtClean="0">
                <a:latin typeface="Agency FB" panose="020B0503020202020204" pitchFamily="34" charset="0"/>
              </a:rPr>
              <a:t>kemih</a:t>
            </a:r>
            <a:r>
              <a:rPr lang="en-US" sz="2000" dirty="0" smtClean="0">
                <a:latin typeface="Agency FB" panose="020B0503020202020204" pitchFamily="34" charset="0"/>
              </a:rPr>
              <a:t> </a:t>
            </a:r>
            <a:r>
              <a:rPr lang="en-US" sz="2000" dirty="0" err="1" smtClean="0">
                <a:latin typeface="Agency FB" panose="020B0503020202020204" pitchFamily="34" charset="0"/>
              </a:rPr>
              <a:t>dan</a:t>
            </a:r>
            <a:r>
              <a:rPr lang="en-US" sz="2000" dirty="0" smtClean="0">
                <a:latin typeface="Agency FB" panose="020B0503020202020204" pitchFamily="34" charset="0"/>
              </a:rPr>
              <a:t> </a:t>
            </a:r>
            <a:r>
              <a:rPr lang="en-US" sz="2000" dirty="0" err="1" smtClean="0">
                <a:latin typeface="Agency FB" panose="020B0503020202020204" pitchFamily="34" charset="0"/>
              </a:rPr>
              <a:t>membutuhkan</a:t>
            </a:r>
            <a:r>
              <a:rPr lang="en-US" sz="2000" dirty="0" smtClean="0">
                <a:latin typeface="Agency FB" panose="020B0503020202020204" pitchFamily="34" charset="0"/>
              </a:rPr>
              <a:t> </a:t>
            </a:r>
            <a:r>
              <a:rPr lang="en-US" sz="2000" dirty="0" err="1" smtClean="0">
                <a:latin typeface="Agency FB" panose="020B0503020202020204" pitchFamily="34" charset="0"/>
              </a:rPr>
              <a:t>perawatan</a:t>
            </a:r>
            <a:r>
              <a:rPr lang="en-US" sz="2000" dirty="0" smtClean="0">
                <a:latin typeface="Agency FB" panose="020B0503020202020204" pitchFamily="34" charset="0"/>
              </a:rPr>
              <a:t> yang </a:t>
            </a:r>
            <a:r>
              <a:rPr lang="en-US" sz="2000" dirty="0" err="1" smtClean="0">
                <a:latin typeface="Agency FB" panose="020B0503020202020204" pitchFamily="34" charset="0"/>
              </a:rPr>
              <a:t>lebih</a:t>
            </a:r>
            <a:r>
              <a:rPr lang="en-US" sz="2000" dirty="0" smtClean="0">
                <a:latin typeface="Agency FB" panose="020B0503020202020204" pitchFamily="34" charset="0"/>
              </a:rPr>
              <a:t> </a:t>
            </a:r>
            <a:r>
              <a:rPr lang="en-US" sz="2000" dirty="0" err="1" smtClean="0">
                <a:latin typeface="Agency FB" panose="020B0503020202020204" pitchFamily="34" charset="0"/>
              </a:rPr>
              <a:t>khusus</a:t>
            </a:r>
            <a:r>
              <a:rPr lang="en-US" sz="2000" dirty="0" smtClean="0">
                <a:latin typeface="Agency FB" panose="020B0503020202020204" pitchFamily="34" charset="0"/>
              </a:rPr>
              <a:t>.</a:t>
            </a:r>
          </a:p>
          <a:p>
            <a:r>
              <a:rPr lang="en-US" sz="2000" dirty="0" smtClean="0">
                <a:latin typeface="Agency FB" panose="020B0503020202020204" pitchFamily="34" charset="0"/>
              </a:rPr>
              <a:t>    </a:t>
            </a:r>
            <a:r>
              <a:rPr lang="en-US" sz="2000" dirty="0" err="1" smtClean="0">
                <a:latin typeface="Agency FB" panose="020B0503020202020204" pitchFamily="34" charset="0"/>
              </a:rPr>
              <a:t>Peradangan</a:t>
            </a:r>
            <a:r>
              <a:rPr lang="en-US" sz="2000" dirty="0" smtClean="0">
                <a:latin typeface="Agency FB" panose="020B0503020202020204" pitchFamily="34" charset="0"/>
              </a:rPr>
              <a:t> </a:t>
            </a:r>
            <a:r>
              <a:rPr lang="en-US" sz="2000" dirty="0" err="1" smtClean="0">
                <a:latin typeface="Agency FB" panose="020B0503020202020204" pitchFamily="34" charset="0"/>
              </a:rPr>
              <a:t>ginjal</a:t>
            </a:r>
            <a:r>
              <a:rPr lang="en-US" sz="2000" dirty="0" smtClean="0">
                <a:latin typeface="Agency FB" panose="020B0503020202020204" pitchFamily="34" charset="0"/>
              </a:rPr>
              <a:t> – </a:t>
            </a:r>
            <a:r>
              <a:rPr lang="en-US" sz="2000" dirty="0" err="1" smtClean="0">
                <a:latin typeface="Agency FB" panose="020B0503020202020204" pitchFamily="34" charset="0"/>
              </a:rPr>
              <a:t>Jika</a:t>
            </a:r>
            <a:r>
              <a:rPr lang="en-US" sz="2000" dirty="0" smtClean="0">
                <a:latin typeface="Agency FB" panose="020B0503020202020204" pitchFamily="34" charset="0"/>
              </a:rPr>
              <a:t> </a:t>
            </a:r>
            <a:r>
              <a:rPr lang="en-US" sz="2000" dirty="0" err="1" smtClean="0">
                <a:latin typeface="Agency FB" panose="020B0503020202020204" pitchFamily="34" charset="0"/>
              </a:rPr>
              <a:t>tingkat</a:t>
            </a:r>
            <a:r>
              <a:rPr lang="en-US" sz="2000" dirty="0" smtClean="0">
                <a:latin typeface="Agency FB" panose="020B0503020202020204" pitchFamily="34" charset="0"/>
              </a:rPr>
              <a:t> protein yang </a:t>
            </a:r>
            <a:r>
              <a:rPr lang="en-US" sz="2000" dirty="0" err="1" smtClean="0">
                <a:latin typeface="Agency FB" panose="020B0503020202020204" pitchFamily="34" charset="0"/>
              </a:rPr>
              <a:t>ditemukan</a:t>
            </a:r>
            <a:r>
              <a:rPr lang="en-US" sz="2000" dirty="0" smtClean="0">
                <a:latin typeface="Agency FB" panose="020B0503020202020204" pitchFamily="34" charset="0"/>
              </a:rPr>
              <a:t> </a:t>
            </a:r>
            <a:r>
              <a:rPr lang="en-US" sz="2000" dirty="0" err="1" smtClean="0">
                <a:latin typeface="Agency FB" panose="020B0503020202020204" pitchFamily="34" charset="0"/>
              </a:rPr>
              <a:t>dalam</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a:t>
            </a:r>
            <a:r>
              <a:rPr lang="en-US" sz="2000" dirty="0" err="1" smtClean="0">
                <a:latin typeface="Agency FB" panose="020B0503020202020204" pitchFamily="34" charset="0"/>
              </a:rPr>
              <a:t>cepat</a:t>
            </a:r>
            <a:r>
              <a:rPr lang="en-US" sz="2000" dirty="0" smtClean="0">
                <a:latin typeface="Agency FB" panose="020B0503020202020204" pitchFamily="34" charset="0"/>
              </a:rPr>
              <a:t> </a:t>
            </a:r>
            <a:r>
              <a:rPr lang="en-US" sz="2000" dirty="0" err="1" smtClean="0">
                <a:latin typeface="Agency FB" panose="020B0503020202020204" pitchFamily="34" charset="0"/>
              </a:rPr>
              <a:t>terlalu</a:t>
            </a:r>
            <a:r>
              <a:rPr lang="en-US" sz="2000" dirty="0" smtClean="0">
                <a:latin typeface="Agency FB" panose="020B0503020202020204" pitchFamily="34" charset="0"/>
              </a:rPr>
              <a:t> </a:t>
            </a:r>
            <a:r>
              <a:rPr lang="en-US" sz="2000" dirty="0" err="1" smtClean="0">
                <a:latin typeface="Agency FB" panose="020B0503020202020204" pitchFamily="34" charset="0"/>
              </a:rPr>
              <a:t>tinggi</a:t>
            </a:r>
            <a:r>
              <a:rPr lang="en-US" sz="2000" dirty="0" smtClean="0">
                <a:latin typeface="Agency FB" panose="020B0503020202020204" pitchFamily="34" charset="0"/>
              </a:rPr>
              <a:t> (</a:t>
            </a:r>
            <a:r>
              <a:rPr lang="en-US" sz="2000" dirty="0" err="1" smtClean="0">
                <a:latin typeface="Agency FB" panose="020B0503020202020204" pitchFamily="34" charset="0"/>
              </a:rPr>
              <a:t>positif</a:t>
            </a:r>
            <a:r>
              <a:rPr lang="en-US" sz="2000" dirty="0" smtClean="0">
                <a:latin typeface="Agency FB" panose="020B0503020202020204" pitchFamily="34" charset="0"/>
              </a:rPr>
              <a:t>).</a:t>
            </a:r>
          </a:p>
          <a:p>
            <a:r>
              <a:rPr lang="en-US" sz="2000" dirty="0" smtClean="0">
                <a:latin typeface="Agency FB" panose="020B0503020202020204" pitchFamily="34" charset="0"/>
              </a:rPr>
              <a:t>    </a:t>
            </a:r>
            <a:r>
              <a:rPr lang="en-US" sz="2000" dirty="0" err="1" smtClean="0">
                <a:latin typeface="Agency FB" panose="020B0503020202020204" pitchFamily="34" charset="0"/>
              </a:rPr>
              <a:t>Diabates</a:t>
            </a:r>
            <a:r>
              <a:rPr lang="en-US" sz="2000" dirty="0" smtClean="0">
                <a:latin typeface="Agency FB" panose="020B0503020202020204" pitchFamily="34" charset="0"/>
              </a:rPr>
              <a:t> –  </a:t>
            </a:r>
            <a:r>
              <a:rPr lang="en-US" sz="2000" dirty="0" err="1" smtClean="0">
                <a:latin typeface="Agency FB" panose="020B0503020202020204" pitchFamily="34" charset="0"/>
              </a:rPr>
              <a:t>Jika</a:t>
            </a:r>
            <a:r>
              <a:rPr lang="en-US" sz="2000" dirty="0" smtClean="0">
                <a:latin typeface="Agency FB" panose="020B0503020202020204" pitchFamily="34" charset="0"/>
              </a:rPr>
              <a:t> </a:t>
            </a:r>
            <a:r>
              <a:rPr lang="en-US" sz="2000" dirty="0" err="1" smtClean="0">
                <a:latin typeface="Agency FB" panose="020B0503020202020204" pitchFamily="34" charset="0"/>
              </a:rPr>
              <a:t>hasil</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menunjukkan</a:t>
            </a:r>
            <a:r>
              <a:rPr lang="en-US" sz="2000" dirty="0" smtClean="0">
                <a:latin typeface="Agency FB" panose="020B0503020202020204" pitchFamily="34" charset="0"/>
              </a:rPr>
              <a:t> </a:t>
            </a:r>
            <a:r>
              <a:rPr lang="en-US" sz="2000" dirty="0" err="1" smtClean="0">
                <a:latin typeface="Agency FB" panose="020B0503020202020204" pitchFamily="34" charset="0"/>
              </a:rPr>
              <a:t>adanya</a:t>
            </a:r>
            <a:r>
              <a:rPr lang="en-US" sz="2000" dirty="0" smtClean="0">
                <a:latin typeface="Agency FB" panose="020B0503020202020204" pitchFamily="34" charset="0"/>
              </a:rPr>
              <a:t> </a:t>
            </a:r>
            <a:r>
              <a:rPr lang="en-US" sz="2000" dirty="0" err="1" smtClean="0">
                <a:latin typeface="Agency FB" panose="020B0503020202020204" pitchFamily="34" charset="0"/>
              </a:rPr>
              <a:t>keton</a:t>
            </a:r>
            <a:r>
              <a:rPr lang="en-US" sz="2000" dirty="0" smtClean="0">
                <a:latin typeface="Agency FB" panose="020B0503020202020204" pitchFamily="34" charset="0"/>
              </a:rPr>
              <a:t> yang </a:t>
            </a:r>
            <a:r>
              <a:rPr lang="en-US" sz="2000" dirty="0" err="1" smtClean="0">
                <a:latin typeface="Agency FB" panose="020B0503020202020204" pitchFamily="34" charset="0"/>
              </a:rPr>
              <a:t>berarti</a:t>
            </a:r>
            <a:r>
              <a:rPr lang="en-US" sz="2000" dirty="0" smtClean="0">
                <a:latin typeface="Agency FB" panose="020B0503020202020204" pitchFamily="34" charset="0"/>
              </a:rPr>
              <a:t> </a:t>
            </a:r>
            <a:r>
              <a:rPr lang="en-US" sz="2000" dirty="0" err="1" smtClean="0">
                <a:latin typeface="Agency FB" panose="020B0503020202020204" pitchFamily="34" charset="0"/>
              </a:rPr>
              <a:t>urin</a:t>
            </a:r>
            <a:r>
              <a:rPr lang="en-US" sz="2000" dirty="0" smtClean="0">
                <a:latin typeface="Agency FB" panose="020B0503020202020204" pitchFamily="34" charset="0"/>
              </a:rPr>
              <a:t> </a:t>
            </a:r>
            <a:r>
              <a:rPr lang="en-US" sz="2000" dirty="0" err="1" smtClean="0">
                <a:latin typeface="Agency FB" panose="020B0503020202020204" pitchFamily="34" charset="0"/>
              </a:rPr>
              <a:t>mengandung</a:t>
            </a:r>
            <a:r>
              <a:rPr lang="en-US" sz="2000" dirty="0" smtClean="0">
                <a:latin typeface="Agency FB" panose="020B0503020202020204" pitchFamily="34" charset="0"/>
              </a:rPr>
              <a:t> </a:t>
            </a:r>
            <a:r>
              <a:rPr lang="en-US" sz="2000" dirty="0" err="1" smtClean="0">
                <a:latin typeface="Agency FB" panose="020B0503020202020204" pitchFamily="34" charset="0"/>
              </a:rPr>
              <a:t>gula</a:t>
            </a:r>
            <a:r>
              <a:rPr lang="en-US" sz="2000" dirty="0" smtClean="0">
                <a:latin typeface="Agency FB" panose="020B0503020202020204" pitchFamily="34" charset="0"/>
              </a:rPr>
              <a:t>.</a:t>
            </a:r>
          </a:p>
          <a:p>
            <a:r>
              <a:rPr lang="en-US" sz="2000" dirty="0" smtClean="0">
                <a:latin typeface="Agency FB" panose="020B0503020202020204" pitchFamily="34" charset="0"/>
              </a:rPr>
              <a:t>    </a:t>
            </a:r>
            <a:r>
              <a:rPr lang="en-US" sz="2000" dirty="0" err="1" smtClean="0">
                <a:latin typeface="Agency FB" panose="020B0503020202020204" pitchFamily="34" charset="0"/>
              </a:rPr>
              <a:t>Infeksi</a:t>
            </a:r>
            <a:r>
              <a:rPr lang="en-US" sz="2000" dirty="0" smtClean="0">
                <a:latin typeface="Agency FB" panose="020B0503020202020204" pitchFamily="34" charset="0"/>
              </a:rPr>
              <a:t> </a:t>
            </a:r>
            <a:r>
              <a:rPr lang="en-US" sz="2000" dirty="0" err="1" smtClean="0">
                <a:latin typeface="Agency FB" panose="020B0503020202020204" pitchFamily="34" charset="0"/>
              </a:rPr>
              <a:t>bakteri</a:t>
            </a:r>
            <a:r>
              <a:rPr lang="en-US" sz="2000" dirty="0" smtClean="0">
                <a:latin typeface="Agency FB" panose="020B0503020202020204" pitchFamily="34" charset="0"/>
              </a:rPr>
              <a:t> </a:t>
            </a:r>
            <a:r>
              <a:rPr lang="en-US" sz="2000" dirty="0" err="1" smtClean="0">
                <a:latin typeface="Agency FB" panose="020B0503020202020204" pitchFamily="34" charset="0"/>
              </a:rPr>
              <a:t>dalam</a:t>
            </a:r>
            <a:r>
              <a:rPr lang="en-US" sz="2000" dirty="0" smtClean="0">
                <a:latin typeface="Agency FB" panose="020B0503020202020204" pitchFamily="34" charset="0"/>
              </a:rPr>
              <a:t> </a:t>
            </a:r>
            <a:r>
              <a:rPr lang="en-US" sz="2000" dirty="0" err="1" smtClean="0">
                <a:latin typeface="Agency FB" panose="020B0503020202020204" pitchFamily="34" charset="0"/>
              </a:rPr>
              <a:t>darah</a:t>
            </a:r>
            <a:r>
              <a:rPr lang="en-US" sz="2000" dirty="0" smtClean="0">
                <a:latin typeface="Agency FB" panose="020B0503020202020204" pitchFamily="34" charset="0"/>
              </a:rPr>
              <a:t> – </a:t>
            </a:r>
            <a:r>
              <a:rPr lang="en-US" sz="2000" dirty="0" err="1" smtClean="0">
                <a:latin typeface="Agency FB" panose="020B0503020202020204" pitchFamily="34" charset="0"/>
              </a:rPr>
              <a:t>Jika</a:t>
            </a:r>
            <a:r>
              <a:rPr lang="en-US" sz="2000" dirty="0" smtClean="0">
                <a:latin typeface="Agency FB" panose="020B0503020202020204" pitchFamily="34" charset="0"/>
              </a:rPr>
              <a:t> </a:t>
            </a:r>
            <a:r>
              <a:rPr lang="en-US" sz="2000" dirty="0" err="1" smtClean="0">
                <a:latin typeface="Agency FB" panose="020B0503020202020204" pitchFamily="34" charset="0"/>
              </a:rPr>
              <a:t>hasil</a:t>
            </a:r>
            <a:r>
              <a:rPr lang="en-US" sz="2000" dirty="0" smtClean="0">
                <a:latin typeface="Agency FB" panose="020B0503020202020204" pitchFamily="34" charset="0"/>
              </a:rPr>
              <a:t> </a:t>
            </a:r>
            <a:r>
              <a:rPr lang="en-US" sz="2000" dirty="0" err="1" smtClean="0">
                <a:latin typeface="Agency FB" panose="020B0503020202020204" pitchFamily="34" charset="0"/>
              </a:rPr>
              <a:t>tes</a:t>
            </a:r>
            <a:r>
              <a:rPr lang="en-US" sz="2000" dirty="0" smtClean="0">
                <a:latin typeface="Agency FB" panose="020B0503020202020204" pitchFamily="34" charset="0"/>
              </a:rPr>
              <a:t> </a:t>
            </a:r>
            <a:r>
              <a:rPr lang="en-US" sz="2000" dirty="0" err="1" smtClean="0">
                <a:latin typeface="Agency FB" panose="020B0503020202020204" pitchFamily="34" charset="0"/>
              </a:rPr>
              <a:t>menunjukkan</a:t>
            </a:r>
            <a:r>
              <a:rPr lang="en-US" sz="2000" dirty="0" smtClean="0">
                <a:latin typeface="Agency FB" panose="020B0503020202020204" pitchFamily="34" charset="0"/>
              </a:rPr>
              <a:t> </a:t>
            </a:r>
            <a:r>
              <a:rPr lang="en-US" sz="2000" dirty="0" err="1" smtClean="0">
                <a:latin typeface="Agency FB" panose="020B0503020202020204" pitchFamily="34" charset="0"/>
              </a:rPr>
              <a:t>adanya</a:t>
            </a:r>
            <a:r>
              <a:rPr lang="en-US" sz="2000" dirty="0" smtClean="0">
                <a:latin typeface="Agency FB" panose="020B0503020202020204" pitchFamily="34" charset="0"/>
              </a:rPr>
              <a:t> </a:t>
            </a:r>
            <a:r>
              <a:rPr lang="en-US" sz="2000" dirty="0" err="1" smtClean="0">
                <a:latin typeface="Agency FB" panose="020B0503020202020204" pitchFamily="34" charset="0"/>
              </a:rPr>
              <a:t>sel</a:t>
            </a:r>
            <a:r>
              <a:rPr lang="en-US" sz="2000" dirty="0" smtClean="0">
                <a:latin typeface="Agency FB" panose="020B0503020202020204" pitchFamily="34" charset="0"/>
              </a:rPr>
              <a:t> </a:t>
            </a:r>
            <a:r>
              <a:rPr lang="en-US" sz="2000" dirty="0" err="1" smtClean="0">
                <a:latin typeface="Agency FB" panose="020B0503020202020204" pitchFamily="34" charset="0"/>
              </a:rPr>
              <a:t>darah</a:t>
            </a:r>
            <a:r>
              <a:rPr lang="en-US" sz="2000" dirty="0" smtClean="0">
                <a:latin typeface="Agency FB" panose="020B0503020202020204" pitchFamily="34" charset="0"/>
              </a:rPr>
              <a:t> </a:t>
            </a:r>
            <a:r>
              <a:rPr lang="en-US" sz="2000" dirty="0" err="1" smtClean="0">
                <a:latin typeface="Agency FB" panose="020B0503020202020204" pitchFamily="34" charset="0"/>
              </a:rPr>
              <a:t>putih</a:t>
            </a:r>
            <a:r>
              <a:rPr lang="en-US" sz="2000" dirty="0" smtClean="0">
                <a:latin typeface="Agency FB" panose="020B0503020202020204" pitchFamily="34" charset="0"/>
              </a:rPr>
              <a:t> </a:t>
            </a:r>
            <a:r>
              <a:rPr lang="en-US" sz="2000" dirty="0" err="1" smtClean="0">
                <a:latin typeface="Agency FB" panose="020B0503020202020204" pitchFamily="34" charset="0"/>
              </a:rPr>
              <a:t>dan</a:t>
            </a:r>
            <a:r>
              <a:rPr lang="en-US" sz="2000" dirty="0" smtClean="0">
                <a:latin typeface="Agency FB" panose="020B0503020202020204" pitchFamily="34" charset="0"/>
              </a:rPr>
              <a:t> </a:t>
            </a:r>
            <a:r>
              <a:rPr lang="en-US" sz="2000" dirty="0" err="1" smtClean="0">
                <a:latin typeface="Agency FB" panose="020B0503020202020204" pitchFamily="34" charset="0"/>
              </a:rPr>
              <a:t>nitrit</a:t>
            </a:r>
            <a:r>
              <a:rPr lang="en-US" sz="2000" dirty="0" smtClean="0">
                <a:latin typeface="Agency FB" panose="020B0503020202020204" pitchFamily="34" charset="0"/>
              </a:rPr>
              <a:t>.</a:t>
            </a:r>
          </a:p>
        </p:txBody>
      </p:sp>
    </p:spTree>
    <p:extLst>
      <p:ext uri="{BB962C8B-B14F-4D97-AF65-F5344CB8AC3E}">
        <p14:creationId xmlns:p14="http://schemas.microsoft.com/office/powerpoint/2010/main" val="208282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398687" cy="1200329"/>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smtClean="0">
                <a:solidFill>
                  <a:srgbClr val="FFFF00"/>
                </a:solidFill>
                <a:latin typeface="Agency FB" panose="020B0503020202020204" pitchFamily="34" charset="0"/>
                <a:cs typeface="Calibri" pitchFamily="34" charset="0"/>
              </a:rPr>
              <a:t>Immunology testing.</a:t>
            </a:r>
          </a:p>
          <a:p>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304800" y="2438400"/>
            <a:ext cx="8382000" cy="2000548"/>
          </a:xfrm>
          <a:prstGeom prst="rect">
            <a:avLst/>
          </a:prstGeom>
        </p:spPr>
        <p:txBody>
          <a:bodyPr wrap="square">
            <a:spAutoFit/>
          </a:bodyPr>
          <a:lstStyle/>
          <a:p>
            <a:r>
              <a:rPr lang="en-US" sz="2400" dirty="0" smtClean="0">
                <a:latin typeface="Agency FB" panose="020B0503020202020204" pitchFamily="34" charset="0"/>
              </a:rPr>
              <a:t> </a:t>
            </a:r>
            <a:endParaRPr lang="en-US" sz="2000" dirty="0" smtClean="0">
              <a:latin typeface="Agency FB" panose="020B0503020202020204" pitchFamily="34" charset="0"/>
            </a:endParaRPr>
          </a:p>
          <a:p>
            <a:r>
              <a:rPr lang="en-US" sz="2000" dirty="0" err="1" smtClean="0">
                <a:latin typeface="Agency FB" panose="020B0503020202020204" pitchFamily="34" charset="0"/>
              </a:rPr>
              <a:t>Investigasi</a:t>
            </a:r>
            <a:r>
              <a:rPr lang="en-US" sz="2000" dirty="0" smtClean="0">
                <a:latin typeface="Agency FB" panose="020B0503020202020204" pitchFamily="34" charset="0"/>
              </a:rPr>
              <a:t> yang </a:t>
            </a:r>
            <a:r>
              <a:rPr lang="en-US" sz="2000" dirty="0" err="1" smtClean="0">
                <a:latin typeface="Agency FB" panose="020B0503020202020204" pitchFamily="34" charset="0"/>
              </a:rPr>
              <a:t>berkaitan</a:t>
            </a:r>
            <a:r>
              <a:rPr lang="en-US" sz="2000" dirty="0" smtClean="0">
                <a:latin typeface="Agency FB" panose="020B0503020202020204" pitchFamily="34" charset="0"/>
              </a:rPr>
              <a:t> </a:t>
            </a:r>
            <a:r>
              <a:rPr lang="en-US" sz="2000" dirty="0" err="1" smtClean="0">
                <a:latin typeface="Agency FB" panose="020B0503020202020204" pitchFamily="34" charset="0"/>
              </a:rPr>
              <a:t>erat</a:t>
            </a:r>
            <a:r>
              <a:rPr lang="en-US" sz="2000" dirty="0" smtClean="0">
                <a:latin typeface="Agency FB" panose="020B0503020202020204" pitchFamily="34" charset="0"/>
              </a:rPr>
              <a:t> </a:t>
            </a:r>
            <a:r>
              <a:rPr lang="en-US" sz="2000" dirty="0" err="1" smtClean="0">
                <a:latin typeface="Agency FB" panose="020B0503020202020204" pitchFamily="34" charset="0"/>
              </a:rPr>
              <a:t>dengan</a:t>
            </a:r>
            <a:r>
              <a:rPr lang="en-US" sz="2000" dirty="0" smtClean="0">
                <a:latin typeface="Agency FB" panose="020B0503020202020204" pitchFamily="34" charset="0"/>
              </a:rPr>
              <a:t> </a:t>
            </a:r>
            <a:r>
              <a:rPr lang="en-US" sz="2000" dirty="0" err="1" smtClean="0">
                <a:latin typeface="Agency FB" panose="020B0503020202020204" pitchFamily="34" charset="0"/>
              </a:rPr>
              <a:t>sistem</a:t>
            </a:r>
            <a:r>
              <a:rPr lang="en-US" sz="2000" dirty="0" smtClean="0">
                <a:latin typeface="Agency FB" panose="020B0503020202020204" pitchFamily="34" charset="0"/>
              </a:rPr>
              <a:t> </a:t>
            </a:r>
            <a:r>
              <a:rPr lang="en-US" sz="2000" dirty="0" err="1" smtClean="0">
                <a:latin typeface="Agency FB" panose="020B0503020202020204" pitchFamily="34" charset="0"/>
              </a:rPr>
              <a:t>daya</a:t>
            </a:r>
            <a:r>
              <a:rPr lang="en-US" sz="2000" dirty="0" smtClean="0">
                <a:latin typeface="Agency FB" panose="020B0503020202020204" pitchFamily="34" charset="0"/>
              </a:rPr>
              <a:t> </a:t>
            </a:r>
            <a:r>
              <a:rPr lang="en-US" sz="2000" dirty="0" err="1" smtClean="0">
                <a:latin typeface="Agency FB" panose="020B0503020202020204" pitchFamily="34" charset="0"/>
              </a:rPr>
              <a:t>tahan</a:t>
            </a:r>
            <a:r>
              <a:rPr lang="en-US" sz="2000" dirty="0" smtClean="0">
                <a:latin typeface="Agency FB" panose="020B0503020202020204" pitchFamily="34" charset="0"/>
              </a:rPr>
              <a:t> </a:t>
            </a:r>
            <a:r>
              <a:rPr lang="en-US" sz="2000" dirty="0" err="1" smtClean="0">
                <a:latin typeface="Agency FB" panose="020B0503020202020204" pitchFamily="34" charset="0"/>
              </a:rPr>
              <a:t>tubuh</a:t>
            </a:r>
            <a:r>
              <a:rPr lang="en-US" sz="2000" dirty="0" smtClean="0">
                <a:latin typeface="Agency FB" panose="020B0503020202020204" pitchFamily="34" charset="0"/>
              </a:rPr>
              <a:t> juga </a:t>
            </a:r>
            <a:r>
              <a:rPr lang="en-US" sz="2000" dirty="0" err="1" smtClean="0">
                <a:latin typeface="Agency FB" panose="020B0503020202020204" pitchFamily="34" charset="0"/>
              </a:rPr>
              <a:t>termasuk</a:t>
            </a:r>
            <a:r>
              <a:rPr lang="en-US" sz="2000" dirty="0" smtClean="0">
                <a:latin typeface="Agency FB" panose="020B0503020202020204" pitchFamily="34" charset="0"/>
              </a:rPr>
              <a:t> di </a:t>
            </a:r>
            <a:r>
              <a:rPr lang="en-US" sz="2000" dirty="0" err="1" smtClean="0">
                <a:latin typeface="Agency FB" panose="020B0503020202020204" pitchFamily="34" charset="0"/>
              </a:rPr>
              <a:t>dalam</a:t>
            </a:r>
            <a:r>
              <a:rPr lang="en-US" sz="2000" dirty="0" smtClean="0">
                <a:latin typeface="Agency FB" panose="020B0503020202020204" pitchFamily="34" charset="0"/>
              </a:rPr>
              <a:t> </a:t>
            </a:r>
            <a:r>
              <a:rPr lang="en-US" sz="2000" dirty="0" err="1" smtClean="0">
                <a:latin typeface="Agency FB" panose="020B0503020202020204" pitchFamily="34" charset="0"/>
              </a:rPr>
              <a:t>imunoserologi</a:t>
            </a:r>
            <a:r>
              <a:rPr lang="en-US" sz="2000" dirty="0" smtClean="0">
                <a:latin typeface="Agency FB" panose="020B0503020202020204" pitchFamily="34" charset="0"/>
              </a:rPr>
              <a:t> </a:t>
            </a:r>
            <a:r>
              <a:rPr lang="en-US" sz="2000" dirty="0" err="1" smtClean="0">
                <a:latin typeface="Agency FB" panose="020B0503020202020204" pitchFamily="34" charset="0"/>
              </a:rPr>
              <a:t>ini</a:t>
            </a:r>
            <a:r>
              <a:rPr lang="en-US" sz="2000" dirty="0" smtClean="0">
                <a:latin typeface="Agency FB" panose="020B0503020202020204" pitchFamily="34" charset="0"/>
              </a:rPr>
              <a:t>. </a:t>
            </a:r>
            <a:r>
              <a:rPr lang="en-US" sz="2000" dirty="0" err="1" smtClean="0">
                <a:latin typeface="Agency FB" panose="020B0503020202020204" pitchFamily="34" charset="0"/>
              </a:rPr>
              <a:t>Jenis</a:t>
            </a:r>
            <a:r>
              <a:rPr lang="en-US" sz="2000" dirty="0" smtClean="0">
                <a:latin typeface="Agency FB" panose="020B0503020202020204" pitchFamily="34" charset="0"/>
              </a:rPr>
              <a:t> </a:t>
            </a:r>
            <a:r>
              <a:rPr lang="en-US" sz="2000" dirty="0" err="1" smtClean="0">
                <a:latin typeface="Agency FB" panose="020B0503020202020204" pitchFamily="34" charset="0"/>
              </a:rPr>
              <a:t>penyakit</a:t>
            </a:r>
            <a:r>
              <a:rPr lang="en-US" sz="2000" dirty="0" smtClean="0">
                <a:latin typeface="Agency FB" panose="020B0503020202020204" pitchFamily="34" charset="0"/>
              </a:rPr>
              <a:t> </a:t>
            </a:r>
            <a:r>
              <a:rPr lang="en-US" sz="2000" dirty="0" err="1" smtClean="0">
                <a:latin typeface="Agency FB" panose="020B0503020202020204" pitchFamily="34" charset="0"/>
              </a:rPr>
              <a:t>autoimun</a:t>
            </a:r>
            <a:r>
              <a:rPr lang="en-US" sz="2000" dirty="0" smtClean="0">
                <a:latin typeface="Agency FB" panose="020B0503020202020204" pitchFamily="34" charset="0"/>
              </a:rPr>
              <a:t> pun </a:t>
            </a:r>
            <a:r>
              <a:rPr lang="en-US" sz="2000" dirty="0" err="1" smtClean="0">
                <a:latin typeface="Agency FB" panose="020B0503020202020204" pitchFamily="34" charset="0"/>
              </a:rPr>
              <a:t>menjadi</a:t>
            </a:r>
            <a:r>
              <a:rPr lang="en-US" sz="2000" dirty="0" smtClean="0">
                <a:latin typeface="Agency FB" panose="020B0503020202020204" pitchFamily="34" charset="0"/>
              </a:rPr>
              <a:t> </a:t>
            </a:r>
            <a:r>
              <a:rPr lang="en-US" sz="2000" dirty="0" err="1" smtClean="0">
                <a:latin typeface="Agency FB" panose="020B0503020202020204" pitchFamily="34" charset="0"/>
              </a:rPr>
              <a:t>salah</a:t>
            </a:r>
            <a:r>
              <a:rPr lang="en-US" sz="2000" dirty="0" smtClean="0">
                <a:latin typeface="Agency FB" panose="020B0503020202020204" pitchFamily="34" charset="0"/>
              </a:rPr>
              <a:t> </a:t>
            </a:r>
            <a:r>
              <a:rPr lang="en-US" sz="2000" dirty="0" err="1" smtClean="0">
                <a:latin typeface="Agency FB" panose="020B0503020202020204" pitchFamily="34" charset="0"/>
              </a:rPr>
              <a:t>satu</a:t>
            </a:r>
            <a:r>
              <a:rPr lang="en-US" sz="2000" dirty="0" smtClean="0">
                <a:latin typeface="Agency FB" panose="020B0503020202020204" pitchFamily="34" charset="0"/>
              </a:rPr>
              <a:t> yang </a:t>
            </a:r>
            <a:r>
              <a:rPr lang="en-US" sz="2000" dirty="0" err="1" smtClean="0">
                <a:latin typeface="Agency FB" panose="020B0503020202020204" pitchFamily="34" charset="0"/>
              </a:rPr>
              <a:t>perlu</a:t>
            </a:r>
            <a:r>
              <a:rPr lang="en-US" sz="2000" dirty="0" smtClean="0">
                <a:latin typeface="Agency FB" panose="020B0503020202020204" pitchFamily="34" charset="0"/>
              </a:rPr>
              <a:t> </a:t>
            </a:r>
            <a:r>
              <a:rPr lang="en-US" sz="2000" dirty="0" err="1" smtClean="0">
                <a:latin typeface="Agency FB" panose="020B0503020202020204" pitchFamily="34" charset="0"/>
              </a:rPr>
              <a:t>diinvestigasi</a:t>
            </a:r>
            <a:r>
              <a:rPr lang="en-US" sz="2000" dirty="0" smtClean="0">
                <a:latin typeface="Agency FB" panose="020B0503020202020204" pitchFamily="34" charset="0"/>
              </a:rPr>
              <a:t> </a:t>
            </a:r>
            <a:r>
              <a:rPr lang="en-US" sz="2000" dirty="0" err="1" smtClean="0">
                <a:latin typeface="Agency FB" panose="020B0503020202020204" pitchFamily="34" charset="0"/>
              </a:rPr>
              <a:t>pada</a:t>
            </a:r>
            <a:r>
              <a:rPr lang="en-US" sz="2000" dirty="0" smtClean="0">
                <a:latin typeface="Agency FB" panose="020B0503020202020204" pitchFamily="34" charset="0"/>
              </a:rPr>
              <a:t> </a:t>
            </a:r>
            <a:r>
              <a:rPr lang="en-US" sz="2000" dirty="0" err="1" smtClean="0">
                <a:latin typeface="Agency FB" panose="020B0503020202020204" pitchFamily="34" charset="0"/>
              </a:rPr>
              <a:t>bidang</a:t>
            </a:r>
            <a:r>
              <a:rPr lang="en-US" sz="2000" dirty="0" smtClean="0">
                <a:latin typeface="Agency FB" panose="020B0503020202020204" pitchFamily="34" charset="0"/>
              </a:rPr>
              <a:t> </a:t>
            </a:r>
            <a:r>
              <a:rPr lang="en-US" sz="2000" dirty="0" err="1" smtClean="0">
                <a:latin typeface="Agency FB" panose="020B0503020202020204" pitchFamily="34" charset="0"/>
              </a:rPr>
              <a:t>ilmu</a:t>
            </a:r>
            <a:r>
              <a:rPr lang="en-US" sz="2000" dirty="0" smtClean="0">
                <a:latin typeface="Agency FB" panose="020B0503020202020204" pitchFamily="34" charset="0"/>
              </a:rPr>
              <a:t> </a:t>
            </a:r>
            <a:r>
              <a:rPr lang="en-US" sz="2000" dirty="0" err="1" smtClean="0">
                <a:latin typeface="Agency FB" panose="020B0503020202020204" pitchFamily="34" charset="0"/>
              </a:rPr>
              <a:t>ini</a:t>
            </a:r>
            <a:r>
              <a:rPr lang="en-US" sz="2000" dirty="0" smtClean="0">
                <a:latin typeface="Agency FB" panose="020B0503020202020204" pitchFamily="34" charset="0"/>
              </a:rPr>
              <a:t>. </a:t>
            </a:r>
            <a:r>
              <a:rPr lang="en-US" sz="2000" dirty="0" err="1" smtClean="0">
                <a:latin typeface="Agency FB" panose="020B0503020202020204" pitchFamily="34" charset="0"/>
              </a:rPr>
              <a:t>Penyakit</a:t>
            </a:r>
            <a:r>
              <a:rPr lang="en-US" sz="2000" dirty="0" smtClean="0">
                <a:latin typeface="Agency FB" panose="020B0503020202020204" pitchFamily="34" charset="0"/>
              </a:rPr>
              <a:t> </a:t>
            </a:r>
            <a:r>
              <a:rPr lang="en-US" sz="2000" dirty="0" err="1" smtClean="0">
                <a:latin typeface="Agency FB" panose="020B0503020202020204" pitchFamily="34" charset="0"/>
              </a:rPr>
              <a:t>autoimun</a:t>
            </a:r>
            <a:r>
              <a:rPr lang="en-US" sz="2000" dirty="0" smtClean="0">
                <a:latin typeface="Agency FB" panose="020B0503020202020204" pitchFamily="34" charset="0"/>
              </a:rPr>
              <a:t> </a:t>
            </a:r>
            <a:r>
              <a:rPr lang="en-US" sz="2000" dirty="0" err="1" smtClean="0">
                <a:latin typeface="Agency FB" panose="020B0503020202020204" pitchFamily="34" charset="0"/>
              </a:rPr>
              <a:t>merupakan</a:t>
            </a:r>
            <a:r>
              <a:rPr lang="en-US" sz="2000" dirty="0" smtClean="0">
                <a:latin typeface="Agency FB" panose="020B0503020202020204" pitchFamily="34" charset="0"/>
              </a:rPr>
              <a:t> </a:t>
            </a:r>
            <a:r>
              <a:rPr lang="en-US" sz="2000" dirty="0" err="1" smtClean="0">
                <a:latin typeface="Agency FB" panose="020B0503020202020204" pitchFamily="34" charset="0"/>
              </a:rPr>
              <a:t>jenis</a:t>
            </a:r>
            <a:r>
              <a:rPr lang="en-US" sz="2000" dirty="0" smtClean="0">
                <a:latin typeface="Agency FB" panose="020B0503020202020204" pitchFamily="34" charset="0"/>
              </a:rPr>
              <a:t> </a:t>
            </a:r>
            <a:r>
              <a:rPr lang="en-US" sz="2000" dirty="0" err="1" smtClean="0">
                <a:latin typeface="Agency FB" panose="020B0503020202020204" pitchFamily="34" charset="0"/>
              </a:rPr>
              <a:t>kondisi</a:t>
            </a:r>
            <a:r>
              <a:rPr lang="en-US" sz="2000" dirty="0" smtClean="0">
                <a:latin typeface="Agency FB" panose="020B0503020202020204" pitchFamily="34" charset="0"/>
              </a:rPr>
              <a:t> di mana </a:t>
            </a:r>
            <a:r>
              <a:rPr lang="en-US" sz="2000" dirty="0" err="1" smtClean="0">
                <a:latin typeface="Agency FB" panose="020B0503020202020204" pitchFamily="34" charset="0"/>
              </a:rPr>
              <a:t>sistem</a:t>
            </a:r>
            <a:r>
              <a:rPr lang="en-US" sz="2000" dirty="0" smtClean="0">
                <a:latin typeface="Agency FB" panose="020B0503020202020204" pitchFamily="34" charset="0"/>
              </a:rPr>
              <a:t> </a:t>
            </a:r>
            <a:r>
              <a:rPr lang="en-US" sz="2000" dirty="0" err="1" smtClean="0">
                <a:latin typeface="Agency FB" panose="020B0503020202020204" pitchFamily="34" charset="0"/>
              </a:rPr>
              <a:t>daya</a:t>
            </a:r>
            <a:r>
              <a:rPr lang="en-US" sz="2000" dirty="0" smtClean="0">
                <a:latin typeface="Agency FB" panose="020B0503020202020204" pitchFamily="34" charset="0"/>
              </a:rPr>
              <a:t> </a:t>
            </a:r>
            <a:r>
              <a:rPr lang="en-US" sz="2000" dirty="0" err="1" smtClean="0">
                <a:latin typeface="Agency FB" panose="020B0503020202020204" pitchFamily="34" charset="0"/>
              </a:rPr>
              <a:t>tahan</a:t>
            </a:r>
            <a:r>
              <a:rPr lang="en-US" sz="2000" dirty="0" smtClean="0">
                <a:latin typeface="Agency FB" panose="020B0503020202020204" pitchFamily="34" charset="0"/>
              </a:rPr>
              <a:t> </a:t>
            </a:r>
            <a:r>
              <a:rPr lang="en-US" sz="2000" dirty="0" err="1" smtClean="0">
                <a:latin typeface="Agency FB" panose="020B0503020202020204" pitchFamily="34" charset="0"/>
              </a:rPr>
              <a:t>tubuh</a:t>
            </a:r>
            <a:r>
              <a:rPr lang="en-US" sz="2000" dirty="0" smtClean="0">
                <a:latin typeface="Agency FB" panose="020B0503020202020204" pitchFamily="34" charset="0"/>
              </a:rPr>
              <a:t> </a:t>
            </a:r>
            <a:r>
              <a:rPr lang="en-US" sz="2000" dirty="0" err="1" smtClean="0">
                <a:latin typeface="Agency FB" panose="020B0503020202020204" pitchFamily="34" charset="0"/>
              </a:rPr>
              <a:t>dapat</a:t>
            </a:r>
            <a:r>
              <a:rPr lang="en-US" sz="2000" dirty="0" smtClean="0">
                <a:latin typeface="Agency FB" panose="020B0503020202020204" pitchFamily="34" charset="0"/>
              </a:rPr>
              <a:t> </a:t>
            </a:r>
            <a:r>
              <a:rPr lang="en-US" sz="2000" dirty="0" err="1" smtClean="0">
                <a:latin typeface="Agency FB" panose="020B0503020202020204" pitchFamily="34" charset="0"/>
              </a:rPr>
              <a:t>berubah</a:t>
            </a:r>
            <a:r>
              <a:rPr lang="en-US" sz="2000" dirty="0" smtClean="0">
                <a:latin typeface="Agency FB" panose="020B0503020202020204" pitchFamily="34" charset="0"/>
              </a:rPr>
              <a:t> </a:t>
            </a:r>
            <a:r>
              <a:rPr lang="en-US" sz="2000" dirty="0" err="1" smtClean="0">
                <a:latin typeface="Agency FB" panose="020B0503020202020204" pitchFamily="34" charset="0"/>
              </a:rPr>
              <a:t>dan</a:t>
            </a:r>
            <a:r>
              <a:rPr lang="en-US" sz="2000" dirty="0" smtClean="0">
                <a:latin typeface="Agency FB" panose="020B0503020202020204" pitchFamily="34" charset="0"/>
              </a:rPr>
              <a:t> </a:t>
            </a:r>
            <a:r>
              <a:rPr lang="en-US" sz="2000" dirty="0" err="1" smtClean="0">
                <a:latin typeface="Agency FB" panose="020B0503020202020204" pitchFamily="34" charset="0"/>
              </a:rPr>
              <a:t>justru</a:t>
            </a:r>
            <a:r>
              <a:rPr lang="en-US" sz="2000" dirty="0" smtClean="0">
                <a:latin typeface="Agency FB" panose="020B0503020202020204" pitchFamily="34" charset="0"/>
              </a:rPr>
              <a:t> </a:t>
            </a:r>
            <a:r>
              <a:rPr lang="en-US" sz="2000" dirty="0" err="1" smtClean="0">
                <a:latin typeface="Agency FB" panose="020B0503020202020204" pitchFamily="34" charset="0"/>
              </a:rPr>
              <a:t>melakukan</a:t>
            </a:r>
            <a:r>
              <a:rPr lang="en-US" sz="2000" dirty="0" smtClean="0">
                <a:latin typeface="Agency FB" panose="020B0503020202020204" pitchFamily="34" charset="0"/>
              </a:rPr>
              <a:t> </a:t>
            </a:r>
            <a:r>
              <a:rPr lang="en-US" sz="2000" dirty="0" err="1" smtClean="0">
                <a:latin typeface="Agency FB" panose="020B0503020202020204" pitchFamily="34" charset="0"/>
              </a:rPr>
              <a:t>perlawanan</a:t>
            </a:r>
            <a:r>
              <a:rPr lang="en-US" sz="2000" dirty="0" smtClean="0">
                <a:latin typeface="Agency FB" panose="020B0503020202020204" pitchFamily="34" charset="0"/>
              </a:rPr>
              <a:t> </a:t>
            </a:r>
            <a:r>
              <a:rPr lang="en-US" sz="2000" dirty="0" err="1" smtClean="0">
                <a:latin typeface="Agency FB" panose="020B0503020202020204" pitchFamily="34" charset="0"/>
              </a:rPr>
              <a:t>terhadap</a:t>
            </a:r>
            <a:r>
              <a:rPr lang="en-US" sz="2000" dirty="0" smtClean="0">
                <a:latin typeface="Agency FB" panose="020B0503020202020204" pitchFamily="34" charset="0"/>
              </a:rPr>
              <a:t> </a:t>
            </a:r>
            <a:r>
              <a:rPr lang="en-US" sz="2000" dirty="0" err="1" smtClean="0">
                <a:latin typeface="Agency FB" panose="020B0503020202020204" pitchFamily="34" charset="0"/>
              </a:rPr>
              <a:t>jaringan</a:t>
            </a:r>
            <a:r>
              <a:rPr lang="en-US" sz="2000" dirty="0" smtClean="0">
                <a:latin typeface="Agency FB" panose="020B0503020202020204" pitchFamily="34" charset="0"/>
              </a:rPr>
              <a:t> </a:t>
            </a:r>
            <a:r>
              <a:rPr lang="en-US" sz="2000" dirty="0" err="1" smtClean="0">
                <a:latin typeface="Agency FB" panose="020B0503020202020204" pitchFamily="34" charset="0"/>
              </a:rPr>
              <a:t>tubuh</a:t>
            </a:r>
            <a:r>
              <a:rPr lang="en-US" sz="2000" dirty="0" smtClean="0">
                <a:latin typeface="Agency FB" panose="020B0503020202020204" pitchFamily="34" charset="0"/>
              </a:rPr>
              <a:t> </a:t>
            </a:r>
            <a:r>
              <a:rPr lang="en-US" sz="2000" dirty="0" err="1" smtClean="0">
                <a:latin typeface="Agency FB" panose="020B0503020202020204" pitchFamily="34" charset="0"/>
              </a:rPr>
              <a:t>sendiri</a:t>
            </a:r>
            <a:r>
              <a:rPr lang="en-US" sz="2000" dirty="0" smtClean="0">
                <a:latin typeface="Agency FB" panose="020B0503020202020204" pitchFamily="34" charset="0"/>
              </a:rPr>
              <a:t>.</a:t>
            </a:r>
          </a:p>
          <a:p>
            <a:endParaRPr lang="en-US" sz="2000" dirty="0" smtClean="0">
              <a:latin typeface="Agency FB" panose="020B0503020202020204" pitchFamily="34" charset="0"/>
            </a:endParaRPr>
          </a:p>
        </p:txBody>
      </p:sp>
    </p:spTree>
    <p:extLst>
      <p:ext uri="{BB962C8B-B14F-4D97-AF65-F5344CB8AC3E}">
        <p14:creationId xmlns:p14="http://schemas.microsoft.com/office/powerpoint/2010/main" val="3399362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398687" cy="1200329"/>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smtClean="0">
                <a:solidFill>
                  <a:srgbClr val="FFFF00"/>
                </a:solidFill>
                <a:latin typeface="Agency FB" panose="020B0503020202020204" pitchFamily="34" charset="0"/>
                <a:cs typeface="Calibri" pitchFamily="34" charset="0"/>
              </a:rPr>
              <a:t>Immunology testing.</a:t>
            </a:r>
          </a:p>
          <a:p>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304800" y="2438400"/>
            <a:ext cx="8382000" cy="2985433"/>
          </a:xfrm>
          <a:prstGeom prst="rect">
            <a:avLst/>
          </a:prstGeom>
        </p:spPr>
        <p:txBody>
          <a:bodyPr wrap="square">
            <a:spAutoFit/>
          </a:bodyPr>
          <a:lstStyle/>
          <a:p>
            <a:r>
              <a:rPr lang="en-US" sz="2400" dirty="0" smtClean="0">
                <a:latin typeface="Agency FB" panose="020B0503020202020204" pitchFamily="34" charset="0"/>
              </a:rPr>
              <a:t>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ada</a:t>
            </a:r>
            <a:r>
              <a:rPr lang="en-US" sz="2400" dirty="0" smtClean="0">
                <a:latin typeface="Agency FB" panose="020B0503020202020204" pitchFamily="34" charset="0"/>
              </a:rPr>
              <a:t> </a:t>
            </a:r>
            <a:r>
              <a:rPr lang="en-US" sz="2400" dirty="0" err="1" smtClean="0">
                <a:latin typeface="Agency FB" panose="020B0503020202020204" pitchFamily="34" charset="0"/>
              </a:rPr>
              <a:t>sejumlah</a:t>
            </a:r>
            <a:r>
              <a:rPr lang="en-US" sz="2400" dirty="0" smtClean="0">
                <a:latin typeface="Agency FB" panose="020B0503020202020204" pitchFamily="34" charset="0"/>
              </a:rPr>
              <a:t> panel </a:t>
            </a:r>
            <a:r>
              <a:rPr lang="en-US" sz="2400" dirty="0" err="1" smtClean="0">
                <a:latin typeface="Agency FB" panose="020B0503020202020204" pitchFamily="34" charset="0"/>
              </a:rPr>
              <a:t>umum</a:t>
            </a:r>
            <a:r>
              <a:rPr lang="en-US" sz="2400" dirty="0" smtClean="0">
                <a:latin typeface="Agency FB" panose="020B0503020202020204" pitchFamily="34" charset="0"/>
              </a:rPr>
              <a:t> yang </a:t>
            </a:r>
            <a:r>
              <a:rPr lang="en-US" sz="2400" dirty="0" err="1" smtClean="0">
                <a:latin typeface="Agency FB" panose="020B0503020202020204" pitchFamily="34" charset="0"/>
              </a:rPr>
              <a:t>memang</a:t>
            </a:r>
            <a:r>
              <a:rPr lang="en-US" sz="2400" dirty="0" smtClean="0">
                <a:latin typeface="Agency FB" panose="020B0503020202020204" pitchFamily="34" charset="0"/>
              </a:rPr>
              <a:t> </a:t>
            </a:r>
            <a:r>
              <a:rPr lang="en-US" sz="2400" dirty="0" err="1" smtClean="0">
                <a:latin typeface="Agency FB" panose="020B0503020202020204" pitchFamily="34" charset="0"/>
              </a:rPr>
              <a:t>sudah</a:t>
            </a:r>
            <a:r>
              <a:rPr lang="en-US" sz="2400" dirty="0" smtClean="0">
                <a:latin typeface="Agency FB" panose="020B0503020202020204" pitchFamily="34" charset="0"/>
              </a:rPr>
              <a:t> </a:t>
            </a:r>
            <a:r>
              <a:rPr lang="en-US" sz="2400" dirty="0" err="1" smtClean="0">
                <a:latin typeface="Agency FB" panose="020B0503020202020204" pitchFamily="34" charset="0"/>
              </a:rPr>
              <a:t>biasa</a:t>
            </a:r>
            <a:r>
              <a:rPr lang="en-US" sz="2400" dirty="0" smtClean="0">
                <a:latin typeface="Agency FB" panose="020B0503020202020204" pitchFamily="34" charset="0"/>
              </a:rPr>
              <a:t>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proses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imunoserologi</a:t>
            </a:r>
            <a:r>
              <a:rPr lang="en-US" sz="2400" dirty="0" smtClean="0">
                <a:latin typeface="Agency FB" panose="020B0503020202020204" pitchFamily="34" charset="0"/>
              </a:rPr>
              <a:t>, </a:t>
            </a:r>
            <a:r>
              <a:rPr lang="en-US" sz="2400" dirty="0" err="1" smtClean="0">
                <a:latin typeface="Agency FB" panose="020B0503020202020204" pitchFamily="34" charset="0"/>
              </a:rPr>
              <a:t>yakni</a:t>
            </a:r>
            <a:r>
              <a:rPr lang="en-US" sz="2400" dirty="0" smtClean="0">
                <a:latin typeface="Agency FB" panose="020B0503020202020204" pitchFamily="34" charset="0"/>
              </a:rPr>
              <a:t> </a:t>
            </a:r>
            <a:r>
              <a:rPr lang="en-US" sz="2400" dirty="0" err="1" smtClean="0">
                <a:latin typeface="Agency FB" panose="020B0503020202020204" pitchFamily="34" charset="0"/>
              </a:rPr>
              <a:t>antara</a:t>
            </a:r>
            <a:r>
              <a:rPr lang="en-US" sz="2400" dirty="0" smtClean="0">
                <a:latin typeface="Agency FB" panose="020B0503020202020204" pitchFamily="34" charset="0"/>
              </a:rPr>
              <a:t> lain:</a:t>
            </a:r>
            <a:endParaRPr lang="en-US" sz="2000" dirty="0" smtClean="0">
              <a:latin typeface="Agency FB" panose="020B0503020202020204" pitchFamily="34" charset="0"/>
            </a:endParaRPr>
          </a:p>
          <a:p>
            <a:endParaRPr lang="sv-SE" sz="2000" dirty="0" smtClean="0">
              <a:latin typeface="Agency FB" panose="020B0503020202020204" pitchFamily="34" charset="0"/>
            </a:endParaRPr>
          </a:p>
          <a:p>
            <a:r>
              <a:rPr lang="sv-SE" sz="2000" dirty="0" smtClean="0">
                <a:latin typeface="Agency FB" panose="020B0503020202020204" pitchFamily="34" charset="0"/>
              </a:rPr>
              <a:t>    PMS atau Penyakit Menular Seksual</a:t>
            </a:r>
          </a:p>
          <a:p>
            <a:r>
              <a:rPr lang="sv-SE" sz="2000" dirty="0" smtClean="0">
                <a:latin typeface="Agency FB" panose="020B0503020202020204" pitchFamily="34" charset="0"/>
              </a:rPr>
              <a:t>    Rematik</a:t>
            </a:r>
          </a:p>
          <a:p>
            <a:r>
              <a:rPr lang="sv-SE" sz="2000" dirty="0" smtClean="0">
                <a:latin typeface="Agency FB" panose="020B0503020202020204" pitchFamily="34" charset="0"/>
              </a:rPr>
              <a:t>    Torch</a:t>
            </a:r>
          </a:p>
          <a:p>
            <a:r>
              <a:rPr lang="sv-SE" sz="2000" dirty="0" smtClean="0">
                <a:latin typeface="Agency FB" panose="020B0503020202020204" pitchFamily="34" charset="0"/>
              </a:rPr>
              <a:t>    Hepatitis</a:t>
            </a:r>
          </a:p>
          <a:p>
            <a:r>
              <a:rPr lang="sv-SE" sz="2000" dirty="0" smtClean="0">
                <a:latin typeface="Agency FB" panose="020B0503020202020204" pitchFamily="34" charset="0"/>
              </a:rPr>
              <a:t>    Infeksi lain.</a:t>
            </a:r>
          </a:p>
          <a:p>
            <a:endParaRPr lang="en-US" sz="2000" dirty="0" smtClean="0">
              <a:latin typeface="Agency FB" panose="020B0503020202020204" pitchFamily="34" charset="0"/>
            </a:endParaRPr>
          </a:p>
        </p:txBody>
      </p:sp>
    </p:spTree>
    <p:extLst>
      <p:ext uri="{BB962C8B-B14F-4D97-AF65-F5344CB8AC3E}">
        <p14:creationId xmlns:p14="http://schemas.microsoft.com/office/powerpoint/2010/main" val="1294207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398687" cy="1200329"/>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smtClean="0">
                <a:solidFill>
                  <a:srgbClr val="FFFF00"/>
                </a:solidFill>
                <a:latin typeface="Agency FB" panose="020B0503020202020204" pitchFamily="34" charset="0"/>
                <a:cs typeface="Calibri" pitchFamily="34" charset="0"/>
              </a:rPr>
              <a:t>Immunology testing.</a:t>
            </a:r>
          </a:p>
          <a:p>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304800" y="2438400"/>
            <a:ext cx="8382000" cy="1938992"/>
          </a:xfrm>
          <a:prstGeom prst="rect">
            <a:avLst/>
          </a:prstGeom>
        </p:spPr>
        <p:txBody>
          <a:bodyPr wrap="square">
            <a:spAutoFit/>
          </a:bodyPr>
          <a:lstStyle/>
          <a:p>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monoklonal</a:t>
            </a:r>
            <a:r>
              <a:rPr lang="en-US" sz="2400" dirty="0" smtClean="0">
                <a:latin typeface="Agency FB" panose="020B0503020202020204" pitchFamily="34" charset="0"/>
              </a:rPr>
              <a:t> </a:t>
            </a:r>
            <a:r>
              <a:rPr lang="en-US" sz="2400" dirty="0" err="1" smtClean="0">
                <a:latin typeface="Agency FB" panose="020B0503020202020204" pitchFamily="34" charset="0"/>
              </a:rPr>
              <a:t>kerap</a:t>
            </a:r>
            <a:r>
              <a:rPr lang="en-US" sz="2400" dirty="0" smtClean="0">
                <a:latin typeface="Agency FB" panose="020B0503020202020204" pitchFamily="34" charset="0"/>
              </a:rPr>
              <a:t> </a:t>
            </a:r>
            <a:r>
              <a:rPr lang="en-US" sz="2400" dirty="0" err="1" smtClean="0">
                <a:latin typeface="Agency FB" panose="020B0503020202020204" pitchFamily="34" charset="0"/>
              </a:rPr>
              <a:t>dipergunakan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terapi</a:t>
            </a:r>
            <a:r>
              <a:rPr lang="en-US" sz="2400" dirty="0" smtClean="0">
                <a:latin typeface="Agency FB" panose="020B0503020202020204" pitchFamily="34" charset="0"/>
              </a:rPr>
              <a:t> </a:t>
            </a:r>
            <a:r>
              <a:rPr lang="en-US" sz="2400" dirty="0" err="1" smtClean="0">
                <a:latin typeface="Agency FB" panose="020B0503020202020204" pitchFamily="34" charset="0"/>
              </a:rPr>
              <a:t>kanker</a:t>
            </a:r>
            <a:r>
              <a:rPr lang="en-US" sz="2400" dirty="0" smtClean="0">
                <a:latin typeface="Agency FB" panose="020B0503020202020204" pitchFamily="34" charset="0"/>
              </a:rPr>
              <a:t>, </a:t>
            </a:r>
            <a:r>
              <a:rPr lang="en-US" sz="2400" dirty="0" err="1" smtClean="0">
                <a:latin typeface="Agency FB" panose="020B0503020202020204" pitchFamily="34" charset="0"/>
              </a:rPr>
              <a:t>namun</a:t>
            </a:r>
            <a:r>
              <a:rPr lang="en-US" sz="2400" dirty="0" smtClean="0">
                <a:latin typeface="Agency FB" panose="020B0503020202020204" pitchFamily="34" charset="0"/>
              </a:rPr>
              <a:t> </a:t>
            </a:r>
            <a:r>
              <a:rPr lang="en-US" sz="2400" dirty="0" err="1" smtClean="0">
                <a:latin typeface="Agency FB" panose="020B0503020202020204" pitchFamily="34" charset="0"/>
              </a:rPr>
              <a:t>lebih</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itu</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juga </a:t>
            </a:r>
            <a:r>
              <a:rPr lang="en-US" sz="2400" dirty="0" err="1" smtClean="0">
                <a:latin typeface="Agency FB" panose="020B0503020202020204" pitchFamily="34" charset="0"/>
              </a:rPr>
              <a:t>baik</a:t>
            </a:r>
            <a:r>
              <a:rPr lang="en-US" sz="2400" dirty="0" smtClean="0">
                <a:latin typeface="Agency FB" panose="020B0503020202020204" pitchFamily="34" charset="0"/>
              </a:rPr>
              <a:t>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proses </a:t>
            </a:r>
            <a:r>
              <a:rPr lang="en-US" sz="2400" dirty="0" err="1" smtClean="0">
                <a:latin typeface="Agency FB" panose="020B0503020202020204" pitchFamily="34" charset="0"/>
              </a:rPr>
              <a:t>pendeteksian</a:t>
            </a:r>
            <a:r>
              <a:rPr lang="en-US" sz="2400" dirty="0" smtClean="0">
                <a:latin typeface="Agency FB" panose="020B0503020202020204" pitchFamily="34" charset="0"/>
              </a:rPr>
              <a:t> </a:t>
            </a:r>
            <a:r>
              <a:rPr lang="en-US" sz="2400" dirty="0" err="1" smtClean="0">
                <a:latin typeface="Agency FB" panose="020B0503020202020204" pitchFamily="34" charset="0"/>
              </a:rPr>
              <a:t>bermacam-macam</a:t>
            </a:r>
            <a:r>
              <a:rPr lang="en-US" sz="2400" dirty="0" smtClean="0">
                <a:latin typeface="Agency FB" panose="020B0503020202020204" pitchFamily="34" charset="0"/>
              </a:rPr>
              <a:t> </a:t>
            </a:r>
            <a:r>
              <a:rPr lang="en-US" sz="2400" dirty="0" err="1" smtClean="0">
                <a:latin typeface="Agency FB" panose="020B0503020202020204" pitchFamily="34" charset="0"/>
              </a:rPr>
              <a:t>zat</a:t>
            </a:r>
            <a:r>
              <a:rPr lang="en-US" sz="2400" dirty="0" smtClean="0">
                <a:latin typeface="Agency FB" panose="020B0503020202020204" pitchFamily="34" charset="0"/>
              </a:rPr>
              <a:t>. </a:t>
            </a:r>
            <a:r>
              <a:rPr lang="en-US" sz="2400" dirty="0" err="1" smtClean="0">
                <a:latin typeface="Agency FB" panose="020B0503020202020204" pitchFamily="34" charset="0"/>
              </a:rPr>
              <a:t>Penggunaan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sebagai</a:t>
            </a:r>
            <a:r>
              <a:rPr lang="en-US" sz="2400" dirty="0" smtClean="0">
                <a:latin typeface="Agency FB" panose="020B0503020202020204" pitchFamily="34" charset="0"/>
              </a:rPr>
              <a:t> </a:t>
            </a:r>
            <a:r>
              <a:rPr lang="en-US" sz="2400" dirty="0" err="1" smtClean="0">
                <a:latin typeface="Agency FB" panose="020B0503020202020204" pitchFamily="34" charset="0"/>
              </a:rPr>
              <a:t>reagensia</a:t>
            </a:r>
            <a:r>
              <a:rPr lang="en-US" sz="2400" dirty="0" smtClean="0">
                <a:latin typeface="Agency FB" panose="020B0503020202020204" pitchFamily="34" charset="0"/>
              </a:rPr>
              <a:t> juga </a:t>
            </a:r>
            <a:r>
              <a:rPr lang="en-US" sz="2400" dirty="0" err="1" smtClean="0">
                <a:latin typeface="Agency FB" panose="020B0503020202020204" pitchFamily="34" charset="0"/>
              </a:rPr>
              <a:t>bakal</a:t>
            </a:r>
            <a:r>
              <a:rPr lang="en-US" sz="2400" dirty="0" smtClean="0">
                <a:latin typeface="Agency FB" panose="020B0503020202020204" pitchFamily="34" charset="0"/>
              </a:rPr>
              <a:t> </a:t>
            </a:r>
            <a:r>
              <a:rPr lang="en-US" sz="2400" dirty="0" err="1" smtClean="0">
                <a:latin typeface="Agency FB" panose="020B0503020202020204" pitchFamily="34" charset="0"/>
              </a:rPr>
              <a:t>sangat</a:t>
            </a:r>
            <a:r>
              <a:rPr lang="en-US" sz="2400" dirty="0" smtClean="0">
                <a:latin typeface="Agency FB" panose="020B0503020202020204" pitchFamily="34" charset="0"/>
              </a:rPr>
              <a:t> </a:t>
            </a:r>
            <a:r>
              <a:rPr lang="en-US" sz="2400" dirty="0" err="1" smtClean="0">
                <a:latin typeface="Agency FB" panose="020B0503020202020204" pitchFamily="34" charset="0"/>
              </a:rPr>
              <a:t>membantu</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prosedur</a:t>
            </a:r>
            <a:r>
              <a:rPr lang="en-US" sz="2400" dirty="0" smtClean="0">
                <a:latin typeface="Agency FB" panose="020B0503020202020204" pitchFamily="34" charset="0"/>
              </a:rPr>
              <a:t> </a:t>
            </a:r>
            <a:r>
              <a:rPr lang="en-US" sz="2400" dirty="0" err="1" smtClean="0">
                <a:latin typeface="Agency FB" panose="020B0503020202020204" pitchFamily="34" charset="0"/>
              </a:rPr>
              <a:t>pendeteksian</a:t>
            </a:r>
            <a:r>
              <a:rPr lang="en-US" sz="2400" dirty="0" smtClean="0">
                <a:latin typeface="Agency FB" panose="020B0503020202020204" pitchFamily="34" charset="0"/>
              </a:rPr>
              <a:t> </a:t>
            </a:r>
            <a:r>
              <a:rPr lang="en-US" sz="2400" dirty="0" err="1" smtClean="0">
                <a:latin typeface="Agency FB" panose="020B0503020202020204" pitchFamily="34" charset="0"/>
              </a:rPr>
              <a:t>tersebut</a:t>
            </a:r>
            <a:r>
              <a:rPr lang="en-US" sz="2400" dirty="0" smtClean="0">
                <a:latin typeface="Agency FB" panose="020B0503020202020204" pitchFamily="34" charset="0"/>
              </a:rPr>
              <a:t>. </a:t>
            </a:r>
            <a:r>
              <a:rPr lang="en-US" sz="2400" dirty="0" err="1" smtClean="0">
                <a:latin typeface="Agency FB" panose="020B0503020202020204" pitchFamily="34" charset="0"/>
              </a:rPr>
              <a:t>Justru</a:t>
            </a:r>
            <a:r>
              <a:rPr lang="en-US" sz="2400" dirty="0" smtClean="0">
                <a:latin typeface="Agency FB" panose="020B0503020202020204" pitchFamily="34" charset="0"/>
              </a:rPr>
              <a:t> </a:t>
            </a:r>
            <a:r>
              <a:rPr lang="en-US" sz="2400" dirty="0" err="1" smtClean="0">
                <a:latin typeface="Agency FB" panose="020B0503020202020204" pitchFamily="34" charset="0"/>
              </a:rPr>
              <a:t>hal</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dianggap</a:t>
            </a:r>
            <a:r>
              <a:rPr lang="en-US" sz="2400" dirty="0" smtClean="0">
                <a:latin typeface="Agency FB" panose="020B0503020202020204" pitchFamily="34" charset="0"/>
              </a:rPr>
              <a:t> </a:t>
            </a:r>
            <a:r>
              <a:rPr lang="en-US" sz="2400" dirty="0" err="1" smtClean="0">
                <a:latin typeface="Agency FB" panose="020B0503020202020204" pitchFamily="34" charset="0"/>
              </a:rPr>
              <a:t>sebagai</a:t>
            </a:r>
            <a:r>
              <a:rPr lang="en-US" sz="2400" dirty="0" smtClean="0">
                <a:latin typeface="Agency FB" panose="020B0503020202020204" pitchFamily="34" charset="0"/>
              </a:rPr>
              <a:t> </a:t>
            </a:r>
            <a:r>
              <a:rPr lang="en-US" sz="2400" dirty="0" err="1" smtClean="0">
                <a:latin typeface="Agency FB" panose="020B0503020202020204" pitchFamily="34" charset="0"/>
              </a:rPr>
              <a:t>pendukung</a:t>
            </a:r>
            <a:r>
              <a:rPr lang="en-US" sz="2400" dirty="0" smtClean="0">
                <a:latin typeface="Agency FB" panose="020B0503020202020204" pitchFamily="34" charset="0"/>
              </a:rPr>
              <a:t> </a:t>
            </a:r>
            <a:r>
              <a:rPr lang="en-US" sz="2400" dirty="0" err="1" smtClean="0">
                <a:latin typeface="Agency FB" panose="020B0503020202020204" pitchFamily="34" charset="0"/>
              </a:rPr>
              <a:t>diagnosa</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penyakit</a:t>
            </a:r>
            <a:r>
              <a:rPr lang="en-US" sz="2400" dirty="0" smtClean="0">
                <a:latin typeface="Agency FB" panose="020B0503020202020204" pitchFamily="34" charset="0"/>
              </a:rPr>
              <a:t> </a:t>
            </a:r>
            <a:r>
              <a:rPr lang="en-US" sz="2400" dirty="0" err="1" smtClean="0">
                <a:latin typeface="Agency FB" panose="020B0503020202020204" pitchFamily="34" charset="0"/>
              </a:rPr>
              <a:t>infeksi</a:t>
            </a:r>
            <a:r>
              <a:rPr lang="en-US" sz="2400" dirty="0" smtClean="0">
                <a:latin typeface="Agency FB" panose="020B0503020202020204" pitchFamily="34" charset="0"/>
              </a:rPr>
              <a:t> </a:t>
            </a:r>
            <a:r>
              <a:rPr lang="en-US" sz="2400" dirty="0" err="1" smtClean="0">
                <a:latin typeface="Agency FB" panose="020B0503020202020204" pitchFamily="34" charset="0"/>
              </a:rPr>
              <a:t>karena</a:t>
            </a:r>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antigen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dianggap</a:t>
            </a:r>
            <a:r>
              <a:rPr lang="en-US" sz="2400" dirty="0" smtClean="0">
                <a:latin typeface="Agency FB" panose="020B0503020202020204" pitchFamily="34" charset="0"/>
              </a:rPr>
              <a:t> </a:t>
            </a:r>
            <a:r>
              <a:rPr lang="en-US" sz="2400" dirty="0" err="1" smtClean="0">
                <a:latin typeface="Agency FB" panose="020B0503020202020204" pitchFamily="34" charset="0"/>
              </a:rPr>
              <a:t>sangat</a:t>
            </a:r>
            <a:r>
              <a:rPr lang="en-US" sz="2400" dirty="0" smtClean="0">
                <a:latin typeface="Agency FB" panose="020B0503020202020204" pitchFamily="34" charset="0"/>
              </a:rPr>
              <a:t> </a:t>
            </a:r>
            <a:r>
              <a:rPr lang="en-US" sz="2400" dirty="0" err="1" smtClean="0">
                <a:latin typeface="Agency FB" panose="020B0503020202020204" pitchFamily="34" charset="0"/>
              </a:rPr>
              <a:t>spesifik</a:t>
            </a:r>
            <a:r>
              <a:rPr lang="en-US" sz="2400" dirty="0" smtClean="0">
                <a:latin typeface="Agency FB" panose="020B0503020202020204" pitchFamily="34" charset="0"/>
              </a:rPr>
              <a:t>.</a:t>
            </a:r>
            <a:endParaRPr lang="en-US" sz="2000" dirty="0" smtClean="0">
              <a:latin typeface="Agency FB" panose="020B0503020202020204" pitchFamily="34" charset="0"/>
            </a:endParaRPr>
          </a:p>
        </p:txBody>
      </p:sp>
    </p:spTree>
    <p:extLst>
      <p:ext uri="{BB962C8B-B14F-4D97-AF65-F5344CB8AC3E}">
        <p14:creationId xmlns:p14="http://schemas.microsoft.com/office/powerpoint/2010/main" val="1611647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701654"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Metode</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304800" y="2438400"/>
            <a:ext cx="8382000" cy="3416320"/>
          </a:xfrm>
          <a:prstGeom prst="rect">
            <a:avLst/>
          </a:prstGeom>
        </p:spPr>
        <p:txBody>
          <a:bodyPr wrap="square">
            <a:spAutoFit/>
          </a:bodyPr>
          <a:lstStyle/>
          <a:p>
            <a:r>
              <a:rPr lang="en-US" sz="2400" dirty="0" err="1" smtClean="0">
                <a:latin typeface="Agency FB" panose="020B0503020202020204" pitchFamily="34" charset="0"/>
              </a:rPr>
              <a:t>Sejumlah</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imunoserologi</a:t>
            </a:r>
            <a:r>
              <a:rPr lang="en-US" sz="2400" dirty="0" smtClean="0">
                <a:latin typeface="Agency FB" panose="020B0503020202020204" pitchFamily="34" charset="0"/>
              </a:rPr>
              <a:t> :</a:t>
            </a:r>
          </a:p>
          <a:p>
            <a:endParaRPr lang="en-US" sz="2400" dirty="0" smtClean="0">
              <a:latin typeface="Agency FB" panose="020B0503020202020204" pitchFamily="34" charset="0"/>
            </a:endParaRPr>
          </a:p>
          <a:p>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Aglutinasi</a:t>
            </a:r>
            <a:endParaRPr lang="en-US" sz="2400" dirty="0" smtClean="0">
              <a:latin typeface="Agency FB" panose="020B0503020202020204" pitchFamily="34" charset="0"/>
            </a:endParaRPr>
          </a:p>
          <a:p>
            <a:endParaRPr lang="en-US" sz="2400" dirty="0" smtClean="0">
              <a:latin typeface="Agency FB" panose="020B0503020202020204" pitchFamily="34" charset="0"/>
            </a:endParaRPr>
          </a:p>
          <a:p>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biasanya</a:t>
            </a:r>
            <a:r>
              <a:rPr lang="en-US" sz="2400" dirty="0" smtClean="0">
                <a:latin typeface="Agency FB" panose="020B0503020202020204" pitchFamily="34" charset="0"/>
              </a:rPr>
              <a:t> </a:t>
            </a:r>
            <a:r>
              <a:rPr lang="en-US" sz="2400" dirty="0" err="1" smtClean="0">
                <a:latin typeface="Agency FB" panose="020B0503020202020204" pitchFamily="34" charset="0"/>
              </a:rPr>
              <a:t>dilaksanakan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antigen yang </a:t>
            </a:r>
            <a:r>
              <a:rPr lang="en-US" sz="2400" dirty="0" err="1" smtClean="0">
                <a:latin typeface="Agency FB" panose="020B0503020202020204" pitchFamily="34" charset="0"/>
              </a:rPr>
              <a:t>tak</a:t>
            </a:r>
            <a:r>
              <a:rPr lang="en-US" sz="2400" dirty="0" smtClean="0">
                <a:latin typeface="Agency FB" panose="020B0503020202020204" pitchFamily="34" charset="0"/>
              </a:rPr>
              <a:t> </a:t>
            </a:r>
            <a:r>
              <a:rPr lang="en-US" sz="2400" dirty="0" err="1" smtClean="0">
                <a:latin typeface="Agency FB" panose="020B0503020202020204" pitchFamily="34" charset="0"/>
              </a:rPr>
              <a:t>larut</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yang </a:t>
            </a:r>
            <a:r>
              <a:rPr lang="en-US" sz="2400" dirty="0" err="1" smtClean="0">
                <a:latin typeface="Agency FB" panose="020B0503020202020204" pitchFamily="34" charset="0"/>
              </a:rPr>
              <a:t>larut</a:t>
            </a:r>
            <a:r>
              <a:rPr lang="en-US" sz="2400" dirty="0" smtClean="0">
                <a:latin typeface="Agency FB" panose="020B0503020202020204" pitchFamily="34" charset="0"/>
              </a:rPr>
              <a:t> </a:t>
            </a:r>
            <a:r>
              <a:rPr lang="en-US" sz="2400" dirty="0" err="1" smtClean="0">
                <a:latin typeface="Agency FB" panose="020B0503020202020204" pitchFamily="34" charset="0"/>
              </a:rPr>
              <a:t>namun</a:t>
            </a:r>
            <a:r>
              <a:rPr lang="en-US" sz="2400" dirty="0" smtClean="0">
                <a:latin typeface="Agency FB" panose="020B0503020202020204" pitchFamily="34" charset="0"/>
              </a:rPr>
              <a:t> </a:t>
            </a:r>
            <a:r>
              <a:rPr lang="en-US" sz="2400" dirty="0" err="1" smtClean="0">
                <a:latin typeface="Agency FB" panose="020B0503020202020204" pitchFamily="34" charset="0"/>
              </a:rPr>
              <a:t>memiliki</a:t>
            </a:r>
            <a:r>
              <a:rPr lang="en-US" sz="2400" dirty="0" smtClean="0">
                <a:latin typeface="Agency FB" panose="020B0503020202020204" pitchFamily="34" charset="0"/>
              </a:rPr>
              <a:t> </a:t>
            </a:r>
            <a:r>
              <a:rPr lang="en-US" sz="2400" dirty="0" err="1" smtClean="0">
                <a:latin typeface="Agency FB" panose="020B0503020202020204" pitchFamily="34" charset="0"/>
              </a:rPr>
              <a:t>ikatan</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partikel</a:t>
            </a:r>
            <a:r>
              <a:rPr lang="en-US" sz="2400" dirty="0" smtClean="0">
                <a:latin typeface="Agency FB" panose="020B0503020202020204" pitchFamily="34" charset="0"/>
              </a:rPr>
              <a:t>. Ada </a:t>
            </a:r>
            <a:r>
              <a:rPr lang="en-US" sz="2400" dirty="0" err="1" smtClean="0">
                <a:latin typeface="Agency FB" panose="020B0503020202020204" pitchFamily="34" charset="0"/>
              </a:rPr>
              <a:t>suatu</a:t>
            </a:r>
            <a:r>
              <a:rPr lang="en-US" sz="2400" dirty="0" smtClean="0">
                <a:latin typeface="Agency FB" panose="020B0503020202020204" pitchFamily="34" charset="0"/>
              </a:rPr>
              <a:t> </a:t>
            </a:r>
            <a:r>
              <a:rPr lang="en-US" sz="2400" dirty="0" err="1" smtClean="0">
                <a:latin typeface="Agency FB" panose="020B0503020202020204" pitchFamily="34" charset="0"/>
              </a:rPr>
              <a:t>agregat</a:t>
            </a:r>
            <a:r>
              <a:rPr lang="en-US" sz="2400" dirty="0" smtClean="0">
                <a:latin typeface="Agency FB" panose="020B0503020202020204" pitchFamily="34" charset="0"/>
              </a:rPr>
              <a:t> yang </a:t>
            </a:r>
            <a:r>
              <a:rPr lang="en-US" sz="2400" dirty="0" err="1" smtClean="0">
                <a:latin typeface="Agency FB" panose="020B0503020202020204" pitchFamily="34" charset="0"/>
              </a:rPr>
              <a:t>dapat</a:t>
            </a:r>
            <a:r>
              <a:rPr lang="en-US" sz="2400" dirty="0" smtClean="0">
                <a:latin typeface="Agency FB" panose="020B0503020202020204" pitchFamily="34" charset="0"/>
              </a:rPr>
              <a:t> </a:t>
            </a:r>
            <a:r>
              <a:rPr lang="en-US" sz="2400" dirty="0" err="1" smtClean="0">
                <a:latin typeface="Agency FB" panose="020B0503020202020204" pitchFamily="34" charset="0"/>
              </a:rPr>
              <a:t>terbentuk</a:t>
            </a:r>
            <a:r>
              <a:rPr lang="en-US" sz="2400" dirty="0" smtClean="0">
                <a:latin typeface="Agency FB" panose="020B0503020202020204" pitchFamily="34" charset="0"/>
              </a:rPr>
              <a:t> </a:t>
            </a:r>
            <a:r>
              <a:rPr lang="en-US" sz="2400" dirty="0" err="1" smtClean="0">
                <a:latin typeface="Agency FB" panose="020B0503020202020204" pitchFamily="34" charset="0"/>
              </a:rPr>
              <a:t>oleh</a:t>
            </a:r>
            <a:r>
              <a:rPr lang="en-US" sz="2400" dirty="0" smtClean="0">
                <a:latin typeface="Agency FB" panose="020B0503020202020204" pitchFamily="34" charset="0"/>
              </a:rPr>
              <a:t> antigen yang </a:t>
            </a:r>
            <a:r>
              <a:rPr lang="en-US" sz="2400" dirty="0" err="1" smtClean="0">
                <a:latin typeface="Agency FB" panose="020B0503020202020204" pitchFamily="34" charset="0"/>
              </a:rPr>
              <a:t>bereaksi</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aglutinasi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hasil</a:t>
            </a:r>
            <a:r>
              <a:rPr lang="en-US" sz="2400" dirty="0" smtClean="0">
                <a:latin typeface="Agency FB" panose="020B0503020202020204" pitchFamily="34" charset="0"/>
              </a:rPr>
              <a:t> </a:t>
            </a:r>
            <a:r>
              <a:rPr lang="en-US" sz="2400" dirty="0" err="1" smtClean="0">
                <a:latin typeface="Agency FB" panose="020B0503020202020204" pitchFamily="34" charset="0"/>
              </a:rPr>
              <a:t>penampakan</a:t>
            </a:r>
            <a:r>
              <a:rPr lang="en-US" sz="2400" dirty="0" smtClean="0">
                <a:latin typeface="Agency FB" panose="020B0503020202020204" pitchFamily="34" charset="0"/>
              </a:rPr>
              <a:t> yang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dilihat</a:t>
            </a:r>
            <a:r>
              <a:rPr lang="en-US" sz="2400" dirty="0" smtClean="0">
                <a:latin typeface="Agency FB" panose="020B0503020202020204" pitchFamily="34" charset="0"/>
              </a:rPr>
              <a:t>.</a:t>
            </a:r>
            <a:endParaRPr lang="en-US" sz="2000" dirty="0" smtClean="0">
              <a:latin typeface="Agency FB" panose="020B0503020202020204" pitchFamily="34" charset="0"/>
            </a:endParaRPr>
          </a:p>
        </p:txBody>
      </p:sp>
    </p:spTree>
    <p:extLst>
      <p:ext uri="{BB962C8B-B14F-4D97-AF65-F5344CB8AC3E}">
        <p14:creationId xmlns:p14="http://schemas.microsoft.com/office/powerpoint/2010/main" val="25631472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701654"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Metode</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68770" y="1143000"/>
            <a:ext cx="8382000" cy="5262979"/>
          </a:xfrm>
          <a:prstGeom prst="rect">
            <a:avLst/>
          </a:prstGeom>
        </p:spPr>
        <p:txBody>
          <a:bodyPr wrap="square">
            <a:spAutoFit/>
          </a:bodyPr>
          <a:lstStyle/>
          <a:p>
            <a:r>
              <a:rPr lang="en-US" sz="2400" dirty="0" err="1" smtClean="0">
                <a:latin typeface="Agency FB" panose="020B0503020202020204" pitchFamily="34" charset="0"/>
              </a:rPr>
              <a:t>Sejumlah</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imunoserologi</a:t>
            </a:r>
            <a:r>
              <a:rPr lang="en-US" sz="2400" dirty="0" smtClean="0">
                <a:latin typeface="Agency FB" panose="020B0503020202020204" pitchFamily="34" charset="0"/>
              </a:rPr>
              <a:t> :</a:t>
            </a:r>
          </a:p>
          <a:p>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Presipitasi</a:t>
            </a:r>
            <a:endParaRPr lang="en-US" sz="2400" dirty="0" smtClean="0">
              <a:latin typeface="Agency FB" panose="020B0503020202020204" pitchFamily="34" charset="0"/>
            </a:endParaRPr>
          </a:p>
          <a:p>
            <a:endParaRPr lang="en-US" sz="2400" dirty="0" smtClean="0">
              <a:latin typeface="Agency FB" panose="020B0503020202020204" pitchFamily="34" charset="0"/>
            </a:endParaRPr>
          </a:p>
          <a:p>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kedua</a:t>
            </a:r>
            <a:r>
              <a:rPr lang="en-US" sz="2400" dirty="0" smtClean="0">
                <a:latin typeface="Agency FB" panose="020B0503020202020204" pitchFamily="34" charset="0"/>
              </a:rPr>
              <a:t> </a:t>
            </a:r>
            <a:r>
              <a:rPr lang="en-US" sz="2400" dirty="0" err="1" smtClean="0">
                <a:latin typeface="Agency FB" panose="020B0503020202020204" pitchFamily="34" charset="0"/>
              </a:rPr>
              <a:t>ada</a:t>
            </a:r>
            <a:r>
              <a:rPr lang="en-US" sz="2400" dirty="0" smtClean="0">
                <a:latin typeface="Agency FB" panose="020B0503020202020204" pitchFamily="34" charset="0"/>
              </a:rPr>
              <a:t> </a:t>
            </a:r>
            <a:r>
              <a:rPr lang="en-US" sz="2400" dirty="0" err="1" smtClean="0">
                <a:latin typeface="Agency FB" panose="020B0503020202020204" pitchFamily="34" charset="0"/>
              </a:rPr>
              <a:t>presipitasi</a:t>
            </a:r>
            <a:r>
              <a:rPr lang="en-US" sz="2400" dirty="0" smtClean="0">
                <a:latin typeface="Agency FB" panose="020B0503020202020204" pitchFamily="34" charset="0"/>
              </a:rPr>
              <a:t> di mana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dilaksanakan</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tujuan</a:t>
            </a:r>
            <a:r>
              <a:rPr lang="en-US" sz="2400" dirty="0" smtClean="0">
                <a:latin typeface="Agency FB" panose="020B0503020202020204" pitchFamily="34" charset="0"/>
              </a:rPr>
              <a:t> agar </a:t>
            </a:r>
            <a:r>
              <a:rPr lang="en-US" sz="2400" dirty="0" err="1" smtClean="0">
                <a:latin typeface="Agency FB" panose="020B0503020202020204" pitchFamily="34" charset="0"/>
              </a:rPr>
              <a:t>kadar</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serum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Terjadinya</a:t>
            </a:r>
            <a:r>
              <a:rPr lang="en-US" sz="2400" dirty="0" smtClean="0">
                <a:latin typeface="Agency FB" panose="020B0503020202020204" pitchFamily="34" charset="0"/>
              </a:rPr>
              <a:t> </a:t>
            </a:r>
            <a:r>
              <a:rPr lang="en-US" sz="2400" dirty="0" err="1" smtClean="0">
                <a:latin typeface="Agency FB" panose="020B0503020202020204" pitchFamily="34" charset="0"/>
              </a:rPr>
              <a:t>presipitasi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dikarenakan</a:t>
            </a:r>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antara</a:t>
            </a:r>
            <a:r>
              <a:rPr lang="en-US" sz="2400" dirty="0" smtClean="0">
                <a:latin typeface="Agency FB" panose="020B0503020202020204" pitchFamily="34" charset="0"/>
              </a:rPr>
              <a:t> antigen yang </a:t>
            </a:r>
            <a:r>
              <a:rPr lang="en-US" sz="2400" dirty="0" err="1" smtClean="0">
                <a:latin typeface="Agency FB" panose="020B0503020202020204" pitchFamily="34" charset="0"/>
              </a:rPr>
              <a:t>larut</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kemudian</a:t>
            </a:r>
            <a:r>
              <a:rPr lang="en-US" sz="2400" dirty="0" smtClean="0">
                <a:latin typeface="Agency FB" panose="020B0503020202020204" pitchFamily="34" charset="0"/>
              </a:rPr>
              <a:t> </a:t>
            </a:r>
            <a:r>
              <a:rPr lang="en-US" sz="2400" dirty="0" err="1" smtClean="0">
                <a:latin typeface="Agency FB" panose="020B0503020202020204" pitchFamily="34" charset="0"/>
              </a:rPr>
              <a:t>membentuklah</a:t>
            </a:r>
            <a:r>
              <a:rPr lang="en-US" sz="2400" dirty="0" smtClean="0">
                <a:latin typeface="Agency FB" panose="020B0503020202020204" pitchFamily="34" charset="0"/>
              </a:rPr>
              <a:t> </a:t>
            </a:r>
            <a:r>
              <a:rPr lang="en-US" sz="2400" dirty="0" err="1" smtClean="0">
                <a:latin typeface="Agency FB" panose="020B0503020202020204" pitchFamily="34" charset="0"/>
              </a:rPr>
              <a:t>kompleks</a:t>
            </a:r>
            <a:r>
              <a:rPr lang="en-US" sz="2400" dirty="0" smtClean="0">
                <a:latin typeface="Agency FB" panose="020B0503020202020204" pitchFamily="34" charset="0"/>
              </a:rPr>
              <a:t> yang </a:t>
            </a:r>
            <a:r>
              <a:rPr lang="en-US" sz="2400" dirty="0" err="1" smtClean="0">
                <a:latin typeface="Agency FB" panose="020B0503020202020204" pitchFamily="34" charset="0"/>
              </a:rPr>
              <a:t>bentuknya</a:t>
            </a:r>
            <a:r>
              <a:rPr lang="en-US" sz="2400" dirty="0" smtClean="0">
                <a:latin typeface="Agency FB" panose="020B0503020202020204" pitchFamily="34" charset="0"/>
              </a:rPr>
              <a:t> </a:t>
            </a:r>
            <a:r>
              <a:rPr lang="en-US" sz="2400" dirty="0" err="1" smtClean="0">
                <a:latin typeface="Agency FB" panose="020B0503020202020204" pitchFamily="34" charset="0"/>
              </a:rPr>
              <a:t>berupa</a:t>
            </a:r>
            <a:r>
              <a:rPr lang="en-US" sz="2400" dirty="0" smtClean="0">
                <a:latin typeface="Agency FB" panose="020B0503020202020204" pitchFamily="34" charset="0"/>
              </a:rPr>
              <a:t> </a:t>
            </a:r>
            <a:r>
              <a:rPr lang="en-US" sz="2400" dirty="0" err="1" smtClean="0">
                <a:latin typeface="Agency FB" panose="020B0503020202020204" pitchFamily="34" charset="0"/>
              </a:rPr>
              <a:t>anyaman</a:t>
            </a:r>
            <a:r>
              <a:rPr lang="en-US" sz="2400" dirty="0" smtClean="0">
                <a:latin typeface="Agency FB" panose="020B0503020202020204" pitchFamily="34" charset="0"/>
              </a:rPr>
              <a:t>.</a:t>
            </a:r>
          </a:p>
          <a:p>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Fiksasi</a:t>
            </a:r>
            <a:r>
              <a:rPr lang="en-US" sz="2400" dirty="0" smtClean="0">
                <a:latin typeface="Agency FB" panose="020B0503020202020204" pitchFamily="34" charset="0"/>
              </a:rPr>
              <a:t> </a:t>
            </a:r>
            <a:r>
              <a:rPr lang="en-US" sz="2400" dirty="0" err="1" smtClean="0">
                <a:latin typeface="Agency FB" panose="020B0503020202020204" pitchFamily="34" charset="0"/>
              </a:rPr>
              <a:t>Komplemen</a:t>
            </a:r>
            <a:endParaRPr lang="en-US" sz="2400" dirty="0" smtClean="0">
              <a:latin typeface="Agency FB" panose="020B0503020202020204" pitchFamily="34" charset="0"/>
            </a:endParaRPr>
          </a:p>
          <a:p>
            <a:endParaRPr lang="en-US" sz="2400" dirty="0" smtClean="0">
              <a:latin typeface="Agency FB" panose="020B0503020202020204" pitchFamily="34" charset="0"/>
            </a:endParaRPr>
          </a:p>
          <a:p>
            <a:r>
              <a:rPr lang="en-US" sz="2400" dirty="0" smtClean="0">
                <a:latin typeface="Agency FB" panose="020B0503020202020204" pitchFamily="34" charset="0"/>
              </a:rPr>
              <a:t>Kadar </a:t>
            </a:r>
            <a:r>
              <a:rPr lang="en-US" sz="2400" dirty="0" err="1" smtClean="0">
                <a:latin typeface="Agency FB" panose="020B0503020202020204" pitchFamily="34" charset="0"/>
              </a:rPr>
              <a:t>antibodi</a:t>
            </a:r>
            <a:r>
              <a:rPr lang="en-US" sz="2400" dirty="0" smtClean="0">
                <a:latin typeface="Agency FB" panose="020B0503020202020204" pitchFamily="34" charset="0"/>
              </a:rPr>
              <a:t> yang </a:t>
            </a:r>
            <a:r>
              <a:rPr lang="en-US" sz="2400" dirty="0" err="1" smtClean="0">
                <a:latin typeface="Agency FB" panose="020B0503020202020204" pitchFamily="34" charset="0"/>
              </a:rPr>
              <a:t>rendah</a:t>
            </a:r>
            <a:r>
              <a:rPr lang="en-US" sz="2400" dirty="0" smtClean="0">
                <a:latin typeface="Agency FB" panose="020B0503020202020204" pitchFamily="34" charset="0"/>
              </a:rPr>
              <a:t> </a:t>
            </a:r>
            <a:r>
              <a:rPr lang="en-US" sz="2400" dirty="0" err="1" smtClean="0">
                <a:latin typeface="Agency FB" panose="020B0503020202020204" pitchFamily="34" charset="0"/>
              </a:rPr>
              <a:t>dapat</a:t>
            </a:r>
            <a:r>
              <a:rPr lang="en-US" sz="2400" dirty="0" smtClean="0">
                <a:latin typeface="Agency FB" panose="020B0503020202020204" pitchFamily="34" charset="0"/>
              </a:rPr>
              <a:t> </a:t>
            </a:r>
            <a:r>
              <a:rPr lang="en-US" sz="2400" dirty="0" err="1" smtClean="0">
                <a:latin typeface="Agency FB" panose="020B0503020202020204" pitchFamily="34" charset="0"/>
              </a:rPr>
              <a:t>ditentukan</a:t>
            </a:r>
            <a:r>
              <a:rPr lang="en-US" sz="2400" dirty="0" smtClean="0">
                <a:latin typeface="Agency FB" panose="020B0503020202020204" pitchFamily="34" charset="0"/>
              </a:rPr>
              <a:t> </a:t>
            </a:r>
            <a:r>
              <a:rPr lang="en-US" sz="2400" dirty="0" err="1" smtClean="0">
                <a:latin typeface="Agency FB" panose="020B0503020202020204" pitchFamily="34" charset="0"/>
              </a:rPr>
              <a:t>oleh</a:t>
            </a:r>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Biasanya</a:t>
            </a:r>
            <a:r>
              <a:rPr lang="en-US" sz="2400" dirty="0" smtClean="0">
                <a:latin typeface="Agency FB" panose="020B0503020202020204" pitchFamily="34" charset="0"/>
              </a:rPr>
              <a:t>, </a:t>
            </a:r>
            <a:r>
              <a:rPr lang="en-US" sz="2400" dirty="0" err="1" smtClean="0">
                <a:latin typeface="Agency FB" panose="020B0503020202020204" pitchFamily="34" charset="0"/>
              </a:rPr>
              <a:t>penentuan</a:t>
            </a:r>
            <a:r>
              <a:rPr lang="en-US" sz="2400" dirty="0" smtClean="0">
                <a:latin typeface="Agency FB" panose="020B0503020202020204" pitchFamily="34" charset="0"/>
              </a:rPr>
              <a:t> </a:t>
            </a:r>
            <a:r>
              <a:rPr lang="en-US" sz="2400" dirty="0" err="1" smtClean="0">
                <a:latin typeface="Agency FB" panose="020B0503020202020204" pitchFamily="34" charset="0"/>
              </a:rPr>
              <a:t>hanya</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kadar</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rendah</a:t>
            </a:r>
            <a:r>
              <a:rPr lang="en-US" sz="2400" dirty="0" smtClean="0">
                <a:latin typeface="Agency FB" panose="020B0503020202020204" pitchFamily="34" charset="0"/>
              </a:rPr>
              <a:t> yang </a:t>
            </a:r>
            <a:r>
              <a:rPr lang="en-US" sz="2400" dirty="0" err="1" smtClean="0">
                <a:latin typeface="Agency FB" panose="020B0503020202020204" pitchFamily="34" charset="0"/>
              </a:rPr>
              <a:t>nyatanya</a:t>
            </a:r>
            <a:r>
              <a:rPr lang="en-US" sz="2400" dirty="0" smtClean="0">
                <a:latin typeface="Agency FB" panose="020B0503020202020204" pitchFamily="34" charset="0"/>
              </a:rPr>
              <a:t> </a:t>
            </a:r>
            <a:r>
              <a:rPr lang="en-US" sz="2400" dirty="0" err="1" smtClean="0">
                <a:latin typeface="Agency FB" panose="020B0503020202020204" pitchFamily="34" charset="0"/>
              </a:rPr>
              <a:t>tak</a:t>
            </a:r>
            <a:r>
              <a:rPr lang="en-US" sz="2400" dirty="0" smtClean="0">
                <a:latin typeface="Agency FB" panose="020B0503020202020204" pitchFamily="34" charset="0"/>
              </a:rPr>
              <a:t> </a:t>
            </a:r>
            <a:r>
              <a:rPr lang="en-US" sz="2400" dirty="0" err="1" smtClean="0">
                <a:latin typeface="Agency FB" panose="020B0503020202020204" pitchFamily="34" charset="0"/>
              </a:rPr>
              <a:t>mampu</a:t>
            </a:r>
            <a:r>
              <a:rPr lang="en-US" sz="2400" dirty="0" smtClean="0">
                <a:latin typeface="Agency FB" panose="020B0503020202020204" pitchFamily="34" charset="0"/>
              </a:rPr>
              <a:t> </a:t>
            </a:r>
            <a:r>
              <a:rPr lang="en-US" sz="2400" dirty="0" err="1" smtClean="0">
                <a:latin typeface="Agency FB" panose="020B0503020202020204" pitchFamily="34" charset="0"/>
              </a:rPr>
              <a:t>terdeteksi</a:t>
            </a:r>
            <a:r>
              <a:rPr lang="en-US" sz="2400" dirty="0" smtClean="0">
                <a:latin typeface="Agency FB" panose="020B0503020202020204" pitchFamily="34" charset="0"/>
              </a:rPr>
              <a:t> </a:t>
            </a:r>
            <a:r>
              <a:rPr lang="en-US" sz="2400" dirty="0" err="1" smtClean="0">
                <a:latin typeface="Agency FB" panose="020B0503020202020204" pitchFamily="34" charset="0"/>
              </a:rPr>
              <a:t>melalui</a:t>
            </a:r>
            <a:r>
              <a:rPr lang="en-US" sz="2400" dirty="0" smtClean="0">
                <a:latin typeface="Agency FB" panose="020B0503020202020204" pitchFamily="34" charset="0"/>
              </a:rPr>
              <a:t> </a:t>
            </a:r>
            <a:r>
              <a:rPr lang="en-US" sz="2400" dirty="0" err="1" smtClean="0">
                <a:latin typeface="Agency FB" panose="020B0503020202020204" pitchFamily="34" charset="0"/>
              </a:rPr>
              <a:t>pengujian</a:t>
            </a:r>
            <a:r>
              <a:rPr lang="en-US" sz="2400" dirty="0" smtClean="0">
                <a:latin typeface="Agency FB" panose="020B0503020202020204" pitchFamily="34" charset="0"/>
              </a:rPr>
              <a:t> </a:t>
            </a:r>
            <a:r>
              <a:rPr lang="en-US" sz="2400" dirty="0" err="1" smtClean="0">
                <a:latin typeface="Agency FB" panose="020B0503020202020204" pitchFamily="34" charset="0"/>
              </a:rPr>
              <a:t>presipitasi</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aglutinasi</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120424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701654"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Metode</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68770" y="1143000"/>
            <a:ext cx="8382000" cy="6001643"/>
          </a:xfrm>
          <a:prstGeom prst="rect">
            <a:avLst/>
          </a:prstGeom>
        </p:spPr>
        <p:txBody>
          <a:bodyPr wrap="square">
            <a:spAutoFit/>
          </a:bodyPr>
          <a:lstStyle/>
          <a:p>
            <a:r>
              <a:rPr lang="en-US" sz="2400" dirty="0" err="1" smtClean="0">
                <a:latin typeface="Agency FB" panose="020B0503020202020204" pitchFamily="34" charset="0"/>
              </a:rPr>
              <a:t>Sejumlah</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imunoserologi</a:t>
            </a:r>
            <a:r>
              <a:rPr lang="en-US" sz="2400" dirty="0" smtClean="0">
                <a:latin typeface="Agency FB" panose="020B0503020202020204" pitchFamily="34" charset="0"/>
              </a:rPr>
              <a:t> :</a:t>
            </a:r>
          </a:p>
          <a:p>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Netralisasi</a:t>
            </a:r>
            <a:endParaRPr lang="en-US" sz="2400" dirty="0" smtClean="0">
              <a:latin typeface="Agency FB" panose="020B0503020202020204" pitchFamily="34" charset="0"/>
            </a:endParaRPr>
          </a:p>
          <a:p>
            <a:endParaRPr lang="en-US" sz="2400" dirty="0" smtClean="0">
              <a:latin typeface="Agency FB" panose="020B0503020202020204" pitchFamily="34" charset="0"/>
            </a:endParaRPr>
          </a:p>
          <a:p>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juga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sebagai</a:t>
            </a:r>
            <a:r>
              <a:rPr lang="en-US" sz="2400" dirty="0" smtClean="0">
                <a:latin typeface="Agency FB" panose="020B0503020202020204" pitchFamily="34" charset="0"/>
              </a:rPr>
              <a:t> </a:t>
            </a:r>
            <a:r>
              <a:rPr lang="en-US" sz="2400" dirty="0" err="1" smtClean="0">
                <a:latin typeface="Agency FB" panose="020B0503020202020204" pitchFamily="34" charset="0"/>
              </a:rPr>
              <a:t>sebuah</a:t>
            </a:r>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antara</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antigen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tujuan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mencegah</a:t>
            </a:r>
            <a:r>
              <a:rPr lang="en-US" sz="2400" dirty="0" smtClean="0">
                <a:latin typeface="Agency FB" panose="020B0503020202020204" pitchFamily="34" charset="0"/>
              </a:rPr>
              <a:t> </a:t>
            </a:r>
            <a:r>
              <a:rPr lang="en-US" sz="2400" dirty="0" err="1" smtClean="0">
                <a:latin typeface="Agency FB" panose="020B0503020202020204" pitchFamily="34" charset="0"/>
              </a:rPr>
              <a:t>adanya</a:t>
            </a:r>
            <a:r>
              <a:rPr lang="en-US" sz="2400" dirty="0" smtClean="0">
                <a:latin typeface="Agency FB" panose="020B0503020202020204" pitchFamily="34" charset="0"/>
              </a:rPr>
              <a:t> </a:t>
            </a:r>
            <a:r>
              <a:rPr lang="en-US" sz="2400" dirty="0" err="1" smtClean="0">
                <a:latin typeface="Agency FB" panose="020B0503020202020204" pitchFamily="34" charset="0"/>
              </a:rPr>
              <a:t>efek</a:t>
            </a:r>
            <a:r>
              <a:rPr lang="en-US" sz="2400" dirty="0" smtClean="0">
                <a:latin typeface="Agency FB" panose="020B0503020202020204" pitchFamily="34" charset="0"/>
              </a:rPr>
              <a:t> </a:t>
            </a:r>
            <a:r>
              <a:rPr lang="en-US" sz="2400" dirty="0" err="1" smtClean="0">
                <a:latin typeface="Agency FB" panose="020B0503020202020204" pitchFamily="34" charset="0"/>
              </a:rPr>
              <a:t>berbahaya</a:t>
            </a:r>
            <a:r>
              <a:rPr lang="en-US" sz="2400" dirty="0" smtClean="0">
                <a:latin typeface="Agency FB" panose="020B0503020202020204" pitchFamily="34" charset="0"/>
              </a:rPr>
              <a:t> </a:t>
            </a:r>
            <a:r>
              <a:rPr lang="en-US" sz="2400" dirty="0" err="1" smtClean="0">
                <a:latin typeface="Agency FB" panose="020B0503020202020204" pitchFamily="34" charset="0"/>
              </a:rPr>
              <a:t>seperti</a:t>
            </a:r>
            <a:r>
              <a:rPr lang="en-US" sz="2400" dirty="0" smtClean="0">
                <a:latin typeface="Agency FB" panose="020B0503020202020204" pitchFamily="34" charset="0"/>
              </a:rPr>
              <a:t> </a:t>
            </a:r>
            <a:r>
              <a:rPr lang="en-US" sz="2400" dirty="0" err="1" smtClean="0">
                <a:latin typeface="Agency FB" panose="020B0503020202020204" pitchFamily="34" charset="0"/>
              </a:rPr>
              <a:t>keberadaan</a:t>
            </a:r>
            <a:r>
              <a:rPr lang="en-US" sz="2400" dirty="0" smtClean="0">
                <a:latin typeface="Agency FB" panose="020B0503020202020204" pitchFamily="34" charset="0"/>
              </a:rPr>
              <a:t> </a:t>
            </a:r>
            <a:r>
              <a:rPr lang="en-US" sz="2400" dirty="0" err="1" smtClean="0">
                <a:latin typeface="Agency FB" panose="020B0503020202020204" pitchFamily="34" charset="0"/>
              </a:rPr>
              <a:t>eksotoksin</a:t>
            </a:r>
            <a:r>
              <a:rPr lang="en-US" sz="2400" dirty="0" smtClean="0">
                <a:latin typeface="Agency FB" panose="020B0503020202020204" pitchFamily="34" charset="0"/>
              </a:rPr>
              <a:t> virus </a:t>
            </a:r>
            <a:r>
              <a:rPr lang="en-US" sz="2400" dirty="0" err="1" smtClean="0">
                <a:latin typeface="Agency FB" panose="020B0503020202020204" pitchFamily="34" charset="0"/>
              </a:rPr>
              <a:t>maupun</a:t>
            </a:r>
            <a:r>
              <a:rPr lang="en-US" sz="2400" dirty="0" smtClean="0">
                <a:latin typeface="Agency FB" panose="020B0503020202020204" pitchFamily="34" charset="0"/>
              </a:rPr>
              <a:t> </a:t>
            </a:r>
            <a:r>
              <a:rPr lang="en-US" sz="2400" dirty="0" err="1" smtClean="0">
                <a:latin typeface="Agency FB" panose="020B0503020202020204" pitchFamily="34" charset="0"/>
              </a:rPr>
              <a:t>bakteri</a:t>
            </a:r>
            <a:r>
              <a:rPr lang="en-US" sz="2400" dirty="0" smtClean="0">
                <a:latin typeface="Agency FB" panose="020B0503020202020204" pitchFamily="34" charset="0"/>
              </a:rPr>
              <a:t>. </a:t>
            </a:r>
            <a:r>
              <a:rPr lang="en-US" sz="2400" dirty="0" err="1" smtClean="0">
                <a:latin typeface="Agency FB" panose="020B0503020202020204" pitchFamily="34" charset="0"/>
              </a:rPr>
              <a:t>Antitoksin</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senyawa</a:t>
            </a:r>
            <a:r>
              <a:rPr lang="en-US" sz="2400" dirty="0" smtClean="0">
                <a:latin typeface="Agency FB" panose="020B0503020202020204" pitchFamily="34" charset="0"/>
              </a:rPr>
              <a:t> yang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mampu</a:t>
            </a:r>
            <a:r>
              <a:rPr lang="en-US" sz="2400" dirty="0" smtClean="0">
                <a:latin typeface="Agency FB" panose="020B0503020202020204" pitchFamily="34" charset="0"/>
              </a:rPr>
              <a:t> </a:t>
            </a:r>
            <a:r>
              <a:rPr lang="en-US" sz="2400" dirty="0" err="1" smtClean="0">
                <a:latin typeface="Agency FB" panose="020B0503020202020204" pitchFamily="34" charset="0"/>
              </a:rPr>
              <a:t>membuat</a:t>
            </a:r>
            <a:r>
              <a:rPr lang="en-US" sz="2400" dirty="0" smtClean="0">
                <a:latin typeface="Agency FB" panose="020B0503020202020204" pitchFamily="34" charset="0"/>
              </a:rPr>
              <a:t> </a:t>
            </a:r>
            <a:r>
              <a:rPr lang="en-US" sz="2400" dirty="0" err="1" smtClean="0">
                <a:latin typeface="Agency FB" panose="020B0503020202020204" pitchFamily="34" charset="0"/>
              </a:rPr>
              <a:t>toksin</a:t>
            </a:r>
            <a:r>
              <a:rPr lang="en-US" sz="2400" dirty="0" smtClean="0">
                <a:latin typeface="Agency FB" panose="020B0503020202020204" pitchFamily="34" charset="0"/>
              </a:rPr>
              <a:t> </a:t>
            </a:r>
            <a:r>
              <a:rPr lang="en-US" sz="2400" dirty="0" err="1" smtClean="0">
                <a:latin typeface="Agency FB" panose="020B0503020202020204" pitchFamily="34" charset="0"/>
              </a:rPr>
              <a:t>menjadi</a:t>
            </a:r>
            <a:r>
              <a:rPr lang="en-US" sz="2400" dirty="0" smtClean="0">
                <a:latin typeface="Agency FB" panose="020B0503020202020204" pitchFamily="34" charset="0"/>
              </a:rPr>
              <a:t> </a:t>
            </a:r>
            <a:r>
              <a:rPr lang="en-US" sz="2400" dirty="0" err="1" smtClean="0">
                <a:latin typeface="Agency FB" panose="020B0503020202020204" pitchFamily="34" charset="0"/>
              </a:rPr>
              <a:t>netral</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hospeslah</a:t>
            </a:r>
            <a:r>
              <a:rPr lang="en-US" sz="2400" dirty="0" smtClean="0">
                <a:latin typeface="Agency FB" panose="020B0503020202020204" pitchFamily="34" charset="0"/>
              </a:rPr>
              <a:t> yang </a:t>
            </a:r>
            <a:r>
              <a:rPr lang="en-US" sz="2400" dirty="0" err="1" smtClean="0">
                <a:latin typeface="Agency FB" panose="020B0503020202020204" pitchFamily="34" charset="0"/>
              </a:rPr>
              <a:t>memroduksi</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spesifik</a:t>
            </a:r>
            <a:r>
              <a:rPr lang="en-US" sz="2400" dirty="0" smtClean="0">
                <a:latin typeface="Agency FB" panose="020B0503020202020204" pitchFamily="34" charset="0"/>
              </a:rPr>
              <a:t> </a:t>
            </a:r>
            <a:r>
              <a:rPr lang="en-US" sz="2400" dirty="0" err="1" smtClean="0">
                <a:latin typeface="Agency FB" panose="020B0503020202020204" pitchFamily="34" charset="0"/>
              </a:rPr>
              <a:t>tersebut</a:t>
            </a:r>
            <a:r>
              <a:rPr lang="en-US" sz="2400" dirty="0" smtClean="0">
                <a:latin typeface="Agency FB" panose="020B0503020202020204" pitchFamily="34" charset="0"/>
              </a:rPr>
              <a:t>.</a:t>
            </a:r>
          </a:p>
          <a:p>
            <a:endParaRPr lang="en-US" sz="2400" dirty="0" smtClean="0">
              <a:latin typeface="Agency FB" panose="020B0503020202020204" pitchFamily="34" charset="0"/>
            </a:endParaRPr>
          </a:p>
          <a:p>
            <a:r>
              <a:rPr lang="en-US" sz="2400" dirty="0" smtClean="0">
                <a:latin typeface="Agency FB" panose="020B0503020202020204" pitchFamily="34" charset="0"/>
              </a:rPr>
              <a:t>    ELISA (Enzyme Linked Immunosorbent Assay)</a:t>
            </a:r>
          </a:p>
          <a:p>
            <a:endParaRPr lang="en-US" sz="2400" dirty="0" smtClean="0">
              <a:latin typeface="Agency FB" panose="020B0503020202020204" pitchFamily="34" charset="0"/>
            </a:endParaRPr>
          </a:p>
          <a:p>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termasuk</a:t>
            </a:r>
            <a:r>
              <a:rPr lang="en-US" sz="2400" dirty="0" smtClean="0">
                <a:latin typeface="Agency FB" panose="020B0503020202020204" pitchFamily="34" charset="0"/>
              </a:rPr>
              <a:t> yang paling </a:t>
            </a:r>
            <a:r>
              <a:rPr lang="en-US" sz="2400" dirty="0" err="1" smtClean="0">
                <a:latin typeface="Agency FB" panose="020B0503020202020204" pitchFamily="34" charset="0"/>
              </a:rPr>
              <a:t>luas</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terdapat</a:t>
            </a:r>
            <a:r>
              <a:rPr lang="en-US" sz="2400" dirty="0" smtClean="0">
                <a:latin typeface="Agency FB" panose="020B0503020202020204" pitchFamily="34" charset="0"/>
              </a:rPr>
              <a:t> 2 </a:t>
            </a:r>
            <a:r>
              <a:rPr lang="en-US" sz="2400" dirty="0" err="1" smtClean="0">
                <a:latin typeface="Agency FB" panose="020B0503020202020204" pitchFamily="34" charset="0"/>
              </a:rPr>
              <a:t>cara</a:t>
            </a:r>
            <a:r>
              <a:rPr lang="en-US" sz="2400" dirty="0" smtClean="0">
                <a:latin typeface="Agency FB" panose="020B0503020202020204" pitchFamily="34" charset="0"/>
              </a:rPr>
              <a:t> yang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biasa</a:t>
            </a:r>
            <a:r>
              <a:rPr lang="en-US" sz="2400" dirty="0" smtClean="0">
                <a:latin typeface="Agency FB" panose="020B0503020202020204" pitchFamily="34" charset="0"/>
              </a:rPr>
              <a:t> </a:t>
            </a:r>
            <a:r>
              <a:rPr lang="en-US" sz="2400" dirty="0" err="1" smtClean="0">
                <a:latin typeface="Agency FB" panose="020B0503020202020204" pitchFamily="34" charset="0"/>
              </a:rPr>
              <a:t>dilaksanakan</a:t>
            </a:r>
            <a:r>
              <a:rPr lang="en-US" sz="2400" dirty="0" smtClean="0">
                <a:latin typeface="Agency FB" panose="020B0503020202020204" pitchFamily="34" charset="0"/>
              </a:rPr>
              <a:t>, </a:t>
            </a:r>
            <a:r>
              <a:rPr lang="en-US" sz="2400" dirty="0" err="1" smtClean="0">
                <a:latin typeface="Agency FB" panose="020B0503020202020204" pitchFamily="34" charset="0"/>
              </a:rPr>
              <a:t>yakni</a:t>
            </a:r>
            <a:r>
              <a:rPr lang="en-US" sz="2400" dirty="0" smtClean="0">
                <a:latin typeface="Agency FB" panose="020B0503020202020204" pitchFamily="34" charset="0"/>
              </a:rPr>
              <a:t> </a:t>
            </a:r>
            <a:r>
              <a:rPr lang="en-US" sz="2400" dirty="0" err="1" smtClean="0">
                <a:latin typeface="Agency FB" panose="020B0503020202020204" pitchFamily="34" charset="0"/>
              </a:rPr>
              <a:t>mendeteksi</a:t>
            </a:r>
            <a:r>
              <a:rPr lang="en-US" sz="2400" dirty="0" smtClean="0">
                <a:latin typeface="Agency FB" panose="020B0503020202020204" pitchFamily="34" charset="0"/>
              </a:rPr>
              <a:t> antigen </a:t>
            </a:r>
            <a:r>
              <a:rPr lang="en-US" sz="2400" dirty="0" err="1" smtClean="0">
                <a:latin typeface="Agency FB" panose="020B0503020202020204" pitchFamily="34" charset="0"/>
              </a:rPr>
              <a:t>secara</a:t>
            </a:r>
            <a:r>
              <a:rPr lang="en-US" sz="2400" dirty="0" smtClean="0">
                <a:latin typeface="Agency FB" panose="020B0503020202020204" pitchFamily="34" charset="0"/>
              </a:rPr>
              <a:t> </a:t>
            </a:r>
            <a:r>
              <a:rPr lang="en-US" sz="2400" dirty="0" err="1" smtClean="0">
                <a:latin typeface="Agency FB" panose="020B0503020202020204" pitchFamily="34" charset="0"/>
              </a:rPr>
              <a:t>langsung</a:t>
            </a:r>
            <a:r>
              <a:rPr lang="en-US" sz="2400" dirty="0" smtClean="0">
                <a:latin typeface="Agency FB" panose="020B0503020202020204" pitchFamily="34" charset="0"/>
              </a:rPr>
              <a:t> </a:t>
            </a:r>
            <a:r>
              <a:rPr lang="en-US" sz="2400" dirty="0" err="1" smtClean="0">
                <a:latin typeface="Agency FB" panose="020B0503020202020204" pitchFamily="34" charset="0"/>
              </a:rPr>
              <a:t>serta</a:t>
            </a:r>
            <a:r>
              <a:rPr lang="en-US" sz="2400" dirty="0" smtClean="0">
                <a:latin typeface="Agency FB" panose="020B0503020202020204" pitchFamily="34" charset="0"/>
              </a:rPr>
              <a:t> </a:t>
            </a:r>
            <a:r>
              <a:rPr lang="en-US" sz="2400" dirty="0" err="1" smtClean="0">
                <a:latin typeface="Agency FB" panose="020B0503020202020204" pitchFamily="34" charset="0"/>
              </a:rPr>
              <a:t>tidak</a:t>
            </a:r>
            <a:r>
              <a:rPr lang="en-US" sz="2400" dirty="0" smtClean="0">
                <a:latin typeface="Agency FB" panose="020B0503020202020204" pitchFamily="34" charset="0"/>
              </a:rPr>
              <a:t> </a:t>
            </a:r>
            <a:r>
              <a:rPr lang="en-US" sz="2400" dirty="0" err="1" smtClean="0">
                <a:latin typeface="Agency FB" panose="020B0503020202020204" pitchFamily="34" charset="0"/>
              </a:rPr>
              <a:t>langsung</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pendeteksian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Teknik</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yang </a:t>
            </a:r>
            <a:r>
              <a:rPr lang="en-US" sz="2400" dirty="0" err="1" smtClean="0">
                <a:latin typeface="Agency FB" panose="020B0503020202020204" pitchFamily="34" charset="0"/>
              </a:rPr>
              <a:t>dianggap</a:t>
            </a:r>
            <a:r>
              <a:rPr lang="en-US" sz="2400" dirty="0" smtClean="0">
                <a:latin typeface="Agency FB" panose="020B0503020202020204" pitchFamily="34" charset="0"/>
              </a:rPr>
              <a:t> paling </a:t>
            </a:r>
            <a:r>
              <a:rPr lang="en-US" sz="2400" dirty="0" err="1" smtClean="0">
                <a:latin typeface="Agency FB" panose="020B0503020202020204" pitchFamily="34" charset="0"/>
              </a:rPr>
              <a:t>simpel</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hasilnya</a:t>
            </a:r>
            <a:r>
              <a:rPr lang="en-US" sz="2400" dirty="0" smtClean="0">
                <a:latin typeface="Agency FB" panose="020B0503020202020204" pitchFamily="34" charset="0"/>
              </a:rPr>
              <a:t> pun </a:t>
            </a:r>
            <a:r>
              <a:rPr lang="en-US" sz="2400" dirty="0" err="1" smtClean="0">
                <a:latin typeface="Agency FB" panose="020B0503020202020204" pitchFamily="34" charset="0"/>
              </a:rPr>
              <a:t>terinterpretasi</a:t>
            </a:r>
            <a:r>
              <a:rPr lang="en-US" sz="2400" dirty="0" smtClean="0">
                <a:latin typeface="Agency FB" panose="020B0503020202020204" pitchFamily="34" charset="0"/>
              </a:rPr>
              <a:t> </a:t>
            </a:r>
            <a:r>
              <a:rPr lang="en-US" sz="2400" dirty="0" err="1" smtClean="0">
                <a:latin typeface="Agency FB" panose="020B0503020202020204" pitchFamily="34" charset="0"/>
              </a:rPr>
              <a:t>secara</a:t>
            </a:r>
            <a:r>
              <a:rPr lang="en-US" sz="2400" dirty="0" smtClean="0">
                <a:latin typeface="Agency FB" panose="020B0503020202020204" pitchFamily="34" charset="0"/>
              </a:rPr>
              <a:t> </a:t>
            </a:r>
            <a:r>
              <a:rPr lang="en-US" sz="2400" dirty="0" err="1" smtClean="0">
                <a:latin typeface="Agency FB" panose="020B0503020202020204" pitchFamily="34" charset="0"/>
              </a:rPr>
              <a:t>jelas</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baik</a:t>
            </a:r>
            <a:r>
              <a:rPr lang="en-US" sz="2400" dirty="0" smtClean="0">
                <a:latin typeface="Agency FB" panose="020B0503020202020204" pitchFamily="34" charset="0"/>
              </a:rPr>
              <a:t>, </a:t>
            </a:r>
            <a:r>
              <a:rPr lang="en-US" sz="2400" dirty="0" err="1" smtClean="0">
                <a:latin typeface="Agency FB" panose="020B0503020202020204" pitchFamily="34" charset="0"/>
              </a:rPr>
              <a:t>entah</a:t>
            </a:r>
            <a:r>
              <a:rPr lang="en-US" sz="2400" dirty="0" smtClean="0">
                <a:latin typeface="Agency FB" panose="020B0503020202020204" pitchFamily="34" charset="0"/>
              </a:rPr>
              <a:t> </a:t>
            </a:r>
            <a:r>
              <a:rPr lang="en-US" sz="2400" dirty="0" err="1" smtClean="0">
                <a:latin typeface="Agency FB" panose="020B0503020202020204" pitchFamily="34" charset="0"/>
              </a:rPr>
              <a:t>itu</a:t>
            </a:r>
            <a:r>
              <a:rPr lang="en-US" sz="2400" dirty="0" smtClean="0">
                <a:latin typeface="Agency FB" panose="020B0503020202020204" pitchFamily="34" charset="0"/>
              </a:rPr>
              <a:t> </a:t>
            </a:r>
            <a:r>
              <a:rPr lang="en-US" sz="2400" dirty="0" err="1" smtClean="0">
                <a:latin typeface="Agency FB" panose="020B0503020202020204" pitchFamily="34" charset="0"/>
              </a:rPr>
              <a:t>negatif</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positif</a:t>
            </a:r>
            <a:r>
              <a:rPr lang="en-US" sz="2400" dirty="0" smtClean="0">
                <a:latin typeface="Agency FB" panose="020B0503020202020204" pitchFamily="34" charset="0"/>
              </a:rPr>
              <a:t>.</a:t>
            </a:r>
          </a:p>
          <a:p>
            <a:endParaRPr lang="en-US" sz="2400" dirty="0" smtClean="0">
              <a:latin typeface="Agency FB" panose="020B0503020202020204" pitchFamily="34" charset="0"/>
            </a:endParaRPr>
          </a:p>
        </p:txBody>
      </p:sp>
    </p:spTree>
    <p:extLst>
      <p:ext uri="{BB962C8B-B14F-4D97-AF65-F5344CB8AC3E}">
        <p14:creationId xmlns:p14="http://schemas.microsoft.com/office/powerpoint/2010/main" val="4038761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701654"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Metode</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68770" y="1143000"/>
            <a:ext cx="8382000" cy="5262979"/>
          </a:xfrm>
          <a:prstGeom prst="rect">
            <a:avLst/>
          </a:prstGeom>
        </p:spPr>
        <p:txBody>
          <a:bodyPr wrap="square">
            <a:spAutoFit/>
          </a:bodyPr>
          <a:lstStyle/>
          <a:p>
            <a:r>
              <a:rPr lang="en-US" sz="2400" dirty="0" err="1" smtClean="0">
                <a:latin typeface="Agency FB" panose="020B0503020202020204" pitchFamily="34" charset="0"/>
              </a:rPr>
              <a:t>Sejumlah</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imunoserologi</a:t>
            </a:r>
            <a:r>
              <a:rPr lang="en-US" sz="2400" dirty="0" smtClean="0">
                <a:latin typeface="Agency FB" panose="020B0503020202020204" pitchFamily="34" charset="0"/>
              </a:rPr>
              <a:t> :</a:t>
            </a:r>
          </a:p>
          <a:p>
            <a:endParaRPr lang="en-US" sz="2400" dirty="0" smtClean="0">
              <a:latin typeface="Agency FB" panose="020B0503020202020204" pitchFamily="34" charset="0"/>
            </a:endParaRPr>
          </a:p>
          <a:p>
            <a:r>
              <a:rPr lang="en-US" sz="2400" dirty="0" smtClean="0">
                <a:latin typeface="Agency FB" panose="020B0503020202020204" pitchFamily="34" charset="0"/>
              </a:rPr>
              <a:t>    RIA (</a:t>
            </a:r>
            <a:r>
              <a:rPr lang="en-US" sz="2400" dirty="0" err="1" smtClean="0">
                <a:latin typeface="Agency FB" panose="020B0503020202020204" pitchFamily="34" charset="0"/>
              </a:rPr>
              <a:t>Radioimmuno</a:t>
            </a:r>
            <a:r>
              <a:rPr lang="en-US" sz="2400" dirty="0" smtClean="0">
                <a:latin typeface="Agency FB" panose="020B0503020202020204" pitchFamily="34" charset="0"/>
              </a:rPr>
              <a:t> Assay)</a:t>
            </a:r>
          </a:p>
          <a:p>
            <a:endParaRPr lang="en-US" sz="2400" dirty="0" smtClean="0">
              <a:latin typeface="Agency FB" panose="020B0503020202020204" pitchFamily="34" charset="0"/>
            </a:endParaRPr>
          </a:p>
          <a:p>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kerap</a:t>
            </a:r>
            <a:r>
              <a:rPr lang="en-US" sz="2400" dirty="0" smtClean="0">
                <a:latin typeface="Agency FB" panose="020B0503020202020204" pitchFamily="34" charset="0"/>
              </a:rPr>
              <a:t>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pengukuran</a:t>
            </a:r>
            <a:r>
              <a:rPr lang="en-US" sz="2400" dirty="0" smtClean="0">
                <a:latin typeface="Agency FB" panose="020B0503020202020204" pitchFamily="34" charset="0"/>
              </a:rPr>
              <a:t> </a:t>
            </a:r>
            <a:r>
              <a:rPr lang="en-US" sz="2400" dirty="0" err="1" smtClean="0">
                <a:latin typeface="Agency FB" panose="020B0503020202020204" pitchFamily="34" charset="0"/>
              </a:rPr>
              <a:t>konsentrasi</a:t>
            </a:r>
            <a:r>
              <a:rPr lang="en-US" sz="2400" dirty="0" smtClean="0">
                <a:latin typeface="Agency FB" panose="020B0503020202020204" pitchFamily="34" charset="0"/>
              </a:rPr>
              <a:t> antigen </a:t>
            </a:r>
            <a:r>
              <a:rPr lang="en-US" sz="2400" dirty="0" err="1" smtClean="0">
                <a:latin typeface="Agency FB" panose="020B0503020202020204" pitchFamily="34" charset="0"/>
              </a:rPr>
              <a:t>maupun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yang </a:t>
            </a:r>
            <a:r>
              <a:rPr lang="en-US" sz="2400" dirty="0" err="1" smtClean="0">
                <a:latin typeface="Agency FB" panose="020B0503020202020204" pitchFamily="34" charset="0"/>
              </a:rPr>
              <a:t>kadarnya</a:t>
            </a:r>
            <a:r>
              <a:rPr lang="en-US" sz="2400" dirty="0" smtClean="0">
                <a:latin typeface="Agency FB" panose="020B0503020202020204" pitchFamily="34" charset="0"/>
              </a:rPr>
              <a:t> </a:t>
            </a:r>
            <a:r>
              <a:rPr lang="en-US" sz="2400" dirty="0" err="1" smtClean="0">
                <a:latin typeface="Agency FB" panose="020B0503020202020204" pitchFamily="34" charset="0"/>
              </a:rPr>
              <a:t>rendah</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itulah</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termasuk</a:t>
            </a:r>
            <a:r>
              <a:rPr lang="en-US" sz="2400" dirty="0" smtClean="0">
                <a:latin typeface="Agency FB" panose="020B0503020202020204" pitchFamily="34" charset="0"/>
              </a:rPr>
              <a:t> </a:t>
            </a:r>
            <a:r>
              <a:rPr lang="en-US" sz="2400" dirty="0" err="1" smtClean="0">
                <a:latin typeface="Agency FB" panose="020B0503020202020204" pitchFamily="34" charset="0"/>
              </a:rPr>
              <a:t>sangat</a:t>
            </a:r>
            <a:r>
              <a:rPr lang="en-US" sz="2400" dirty="0" smtClean="0">
                <a:latin typeface="Agency FB" panose="020B0503020202020204" pitchFamily="34" charset="0"/>
              </a:rPr>
              <a:t> </a:t>
            </a:r>
            <a:r>
              <a:rPr lang="en-US" sz="2400" dirty="0" err="1" smtClean="0">
                <a:latin typeface="Agency FB" panose="020B0503020202020204" pitchFamily="34" charset="0"/>
              </a:rPr>
              <a:t>baik</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proses </a:t>
            </a:r>
            <a:r>
              <a:rPr lang="en-US" sz="2400" dirty="0" err="1" smtClean="0">
                <a:latin typeface="Agency FB" panose="020B0503020202020204" pitchFamily="34" charset="0"/>
              </a:rPr>
              <a:t>pendeteksian</a:t>
            </a:r>
            <a:r>
              <a:rPr lang="en-US" sz="2400" dirty="0" smtClean="0">
                <a:latin typeface="Agency FB" panose="020B0503020202020204" pitchFamily="34" charset="0"/>
              </a:rPr>
              <a:t> </a:t>
            </a:r>
            <a:r>
              <a:rPr lang="en-US" sz="2400" dirty="0" err="1" smtClean="0">
                <a:latin typeface="Agency FB" panose="020B0503020202020204" pitchFamily="34" charset="0"/>
              </a:rPr>
              <a:t>kelainan</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awal</a:t>
            </a:r>
            <a:r>
              <a:rPr lang="en-US" sz="2400" dirty="0" smtClean="0">
                <a:latin typeface="Agency FB" panose="020B0503020202020204" pitchFamily="34" charset="0"/>
              </a:rPr>
              <a:t>.</a:t>
            </a:r>
          </a:p>
          <a:p>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Imunofluoresensi</a:t>
            </a:r>
            <a:endParaRPr lang="en-US" sz="2400" dirty="0" smtClean="0">
              <a:latin typeface="Agency FB" panose="020B0503020202020204" pitchFamily="34" charset="0"/>
            </a:endParaRPr>
          </a:p>
          <a:p>
            <a:endParaRPr lang="en-US" sz="2400" dirty="0" smtClean="0">
              <a:latin typeface="Agency FB" panose="020B0503020202020204" pitchFamily="34" charset="0"/>
            </a:endParaRPr>
          </a:p>
          <a:p>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kombinasi</a:t>
            </a:r>
            <a:r>
              <a:rPr lang="en-US" sz="2400" dirty="0" smtClean="0">
                <a:latin typeface="Agency FB" panose="020B0503020202020204" pitchFamily="34" charset="0"/>
              </a:rPr>
              <a:t> </a:t>
            </a:r>
            <a:r>
              <a:rPr lang="en-US" sz="2400" dirty="0" err="1" smtClean="0">
                <a:latin typeface="Agency FB" panose="020B0503020202020204" pitchFamily="34" charset="0"/>
              </a:rPr>
              <a:t>antara</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juga </a:t>
            </a:r>
            <a:r>
              <a:rPr lang="en-US" sz="2400" dirty="0" err="1" smtClean="0">
                <a:latin typeface="Agency FB" panose="020B0503020202020204" pitchFamily="34" charset="0"/>
              </a:rPr>
              <a:t>zat</a:t>
            </a:r>
            <a:r>
              <a:rPr lang="en-US" sz="2400" dirty="0" smtClean="0">
                <a:latin typeface="Agency FB" panose="020B0503020202020204" pitchFamily="34" charset="0"/>
              </a:rPr>
              <a:t> </a:t>
            </a:r>
            <a:r>
              <a:rPr lang="en-US" sz="2400" dirty="0" err="1" smtClean="0">
                <a:latin typeface="Agency FB" panose="020B0503020202020204" pitchFamily="34" charset="0"/>
              </a:rPr>
              <a:t>warna</a:t>
            </a:r>
            <a:r>
              <a:rPr lang="en-US" sz="2400" dirty="0" smtClean="0">
                <a:latin typeface="Agency FB" panose="020B0503020202020204" pitchFamily="34" charset="0"/>
              </a:rPr>
              <a:t> </a:t>
            </a:r>
            <a:r>
              <a:rPr lang="en-US" sz="2400" dirty="0" err="1" smtClean="0">
                <a:latin typeface="Agency FB" panose="020B0503020202020204" pitchFamily="34" charset="0"/>
              </a:rPr>
              <a:t>fluoresein</a:t>
            </a:r>
            <a:r>
              <a:rPr lang="en-US" sz="2400" dirty="0" smtClean="0">
                <a:latin typeface="Agency FB" panose="020B0503020202020204" pitchFamily="34" charset="0"/>
              </a:rPr>
              <a:t> </a:t>
            </a:r>
            <a:r>
              <a:rPr lang="en-US" sz="2400" dirty="0" err="1" smtClean="0">
                <a:latin typeface="Agency FB" panose="020B0503020202020204" pitchFamily="34" charset="0"/>
              </a:rPr>
              <a:t>sehingga</a:t>
            </a:r>
            <a:r>
              <a:rPr lang="en-US" sz="2400" dirty="0" smtClean="0">
                <a:latin typeface="Agency FB" panose="020B0503020202020204" pitchFamily="34" charset="0"/>
              </a:rPr>
              <a:t> </a:t>
            </a:r>
            <a:r>
              <a:rPr lang="en-US" sz="2400" dirty="0" err="1" smtClean="0">
                <a:latin typeface="Agency FB" panose="020B0503020202020204" pitchFamily="34" charset="0"/>
              </a:rPr>
              <a:t>akhirnya</a:t>
            </a:r>
            <a:r>
              <a:rPr lang="en-US" sz="2400" dirty="0" smtClean="0">
                <a:latin typeface="Agency FB" panose="020B0503020202020204" pitchFamily="34" charset="0"/>
              </a:rPr>
              <a:t> </a:t>
            </a:r>
            <a:r>
              <a:rPr lang="en-US" sz="2400" dirty="0" err="1" smtClean="0">
                <a:latin typeface="Agency FB" panose="020B0503020202020204" pitchFamily="34" charset="0"/>
              </a:rPr>
              <a:t>warna</a:t>
            </a:r>
            <a:r>
              <a:rPr lang="en-US" sz="2400" dirty="0" smtClean="0">
                <a:latin typeface="Agency FB" panose="020B0503020202020204" pitchFamily="34" charset="0"/>
              </a:rPr>
              <a:t> </a:t>
            </a:r>
            <a:r>
              <a:rPr lang="en-US" sz="2400" dirty="0" err="1" smtClean="0">
                <a:latin typeface="Agency FB" panose="020B0503020202020204" pitchFamily="34" charset="0"/>
              </a:rPr>
              <a:t>pendaran</a:t>
            </a:r>
            <a:r>
              <a:rPr lang="en-US" sz="2400" dirty="0" smtClean="0">
                <a:latin typeface="Agency FB" panose="020B0503020202020204" pitchFamily="34" charset="0"/>
              </a:rPr>
              <a:t> </a:t>
            </a:r>
            <a:r>
              <a:rPr lang="en-US" sz="2400" dirty="0" err="1" smtClean="0">
                <a:latin typeface="Agency FB" panose="020B0503020202020204" pitchFamily="34" charset="0"/>
              </a:rPr>
              <a:t>dapat</a:t>
            </a:r>
            <a:r>
              <a:rPr lang="en-US" sz="2400" dirty="0" smtClean="0">
                <a:latin typeface="Agency FB" panose="020B0503020202020204" pitchFamily="34" charset="0"/>
              </a:rPr>
              <a:t> </a:t>
            </a:r>
            <a:r>
              <a:rPr lang="en-US" sz="2400" dirty="0" err="1" smtClean="0">
                <a:latin typeface="Agency FB" panose="020B0503020202020204" pitchFamily="34" charset="0"/>
              </a:rPr>
              <a:t>muncul</a:t>
            </a:r>
            <a:r>
              <a:rPr lang="en-US" sz="2400" dirty="0" smtClean="0">
                <a:latin typeface="Agency FB" panose="020B0503020202020204" pitchFamily="34" charset="0"/>
              </a:rPr>
              <a:t> </a:t>
            </a:r>
            <a:r>
              <a:rPr lang="en-US" sz="2400" dirty="0" err="1" smtClean="0">
                <a:latin typeface="Agency FB" panose="020B0503020202020204" pitchFamily="34" charset="0"/>
              </a:rPr>
              <a:t>saat</a:t>
            </a:r>
            <a:r>
              <a:rPr lang="en-US" sz="2400" dirty="0" smtClean="0">
                <a:latin typeface="Agency FB" panose="020B0503020202020204" pitchFamily="34" charset="0"/>
              </a:rPr>
              <a:t> </a:t>
            </a:r>
            <a:r>
              <a:rPr lang="en-US" sz="2400" dirty="0" err="1" smtClean="0">
                <a:latin typeface="Agency FB" panose="020B0503020202020204" pitchFamily="34" charset="0"/>
              </a:rPr>
              <a:t>dicek</a:t>
            </a:r>
            <a:r>
              <a:rPr lang="en-US" sz="2400" dirty="0" smtClean="0">
                <a:latin typeface="Agency FB" panose="020B0503020202020204" pitchFamily="34" charset="0"/>
              </a:rPr>
              <a:t> </a:t>
            </a:r>
            <a:r>
              <a:rPr lang="en-US" sz="2400" dirty="0" err="1" smtClean="0">
                <a:latin typeface="Agency FB" panose="020B0503020202020204" pitchFamily="34" charset="0"/>
              </a:rPr>
              <a:t>melalui</a:t>
            </a:r>
            <a:r>
              <a:rPr lang="en-US" sz="2400" dirty="0" smtClean="0">
                <a:latin typeface="Agency FB" panose="020B0503020202020204" pitchFamily="34" charset="0"/>
              </a:rPr>
              <a:t> </a:t>
            </a:r>
            <a:r>
              <a:rPr lang="en-US" sz="2400" dirty="0" err="1" smtClean="0">
                <a:latin typeface="Agency FB" panose="020B0503020202020204" pitchFamily="34" charset="0"/>
              </a:rPr>
              <a:t>mikroskop</a:t>
            </a:r>
            <a:r>
              <a:rPr lang="en-US" sz="2400" dirty="0" smtClean="0">
                <a:latin typeface="Agency FB" panose="020B0503020202020204" pitchFamily="34" charset="0"/>
              </a:rPr>
              <a:t> </a:t>
            </a:r>
            <a:r>
              <a:rPr lang="en-US" sz="2400" dirty="0" err="1" smtClean="0">
                <a:latin typeface="Agency FB" panose="020B0503020202020204" pitchFamily="34" charset="0"/>
              </a:rPr>
              <a:t>menggunakan</a:t>
            </a:r>
            <a:r>
              <a:rPr lang="en-US" sz="2400" dirty="0" smtClean="0">
                <a:latin typeface="Agency FB" panose="020B0503020202020204" pitchFamily="34" charset="0"/>
              </a:rPr>
              <a:t> </a:t>
            </a:r>
            <a:r>
              <a:rPr lang="en-US" sz="2400" dirty="0" err="1" smtClean="0">
                <a:latin typeface="Agency FB" panose="020B0503020202020204" pitchFamily="34" charset="0"/>
              </a:rPr>
              <a:t>sinar</a:t>
            </a:r>
            <a:r>
              <a:rPr lang="en-US" sz="2400" dirty="0" smtClean="0">
                <a:latin typeface="Agency FB" panose="020B0503020202020204" pitchFamily="34" charset="0"/>
              </a:rPr>
              <a:t> UV.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cukup</a:t>
            </a:r>
            <a:r>
              <a:rPr lang="en-US" sz="2400" dirty="0" smtClean="0">
                <a:latin typeface="Agency FB" panose="020B0503020202020204" pitchFamily="34" charset="0"/>
              </a:rPr>
              <a:t> </a:t>
            </a:r>
            <a:r>
              <a:rPr lang="en-US" sz="2400" dirty="0" err="1" smtClean="0">
                <a:latin typeface="Agency FB" panose="020B0503020202020204" pitchFamily="34" charset="0"/>
              </a:rPr>
              <a:t>sensitif</a:t>
            </a:r>
            <a:r>
              <a:rPr lang="en-US" sz="2400" dirty="0" smtClean="0">
                <a:latin typeface="Agency FB" panose="020B0503020202020204" pitchFamily="34" charset="0"/>
              </a:rPr>
              <a:t>, </a:t>
            </a:r>
            <a:r>
              <a:rPr lang="en-US" sz="2400" dirty="0" err="1" smtClean="0">
                <a:latin typeface="Agency FB" panose="020B0503020202020204" pitchFamily="34" charset="0"/>
              </a:rPr>
              <a:t>cepat</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bahkan</a:t>
            </a:r>
            <a:r>
              <a:rPr lang="en-US" sz="2400" dirty="0" smtClean="0">
                <a:latin typeface="Agency FB" panose="020B0503020202020204" pitchFamily="34" charset="0"/>
              </a:rPr>
              <a:t> </a:t>
            </a:r>
            <a:r>
              <a:rPr lang="en-US" sz="2400" dirty="0" err="1" smtClean="0">
                <a:latin typeface="Agency FB" panose="020B0503020202020204" pitchFamily="34" charset="0"/>
              </a:rPr>
              <a:t>termasuk</a:t>
            </a:r>
            <a:r>
              <a:rPr lang="en-US" sz="2400" dirty="0" smtClean="0">
                <a:latin typeface="Agency FB" panose="020B0503020202020204" pitchFamily="34" charset="0"/>
              </a:rPr>
              <a:t> </a:t>
            </a:r>
            <a:r>
              <a:rPr lang="en-US" sz="2400" dirty="0" err="1" smtClean="0">
                <a:latin typeface="Agency FB" panose="020B0503020202020204" pitchFamily="34" charset="0"/>
              </a:rPr>
              <a:t>spesifik</a:t>
            </a:r>
            <a:r>
              <a:rPr lang="en-US" sz="2400" dirty="0" smtClean="0">
                <a:latin typeface="Agency FB" panose="020B0503020202020204" pitchFamily="34" charset="0"/>
              </a:rPr>
              <a:t> </a:t>
            </a:r>
            <a:r>
              <a:rPr lang="en-US" sz="2400" dirty="0" err="1" smtClean="0">
                <a:latin typeface="Agency FB" panose="020B0503020202020204" pitchFamily="34" charset="0"/>
              </a:rPr>
              <a:t>sehingga</a:t>
            </a:r>
            <a:r>
              <a:rPr lang="en-US" sz="2400" dirty="0" smtClean="0">
                <a:latin typeface="Agency FB" panose="020B0503020202020204" pitchFamily="34" charset="0"/>
              </a:rPr>
              <a:t> </a:t>
            </a:r>
            <a:r>
              <a:rPr lang="en-US" sz="2400" dirty="0" err="1" smtClean="0">
                <a:latin typeface="Agency FB" panose="020B0503020202020204" pitchFamily="34" charset="0"/>
              </a:rPr>
              <a:t>sangat</a:t>
            </a:r>
            <a:r>
              <a:rPr lang="en-US" sz="2400" dirty="0" smtClean="0">
                <a:latin typeface="Agency FB" panose="020B0503020202020204" pitchFamily="34" charset="0"/>
              </a:rPr>
              <a:t>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diandalkan</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2926906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4557658"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CBC (COMPLETE BLOOD COUNT)</a:t>
            </a:r>
            <a:endParaRPr lang="en-US" sz="3200" dirty="0"/>
          </a:p>
        </p:txBody>
      </p:sp>
      <p:sp>
        <p:nvSpPr>
          <p:cNvPr id="6" name="Rectangle 5"/>
          <p:cNvSpPr/>
          <p:nvPr/>
        </p:nvSpPr>
        <p:spPr>
          <a:xfrm>
            <a:off x="1143000" y="1720840"/>
            <a:ext cx="6781800" cy="3785652"/>
          </a:xfrm>
          <a:prstGeom prst="rect">
            <a:avLst/>
          </a:prstGeom>
        </p:spPr>
        <p:txBody>
          <a:bodyPr wrap="square">
            <a:spAutoFit/>
          </a:bodyPr>
          <a:lstStyle/>
          <a:p>
            <a:r>
              <a:rPr lang="en-US" sz="2400" dirty="0" err="1" smtClean="0">
                <a:latin typeface="Agency FB" panose="020B0503020202020204" pitchFamily="34" charset="0"/>
              </a:rPr>
              <a:t>Tes</a:t>
            </a:r>
            <a:r>
              <a:rPr lang="en-US" sz="2400" dirty="0" smtClean="0">
                <a:latin typeface="Agency FB" panose="020B0503020202020204" pitchFamily="34" charset="0"/>
              </a:rPr>
              <a:t> CBC </a:t>
            </a:r>
            <a:r>
              <a:rPr lang="en-US" sz="2400" dirty="0" err="1" smtClean="0">
                <a:latin typeface="Agency FB" panose="020B0503020202020204" pitchFamily="34" charset="0"/>
              </a:rPr>
              <a:t>mengukur</a:t>
            </a:r>
            <a:r>
              <a:rPr lang="en-US" sz="2400" dirty="0" smtClean="0">
                <a:latin typeface="Agency FB" panose="020B0503020202020204" pitchFamily="34" charset="0"/>
              </a:rPr>
              <a:t> </a:t>
            </a:r>
            <a:r>
              <a:rPr lang="en-US" sz="2400" dirty="0" err="1" smtClean="0">
                <a:latin typeface="Agency FB" panose="020B0503020202020204" pitchFamily="34" charset="0"/>
              </a:rPr>
              <a:t>beberapa</a:t>
            </a:r>
            <a:r>
              <a:rPr lang="en-US" sz="2400" dirty="0" smtClean="0">
                <a:latin typeface="Agency FB" panose="020B0503020202020204" pitchFamily="34" charset="0"/>
              </a:rPr>
              <a:t> </a:t>
            </a:r>
            <a:r>
              <a:rPr lang="en-US" sz="2400" dirty="0" err="1" smtClean="0">
                <a:latin typeface="Agency FB" panose="020B0503020202020204" pitchFamily="34" charset="0"/>
              </a:rPr>
              <a:t>komponen</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mengetahui</a:t>
            </a:r>
            <a:r>
              <a:rPr lang="en-US" sz="2400" dirty="0" smtClean="0">
                <a:latin typeface="Agency FB" panose="020B0503020202020204" pitchFamily="34" charset="0"/>
              </a:rPr>
              <a:t> </a:t>
            </a:r>
            <a:r>
              <a:rPr lang="en-US" sz="2400" dirty="0" err="1" smtClean="0">
                <a:latin typeface="Agency FB" panose="020B0503020202020204" pitchFamily="34" charset="0"/>
              </a:rPr>
              <a:t>kelainan</a:t>
            </a:r>
            <a:r>
              <a:rPr lang="en-US" sz="2400" dirty="0" smtClean="0">
                <a:latin typeface="Agency FB" panose="020B0503020202020204" pitchFamily="34" charset="0"/>
              </a:rPr>
              <a:t>/</a:t>
            </a:r>
            <a:r>
              <a:rPr lang="en-US" sz="2400" dirty="0" err="1" smtClean="0">
                <a:latin typeface="Agency FB" panose="020B0503020202020204" pitchFamily="34" charset="0"/>
              </a:rPr>
              <a:t>penyakit</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pasien</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merupakan</a:t>
            </a:r>
            <a:r>
              <a:rPr lang="en-US" sz="2400" dirty="0" smtClean="0">
                <a:latin typeface="Agency FB" panose="020B0503020202020204" pitchFamily="34" charset="0"/>
              </a:rPr>
              <a:t> </a:t>
            </a:r>
            <a:r>
              <a:rPr lang="en-US" sz="2400" dirty="0" err="1" smtClean="0">
                <a:latin typeface="Agency FB" panose="020B0503020202020204" pitchFamily="34" charset="0"/>
              </a:rPr>
              <a:t>bagian</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Rutin</a:t>
            </a:r>
            <a:r>
              <a:rPr lang="en-US" sz="2400" dirty="0" smtClean="0">
                <a:latin typeface="Agency FB" panose="020B0503020202020204" pitchFamily="34" charset="0"/>
              </a:rPr>
              <a:t> (Routine Blood Screening)</a:t>
            </a:r>
          </a:p>
          <a:p>
            <a:endParaRPr lang="en-US" sz="2400" dirty="0" smtClean="0">
              <a:latin typeface="Agency FB" panose="020B0503020202020204" pitchFamily="34" charset="0"/>
            </a:endParaRPr>
          </a:p>
          <a:p>
            <a:r>
              <a:rPr lang="id-ID" sz="2400" dirty="0" smtClean="0">
                <a:latin typeface="Agency FB" panose="020B0503020202020204" pitchFamily="34" charset="0"/>
              </a:rPr>
              <a:t>Komponen-komponen yang diukur antara lain :</a:t>
            </a:r>
            <a:endParaRPr lang="en-US" sz="2400" dirty="0" smtClean="0">
              <a:latin typeface="Agency FB" panose="020B0503020202020204" pitchFamily="34" charset="0"/>
            </a:endParaRPr>
          </a:p>
          <a:p>
            <a:endParaRPr lang="en-US" sz="2400" dirty="0" smtClean="0">
              <a:latin typeface="Agency FB" panose="020B0503020202020204" pitchFamily="34" charset="0"/>
            </a:endParaRPr>
          </a:p>
          <a:p>
            <a:r>
              <a:rPr lang="id-ID" sz="2400" dirty="0" smtClean="0">
                <a:latin typeface="Agency FB" panose="020B0503020202020204" pitchFamily="34" charset="0"/>
              </a:rPr>
              <a:t> Jumlah Sel Darah Putih / Leukocyte Count / White Blood Count (WBC). Secara normal, darah putih akan meningkat bila terjadi infeksi di tubuh. Dapat juga meningkat tanpa disertai infeksi yakni pada pasien Leukemia.</a:t>
            </a:r>
            <a:endParaRPr lang="id-ID" sz="2400" dirty="0">
              <a:latin typeface="Agency FB" panose="020B0503020202020204" pitchFamily="34" charset="0"/>
            </a:endParaRPr>
          </a:p>
        </p:txBody>
      </p:sp>
    </p:spTree>
    <p:extLst>
      <p:ext uri="{BB962C8B-B14F-4D97-AF65-F5344CB8AC3E}">
        <p14:creationId xmlns:p14="http://schemas.microsoft.com/office/powerpoint/2010/main" val="4217981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553123"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Jenis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Pemeriksaan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68770" y="1143000"/>
            <a:ext cx="8382000" cy="5262979"/>
          </a:xfrm>
          <a:prstGeom prst="rect">
            <a:avLst/>
          </a:prstGeom>
        </p:spPr>
        <p:txBody>
          <a:bodyPr wrap="square">
            <a:spAutoFit/>
          </a:bodyPr>
          <a:lstStyle/>
          <a:p>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ASTO/ASO</a:t>
            </a:r>
          </a:p>
          <a:p>
            <a:endParaRPr lang="en-US" sz="2400" dirty="0" smtClean="0">
              <a:latin typeface="Agency FB" panose="020B0503020202020204" pitchFamily="34" charset="0"/>
            </a:endParaRPr>
          </a:p>
          <a:p>
            <a:r>
              <a:rPr lang="en-US" sz="2400" dirty="0" err="1" smtClean="0">
                <a:latin typeface="Agency FB" panose="020B0503020202020204" pitchFamily="34" charset="0"/>
              </a:rPr>
              <a:t>Pengujian</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salah</a:t>
            </a:r>
            <a:r>
              <a:rPr lang="en-US" sz="2400" dirty="0" smtClean="0">
                <a:latin typeface="Agency FB" panose="020B0503020202020204" pitchFamily="34" charset="0"/>
              </a:rPr>
              <a:t> </a:t>
            </a:r>
            <a:r>
              <a:rPr lang="en-US" sz="2400" dirty="0" err="1" smtClean="0">
                <a:latin typeface="Agency FB" panose="020B0503020202020204" pitchFamily="34" charset="0"/>
              </a:rPr>
              <a:t>satu</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imunoserologi</a:t>
            </a:r>
            <a:r>
              <a:rPr lang="en-US" sz="2400" dirty="0" smtClean="0">
                <a:latin typeface="Agency FB" panose="020B0503020202020204" pitchFamily="34" charset="0"/>
              </a:rPr>
              <a:t> yang </a:t>
            </a:r>
            <a:r>
              <a:rPr lang="en-US" sz="2400" dirty="0" err="1" smtClean="0">
                <a:latin typeface="Agency FB" panose="020B0503020202020204" pitchFamily="34" charset="0"/>
              </a:rPr>
              <a:t>bertujuan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mendeteksi</a:t>
            </a:r>
            <a:r>
              <a:rPr lang="en-US" sz="2400" dirty="0" smtClean="0">
                <a:latin typeface="Agency FB" panose="020B0503020202020204" pitchFamily="34" charset="0"/>
              </a:rPr>
              <a:t> </a:t>
            </a:r>
            <a:r>
              <a:rPr lang="en-US" sz="2400" dirty="0" err="1" smtClean="0">
                <a:latin typeface="Agency FB" panose="020B0503020202020204" pitchFamily="34" charset="0"/>
              </a:rPr>
              <a:t>arah</a:t>
            </a:r>
            <a:r>
              <a:rPr lang="en-US" sz="2400" dirty="0" smtClean="0">
                <a:latin typeface="Agency FB" panose="020B0503020202020204" pitchFamily="34" charset="0"/>
              </a:rPr>
              <a:t> </a:t>
            </a:r>
            <a:r>
              <a:rPr lang="en-US" sz="2400" dirty="0" err="1" smtClean="0">
                <a:latin typeface="Agency FB" panose="020B0503020202020204" pitchFamily="34" charset="0"/>
              </a:rPr>
              <a:t>Stertolysin</a:t>
            </a:r>
            <a:r>
              <a:rPr lang="en-US" sz="2400" dirty="0" smtClean="0">
                <a:latin typeface="Agency FB" panose="020B0503020202020204" pitchFamily="34" charset="0"/>
              </a:rPr>
              <a:t> O </a:t>
            </a:r>
            <a:r>
              <a:rPr lang="en-US" sz="2400" dirty="0" err="1" smtClean="0">
                <a:latin typeface="Agency FB" panose="020B0503020202020204" pitchFamily="34" charset="0"/>
              </a:rPr>
              <a:t>pada</a:t>
            </a:r>
            <a:r>
              <a:rPr lang="en-US" sz="2400" dirty="0" smtClean="0">
                <a:latin typeface="Agency FB" panose="020B0503020202020204" pitchFamily="34" charset="0"/>
              </a:rPr>
              <a:t> serum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cara</a:t>
            </a:r>
            <a:r>
              <a:rPr lang="en-US" sz="2400" dirty="0" smtClean="0">
                <a:latin typeface="Agency FB" panose="020B0503020202020204" pitchFamily="34" charset="0"/>
              </a:rPr>
              <a:t> </a:t>
            </a:r>
            <a:r>
              <a:rPr lang="en-US" sz="2400" dirty="0" err="1" smtClean="0">
                <a:latin typeface="Agency FB" panose="020B0503020202020204" pitchFamily="34" charset="0"/>
              </a:rPr>
              <a:t>pemurnian</a:t>
            </a:r>
            <a:r>
              <a:rPr lang="en-US" sz="2400" dirty="0" smtClean="0">
                <a:latin typeface="Agency FB" panose="020B0503020202020204" pitchFamily="34" charset="0"/>
              </a:rPr>
              <a:t> </a:t>
            </a:r>
            <a:r>
              <a:rPr lang="en-US" sz="2400" dirty="0" err="1" smtClean="0">
                <a:latin typeface="Agency FB" panose="020B0503020202020204" pitchFamily="34" charset="0"/>
              </a:rPr>
              <a:t>kualitatif</a:t>
            </a:r>
            <a:r>
              <a:rPr lang="en-US" sz="2400" dirty="0" smtClean="0">
                <a:latin typeface="Agency FB" panose="020B0503020202020204" pitchFamily="34" charset="0"/>
              </a:rPr>
              <a:t>. </a:t>
            </a:r>
            <a:r>
              <a:rPr lang="en-US" sz="2400" dirty="0" err="1" smtClean="0">
                <a:latin typeface="Agency FB" panose="020B0503020202020204" pitchFamily="34" charset="0"/>
              </a:rPr>
              <a:t>Prinsip</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pencampuran</a:t>
            </a:r>
            <a:r>
              <a:rPr lang="en-US" sz="2400" dirty="0" smtClean="0">
                <a:latin typeface="Agency FB" panose="020B0503020202020204" pitchFamily="34" charset="0"/>
              </a:rPr>
              <a:t> </a:t>
            </a:r>
            <a:r>
              <a:rPr lang="en-US" sz="2400" dirty="0" err="1" smtClean="0">
                <a:latin typeface="Agency FB" panose="020B0503020202020204" pitchFamily="34" charset="0"/>
              </a:rPr>
              <a:t>antara</a:t>
            </a:r>
            <a:r>
              <a:rPr lang="en-US" sz="2400" dirty="0" smtClean="0">
                <a:latin typeface="Agency FB" panose="020B0503020202020204" pitchFamily="34" charset="0"/>
              </a:rPr>
              <a:t> </a:t>
            </a:r>
            <a:r>
              <a:rPr lang="en-US" sz="2400" dirty="0" err="1" smtClean="0">
                <a:latin typeface="Agency FB" panose="020B0503020202020204" pitchFamily="34" charset="0"/>
              </a:rPr>
              <a:t>suspensi</a:t>
            </a:r>
            <a:r>
              <a:rPr lang="en-US" sz="2400" dirty="0" smtClean="0">
                <a:latin typeface="Agency FB" panose="020B0503020202020204" pitchFamily="34" charset="0"/>
              </a:rPr>
              <a:t> latex </a:t>
            </a:r>
            <a:r>
              <a:rPr lang="en-US" sz="2400" dirty="0" err="1" smtClean="0">
                <a:latin typeface="Agency FB" panose="020B0503020202020204" pitchFamily="34" charset="0"/>
              </a:rPr>
              <a:t>dengan</a:t>
            </a:r>
            <a:r>
              <a:rPr lang="en-US" sz="2400" dirty="0" smtClean="0">
                <a:latin typeface="Agency FB" panose="020B0503020202020204" pitchFamily="34" charset="0"/>
              </a:rPr>
              <a:t> serum yang </a:t>
            </a:r>
            <a:r>
              <a:rPr lang="en-US" sz="2400" dirty="0" err="1" smtClean="0">
                <a:latin typeface="Agency FB" panose="020B0503020202020204" pitchFamily="34" charset="0"/>
              </a:rPr>
              <a:t>kadarnya</a:t>
            </a:r>
            <a:r>
              <a:rPr lang="en-US" sz="2400" dirty="0" smtClean="0">
                <a:latin typeface="Agency FB" panose="020B0503020202020204" pitchFamily="34" charset="0"/>
              </a:rPr>
              <a:t> </a:t>
            </a:r>
            <a:r>
              <a:rPr lang="en-US" sz="2400" dirty="0" err="1" smtClean="0">
                <a:latin typeface="Agency FB" panose="020B0503020202020204" pitchFamily="34" charset="0"/>
              </a:rPr>
              <a:t>ditingkatkan</a:t>
            </a:r>
            <a:r>
              <a:rPr lang="en-US" sz="2400" dirty="0" smtClean="0">
                <a:latin typeface="Agency FB" panose="020B0503020202020204" pitchFamily="34" charset="0"/>
              </a:rPr>
              <a:t>, </a:t>
            </a:r>
            <a:r>
              <a:rPr lang="en-US" sz="2400" dirty="0" err="1" smtClean="0">
                <a:latin typeface="Agency FB" panose="020B0503020202020204" pitchFamily="34" charset="0"/>
              </a:rPr>
              <a:t>lalu</a:t>
            </a:r>
            <a:r>
              <a:rPr lang="en-US" sz="2400" dirty="0" smtClean="0">
                <a:latin typeface="Agency FB" panose="020B0503020202020204" pitchFamily="34" charset="0"/>
              </a:rPr>
              <a:t> </a:t>
            </a:r>
            <a:r>
              <a:rPr lang="en-US" sz="2400" dirty="0" err="1" smtClean="0">
                <a:latin typeface="Agency FB" panose="020B0503020202020204" pitchFamily="34" charset="0"/>
              </a:rPr>
              <a:t>kemudian</a:t>
            </a:r>
            <a:r>
              <a:rPr lang="en-US" sz="2400" dirty="0" smtClean="0">
                <a:latin typeface="Agency FB" panose="020B0503020202020204" pitchFamily="34" charset="0"/>
              </a:rPr>
              <a:t> </a:t>
            </a:r>
            <a:r>
              <a:rPr lang="en-US" sz="2400" dirty="0" err="1" smtClean="0">
                <a:latin typeface="Agency FB" panose="020B0503020202020204" pitchFamily="34" charset="0"/>
              </a:rPr>
              <a:t>terjadilah</a:t>
            </a:r>
            <a:r>
              <a:rPr lang="en-US" sz="2400" dirty="0" smtClean="0">
                <a:latin typeface="Agency FB" panose="020B0503020202020204" pitchFamily="34" charset="0"/>
              </a:rPr>
              <a:t> </a:t>
            </a:r>
            <a:r>
              <a:rPr lang="en-US" sz="2400" dirty="0" err="1" smtClean="0">
                <a:latin typeface="Agency FB" panose="020B0503020202020204" pitchFamily="34" charset="0"/>
              </a:rPr>
              <a:t>aglutinasi</a:t>
            </a:r>
            <a:r>
              <a:rPr lang="en-US" sz="2400" dirty="0" smtClean="0">
                <a:latin typeface="Agency FB" panose="020B0503020202020204" pitchFamily="34" charset="0"/>
              </a:rPr>
              <a:t> yang </a:t>
            </a:r>
            <a:r>
              <a:rPr lang="en-US" sz="2400" dirty="0" err="1" smtClean="0">
                <a:latin typeface="Agency FB" panose="020B0503020202020204" pitchFamily="34" charset="0"/>
              </a:rPr>
              <a:t>terjadi</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waktu</a:t>
            </a:r>
            <a:r>
              <a:rPr lang="en-US" sz="2400" dirty="0" smtClean="0">
                <a:latin typeface="Agency FB" panose="020B0503020202020204" pitchFamily="34" charset="0"/>
              </a:rPr>
              <a:t> 2 </a:t>
            </a:r>
            <a:r>
              <a:rPr lang="en-US" sz="2400" dirty="0" err="1" smtClean="0">
                <a:latin typeface="Agency FB" panose="020B0503020202020204" pitchFamily="34" charset="0"/>
              </a:rPr>
              <a:t>menit</a:t>
            </a:r>
            <a:r>
              <a:rPr lang="en-US" sz="2400" dirty="0" smtClean="0">
                <a:latin typeface="Agency FB" panose="020B0503020202020204" pitchFamily="34" charset="0"/>
              </a:rPr>
              <a:t>.</a:t>
            </a:r>
          </a:p>
          <a:p>
            <a:endParaRPr lang="en-US" sz="2400" dirty="0" smtClean="0">
              <a:latin typeface="Agency FB" panose="020B0503020202020204" pitchFamily="34" charset="0"/>
            </a:endParaRPr>
          </a:p>
          <a:p>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reagen</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menggunakan</a:t>
            </a:r>
            <a:r>
              <a:rPr lang="en-US" sz="2400" dirty="0" smtClean="0">
                <a:latin typeface="Agency FB" panose="020B0503020202020204" pitchFamily="34" charset="0"/>
              </a:rPr>
              <a:t> </a:t>
            </a:r>
            <a:r>
              <a:rPr lang="en-US" sz="2400" dirty="0" err="1" smtClean="0">
                <a:latin typeface="Agency FB" panose="020B0503020202020204" pitchFamily="34" charset="0"/>
              </a:rPr>
              <a:t>kontrol</a:t>
            </a:r>
            <a:r>
              <a:rPr lang="en-US" sz="2400" dirty="0" smtClean="0">
                <a:latin typeface="Agency FB" panose="020B0503020202020204" pitchFamily="34" charset="0"/>
              </a:rPr>
              <a:t> (+) di mana di </a:t>
            </a:r>
            <a:r>
              <a:rPr lang="en-US" sz="2400" dirty="0" err="1" smtClean="0">
                <a:latin typeface="Agency FB" panose="020B0503020202020204" pitchFamily="34" charset="0"/>
              </a:rPr>
              <a:t>dalamnya</a:t>
            </a:r>
            <a:r>
              <a:rPr lang="en-US" sz="2400" dirty="0" smtClean="0">
                <a:latin typeface="Agency FB" panose="020B0503020202020204" pitchFamily="34" charset="0"/>
              </a:rPr>
              <a:t> </a:t>
            </a:r>
            <a:r>
              <a:rPr lang="en-US" sz="2400" dirty="0" err="1" smtClean="0">
                <a:latin typeface="Agency FB" panose="020B0503020202020204" pitchFamily="34" charset="0"/>
              </a:rPr>
              <a:t>terkandung</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ASO, </a:t>
            </a:r>
            <a:r>
              <a:rPr lang="en-US" sz="2400" dirty="0" err="1" smtClean="0">
                <a:latin typeface="Agency FB" panose="020B0503020202020204" pitchFamily="34" charset="0"/>
              </a:rPr>
              <a:t>lalu</a:t>
            </a:r>
            <a:r>
              <a:rPr lang="en-US" sz="2400" dirty="0" smtClean="0">
                <a:latin typeface="Agency FB" panose="020B0503020202020204" pitchFamily="34" charset="0"/>
              </a:rPr>
              <a:t> juga </a:t>
            </a:r>
            <a:r>
              <a:rPr lang="en-US" sz="2400" dirty="0" err="1" smtClean="0">
                <a:latin typeface="Agency FB" panose="020B0503020202020204" pitchFamily="34" charset="0"/>
              </a:rPr>
              <a:t>kontrol</a:t>
            </a:r>
            <a:r>
              <a:rPr lang="en-US" sz="2400" dirty="0" smtClean="0">
                <a:latin typeface="Agency FB" panose="020B0503020202020204" pitchFamily="34" charset="0"/>
              </a:rPr>
              <a:t> (-) di mana di </a:t>
            </a:r>
            <a:r>
              <a:rPr lang="en-US" sz="2400" dirty="0" err="1" smtClean="0">
                <a:latin typeface="Agency FB" panose="020B0503020202020204" pitchFamily="34" charset="0"/>
              </a:rPr>
              <a:t>dalamnya</a:t>
            </a:r>
            <a:r>
              <a:rPr lang="en-US" sz="2400" dirty="0" smtClean="0">
                <a:latin typeface="Agency FB" panose="020B0503020202020204" pitchFamily="34" charset="0"/>
              </a:rPr>
              <a:t> </a:t>
            </a:r>
            <a:r>
              <a:rPr lang="en-US" sz="2400" dirty="0" err="1" smtClean="0">
                <a:latin typeface="Agency FB" panose="020B0503020202020204" pitchFamily="34" charset="0"/>
              </a:rPr>
              <a:t>tak</a:t>
            </a:r>
            <a:r>
              <a:rPr lang="en-US" sz="2400" dirty="0" smtClean="0">
                <a:latin typeface="Agency FB" panose="020B0503020202020204" pitchFamily="34" charset="0"/>
              </a:rPr>
              <a:t> </a:t>
            </a:r>
            <a:r>
              <a:rPr lang="en-US" sz="2400" dirty="0" err="1" smtClean="0">
                <a:latin typeface="Agency FB" panose="020B0503020202020204" pitchFamily="34" charset="0"/>
              </a:rPr>
              <a:t>terdapat</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ASO. </a:t>
            </a:r>
            <a:r>
              <a:rPr lang="en-US" sz="2400" dirty="0" err="1" smtClean="0">
                <a:latin typeface="Agency FB" panose="020B0503020202020204" pitchFamily="34" charset="0"/>
              </a:rPr>
              <a:t>Tak</a:t>
            </a:r>
            <a:r>
              <a:rPr lang="en-US" sz="2400" dirty="0" smtClean="0">
                <a:latin typeface="Agency FB" panose="020B0503020202020204" pitchFamily="34" charset="0"/>
              </a:rPr>
              <a:t> </a:t>
            </a:r>
            <a:r>
              <a:rPr lang="en-US" sz="2400" dirty="0" err="1" smtClean="0">
                <a:latin typeface="Agency FB" panose="020B0503020202020204" pitchFamily="34" charset="0"/>
              </a:rPr>
              <a:t>hanya</a:t>
            </a:r>
            <a:r>
              <a:rPr lang="en-US" sz="2400" dirty="0" smtClean="0">
                <a:latin typeface="Agency FB" panose="020B0503020202020204" pitchFamily="34" charset="0"/>
              </a:rPr>
              <a:t> </a:t>
            </a:r>
            <a:r>
              <a:rPr lang="en-US" sz="2400" dirty="0" err="1" smtClean="0">
                <a:latin typeface="Agency FB" panose="020B0503020202020204" pitchFamily="34" charset="0"/>
              </a:rPr>
              <a:t>itu</a:t>
            </a:r>
            <a:r>
              <a:rPr lang="en-US" sz="2400" dirty="0" smtClean="0">
                <a:latin typeface="Agency FB" panose="020B0503020202020204" pitchFamily="34" charset="0"/>
              </a:rPr>
              <a:t>,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ada</a:t>
            </a:r>
            <a:r>
              <a:rPr lang="en-US" sz="2400" dirty="0" smtClean="0">
                <a:latin typeface="Agency FB" panose="020B0503020202020204" pitchFamily="34" charset="0"/>
              </a:rPr>
              <a:t> pula </a:t>
            </a:r>
            <a:r>
              <a:rPr lang="en-US" sz="2400" dirty="0" err="1" smtClean="0">
                <a:latin typeface="Agency FB" panose="020B0503020202020204" pitchFamily="34" charset="0"/>
              </a:rPr>
              <a:t>reagen</a:t>
            </a:r>
            <a:r>
              <a:rPr lang="en-US" sz="2400" dirty="0" smtClean="0">
                <a:latin typeface="Agency FB" panose="020B0503020202020204" pitchFamily="34" charset="0"/>
              </a:rPr>
              <a:t> latex </a:t>
            </a:r>
            <a:r>
              <a:rPr lang="en-US" sz="2400" dirty="0" err="1" smtClean="0">
                <a:latin typeface="Agency FB" panose="020B0503020202020204" pitchFamily="34" charset="0"/>
              </a:rPr>
              <a:t>atau</a:t>
            </a:r>
            <a:r>
              <a:rPr lang="en-US" sz="2400" dirty="0" smtClean="0">
                <a:latin typeface="Agency FB" panose="020B0503020202020204" pitchFamily="34" charset="0"/>
              </a:rPr>
              <a:t> yang juga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suspensi</a:t>
            </a:r>
            <a:r>
              <a:rPr lang="en-US" sz="2400" dirty="0" smtClean="0">
                <a:latin typeface="Agency FB" panose="020B0503020202020204" pitchFamily="34" charset="0"/>
              </a:rPr>
              <a:t> </a:t>
            </a:r>
            <a:r>
              <a:rPr lang="en-US" sz="2400" dirty="0" err="1" smtClean="0">
                <a:latin typeface="Agency FB" panose="020B0503020202020204" pitchFamily="34" charset="0"/>
              </a:rPr>
              <a:t>partikel</a:t>
            </a:r>
            <a:r>
              <a:rPr lang="en-US" sz="2400" dirty="0" smtClean="0">
                <a:latin typeface="Agency FB" panose="020B0503020202020204" pitchFamily="34" charset="0"/>
              </a:rPr>
              <a:t> </a:t>
            </a:r>
            <a:r>
              <a:rPr lang="en-US" sz="2400" dirty="0" err="1" smtClean="0">
                <a:latin typeface="Agency FB" panose="020B0503020202020204" pitchFamily="34" charset="0"/>
              </a:rPr>
              <a:t>lateks</a:t>
            </a:r>
            <a:r>
              <a:rPr lang="en-US" sz="2400" dirty="0" smtClean="0">
                <a:latin typeface="Agency FB" panose="020B0503020202020204" pitchFamily="34" charset="0"/>
              </a:rPr>
              <a:t> </a:t>
            </a:r>
            <a:r>
              <a:rPr lang="en-US" sz="2400" dirty="0" err="1" smtClean="0">
                <a:latin typeface="Agency FB" panose="020B0503020202020204" pitchFamily="34" charset="0"/>
              </a:rPr>
              <a:t>polysiterin</a:t>
            </a:r>
            <a:r>
              <a:rPr lang="en-US" sz="2400" dirty="0" smtClean="0">
                <a:latin typeface="Agency FB" panose="020B0503020202020204" pitchFamily="34" charset="0"/>
              </a:rPr>
              <a:t> di mana </a:t>
            </a:r>
            <a:r>
              <a:rPr lang="en-US" sz="2400" dirty="0" err="1" smtClean="0">
                <a:latin typeface="Agency FB" panose="020B0503020202020204" pitchFamily="34" charset="0"/>
              </a:rPr>
              <a:t>Streptolysin</a:t>
            </a:r>
            <a:r>
              <a:rPr lang="en-US" sz="2400" dirty="0" smtClean="0">
                <a:latin typeface="Agency FB" panose="020B0503020202020204" pitchFamily="34" charset="0"/>
              </a:rPr>
              <a:t> O </a:t>
            </a:r>
            <a:r>
              <a:rPr lang="en-US" sz="2400" dirty="0" err="1" smtClean="0">
                <a:latin typeface="Agency FB" panose="020B0503020202020204" pitchFamily="34" charset="0"/>
              </a:rPr>
              <a:t>sudah</a:t>
            </a:r>
            <a:r>
              <a:rPr lang="en-US" sz="2400" dirty="0" smtClean="0">
                <a:latin typeface="Agency FB" panose="020B0503020202020204" pitchFamily="34" charset="0"/>
              </a:rPr>
              <a:t> </a:t>
            </a:r>
            <a:r>
              <a:rPr lang="en-US" sz="2400" dirty="0" err="1" smtClean="0">
                <a:latin typeface="Agency FB" panose="020B0503020202020204" pitchFamily="34" charset="0"/>
              </a:rPr>
              <a:t>melapisinya</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1358257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553123"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Jenis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Pemeriksaan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68770" y="1143000"/>
            <a:ext cx="8382000" cy="5632311"/>
          </a:xfrm>
          <a:prstGeom prst="rect">
            <a:avLst/>
          </a:prstGeom>
        </p:spPr>
        <p:txBody>
          <a:bodyPr wrap="square">
            <a:spAutoFit/>
          </a:bodyPr>
          <a:lstStyle/>
          <a:p>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CRP</a:t>
            </a:r>
          </a:p>
          <a:p>
            <a:endParaRPr lang="en-US" sz="2400" dirty="0" smtClean="0">
              <a:latin typeface="Agency FB" panose="020B0503020202020204" pitchFamily="34" charset="0"/>
            </a:endParaRPr>
          </a:p>
          <a:p>
            <a:r>
              <a:rPr lang="en-US" sz="2400" dirty="0" err="1" smtClean="0">
                <a:latin typeface="Agency FB" panose="020B0503020202020204" pitchFamily="34" charset="0"/>
              </a:rPr>
              <a:t>Satu</a:t>
            </a:r>
            <a:r>
              <a:rPr lang="en-US" sz="2400" dirty="0" smtClean="0">
                <a:latin typeface="Agency FB" panose="020B0503020202020204" pitchFamily="34" charset="0"/>
              </a:rPr>
              <a:t> </a:t>
            </a:r>
            <a:r>
              <a:rPr lang="en-US" sz="2400" dirty="0" err="1" smtClean="0">
                <a:latin typeface="Agency FB" panose="020B0503020202020204" pitchFamily="34" charset="0"/>
              </a:rPr>
              <a:t>lagi</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imunoserologi</a:t>
            </a:r>
            <a:r>
              <a:rPr lang="en-US" sz="2400" dirty="0" smtClean="0">
                <a:latin typeface="Agency FB" panose="020B0503020202020204" pitchFamily="34" charset="0"/>
              </a:rPr>
              <a:t> yang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Anda</a:t>
            </a:r>
            <a:r>
              <a:rPr lang="en-US" sz="2400" dirty="0" smtClean="0">
                <a:latin typeface="Agency FB" panose="020B0503020202020204" pitchFamily="34" charset="0"/>
              </a:rPr>
              <a:t> </a:t>
            </a:r>
            <a:r>
              <a:rPr lang="en-US" sz="2400" dirty="0" err="1" smtClean="0">
                <a:latin typeface="Agency FB" panose="020B0503020202020204" pitchFamily="34" charset="0"/>
              </a:rPr>
              <a:t>kenali</a:t>
            </a:r>
            <a:r>
              <a:rPr lang="en-US" sz="2400" dirty="0" smtClean="0">
                <a:latin typeface="Agency FB" panose="020B0503020202020204" pitchFamily="34" charset="0"/>
              </a:rPr>
              <a:t> pula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tujuan</a:t>
            </a:r>
            <a:r>
              <a:rPr lang="en-US" sz="2400" dirty="0" smtClean="0">
                <a:latin typeface="Agency FB" panose="020B0503020202020204" pitchFamily="34" charset="0"/>
              </a:rPr>
              <a:t>, </a:t>
            </a:r>
            <a:r>
              <a:rPr lang="en-US" sz="2400" dirty="0" err="1" smtClean="0">
                <a:latin typeface="Agency FB" panose="020B0503020202020204" pitchFamily="34" charset="0"/>
              </a:rPr>
              <a:t>prinsip</a:t>
            </a:r>
            <a:r>
              <a:rPr lang="en-US" sz="2400" dirty="0" smtClean="0">
                <a:latin typeface="Agency FB" panose="020B0503020202020204" pitchFamily="34" charset="0"/>
              </a:rPr>
              <a:t>, </a:t>
            </a:r>
            <a:r>
              <a:rPr lang="en-US" sz="2400" dirty="0" err="1" smtClean="0">
                <a:latin typeface="Agency FB" panose="020B0503020202020204" pitchFamily="34" charset="0"/>
              </a:rPr>
              <a:t>serta</a:t>
            </a:r>
            <a:r>
              <a:rPr lang="en-US" sz="2400" dirty="0" smtClean="0">
                <a:latin typeface="Agency FB" panose="020B0503020202020204" pitchFamily="34" charset="0"/>
              </a:rPr>
              <a:t> </a:t>
            </a:r>
            <a:r>
              <a:rPr lang="en-US" sz="2400" dirty="0" err="1" smtClean="0">
                <a:latin typeface="Agency FB" panose="020B0503020202020204" pitchFamily="34" charset="0"/>
              </a:rPr>
              <a:t>alat</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cara</a:t>
            </a:r>
            <a:r>
              <a:rPr lang="en-US" sz="2400" dirty="0" smtClean="0">
                <a:latin typeface="Agency FB" panose="020B0503020202020204" pitchFamily="34" charset="0"/>
              </a:rPr>
              <a:t> </a:t>
            </a:r>
            <a:r>
              <a:rPr lang="en-US" sz="2400" dirty="0" err="1" smtClean="0">
                <a:latin typeface="Agency FB" panose="020B0503020202020204" pitchFamily="34" charset="0"/>
              </a:rPr>
              <a:t>kerjanya</a:t>
            </a:r>
            <a:r>
              <a:rPr lang="en-US" sz="2400" dirty="0" smtClean="0">
                <a:latin typeface="Agency FB" panose="020B0503020202020204" pitchFamily="34" charset="0"/>
              </a:rPr>
              <a:t>. </a:t>
            </a:r>
            <a:r>
              <a:rPr lang="en-US" sz="2400" dirty="0" err="1" smtClean="0">
                <a:latin typeface="Agency FB" panose="020B0503020202020204" pitchFamily="34" charset="0"/>
              </a:rPr>
              <a:t>Tujuan</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pelaksanaan</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memudahkan</a:t>
            </a:r>
            <a:r>
              <a:rPr lang="en-US" sz="2400" dirty="0" smtClean="0">
                <a:latin typeface="Agency FB" panose="020B0503020202020204" pitchFamily="34" charset="0"/>
              </a:rPr>
              <a:t> </a:t>
            </a:r>
            <a:r>
              <a:rPr lang="en-US" sz="2400" dirty="0" err="1" smtClean="0">
                <a:latin typeface="Agency FB" panose="020B0503020202020204" pitchFamily="34" charset="0"/>
              </a:rPr>
              <a:t>pendeteksian</a:t>
            </a:r>
            <a:r>
              <a:rPr lang="en-US" sz="2400" dirty="0" smtClean="0">
                <a:latin typeface="Agency FB" panose="020B0503020202020204" pitchFamily="34" charset="0"/>
              </a:rPr>
              <a:t> </a:t>
            </a:r>
            <a:r>
              <a:rPr lang="en-US" sz="2400" dirty="0" err="1" smtClean="0">
                <a:latin typeface="Agency FB" panose="020B0503020202020204" pitchFamily="34" charset="0"/>
              </a:rPr>
              <a:t>ada</a:t>
            </a:r>
            <a:r>
              <a:rPr lang="en-US" sz="2400" dirty="0" smtClean="0">
                <a:latin typeface="Agency FB" panose="020B0503020202020204" pitchFamily="34" charset="0"/>
              </a:rPr>
              <a:t> </a:t>
            </a:r>
            <a:r>
              <a:rPr lang="en-US" sz="2400" dirty="0" err="1" smtClean="0">
                <a:latin typeface="Agency FB" panose="020B0503020202020204" pitchFamily="34" charset="0"/>
              </a:rPr>
              <a:t>tidaknya</a:t>
            </a:r>
            <a:r>
              <a:rPr lang="en-US" sz="2400" dirty="0" smtClean="0">
                <a:latin typeface="Agency FB" panose="020B0503020202020204" pitchFamily="34" charset="0"/>
              </a:rPr>
              <a:t> </a:t>
            </a:r>
            <a:r>
              <a:rPr lang="en-US" sz="2400" dirty="0" err="1" smtClean="0">
                <a:latin typeface="Agency FB" panose="020B0503020202020204" pitchFamily="34" charset="0"/>
              </a:rPr>
              <a:t>infeksi</a:t>
            </a:r>
            <a:r>
              <a:rPr lang="en-US" sz="2400" dirty="0" smtClean="0">
                <a:latin typeface="Agency FB" panose="020B0503020202020204" pitchFamily="34" charset="0"/>
              </a:rPr>
              <a:t> </a:t>
            </a:r>
            <a:r>
              <a:rPr lang="en-US" sz="2400" dirty="0" err="1" smtClean="0">
                <a:latin typeface="Agency FB" panose="020B0503020202020204" pitchFamily="34" charset="0"/>
              </a:rPr>
              <a:t>kerusakan</a:t>
            </a:r>
            <a:r>
              <a:rPr lang="en-US" sz="2400" dirty="0" smtClean="0">
                <a:latin typeface="Agency FB" panose="020B0503020202020204" pitchFamily="34" charset="0"/>
              </a:rPr>
              <a:t> </a:t>
            </a:r>
            <a:r>
              <a:rPr lang="en-US" sz="2400" dirty="0" err="1" smtClean="0">
                <a:latin typeface="Agency FB" panose="020B0503020202020204" pitchFamily="34" charset="0"/>
              </a:rPr>
              <a:t>jaringan</a:t>
            </a:r>
            <a:r>
              <a:rPr lang="en-US" sz="2400" dirty="0" smtClean="0">
                <a:latin typeface="Agency FB" panose="020B0503020202020204" pitchFamily="34" charset="0"/>
              </a:rPr>
              <a:t> </a:t>
            </a:r>
            <a:r>
              <a:rPr lang="en-US" sz="2400" dirty="0" err="1" smtClean="0">
                <a:latin typeface="Agency FB" panose="020B0503020202020204" pitchFamily="34" charset="0"/>
              </a:rPr>
              <a:t>serta</a:t>
            </a:r>
            <a:r>
              <a:rPr lang="en-US" sz="2400" dirty="0" smtClean="0">
                <a:latin typeface="Agency FB" panose="020B0503020202020204" pitchFamily="34" charset="0"/>
              </a:rPr>
              <a:t> </a:t>
            </a:r>
            <a:r>
              <a:rPr lang="en-US" sz="2400" dirty="0" err="1" smtClean="0">
                <a:latin typeface="Agency FB" panose="020B0503020202020204" pitchFamily="34" charset="0"/>
              </a:rPr>
              <a:t>inflamasi</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menggunakan</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kualitatif</a:t>
            </a:r>
            <a:r>
              <a:rPr lang="en-US" sz="2400" dirty="0" smtClean="0">
                <a:latin typeface="Agency FB" panose="020B0503020202020204" pitchFamily="34" charset="0"/>
              </a:rPr>
              <a:t>.</a:t>
            </a:r>
          </a:p>
          <a:p>
            <a:endParaRPr lang="en-US" sz="2400" dirty="0" smtClean="0">
              <a:latin typeface="Agency FB" panose="020B0503020202020204" pitchFamily="34" charset="0"/>
            </a:endParaRPr>
          </a:p>
          <a:p>
            <a:r>
              <a:rPr lang="en-US" sz="2400" dirty="0" err="1" smtClean="0">
                <a:latin typeface="Agency FB" panose="020B0503020202020204" pitchFamily="34" charset="0"/>
              </a:rPr>
              <a:t>Prinsip</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aglutinasi</a:t>
            </a:r>
            <a:r>
              <a:rPr lang="en-US" sz="2400" dirty="0" smtClean="0">
                <a:latin typeface="Agency FB" panose="020B0503020202020204" pitchFamily="34" charset="0"/>
              </a:rPr>
              <a:t> </a:t>
            </a:r>
            <a:r>
              <a:rPr lang="en-US" sz="2400" dirty="0" err="1" smtClean="0">
                <a:latin typeface="Agency FB" panose="020B0503020202020204" pitchFamily="34" charset="0"/>
              </a:rPr>
              <a:t>pasif</a:t>
            </a:r>
            <a:r>
              <a:rPr lang="en-US" sz="2400" dirty="0" smtClean="0">
                <a:latin typeface="Agency FB" panose="020B0503020202020204" pitchFamily="34" charset="0"/>
              </a:rPr>
              <a:t> </a:t>
            </a:r>
            <a:r>
              <a:rPr lang="en-US" sz="2400" dirty="0" err="1" smtClean="0">
                <a:latin typeface="Agency FB" panose="020B0503020202020204" pitchFamily="34" charset="0"/>
              </a:rPr>
              <a:t>terbalik</a:t>
            </a:r>
            <a:r>
              <a:rPr lang="en-US" sz="2400" dirty="0" smtClean="0">
                <a:latin typeface="Agency FB" panose="020B0503020202020204" pitchFamily="34" charset="0"/>
              </a:rPr>
              <a:t> di mana </a:t>
            </a:r>
            <a:r>
              <a:rPr lang="en-US" sz="2400" dirty="0" err="1" smtClean="0">
                <a:latin typeface="Agency FB" panose="020B0503020202020204" pitchFamily="34" charset="0"/>
              </a:rPr>
              <a:t>antibodi</a:t>
            </a:r>
            <a:r>
              <a:rPr lang="en-US" sz="2400" dirty="0" smtClean="0">
                <a:latin typeface="Agency FB" panose="020B0503020202020204" pitchFamily="34" charset="0"/>
              </a:rPr>
              <a:t> CRP </a:t>
            </a:r>
            <a:r>
              <a:rPr lang="en-US" sz="2400" dirty="0" err="1" smtClean="0">
                <a:latin typeface="Agency FB" panose="020B0503020202020204" pitchFamily="34" charset="0"/>
              </a:rPr>
              <a:t>sudah</a:t>
            </a:r>
            <a:r>
              <a:rPr lang="en-US" sz="2400" dirty="0" smtClean="0">
                <a:latin typeface="Agency FB" panose="020B0503020202020204" pitchFamily="34" charset="0"/>
              </a:rPr>
              <a:t> </a:t>
            </a:r>
            <a:r>
              <a:rPr lang="en-US" sz="2400" dirty="0" err="1" smtClean="0">
                <a:latin typeface="Agency FB" panose="020B0503020202020204" pitchFamily="34" charset="0"/>
              </a:rPr>
              <a:t>melapisi</a:t>
            </a:r>
            <a:r>
              <a:rPr lang="en-US" sz="2400" dirty="0" smtClean="0">
                <a:latin typeface="Agency FB" panose="020B0503020202020204" pitchFamily="34" charset="0"/>
              </a:rPr>
              <a:t> latex </a:t>
            </a:r>
            <a:r>
              <a:rPr lang="en-US" sz="2400" dirty="0" err="1" smtClean="0">
                <a:latin typeface="Agency FB" panose="020B0503020202020204" pitchFamily="34" charset="0"/>
              </a:rPr>
              <a:t>dan</a:t>
            </a:r>
            <a:r>
              <a:rPr lang="en-US" sz="2400" dirty="0" smtClean="0">
                <a:latin typeface="Agency FB" panose="020B0503020202020204" pitchFamily="34" charset="0"/>
              </a:rPr>
              <a:t> target yang </a:t>
            </a:r>
            <a:r>
              <a:rPr lang="en-US" sz="2400" dirty="0" err="1" smtClean="0">
                <a:latin typeface="Agency FB" panose="020B0503020202020204" pitchFamily="34" charset="0"/>
              </a:rPr>
              <a:t>dideteksi</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antigen CRP yang </a:t>
            </a:r>
            <a:r>
              <a:rPr lang="en-US" sz="2400" dirty="0" err="1" smtClean="0">
                <a:latin typeface="Agency FB" panose="020B0503020202020204" pitchFamily="34" charset="0"/>
              </a:rPr>
              <a:t>ada</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serum </a:t>
            </a:r>
            <a:r>
              <a:rPr lang="en-US" sz="2400" dirty="0" err="1" smtClean="0">
                <a:latin typeface="Agency FB" panose="020B0503020202020204" pitchFamily="34" charset="0"/>
              </a:rPr>
              <a:t>dengan</a:t>
            </a:r>
            <a:r>
              <a:rPr lang="en-US" sz="2400" dirty="0" smtClean="0">
                <a:latin typeface="Agency FB" panose="020B0503020202020204" pitchFamily="34" charset="0"/>
              </a:rPr>
              <a:t> level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kadar</a:t>
            </a:r>
            <a:r>
              <a:rPr lang="en-US" sz="2400" dirty="0" smtClean="0">
                <a:latin typeface="Agency FB" panose="020B0503020202020204" pitchFamily="34" charset="0"/>
              </a:rPr>
              <a:t> </a:t>
            </a:r>
            <a:r>
              <a:rPr lang="en-US" sz="2400" dirty="0" err="1" smtClean="0">
                <a:latin typeface="Agency FB" panose="020B0503020202020204" pitchFamily="34" charset="0"/>
              </a:rPr>
              <a:t>tinggi</a:t>
            </a:r>
            <a:r>
              <a:rPr lang="en-US" sz="2400" dirty="0" smtClean="0">
                <a:latin typeface="Agency FB" panose="020B0503020202020204" pitchFamily="34" charset="0"/>
              </a:rPr>
              <a:t>. </a:t>
            </a:r>
            <a:r>
              <a:rPr lang="en-US" sz="2400" dirty="0" err="1" smtClean="0">
                <a:latin typeface="Agency FB" panose="020B0503020202020204" pitchFamily="34" charset="0"/>
              </a:rPr>
              <a:t>Hanya</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waktu</a:t>
            </a:r>
            <a:r>
              <a:rPr lang="en-US" sz="2400" dirty="0" smtClean="0">
                <a:latin typeface="Agency FB" panose="020B0503020202020204" pitchFamily="34" charset="0"/>
              </a:rPr>
              <a:t> 2 </a:t>
            </a:r>
            <a:r>
              <a:rPr lang="en-US" sz="2400" dirty="0" err="1" smtClean="0">
                <a:latin typeface="Agency FB" panose="020B0503020202020204" pitchFamily="34" charset="0"/>
              </a:rPr>
              <a:t>menit</a:t>
            </a:r>
            <a:r>
              <a:rPr lang="en-US" sz="2400" dirty="0" smtClean="0">
                <a:latin typeface="Agency FB" panose="020B0503020202020204" pitchFamily="34" charset="0"/>
              </a:rPr>
              <a:t>, </a:t>
            </a:r>
            <a:r>
              <a:rPr lang="en-US" sz="2400" dirty="0" err="1" smtClean="0">
                <a:latin typeface="Agency FB" panose="020B0503020202020204" pitchFamily="34" charset="0"/>
              </a:rPr>
              <a:t>sesudah</a:t>
            </a:r>
            <a:r>
              <a:rPr lang="en-US" sz="2400" dirty="0" smtClean="0">
                <a:latin typeface="Agency FB" panose="020B0503020202020204" pitchFamily="34" charset="0"/>
              </a:rPr>
              <a:t> </a:t>
            </a:r>
            <a:r>
              <a:rPr lang="en-US" sz="2400" dirty="0" err="1" smtClean="0">
                <a:latin typeface="Agency FB" panose="020B0503020202020204" pitchFamily="34" charset="0"/>
              </a:rPr>
              <a:t>ditunggu</a:t>
            </a:r>
            <a:r>
              <a:rPr lang="en-US" sz="2400" dirty="0" smtClean="0">
                <a:latin typeface="Agency FB" panose="020B0503020202020204" pitchFamily="34" charset="0"/>
              </a:rPr>
              <a:t> </a:t>
            </a:r>
            <a:r>
              <a:rPr lang="en-US" sz="2400" dirty="0" err="1" smtClean="0">
                <a:latin typeface="Agency FB" panose="020B0503020202020204" pitchFamily="34" charset="0"/>
              </a:rPr>
              <a:t>maka</a:t>
            </a:r>
            <a:r>
              <a:rPr lang="en-US" sz="2400" dirty="0" smtClean="0">
                <a:latin typeface="Agency FB" panose="020B0503020202020204" pitchFamily="34" charset="0"/>
              </a:rPr>
              <a:t> </a:t>
            </a:r>
            <a:r>
              <a:rPr lang="en-US" sz="2400" dirty="0" err="1" smtClean="0">
                <a:latin typeface="Agency FB" panose="020B0503020202020204" pitchFamily="34" charset="0"/>
              </a:rPr>
              <a:t>akan</a:t>
            </a:r>
            <a:r>
              <a:rPr lang="en-US" sz="2400" dirty="0" smtClean="0">
                <a:latin typeface="Agency FB" panose="020B0503020202020204" pitchFamily="34" charset="0"/>
              </a:rPr>
              <a:t> </a:t>
            </a:r>
            <a:r>
              <a:rPr lang="en-US" sz="2400" dirty="0" err="1" smtClean="0">
                <a:latin typeface="Agency FB" panose="020B0503020202020204" pitchFamily="34" charset="0"/>
              </a:rPr>
              <a:t>tampaklah</a:t>
            </a:r>
            <a:r>
              <a:rPr lang="en-US" sz="2400" dirty="0" smtClean="0">
                <a:latin typeface="Agency FB" panose="020B0503020202020204" pitchFamily="34" charset="0"/>
              </a:rPr>
              <a:t> </a:t>
            </a:r>
            <a:r>
              <a:rPr lang="en-US" sz="2400" dirty="0" err="1" smtClean="0">
                <a:latin typeface="Agency FB" panose="020B0503020202020204" pitchFamily="34" charset="0"/>
              </a:rPr>
              <a:t>aglutinasi</a:t>
            </a:r>
            <a:r>
              <a:rPr lang="en-US" sz="2400" dirty="0" smtClean="0">
                <a:latin typeface="Agency FB" panose="020B0503020202020204" pitchFamily="34" charset="0"/>
              </a:rPr>
              <a:t>. </a:t>
            </a:r>
            <a:r>
              <a:rPr lang="en-US" sz="2400" dirty="0" err="1" smtClean="0">
                <a:latin typeface="Agency FB" panose="020B0503020202020204" pitchFamily="34" charset="0"/>
              </a:rPr>
              <a:t>Bahan</a:t>
            </a:r>
            <a:r>
              <a:rPr lang="en-US" sz="2400" dirty="0" smtClean="0">
                <a:latin typeface="Agency FB" panose="020B0503020202020204" pitchFamily="34" charset="0"/>
              </a:rPr>
              <a:t> </a:t>
            </a:r>
            <a:r>
              <a:rPr lang="en-US" sz="2400" dirty="0" err="1" smtClean="0">
                <a:latin typeface="Agency FB" panose="020B0503020202020204" pitchFamily="34" charset="0"/>
              </a:rPr>
              <a:t>utama</a:t>
            </a:r>
            <a:r>
              <a:rPr lang="en-US" sz="2400" dirty="0" smtClean="0">
                <a:latin typeface="Agency FB" panose="020B0503020202020204" pitchFamily="34" charset="0"/>
              </a:rPr>
              <a:t> </a:t>
            </a:r>
            <a:r>
              <a:rPr lang="en-US" sz="2400" dirty="0" err="1" smtClean="0">
                <a:latin typeface="Agency FB" panose="020B0503020202020204" pitchFamily="34" charset="0"/>
              </a:rPr>
              <a:t>jelas</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serum yang </a:t>
            </a:r>
            <a:r>
              <a:rPr lang="en-US" sz="2400" dirty="0" err="1" smtClean="0">
                <a:latin typeface="Agency FB" panose="020B0503020202020204" pitchFamily="34" charset="0"/>
              </a:rPr>
              <a:t>dibantu</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2 </a:t>
            </a:r>
            <a:r>
              <a:rPr lang="en-US" sz="2400" dirty="0" err="1" smtClean="0">
                <a:latin typeface="Agency FB" panose="020B0503020202020204" pitchFamily="34" charset="0"/>
              </a:rPr>
              <a:t>bahan</a:t>
            </a:r>
            <a:r>
              <a:rPr lang="en-US" sz="2400" dirty="0" smtClean="0">
                <a:latin typeface="Agency FB" panose="020B0503020202020204" pitchFamily="34" charset="0"/>
              </a:rPr>
              <a:t> </a:t>
            </a:r>
            <a:r>
              <a:rPr lang="en-US" sz="2400" dirty="0" err="1" smtClean="0">
                <a:latin typeface="Agency FB" panose="020B0503020202020204" pitchFamily="34" charset="0"/>
              </a:rPr>
              <a:t>yakni</a:t>
            </a:r>
            <a:r>
              <a:rPr lang="en-US" sz="2400" dirty="0" smtClean="0">
                <a:latin typeface="Agency FB" panose="020B0503020202020204" pitchFamily="34" charset="0"/>
              </a:rPr>
              <a:t> </a:t>
            </a:r>
            <a:r>
              <a:rPr lang="en-US" sz="2400" dirty="0" err="1" smtClean="0">
                <a:latin typeface="Agency FB" panose="020B0503020202020204" pitchFamily="34" charset="0"/>
              </a:rPr>
              <a:t>pengaduk</a:t>
            </a:r>
            <a:r>
              <a:rPr lang="en-US" sz="2400" dirty="0" smtClean="0">
                <a:latin typeface="Agency FB" panose="020B0503020202020204" pitchFamily="34" charset="0"/>
              </a:rPr>
              <a:t>, </a:t>
            </a:r>
            <a:r>
              <a:rPr lang="en-US" sz="2400" dirty="0" err="1" smtClean="0">
                <a:latin typeface="Agency FB" panose="020B0503020202020204" pitchFamily="34" charset="0"/>
              </a:rPr>
              <a:t>transferpet</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tip, </a:t>
            </a:r>
            <a:r>
              <a:rPr lang="en-US" sz="2400" dirty="0" err="1" smtClean="0">
                <a:latin typeface="Agency FB" panose="020B0503020202020204" pitchFamily="34" charset="0"/>
              </a:rPr>
              <a:t>serta</a:t>
            </a:r>
            <a:r>
              <a:rPr lang="en-US" sz="2400" dirty="0" smtClean="0">
                <a:latin typeface="Agency FB" panose="020B0503020202020204" pitchFamily="34" charset="0"/>
              </a:rPr>
              <a:t> </a:t>
            </a:r>
            <a:r>
              <a:rPr lang="en-US" sz="2400" dirty="0" err="1" smtClean="0">
                <a:latin typeface="Agency FB" panose="020B0503020202020204" pitchFamily="34" charset="0"/>
              </a:rPr>
              <a:t>kaca</a:t>
            </a:r>
            <a:r>
              <a:rPr lang="en-US" sz="2400" dirty="0" smtClean="0">
                <a:latin typeface="Agency FB" panose="020B0503020202020204" pitchFamily="34" charset="0"/>
              </a:rPr>
              <a:t> </a:t>
            </a:r>
            <a:r>
              <a:rPr lang="en-US" sz="2400" dirty="0" err="1" smtClean="0">
                <a:latin typeface="Agency FB" panose="020B0503020202020204" pitchFamily="34" charset="0"/>
              </a:rPr>
              <a:t>obyek</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4166721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553123"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Jenis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Pemeriksaan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68770" y="1143000"/>
            <a:ext cx="8382000" cy="5262979"/>
          </a:xfrm>
          <a:prstGeom prst="rect">
            <a:avLst/>
          </a:prstGeom>
        </p:spPr>
        <p:txBody>
          <a:bodyPr wrap="square">
            <a:spAutoFit/>
          </a:bodyPr>
          <a:lstStyle/>
          <a:p>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RPR</a:t>
            </a:r>
          </a:p>
          <a:p>
            <a:endParaRPr lang="en-US" sz="2400" dirty="0" smtClean="0">
              <a:latin typeface="Agency FB" panose="020B0503020202020204" pitchFamily="34" charset="0"/>
            </a:endParaRPr>
          </a:p>
          <a:p>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imunoserologi</a:t>
            </a:r>
            <a:r>
              <a:rPr lang="en-US" sz="2400" dirty="0" smtClean="0">
                <a:latin typeface="Agency FB" panose="020B0503020202020204" pitchFamily="34" charset="0"/>
              </a:rPr>
              <a:t> </a:t>
            </a:r>
            <a:r>
              <a:rPr lang="en-US" sz="2400" dirty="0" err="1" smtClean="0">
                <a:latin typeface="Agency FB" panose="020B0503020202020204" pitchFamily="34" charset="0"/>
              </a:rPr>
              <a:t>lainnya</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RPR yang </a:t>
            </a:r>
            <a:r>
              <a:rPr lang="en-US" sz="2400" dirty="0" err="1" smtClean="0">
                <a:latin typeface="Agency FB" panose="020B0503020202020204" pitchFamily="34" charset="0"/>
              </a:rPr>
              <a:t>penggunaannya</a:t>
            </a:r>
            <a:r>
              <a:rPr lang="en-US" sz="2400" dirty="0" smtClean="0">
                <a:latin typeface="Agency FB" panose="020B0503020202020204" pitchFamily="34" charset="0"/>
              </a:rPr>
              <a:t> </a:t>
            </a:r>
            <a:r>
              <a:rPr lang="en-US" sz="2400" dirty="0" err="1" smtClean="0">
                <a:latin typeface="Agency FB" panose="020B0503020202020204" pitchFamily="34" charset="0"/>
              </a:rPr>
              <a:t>bertujuan</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menguji</a:t>
            </a:r>
            <a:r>
              <a:rPr lang="en-US" sz="2400" dirty="0" smtClean="0">
                <a:latin typeface="Agency FB" panose="020B0503020202020204" pitchFamily="34" charset="0"/>
              </a:rPr>
              <a:t> </a:t>
            </a:r>
            <a:r>
              <a:rPr lang="en-US" sz="2400" dirty="0" err="1" smtClean="0">
                <a:latin typeface="Agency FB" panose="020B0503020202020204" pitchFamily="34" charset="0"/>
              </a:rPr>
              <a:t>flokulasi</a:t>
            </a:r>
            <a:r>
              <a:rPr lang="en-US" sz="2400" dirty="0" smtClean="0">
                <a:latin typeface="Agency FB" panose="020B0503020202020204" pitchFamily="34" charset="0"/>
              </a:rPr>
              <a:t> non </a:t>
            </a:r>
            <a:r>
              <a:rPr lang="en-US" sz="2400" dirty="0" err="1" smtClean="0">
                <a:latin typeface="Agency FB" panose="020B0503020202020204" pitchFamily="34" charset="0"/>
              </a:rPr>
              <a:t>treponemal</a:t>
            </a:r>
            <a:r>
              <a:rPr lang="en-US" sz="2400" dirty="0" smtClean="0">
                <a:latin typeface="Agency FB" panose="020B0503020202020204" pitchFamily="34" charset="0"/>
              </a:rPr>
              <a:t> </a:t>
            </a:r>
            <a:r>
              <a:rPr lang="en-US" sz="2400" dirty="0" err="1" smtClean="0">
                <a:latin typeface="Agency FB" panose="020B0503020202020204" pitchFamily="34" charset="0"/>
              </a:rPr>
              <a:t>supaya</a:t>
            </a:r>
            <a:r>
              <a:rPr lang="en-US" sz="2400" dirty="0" smtClean="0">
                <a:latin typeface="Agency FB" panose="020B0503020202020204" pitchFamily="34" charset="0"/>
              </a:rPr>
              <a:t> </a:t>
            </a:r>
            <a:r>
              <a:rPr lang="en-US" sz="2400" dirty="0" err="1" smtClean="0">
                <a:latin typeface="Agency FB" panose="020B0503020202020204" pitchFamily="34" charset="0"/>
              </a:rPr>
              <a:t>dapat</a:t>
            </a:r>
            <a:r>
              <a:rPr lang="en-US" sz="2400" dirty="0" smtClean="0">
                <a:latin typeface="Agency FB" panose="020B0503020202020204" pitchFamily="34" charset="0"/>
              </a:rPr>
              <a:t> </a:t>
            </a:r>
            <a:r>
              <a:rPr lang="en-US" sz="2400" dirty="0" err="1" smtClean="0">
                <a:latin typeface="Agency FB" panose="020B0503020202020204" pitchFamily="34" charset="0"/>
              </a:rPr>
              <a:t>ditentukan</a:t>
            </a:r>
            <a:r>
              <a:rPr lang="en-US" sz="2400" dirty="0" smtClean="0">
                <a:latin typeface="Agency FB" panose="020B0503020202020204" pitchFamily="34" charset="0"/>
              </a:rPr>
              <a:t> </a:t>
            </a:r>
            <a:r>
              <a:rPr lang="en-US" sz="2400" dirty="0" err="1" smtClean="0">
                <a:latin typeface="Agency FB" panose="020B0503020202020204" pitchFamily="34" charset="0"/>
              </a:rPr>
              <a:t>adanya</a:t>
            </a:r>
            <a:r>
              <a:rPr lang="en-US" sz="2400" dirty="0" smtClean="0">
                <a:latin typeface="Agency FB" panose="020B0503020202020204" pitchFamily="34" charset="0"/>
              </a:rPr>
              <a:t> </a:t>
            </a:r>
            <a:r>
              <a:rPr lang="en-US" sz="2400" dirty="0" err="1" smtClean="0">
                <a:latin typeface="Agency FB" panose="020B0503020202020204" pitchFamily="34" charset="0"/>
              </a:rPr>
              <a:t>reagen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yang </a:t>
            </a:r>
            <a:r>
              <a:rPr lang="en-US" sz="2400" dirty="0" err="1" smtClean="0">
                <a:latin typeface="Agency FB" panose="020B0503020202020204" pitchFamily="34" charset="0"/>
              </a:rPr>
              <a:t>ada</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serum.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yang </a:t>
            </a:r>
            <a:r>
              <a:rPr lang="en-US" sz="2400" dirty="0" err="1" smtClean="0">
                <a:latin typeface="Agency FB" panose="020B0503020202020204" pitchFamily="34" charset="0"/>
              </a:rPr>
              <a:t>dipakai</a:t>
            </a:r>
            <a:r>
              <a:rPr lang="en-US" sz="2400" dirty="0" smtClean="0">
                <a:latin typeface="Agency FB" panose="020B0503020202020204" pitchFamily="34" charset="0"/>
              </a:rPr>
              <a:t>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slide test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memiliki</a:t>
            </a:r>
            <a:r>
              <a:rPr lang="en-US" sz="2400" dirty="0" smtClean="0">
                <a:latin typeface="Agency FB" panose="020B0503020202020204" pitchFamily="34" charset="0"/>
              </a:rPr>
              <a:t> </a:t>
            </a:r>
            <a:r>
              <a:rPr lang="en-US" sz="2400" dirty="0" err="1" smtClean="0">
                <a:latin typeface="Agency FB" panose="020B0503020202020204" pitchFamily="34" charset="0"/>
              </a:rPr>
              <a:t>prinsipnya</a:t>
            </a:r>
            <a:r>
              <a:rPr lang="en-US" sz="2400" dirty="0" smtClean="0">
                <a:latin typeface="Agency FB" panose="020B0503020202020204" pitchFamily="34" charset="0"/>
              </a:rPr>
              <a:t> </a:t>
            </a:r>
            <a:r>
              <a:rPr lang="en-US" sz="2400" dirty="0" err="1" smtClean="0">
                <a:latin typeface="Agency FB" panose="020B0503020202020204" pitchFamily="34" charset="0"/>
              </a:rPr>
              <a:t>sendiri</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tata</a:t>
            </a:r>
            <a:r>
              <a:rPr lang="en-US" sz="2400" dirty="0" smtClean="0">
                <a:latin typeface="Agency FB" panose="020B0503020202020204" pitchFamily="34" charset="0"/>
              </a:rPr>
              <a:t> </a:t>
            </a:r>
            <a:r>
              <a:rPr lang="en-US" sz="2400" dirty="0" err="1" smtClean="0">
                <a:latin typeface="Agency FB" panose="020B0503020202020204" pitchFamily="34" charset="0"/>
              </a:rPr>
              <a:t>pelaksanaan</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a:t>
            </a:r>
          </a:p>
          <a:p>
            <a:endParaRPr lang="en-US" sz="2400" dirty="0" smtClean="0">
              <a:latin typeface="Agency FB" panose="020B0503020202020204" pitchFamily="34" charset="0"/>
            </a:endParaRPr>
          </a:p>
          <a:p>
            <a:r>
              <a:rPr lang="en-US" sz="2400" dirty="0" err="1" smtClean="0">
                <a:latin typeface="Agency FB" panose="020B0503020202020204" pitchFamily="34" charset="0"/>
              </a:rPr>
              <a:t>Prinsip</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RPR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adanya</a:t>
            </a:r>
            <a:r>
              <a:rPr lang="en-US" sz="2400" dirty="0" smtClean="0">
                <a:latin typeface="Agency FB" panose="020B0503020202020204" pitchFamily="34" charset="0"/>
              </a:rPr>
              <a:t> </a:t>
            </a:r>
            <a:r>
              <a:rPr lang="en-US" sz="2400" dirty="0" err="1" smtClean="0">
                <a:latin typeface="Agency FB" panose="020B0503020202020204" pitchFamily="34" charset="0"/>
              </a:rPr>
              <a:t>pencampuran</a:t>
            </a:r>
            <a:r>
              <a:rPr lang="en-US" sz="2400" dirty="0" smtClean="0">
                <a:latin typeface="Agency FB" panose="020B0503020202020204" pitchFamily="34" charset="0"/>
              </a:rPr>
              <a:t> </a:t>
            </a:r>
            <a:r>
              <a:rPr lang="en-US" sz="2400" dirty="0" err="1" smtClean="0">
                <a:latin typeface="Agency FB" panose="020B0503020202020204" pitchFamily="34" charset="0"/>
              </a:rPr>
              <a:t>antara</a:t>
            </a:r>
            <a:r>
              <a:rPr lang="en-US" sz="2400" dirty="0" smtClean="0">
                <a:latin typeface="Agency FB" panose="020B0503020202020204" pitchFamily="34" charset="0"/>
              </a:rPr>
              <a:t> </a:t>
            </a:r>
            <a:r>
              <a:rPr lang="en-US" sz="2400" dirty="0" err="1" smtClean="0">
                <a:latin typeface="Agency FB" panose="020B0503020202020204" pitchFamily="34" charset="0"/>
              </a:rPr>
              <a:t>tetrasiklin</a:t>
            </a:r>
            <a:r>
              <a:rPr lang="en-US" sz="2400" dirty="0" smtClean="0">
                <a:latin typeface="Agency FB" panose="020B0503020202020204" pitchFamily="34" charset="0"/>
              </a:rPr>
              <a:t>, </a:t>
            </a:r>
            <a:r>
              <a:rPr lang="en-US" sz="2400" dirty="0" err="1" smtClean="0">
                <a:latin typeface="Agency FB" panose="020B0503020202020204" pitchFamily="34" charset="0"/>
              </a:rPr>
              <a:t>kolesterol</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cardiolipin</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reagen</a:t>
            </a:r>
            <a:r>
              <a:rPr lang="en-US" sz="2400" dirty="0" smtClean="0">
                <a:latin typeface="Agency FB" panose="020B0503020202020204" pitchFamily="34" charset="0"/>
              </a:rPr>
              <a:t> yang </a:t>
            </a:r>
            <a:r>
              <a:rPr lang="en-US" sz="2400" dirty="0" err="1" smtClean="0">
                <a:latin typeface="Agency FB" panose="020B0503020202020204" pitchFamily="34" charset="0"/>
              </a:rPr>
              <a:t>dijumpai</a:t>
            </a:r>
            <a:r>
              <a:rPr lang="en-US" sz="2400" dirty="0" smtClean="0">
                <a:latin typeface="Agency FB" panose="020B0503020202020204" pitchFamily="34" charset="0"/>
              </a:rPr>
              <a:t> pula </a:t>
            </a:r>
            <a:r>
              <a:rPr lang="en-US" sz="2400" dirty="0" err="1" smtClean="0">
                <a:latin typeface="Agency FB" panose="020B0503020202020204" pitchFamily="34" charset="0"/>
              </a:rPr>
              <a:t>partikel</a:t>
            </a:r>
            <a:r>
              <a:rPr lang="en-US" sz="2400" dirty="0" smtClean="0">
                <a:latin typeface="Agency FB" panose="020B0503020202020204" pitchFamily="34" charset="0"/>
              </a:rPr>
              <a:t> </a:t>
            </a:r>
            <a:r>
              <a:rPr lang="en-US" sz="2400" dirty="0" err="1" smtClean="0">
                <a:latin typeface="Agency FB" panose="020B0503020202020204" pitchFamily="34" charset="0"/>
              </a:rPr>
              <a:t>karbon</a:t>
            </a:r>
            <a:r>
              <a:rPr lang="en-US" sz="2400" dirty="0" smtClean="0">
                <a:latin typeface="Agency FB" panose="020B0503020202020204" pitchFamily="34" charset="0"/>
              </a:rPr>
              <a:t> </a:t>
            </a:r>
            <a:r>
              <a:rPr lang="en-US" sz="2400" dirty="0" err="1" smtClean="0">
                <a:latin typeface="Agency FB" panose="020B0503020202020204" pitchFamily="34" charset="0"/>
              </a:rPr>
              <a:t>bersama</a:t>
            </a:r>
            <a:r>
              <a:rPr lang="en-US" sz="2400" dirty="0" smtClean="0">
                <a:latin typeface="Agency FB" panose="020B0503020202020204" pitchFamily="34" charset="0"/>
              </a:rPr>
              <a:t> </a:t>
            </a:r>
            <a:r>
              <a:rPr lang="en-US" sz="2400" dirty="0" err="1" smtClean="0">
                <a:latin typeface="Agency FB" panose="020B0503020202020204" pitchFamily="34" charset="0"/>
              </a:rPr>
              <a:t>reagen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serum. </a:t>
            </a:r>
            <a:r>
              <a:rPr lang="en-US" sz="2400" dirty="0" err="1" smtClean="0">
                <a:latin typeface="Agency FB" panose="020B0503020202020204" pitchFamily="34" charset="0"/>
              </a:rPr>
              <a:t>Jika</a:t>
            </a:r>
            <a:r>
              <a:rPr lang="en-US" sz="2400" dirty="0" smtClean="0">
                <a:latin typeface="Agency FB" panose="020B0503020202020204" pitchFamily="34" charset="0"/>
              </a:rPr>
              <a:t> </a:t>
            </a:r>
            <a:r>
              <a:rPr lang="en-US" sz="2400" dirty="0" err="1" smtClean="0">
                <a:latin typeface="Agency FB" panose="020B0503020202020204" pitchFamily="34" charset="0"/>
              </a:rPr>
              <a:t>terlihat</a:t>
            </a:r>
            <a:r>
              <a:rPr lang="en-US" sz="2400" dirty="0" smtClean="0">
                <a:latin typeface="Agency FB" panose="020B0503020202020204" pitchFamily="34" charset="0"/>
              </a:rPr>
              <a:t> </a:t>
            </a:r>
            <a:r>
              <a:rPr lang="en-US" sz="2400" dirty="0" err="1" smtClean="0">
                <a:latin typeface="Agency FB" panose="020B0503020202020204" pitchFamily="34" charset="0"/>
              </a:rPr>
              <a:t>adanya</a:t>
            </a:r>
            <a:r>
              <a:rPr lang="en-US" sz="2400" dirty="0" smtClean="0">
                <a:latin typeface="Agency FB" panose="020B0503020202020204" pitchFamily="34" charset="0"/>
              </a:rPr>
              <a:t> </a:t>
            </a:r>
            <a:r>
              <a:rPr lang="en-US" sz="2400" dirty="0" err="1" smtClean="0">
                <a:latin typeface="Agency FB" panose="020B0503020202020204" pitchFamily="34" charset="0"/>
              </a:rPr>
              <a:t>gumpalan</a:t>
            </a:r>
            <a:r>
              <a:rPr lang="en-US" sz="2400" dirty="0" smtClean="0">
                <a:latin typeface="Agency FB" panose="020B0503020202020204" pitchFamily="34" charset="0"/>
              </a:rPr>
              <a:t> </a:t>
            </a:r>
            <a:r>
              <a:rPr lang="en-US" sz="2400" dirty="0" err="1" smtClean="0">
                <a:latin typeface="Agency FB" panose="020B0503020202020204" pitchFamily="34" charset="0"/>
              </a:rPr>
              <a:t>hitam</a:t>
            </a:r>
            <a:r>
              <a:rPr lang="en-US" sz="2400" dirty="0" smtClean="0">
                <a:latin typeface="Agency FB" panose="020B0503020202020204" pitchFamily="34" charset="0"/>
              </a:rPr>
              <a:t>, </a:t>
            </a:r>
            <a:r>
              <a:rPr lang="en-US" sz="2400" dirty="0" err="1" smtClean="0">
                <a:latin typeface="Agency FB" panose="020B0503020202020204" pitchFamily="34" charset="0"/>
              </a:rPr>
              <a:t>maka</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suatu</a:t>
            </a:r>
            <a:r>
              <a:rPr lang="en-US" sz="2400" dirty="0" smtClean="0">
                <a:latin typeface="Agency FB" panose="020B0503020202020204" pitchFamily="34" charset="0"/>
              </a:rPr>
              <a:t> </a:t>
            </a:r>
            <a:r>
              <a:rPr lang="en-US" sz="2400" dirty="0" err="1" smtClean="0">
                <a:latin typeface="Agency FB" panose="020B0503020202020204" pitchFamily="34" charset="0"/>
              </a:rPr>
              <a:t>bentuk</a:t>
            </a:r>
            <a:r>
              <a:rPr lang="en-US" sz="2400" dirty="0" smtClean="0">
                <a:latin typeface="Agency FB" panose="020B0503020202020204" pitchFamily="34" charset="0"/>
              </a:rPr>
              <a:t> </a:t>
            </a:r>
            <a:r>
              <a:rPr lang="en-US" sz="2400" dirty="0" err="1" smtClean="0">
                <a:latin typeface="Agency FB" panose="020B0503020202020204" pitchFamily="34" charset="0"/>
              </a:rPr>
              <a:t>hasil</a:t>
            </a:r>
            <a:r>
              <a:rPr lang="en-US" sz="2400" dirty="0" smtClean="0">
                <a:latin typeface="Agency FB" panose="020B0503020202020204" pitchFamily="34" charset="0"/>
              </a:rPr>
              <a:t> yang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dilihat</a:t>
            </a:r>
            <a:r>
              <a:rPr lang="en-US" sz="2400" dirty="0" smtClean="0">
                <a:latin typeface="Agency FB" panose="020B0503020202020204" pitchFamily="34" charset="0"/>
              </a:rPr>
              <a:t> </a:t>
            </a:r>
            <a:r>
              <a:rPr lang="en-US" sz="2400" dirty="0" err="1" smtClean="0">
                <a:latin typeface="Agency FB" panose="020B0503020202020204" pitchFamily="34" charset="0"/>
              </a:rPr>
              <a:t>secara</a:t>
            </a:r>
            <a:r>
              <a:rPr lang="en-US" sz="2400" dirty="0" smtClean="0">
                <a:latin typeface="Agency FB" panose="020B0503020202020204" pitchFamily="34" charset="0"/>
              </a:rPr>
              <a:t> </a:t>
            </a:r>
            <a:r>
              <a:rPr lang="en-US" sz="2400" dirty="0" err="1" smtClean="0">
                <a:latin typeface="Agency FB" panose="020B0503020202020204" pitchFamily="34" charset="0"/>
              </a:rPr>
              <a:t>mikrokopis</a:t>
            </a:r>
            <a:r>
              <a:rPr lang="en-US" sz="2400" dirty="0" smtClean="0">
                <a:latin typeface="Agency FB" panose="020B0503020202020204" pitchFamily="34" charset="0"/>
              </a:rPr>
              <a:t>. </a:t>
            </a:r>
            <a:r>
              <a:rPr lang="en-US" sz="2400" dirty="0" err="1" smtClean="0">
                <a:latin typeface="Agency FB" panose="020B0503020202020204" pitchFamily="34" charset="0"/>
              </a:rPr>
              <a:t>Reagen</a:t>
            </a:r>
            <a:r>
              <a:rPr lang="en-US" sz="2400" dirty="0" smtClean="0">
                <a:latin typeface="Agency FB" panose="020B0503020202020204" pitchFamily="34" charset="0"/>
              </a:rPr>
              <a:t> yang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RPR Ag, </a:t>
            </a:r>
            <a:r>
              <a:rPr lang="en-US" sz="2400" dirty="0" err="1" smtClean="0">
                <a:latin typeface="Agency FB" panose="020B0503020202020204" pitchFamily="34" charset="0"/>
              </a:rPr>
              <a:t>kontrol</a:t>
            </a:r>
            <a:r>
              <a:rPr lang="en-US" sz="2400" dirty="0" smtClean="0">
                <a:latin typeface="Agency FB" panose="020B0503020202020204" pitchFamily="34" charset="0"/>
              </a:rPr>
              <a:t> (-),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kontrol</a:t>
            </a:r>
            <a:r>
              <a:rPr lang="en-US" sz="2400" dirty="0" smtClean="0">
                <a:latin typeface="Agency FB" panose="020B0503020202020204" pitchFamily="34" charset="0"/>
              </a:rPr>
              <a:t> (+).</a:t>
            </a:r>
          </a:p>
        </p:txBody>
      </p:sp>
    </p:spTree>
    <p:extLst>
      <p:ext uri="{BB962C8B-B14F-4D97-AF65-F5344CB8AC3E}">
        <p14:creationId xmlns:p14="http://schemas.microsoft.com/office/powerpoint/2010/main" val="3867633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553123"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Jenis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Pemeriksaan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68770" y="1143000"/>
            <a:ext cx="8382000" cy="5632311"/>
          </a:xfrm>
          <a:prstGeom prst="rect">
            <a:avLst/>
          </a:prstGeom>
        </p:spPr>
        <p:txBody>
          <a:bodyPr wrap="square">
            <a:spAutoFit/>
          </a:bodyPr>
          <a:lstStyle/>
          <a:p>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RF</a:t>
            </a:r>
          </a:p>
          <a:p>
            <a:endParaRPr lang="en-US" sz="2400" dirty="0" smtClean="0">
              <a:latin typeface="Agency FB" panose="020B0503020202020204" pitchFamily="34" charset="0"/>
            </a:endParaRPr>
          </a:p>
          <a:p>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lainnya</a:t>
            </a:r>
            <a:r>
              <a:rPr lang="en-US" sz="2400" dirty="0" smtClean="0">
                <a:latin typeface="Agency FB" panose="020B0503020202020204" pitchFamily="34" charset="0"/>
              </a:rPr>
              <a:t> </a:t>
            </a:r>
            <a:r>
              <a:rPr lang="en-US" sz="2400" dirty="0" err="1" smtClean="0">
                <a:latin typeface="Agency FB" panose="020B0503020202020204" pitchFamily="34" charset="0"/>
              </a:rPr>
              <a:t>lagi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RF di mana </a:t>
            </a:r>
            <a:r>
              <a:rPr lang="en-US" sz="2400" dirty="0" err="1" smtClean="0">
                <a:latin typeface="Agency FB" panose="020B0503020202020204" pitchFamily="34" charset="0"/>
              </a:rPr>
              <a:t>tujuan</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adanya</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khusus</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mendeteksi</a:t>
            </a:r>
            <a:r>
              <a:rPr lang="en-US" sz="2400" dirty="0" smtClean="0">
                <a:latin typeface="Agency FB" panose="020B0503020202020204" pitchFamily="34" charset="0"/>
              </a:rPr>
              <a:t> </a:t>
            </a:r>
            <a:r>
              <a:rPr lang="en-US" sz="2400" b="1" dirty="0" smtClean="0">
                <a:latin typeface="Agency FB" panose="020B0503020202020204" pitchFamily="34" charset="0"/>
              </a:rPr>
              <a:t>Rheumatoid Factor</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serum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dilakukan</a:t>
            </a:r>
            <a:r>
              <a:rPr lang="en-US" sz="2400" dirty="0" smtClean="0">
                <a:latin typeface="Agency FB" panose="020B0503020202020204" pitchFamily="34" charset="0"/>
              </a:rPr>
              <a:t> </a:t>
            </a:r>
            <a:r>
              <a:rPr lang="en-US" sz="2400" dirty="0" err="1" smtClean="0">
                <a:latin typeface="Agency FB" panose="020B0503020202020204" pitchFamily="34" charset="0"/>
              </a:rPr>
              <a:t>secara</a:t>
            </a:r>
            <a:r>
              <a:rPr lang="en-US" sz="2400" dirty="0" smtClean="0">
                <a:latin typeface="Agency FB" panose="020B0503020202020204" pitchFamily="34" charset="0"/>
              </a:rPr>
              <a:t> </a:t>
            </a:r>
            <a:r>
              <a:rPr lang="en-US" sz="2400" dirty="0" err="1" smtClean="0">
                <a:latin typeface="Agency FB" panose="020B0503020202020204" pitchFamily="34" charset="0"/>
              </a:rPr>
              <a:t>kualitatif</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metodenya</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lebih</a:t>
            </a:r>
            <a:r>
              <a:rPr lang="en-US" sz="2400" dirty="0" smtClean="0">
                <a:latin typeface="Agency FB" panose="020B0503020202020204" pitchFamily="34" charset="0"/>
              </a:rPr>
              <a:t> </a:t>
            </a:r>
            <a:r>
              <a:rPr lang="en-US" sz="2400" dirty="0" err="1" smtClean="0">
                <a:latin typeface="Agency FB" panose="020B0503020202020204" pitchFamily="34" charset="0"/>
              </a:rPr>
              <a:t>mengkhususkan</a:t>
            </a:r>
            <a:r>
              <a:rPr lang="en-US" sz="2400" dirty="0" smtClean="0">
                <a:latin typeface="Agency FB" panose="020B0503020202020204" pitchFamily="34" charset="0"/>
              </a:rPr>
              <a:t> </a:t>
            </a:r>
            <a:r>
              <a:rPr lang="en-US" sz="2400" dirty="0" err="1" smtClean="0">
                <a:latin typeface="Agency FB" panose="020B0503020202020204" pitchFamily="34" charset="0"/>
              </a:rPr>
              <a:t>penggunaan</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aglutinasi</a:t>
            </a:r>
            <a:r>
              <a:rPr lang="en-US" sz="2400" dirty="0" smtClean="0">
                <a:latin typeface="Agency FB" panose="020B0503020202020204" pitchFamily="34" charset="0"/>
              </a:rPr>
              <a:t> latex. </a:t>
            </a:r>
            <a:r>
              <a:rPr lang="en-US" sz="2400" dirty="0" err="1" smtClean="0">
                <a:latin typeface="Agency FB" panose="020B0503020202020204" pitchFamily="34" charset="0"/>
              </a:rPr>
              <a:t>Prinsipnya</a:t>
            </a:r>
            <a:r>
              <a:rPr lang="en-US" sz="2400" dirty="0" smtClean="0">
                <a:latin typeface="Agency FB" panose="020B0503020202020204" pitchFamily="34" charset="0"/>
              </a:rPr>
              <a:t> pun </a:t>
            </a:r>
            <a:r>
              <a:rPr lang="en-US" sz="2400" dirty="0" err="1" smtClean="0">
                <a:latin typeface="Agency FB" panose="020B0503020202020204" pitchFamily="34" charset="0"/>
              </a:rPr>
              <a:t>dikenal</a:t>
            </a:r>
            <a:r>
              <a:rPr lang="en-US" sz="2400" dirty="0" smtClean="0">
                <a:latin typeface="Agency FB" panose="020B0503020202020204" pitchFamily="34" charset="0"/>
              </a:rPr>
              <a:t> </a:t>
            </a:r>
            <a:r>
              <a:rPr lang="en-US" sz="2400" dirty="0" err="1" smtClean="0">
                <a:latin typeface="Agency FB" panose="020B0503020202020204" pitchFamily="34" charset="0"/>
              </a:rPr>
              <a:t>berbeda</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yang </a:t>
            </a:r>
            <a:r>
              <a:rPr lang="en-US" sz="2400" dirty="0" err="1" smtClean="0">
                <a:latin typeface="Agency FB" panose="020B0503020202020204" pitchFamily="34" charset="0"/>
              </a:rPr>
              <a:t>sudah</a:t>
            </a:r>
            <a:r>
              <a:rPr lang="en-US" sz="2400" dirty="0" smtClean="0">
                <a:latin typeface="Agency FB" panose="020B0503020202020204" pitchFamily="34" charset="0"/>
              </a:rPr>
              <a:t> </a:t>
            </a:r>
            <a:r>
              <a:rPr lang="en-US" sz="2400" dirty="0" err="1" smtClean="0">
                <a:latin typeface="Agency FB" panose="020B0503020202020204" pitchFamily="34" charset="0"/>
              </a:rPr>
              <a:t>disebutkan</a:t>
            </a:r>
            <a:r>
              <a:rPr lang="en-US" sz="2400" dirty="0" smtClean="0">
                <a:latin typeface="Agency FB" panose="020B0503020202020204" pitchFamily="34" charset="0"/>
              </a:rPr>
              <a:t> </a:t>
            </a:r>
            <a:r>
              <a:rPr lang="en-US" sz="2400" dirty="0" err="1" smtClean="0">
                <a:latin typeface="Agency FB" panose="020B0503020202020204" pitchFamily="34" charset="0"/>
              </a:rPr>
              <a:t>sebelum</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a:t>
            </a:r>
          </a:p>
          <a:p>
            <a:endParaRPr lang="en-US" sz="2400" dirty="0" smtClean="0">
              <a:latin typeface="Agency FB" panose="020B0503020202020204" pitchFamily="34" charset="0"/>
            </a:endParaRPr>
          </a:p>
          <a:p>
            <a:r>
              <a:rPr lang="en-US" sz="2400" dirty="0" err="1" smtClean="0">
                <a:latin typeface="Agency FB" panose="020B0503020202020204" pitchFamily="34" charset="0"/>
              </a:rPr>
              <a:t>Prinsip</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RF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pemurnian</a:t>
            </a:r>
            <a:r>
              <a:rPr lang="en-US" sz="2400" dirty="0" smtClean="0">
                <a:latin typeface="Agency FB" panose="020B0503020202020204" pitchFamily="34" charset="0"/>
              </a:rPr>
              <a:t> </a:t>
            </a:r>
            <a:r>
              <a:rPr lang="en-US" sz="2400" dirty="0" err="1" smtClean="0">
                <a:latin typeface="Agency FB" panose="020B0503020202020204" pitchFamily="34" charset="0"/>
              </a:rPr>
              <a:t>partikel</a:t>
            </a:r>
            <a:r>
              <a:rPr lang="en-US" sz="2400" dirty="0" smtClean="0">
                <a:latin typeface="Agency FB" panose="020B0503020202020204" pitchFamily="34" charset="0"/>
              </a:rPr>
              <a:t> latex di mana gamma globulin </a:t>
            </a:r>
            <a:r>
              <a:rPr lang="en-US" sz="2400" dirty="0" err="1" smtClean="0">
                <a:latin typeface="Agency FB" panose="020B0503020202020204" pitchFamily="34" charset="0"/>
              </a:rPr>
              <a:t>manusia</a:t>
            </a:r>
            <a:r>
              <a:rPr lang="en-US" sz="2400" dirty="0" smtClean="0">
                <a:latin typeface="Agency FB" panose="020B0503020202020204" pitchFamily="34" charset="0"/>
              </a:rPr>
              <a:t> </a:t>
            </a:r>
            <a:r>
              <a:rPr lang="en-US" sz="2400" dirty="0" err="1" smtClean="0">
                <a:latin typeface="Agency FB" panose="020B0503020202020204" pitchFamily="34" charset="0"/>
              </a:rPr>
              <a:t>menjadi</a:t>
            </a:r>
            <a:r>
              <a:rPr lang="en-US" sz="2400" dirty="0" smtClean="0">
                <a:latin typeface="Agency FB" panose="020B0503020202020204" pitchFamily="34" charset="0"/>
              </a:rPr>
              <a:t> </a:t>
            </a:r>
            <a:r>
              <a:rPr lang="en-US" sz="2400" dirty="0" err="1" smtClean="0">
                <a:latin typeface="Agency FB" panose="020B0503020202020204" pitchFamily="34" charset="0"/>
              </a:rPr>
              <a:t>lapisannya</a:t>
            </a:r>
            <a:r>
              <a:rPr lang="en-US" sz="2400" dirty="0" smtClean="0">
                <a:latin typeface="Agency FB" panose="020B0503020202020204" pitchFamily="34" charset="0"/>
              </a:rPr>
              <a:t> </a:t>
            </a:r>
            <a:r>
              <a:rPr lang="en-US" sz="2400" dirty="0" err="1" smtClean="0">
                <a:latin typeface="Agency FB" panose="020B0503020202020204" pitchFamily="34" charset="0"/>
              </a:rPr>
              <a:t>saat</a:t>
            </a:r>
            <a:r>
              <a:rPr lang="en-US" sz="2400" dirty="0" smtClean="0">
                <a:latin typeface="Agency FB" panose="020B0503020202020204" pitchFamily="34" charset="0"/>
              </a:rPr>
              <a:t> </a:t>
            </a:r>
            <a:r>
              <a:rPr lang="en-US" sz="2400" dirty="0" err="1" smtClean="0">
                <a:latin typeface="Agency FB" panose="020B0503020202020204" pitchFamily="34" charset="0"/>
              </a:rPr>
              <a:t>suspensi</a:t>
            </a:r>
            <a:r>
              <a:rPr lang="en-US" sz="2400" dirty="0" smtClean="0">
                <a:latin typeface="Agency FB" panose="020B0503020202020204" pitchFamily="34" charset="0"/>
              </a:rPr>
              <a:t> latex </a:t>
            </a:r>
            <a:r>
              <a:rPr lang="en-US" sz="2400" dirty="0" err="1" smtClean="0">
                <a:latin typeface="Agency FB" panose="020B0503020202020204" pitchFamily="34" charset="0"/>
              </a:rPr>
              <a:t>dicampur</a:t>
            </a:r>
            <a:r>
              <a:rPr lang="en-US" sz="2400" dirty="0" smtClean="0">
                <a:latin typeface="Agency FB" panose="020B0503020202020204" pitchFamily="34" charset="0"/>
              </a:rPr>
              <a:t> </a:t>
            </a:r>
            <a:r>
              <a:rPr lang="en-US" sz="2400" dirty="0" err="1" smtClean="0">
                <a:latin typeface="Agency FB" panose="020B0503020202020204" pitchFamily="34" charset="0"/>
              </a:rPr>
              <a:t>bersama</a:t>
            </a:r>
            <a:r>
              <a:rPr lang="en-US" sz="2400" dirty="0" smtClean="0">
                <a:latin typeface="Agency FB" panose="020B0503020202020204" pitchFamily="34" charset="0"/>
              </a:rPr>
              <a:t> serum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kadar</a:t>
            </a:r>
            <a:r>
              <a:rPr lang="en-US" sz="2400" dirty="0" smtClean="0">
                <a:latin typeface="Agency FB" panose="020B0503020202020204" pitchFamily="34" charset="0"/>
              </a:rPr>
              <a:t> RF yang </a:t>
            </a:r>
            <a:r>
              <a:rPr lang="en-US" sz="2400" dirty="0" err="1" smtClean="0">
                <a:latin typeface="Agency FB" panose="020B0503020202020204" pitchFamily="34" charset="0"/>
              </a:rPr>
              <a:t>naik</a:t>
            </a:r>
            <a:r>
              <a:rPr lang="en-US" sz="2400" dirty="0" smtClean="0">
                <a:latin typeface="Agency FB" panose="020B0503020202020204" pitchFamily="34" charset="0"/>
              </a:rPr>
              <a:t>. </a:t>
            </a:r>
            <a:r>
              <a:rPr lang="en-US" sz="2400" dirty="0" err="1" smtClean="0">
                <a:latin typeface="Agency FB" panose="020B0503020202020204" pitchFamily="34" charset="0"/>
              </a:rPr>
              <a:t>Hasil</a:t>
            </a:r>
            <a:r>
              <a:rPr lang="en-US" sz="2400" dirty="0" smtClean="0">
                <a:latin typeface="Agency FB" panose="020B0503020202020204" pitchFamily="34" charset="0"/>
              </a:rPr>
              <a:t> </a:t>
            </a:r>
            <a:r>
              <a:rPr lang="en-US" sz="2400" dirty="0" err="1" smtClean="0">
                <a:latin typeface="Agency FB" panose="020B0503020202020204" pitchFamily="34" charset="0"/>
              </a:rPr>
              <a:t>penampakan</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aglutinasi</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dapat</a:t>
            </a:r>
            <a:r>
              <a:rPr lang="en-US" sz="2400" dirty="0" smtClean="0">
                <a:latin typeface="Agency FB" panose="020B0503020202020204" pitchFamily="34" charset="0"/>
              </a:rPr>
              <a:t> </a:t>
            </a:r>
            <a:r>
              <a:rPr lang="en-US" sz="2400" dirty="0" err="1" smtClean="0">
                <a:latin typeface="Agency FB" panose="020B0503020202020204" pitchFamily="34" charset="0"/>
              </a:rPr>
              <a:t>terlihat</a:t>
            </a:r>
            <a:r>
              <a:rPr lang="en-US" sz="2400" dirty="0" smtClean="0">
                <a:latin typeface="Agency FB" panose="020B0503020202020204" pitchFamily="34" charset="0"/>
              </a:rPr>
              <a:t> </a:t>
            </a:r>
            <a:r>
              <a:rPr lang="en-US" sz="2400" dirty="0" err="1" smtClean="0">
                <a:latin typeface="Agency FB" panose="020B0503020202020204" pitchFamily="34" charset="0"/>
              </a:rPr>
              <a:t>hanya</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waktu</a:t>
            </a:r>
            <a:r>
              <a:rPr lang="en-US" sz="2400" dirty="0" smtClean="0">
                <a:latin typeface="Agency FB" panose="020B0503020202020204" pitchFamily="34" charset="0"/>
              </a:rPr>
              <a:t> 2 </a:t>
            </a:r>
            <a:r>
              <a:rPr lang="en-US" sz="2400" dirty="0" err="1" smtClean="0">
                <a:latin typeface="Agency FB" panose="020B0503020202020204" pitchFamily="34" charset="0"/>
              </a:rPr>
              <a:t>menit</a:t>
            </a:r>
            <a:r>
              <a:rPr lang="en-US" sz="2400" dirty="0" smtClean="0">
                <a:latin typeface="Agency FB" panose="020B0503020202020204" pitchFamily="34" charset="0"/>
              </a:rPr>
              <a:t>. </a:t>
            </a:r>
            <a:r>
              <a:rPr lang="en-US" sz="2400" dirty="0" err="1" smtClean="0">
                <a:latin typeface="Agency FB" panose="020B0503020202020204" pitchFamily="34" charset="0"/>
              </a:rPr>
              <a:t>Reagen</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kontrol</a:t>
            </a:r>
            <a:r>
              <a:rPr lang="en-US" sz="2400" dirty="0" smtClean="0">
                <a:latin typeface="Agency FB" panose="020B0503020202020204" pitchFamily="34" charset="0"/>
              </a:rPr>
              <a:t> (+) di mana di </a:t>
            </a:r>
            <a:r>
              <a:rPr lang="en-US" sz="2400" dirty="0" err="1" smtClean="0">
                <a:latin typeface="Agency FB" panose="020B0503020202020204" pitchFamily="34" charset="0"/>
              </a:rPr>
              <a:t>dalamnya</a:t>
            </a:r>
            <a:r>
              <a:rPr lang="en-US" sz="2400" dirty="0" smtClean="0">
                <a:latin typeface="Agency FB" panose="020B0503020202020204" pitchFamily="34" charset="0"/>
              </a:rPr>
              <a:t> </a:t>
            </a:r>
            <a:r>
              <a:rPr lang="en-US" sz="2400" dirty="0" err="1" smtClean="0">
                <a:latin typeface="Agency FB" panose="020B0503020202020204" pitchFamily="34" charset="0"/>
              </a:rPr>
              <a:t>terkandung</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RF, </a:t>
            </a:r>
            <a:r>
              <a:rPr lang="en-US" sz="2400" dirty="0" err="1" smtClean="0">
                <a:latin typeface="Agency FB" panose="020B0503020202020204" pitchFamily="34" charset="0"/>
              </a:rPr>
              <a:t>kontrol</a:t>
            </a:r>
            <a:r>
              <a:rPr lang="en-US" sz="2400" dirty="0" smtClean="0">
                <a:latin typeface="Agency FB" panose="020B0503020202020204" pitchFamily="34" charset="0"/>
              </a:rPr>
              <a:t> (-) di mana </a:t>
            </a:r>
            <a:r>
              <a:rPr lang="en-US" sz="2400" dirty="0" err="1" smtClean="0">
                <a:latin typeface="Agency FB" panose="020B0503020202020204" pitchFamily="34" charset="0"/>
              </a:rPr>
              <a:t>bebas</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RF </a:t>
            </a:r>
            <a:r>
              <a:rPr lang="en-US" sz="2400" dirty="0" err="1" smtClean="0">
                <a:latin typeface="Agency FB" panose="020B0503020202020204" pitchFamily="34" charset="0"/>
              </a:rPr>
              <a:t>serta</a:t>
            </a:r>
            <a:r>
              <a:rPr lang="en-US" sz="2400" dirty="0" smtClean="0">
                <a:latin typeface="Agency FB" panose="020B0503020202020204" pitchFamily="34" charset="0"/>
              </a:rPr>
              <a:t> latex.</a:t>
            </a:r>
          </a:p>
        </p:txBody>
      </p:sp>
    </p:spTree>
    <p:extLst>
      <p:ext uri="{BB962C8B-B14F-4D97-AF65-F5344CB8AC3E}">
        <p14:creationId xmlns:p14="http://schemas.microsoft.com/office/powerpoint/2010/main" val="1873468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553123"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Jenis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Pemeriksaan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68770" y="1143000"/>
            <a:ext cx="8382000" cy="3046988"/>
          </a:xfrm>
          <a:prstGeom prst="rect">
            <a:avLst/>
          </a:prstGeom>
        </p:spPr>
        <p:txBody>
          <a:bodyPr wrap="square">
            <a:spAutoFit/>
          </a:bodyPr>
          <a:lstStyle/>
          <a:p>
            <a:endParaRPr lang="en-US" sz="2400" dirty="0" smtClean="0">
              <a:latin typeface="Agency FB" panose="020B0503020202020204" pitchFamily="34" charset="0"/>
            </a:endParaRPr>
          </a:p>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Anti HCV</a:t>
            </a:r>
          </a:p>
          <a:p>
            <a:endParaRPr lang="en-US" sz="2400" dirty="0" smtClean="0">
              <a:latin typeface="Agency FB" panose="020B0503020202020204" pitchFamily="34" charset="0"/>
            </a:endParaRPr>
          </a:p>
          <a:p>
            <a:r>
              <a:rPr lang="en-US" sz="2400" dirty="0" err="1" smtClean="0">
                <a:latin typeface="Agency FB" panose="020B0503020202020204" pitchFamily="34" charset="0"/>
              </a:rPr>
              <a:t>Uji</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lainnya</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Anti HCV di mana </a:t>
            </a:r>
            <a:r>
              <a:rPr lang="en-US" sz="2400" dirty="0" err="1" smtClean="0">
                <a:latin typeface="Agency FB" panose="020B0503020202020204" pitchFamily="34" charset="0"/>
              </a:rPr>
              <a:t>metode</a:t>
            </a:r>
            <a:r>
              <a:rPr lang="en-US" sz="2400" dirty="0" smtClean="0">
                <a:latin typeface="Agency FB" panose="020B0503020202020204" pitchFamily="34" charset="0"/>
              </a:rPr>
              <a:t> yang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lebih</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imunokromatografi</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pemeriksana</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prinsipnya</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penggunaan</a:t>
            </a:r>
            <a:r>
              <a:rPr lang="en-US" sz="2400" dirty="0" smtClean="0">
                <a:latin typeface="Agency FB" panose="020B0503020202020204" pitchFamily="34" charset="0"/>
              </a:rPr>
              <a:t> </a:t>
            </a:r>
            <a:r>
              <a:rPr lang="en-US" sz="2400" dirty="0" err="1" smtClean="0">
                <a:latin typeface="Agency FB" panose="020B0503020202020204" pitchFamily="34" charset="0"/>
              </a:rPr>
              <a:t>rekombinan</a:t>
            </a:r>
            <a:r>
              <a:rPr lang="en-US" sz="2400" dirty="0" smtClean="0">
                <a:latin typeface="Agency FB" panose="020B0503020202020204" pitchFamily="34" charset="0"/>
              </a:rPr>
              <a:t> HCV protein yang </a:t>
            </a:r>
            <a:r>
              <a:rPr lang="en-US" sz="2400" dirty="0" err="1" smtClean="0">
                <a:latin typeface="Agency FB" panose="020B0503020202020204" pitchFamily="34" charset="0"/>
              </a:rPr>
              <a:t>dijadikan</a:t>
            </a:r>
            <a:r>
              <a:rPr lang="en-US" sz="2400" dirty="0" smtClean="0">
                <a:latin typeface="Agency FB" panose="020B0503020202020204" pitchFamily="34" charset="0"/>
              </a:rPr>
              <a:t> </a:t>
            </a:r>
            <a:r>
              <a:rPr lang="en-US" sz="2400" dirty="0" err="1" smtClean="0">
                <a:latin typeface="Agency FB" panose="020B0503020202020204" pitchFamily="34" charset="0"/>
              </a:rPr>
              <a:t>sebagai</a:t>
            </a:r>
            <a:r>
              <a:rPr lang="en-US" sz="2400" dirty="0" smtClean="0">
                <a:latin typeface="Agency FB" panose="020B0503020202020204" pitchFamily="34" charset="0"/>
              </a:rPr>
              <a:t> viral antigen. </a:t>
            </a:r>
            <a:r>
              <a:rPr lang="en-US" sz="2400" dirty="0" err="1" smtClean="0">
                <a:latin typeface="Agency FB" panose="020B0503020202020204" pitchFamily="34" charset="0"/>
              </a:rPr>
              <a:t>Reagen</a:t>
            </a:r>
            <a:r>
              <a:rPr lang="en-US" sz="2400" dirty="0" smtClean="0">
                <a:latin typeface="Agency FB" panose="020B0503020202020204" pitchFamily="34" charset="0"/>
              </a:rPr>
              <a:t> yang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buffer HCV/HCV.</a:t>
            </a:r>
          </a:p>
        </p:txBody>
      </p:sp>
    </p:spTree>
    <p:extLst>
      <p:ext uri="{BB962C8B-B14F-4D97-AF65-F5344CB8AC3E}">
        <p14:creationId xmlns:p14="http://schemas.microsoft.com/office/powerpoint/2010/main" val="2386678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553123"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Jenis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Pemeriksaan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68770" y="1143000"/>
            <a:ext cx="8382000" cy="4524315"/>
          </a:xfrm>
          <a:prstGeom prst="rect">
            <a:avLst/>
          </a:prstGeom>
        </p:spPr>
        <p:txBody>
          <a:bodyPr wrap="square">
            <a:spAutoFit/>
          </a:bodyPr>
          <a:lstStyle/>
          <a:p>
            <a:endParaRPr lang="en-US" sz="2400" dirty="0" smtClean="0">
              <a:latin typeface="Agency FB" panose="020B0503020202020204" pitchFamily="34" charset="0"/>
            </a:endParaRPr>
          </a:p>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a:t>
            </a:r>
            <a:r>
              <a:rPr lang="en-US" sz="2400" dirty="0" err="1" smtClean="0">
                <a:latin typeface="Agency FB" panose="020B0503020202020204" pitchFamily="34" charset="0"/>
              </a:rPr>
              <a:t>HbsAg</a:t>
            </a:r>
            <a:endParaRPr lang="en-US" sz="2400" dirty="0" smtClean="0">
              <a:latin typeface="Agency FB" panose="020B0503020202020204" pitchFamily="34" charset="0"/>
            </a:endParaRPr>
          </a:p>
          <a:p>
            <a:endParaRPr lang="en-US" sz="2400" dirty="0" smtClean="0">
              <a:latin typeface="Agency FB" panose="020B0503020202020204" pitchFamily="34" charset="0"/>
            </a:endParaRPr>
          </a:p>
          <a:p>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sama</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yang </a:t>
            </a:r>
            <a:r>
              <a:rPr lang="en-US" sz="2400" dirty="0" err="1" smtClean="0">
                <a:latin typeface="Agency FB" panose="020B0503020202020204" pitchFamily="34" charset="0"/>
              </a:rPr>
              <a:t>disebutkan</a:t>
            </a:r>
            <a:r>
              <a:rPr lang="en-US" sz="2400" dirty="0" smtClean="0">
                <a:latin typeface="Agency FB" panose="020B0503020202020204" pitchFamily="34" charset="0"/>
              </a:rPr>
              <a:t> </a:t>
            </a:r>
            <a:r>
              <a:rPr lang="en-US" sz="2400" dirty="0" err="1" smtClean="0">
                <a:latin typeface="Agency FB" panose="020B0503020202020204" pitchFamily="34" charset="0"/>
              </a:rPr>
              <a:t>sebelumnya</a:t>
            </a:r>
            <a:r>
              <a:rPr lang="en-US" sz="2400" dirty="0" smtClean="0">
                <a:latin typeface="Agency FB" panose="020B0503020202020204" pitchFamily="34" charset="0"/>
              </a:rPr>
              <a:t> di mana </a:t>
            </a:r>
            <a:r>
              <a:rPr lang="en-US" sz="2400" dirty="0" err="1" smtClean="0">
                <a:latin typeface="Agency FB" panose="020B0503020202020204" pitchFamily="34" charset="0"/>
              </a:rPr>
              <a:t>metode</a:t>
            </a:r>
            <a:r>
              <a:rPr lang="en-US" sz="2400" dirty="0" smtClean="0">
                <a:latin typeface="Agency FB" panose="020B0503020202020204" pitchFamily="34" charset="0"/>
              </a:rPr>
              <a:t> yang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imunikromatografi</a:t>
            </a:r>
            <a:r>
              <a:rPr lang="en-US" sz="2400" dirty="0" smtClean="0">
                <a:latin typeface="Agency FB" panose="020B0503020202020204" pitchFamily="34" charset="0"/>
              </a:rPr>
              <a:t>. </a:t>
            </a:r>
            <a:r>
              <a:rPr lang="en-US" sz="2400" dirty="0" err="1" smtClean="0">
                <a:latin typeface="Agency FB" panose="020B0503020202020204" pitchFamily="34" charset="0"/>
              </a:rPr>
              <a:t>Prinsip</a:t>
            </a:r>
            <a:r>
              <a:rPr lang="en-US" sz="2400" dirty="0" smtClean="0">
                <a:latin typeface="Agency FB" panose="020B0503020202020204" pitchFamily="34" charset="0"/>
              </a:rPr>
              <a:t> yang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adanya</a:t>
            </a:r>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serum yang </a:t>
            </a:r>
            <a:r>
              <a:rPr lang="en-US" sz="2400" dirty="0" err="1" smtClean="0">
                <a:latin typeface="Agency FB" panose="020B0503020202020204" pitchFamily="34" charset="0"/>
              </a:rPr>
              <a:t>sudah</a:t>
            </a:r>
            <a:r>
              <a:rPr lang="en-US" sz="2400" dirty="0" smtClean="0">
                <a:latin typeface="Agency FB" panose="020B0503020202020204" pitchFamily="34" charset="0"/>
              </a:rPr>
              <a:t> </a:t>
            </a:r>
            <a:r>
              <a:rPr lang="en-US" sz="2400" dirty="0" err="1" smtClean="0">
                <a:latin typeface="Agency FB" panose="020B0503020202020204" pitchFamily="34" charset="0"/>
              </a:rPr>
              <a:t>diteteskan</a:t>
            </a:r>
            <a:r>
              <a:rPr lang="en-US" sz="2400" dirty="0" smtClean="0">
                <a:latin typeface="Agency FB" panose="020B0503020202020204" pitchFamily="34" charset="0"/>
              </a:rPr>
              <a:t> </a:t>
            </a:r>
            <a:r>
              <a:rPr lang="en-US" sz="2400" dirty="0" err="1" smtClean="0">
                <a:latin typeface="Agency FB" panose="020B0503020202020204" pitchFamily="34" charset="0"/>
              </a:rPr>
              <a:t>ke</a:t>
            </a:r>
            <a:r>
              <a:rPr lang="en-US" sz="2400" dirty="0" smtClean="0">
                <a:latin typeface="Agency FB" panose="020B0503020202020204" pitchFamily="34" charset="0"/>
              </a:rPr>
              <a:t> </a:t>
            </a:r>
            <a:r>
              <a:rPr lang="en-US" sz="2400" dirty="0" err="1" smtClean="0">
                <a:latin typeface="Agency FB" panose="020B0503020202020204" pitchFamily="34" charset="0"/>
              </a:rPr>
              <a:t>bantalan</a:t>
            </a:r>
            <a:r>
              <a:rPr lang="en-US" sz="2400" dirty="0" smtClean="0">
                <a:latin typeface="Agency FB" panose="020B0503020202020204" pitchFamily="34" charset="0"/>
              </a:rPr>
              <a:t> </a:t>
            </a:r>
            <a:r>
              <a:rPr lang="en-US" sz="2400" dirty="0" err="1" smtClean="0">
                <a:latin typeface="Agency FB" panose="020B0503020202020204" pitchFamily="34" charset="0"/>
              </a:rPr>
              <a:t>sampel</a:t>
            </a:r>
            <a:r>
              <a:rPr lang="en-US" sz="2400" dirty="0" smtClean="0">
                <a:latin typeface="Agency FB" panose="020B0503020202020204" pitchFamily="34" charset="0"/>
              </a:rPr>
              <a:t> </a:t>
            </a:r>
            <a:r>
              <a:rPr lang="en-US" sz="2400" dirty="0" err="1" smtClean="0">
                <a:latin typeface="Agency FB" panose="020B0503020202020204" pitchFamily="34" charset="0"/>
              </a:rPr>
              <a:t>terhadap</a:t>
            </a:r>
            <a:r>
              <a:rPr lang="en-US" sz="2400" dirty="0" smtClean="0">
                <a:latin typeface="Agency FB" panose="020B0503020202020204" pitchFamily="34" charset="0"/>
              </a:rPr>
              <a:t> </a:t>
            </a:r>
            <a:r>
              <a:rPr lang="en-US" sz="2400" dirty="0" err="1" smtClean="0">
                <a:latin typeface="Agency FB" panose="020B0503020202020204" pitchFamily="34" charset="0"/>
              </a:rPr>
              <a:t>partikel</a:t>
            </a:r>
            <a:r>
              <a:rPr lang="en-US" sz="2400" dirty="0" smtClean="0">
                <a:latin typeface="Agency FB" panose="020B0503020202020204" pitchFamily="34" charset="0"/>
              </a:rPr>
              <a:t> yang </a:t>
            </a:r>
            <a:r>
              <a:rPr lang="en-US" sz="2400" dirty="0" err="1" smtClean="0">
                <a:latin typeface="Agency FB" panose="020B0503020202020204" pitchFamily="34" charset="0"/>
              </a:rPr>
              <a:t>berlapisan</a:t>
            </a:r>
            <a:r>
              <a:rPr lang="en-US" sz="2400" dirty="0" smtClean="0">
                <a:latin typeface="Agency FB" panose="020B0503020202020204" pitchFamily="34" charset="0"/>
              </a:rPr>
              <a:t> anti HBs </a:t>
            </a:r>
            <a:r>
              <a:rPr lang="en-US" sz="2400" dirty="0" err="1" smtClean="0">
                <a:latin typeface="Agency FB" panose="020B0503020202020204" pitchFamily="34" charset="0"/>
              </a:rPr>
              <a:t>atau</a:t>
            </a:r>
            <a:r>
              <a:rPr lang="en-US" sz="2400" dirty="0" smtClean="0">
                <a:latin typeface="Agency FB" panose="020B0503020202020204" pitchFamily="34" charset="0"/>
              </a:rPr>
              <a:t> yang juga </a:t>
            </a:r>
            <a:r>
              <a:rPr lang="en-US" sz="2400" dirty="0" err="1" smtClean="0">
                <a:latin typeface="Agency FB" panose="020B0503020202020204" pitchFamily="34" charset="0"/>
              </a:rPr>
              <a:t>dikenal</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sebutan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a:t>
            </a:r>
          </a:p>
          <a:p>
            <a:endParaRPr lang="en-US" sz="2400" dirty="0" smtClean="0">
              <a:latin typeface="Agency FB" panose="020B0503020202020204" pitchFamily="34" charset="0"/>
            </a:endParaRPr>
          </a:p>
          <a:p>
            <a:r>
              <a:rPr lang="en-US" sz="2400" dirty="0" err="1" smtClean="0">
                <a:latin typeface="Agency FB" panose="020B0503020202020204" pitchFamily="34" charset="0"/>
              </a:rPr>
              <a:t>Selanjutnya</a:t>
            </a:r>
            <a:r>
              <a:rPr lang="en-US" sz="2400" dirty="0" smtClean="0">
                <a:latin typeface="Agency FB" panose="020B0503020202020204" pitchFamily="34" charset="0"/>
              </a:rPr>
              <a:t>, </a:t>
            </a:r>
            <a:r>
              <a:rPr lang="en-US" sz="2400" dirty="0" err="1" smtClean="0">
                <a:latin typeface="Agency FB" panose="020B0503020202020204" pitchFamily="34" charset="0"/>
              </a:rPr>
              <a:t>campuran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bakal</a:t>
            </a:r>
            <a:r>
              <a:rPr lang="en-US" sz="2400" dirty="0" smtClean="0">
                <a:latin typeface="Agency FB" panose="020B0503020202020204" pitchFamily="34" charset="0"/>
              </a:rPr>
              <a:t> </a:t>
            </a:r>
            <a:r>
              <a:rPr lang="en-US" sz="2400" dirty="0" err="1" smtClean="0">
                <a:latin typeface="Agency FB" panose="020B0503020202020204" pitchFamily="34" charset="0"/>
              </a:rPr>
              <a:t>bergerak</a:t>
            </a:r>
            <a:r>
              <a:rPr lang="en-US" sz="2400" dirty="0" smtClean="0">
                <a:latin typeface="Agency FB" panose="020B0503020202020204" pitchFamily="34" charset="0"/>
              </a:rPr>
              <a:t> di </a:t>
            </a:r>
            <a:r>
              <a:rPr lang="en-US" sz="2400" dirty="0" err="1" smtClean="0">
                <a:latin typeface="Agency FB" panose="020B0503020202020204" pitchFamily="34" charset="0"/>
              </a:rPr>
              <a:t>sepanjang</a:t>
            </a:r>
            <a:r>
              <a:rPr lang="en-US" sz="2400" dirty="0" smtClean="0">
                <a:latin typeface="Agency FB" panose="020B0503020202020204" pitchFamily="34" charset="0"/>
              </a:rPr>
              <a:t> strip </a:t>
            </a:r>
            <a:r>
              <a:rPr lang="en-US" sz="2400" dirty="0" err="1" smtClean="0">
                <a:latin typeface="Agency FB" panose="020B0503020202020204" pitchFamily="34" charset="0"/>
              </a:rPr>
              <a:t>membran</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kemudian</a:t>
            </a:r>
            <a:r>
              <a:rPr lang="en-US" sz="2400" dirty="0" smtClean="0">
                <a:latin typeface="Agency FB" panose="020B0503020202020204" pitchFamily="34" charset="0"/>
              </a:rPr>
              <a:t> </a:t>
            </a:r>
            <a:r>
              <a:rPr lang="en-US" sz="2400" dirty="0" err="1" smtClean="0">
                <a:latin typeface="Agency FB" panose="020B0503020202020204" pitchFamily="34" charset="0"/>
              </a:rPr>
              <a:t>terjadi</a:t>
            </a:r>
            <a:r>
              <a:rPr lang="en-US" sz="2400" dirty="0" smtClean="0">
                <a:latin typeface="Agency FB" panose="020B0503020202020204" pitchFamily="34" charset="0"/>
              </a:rPr>
              <a:t> </a:t>
            </a:r>
            <a:r>
              <a:rPr lang="en-US" sz="2400" dirty="0" err="1" smtClean="0">
                <a:latin typeface="Agency FB" panose="020B0503020202020204" pitchFamily="34" charset="0"/>
              </a:rPr>
              <a:t>keterikatan</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a:t>
            </a:r>
            <a:r>
              <a:rPr lang="en-US" sz="2400" dirty="0" err="1" smtClean="0">
                <a:latin typeface="Agency FB" panose="020B0503020202020204" pitchFamily="34" charset="0"/>
              </a:rPr>
              <a:t>tertentu</a:t>
            </a:r>
            <a:r>
              <a:rPr lang="en-US" sz="2400" dirty="0" smtClean="0">
                <a:latin typeface="Agency FB" panose="020B0503020202020204" pitchFamily="34" charset="0"/>
              </a:rPr>
              <a:t>. </a:t>
            </a:r>
            <a:r>
              <a:rPr lang="en-US" sz="2400" dirty="0" err="1" smtClean="0">
                <a:latin typeface="Agency FB" panose="020B0503020202020204" pitchFamily="34" charset="0"/>
              </a:rPr>
              <a:t>Nantinya</a:t>
            </a:r>
            <a:r>
              <a:rPr lang="en-US" sz="2400" dirty="0" smtClean="0">
                <a:latin typeface="Agency FB" panose="020B0503020202020204" pitchFamily="34" charset="0"/>
              </a:rPr>
              <a:t> </a:t>
            </a:r>
            <a:r>
              <a:rPr lang="en-US" sz="2400" dirty="0" err="1" smtClean="0">
                <a:latin typeface="Agency FB" panose="020B0503020202020204" pitchFamily="34" charset="0"/>
              </a:rPr>
              <a:t>kemudian</a:t>
            </a:r>
            <a:r>
              <a:rPr lang="en-US" sz="2400" dirty="0" smtClean="0">
                <a:latin typeface="Agency FB" panose="020B0503020202020204" pitchFamily="34" charset="0"/>
              </a:rPr>
              <a:t>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bakal</a:t>
            </a:r>
            <a:r>
              <a:rPr lang="en-US" sz="2400" dirty="0" smtClean="0">
                <a:latin typeface="Agency FB" panose="020B0503020202020204" pitchFamily="34" charset="0"/>
              </a:rPr>
              <a:t> </a:t>
            </a:r>
            <a:r>
              <a:rPr lang="en-US" sz="2400" dirty="0" err="1" smtClean="0">
                <a:latin typeface="Agency FB" panose="020B0503020202020204" pitchFamily="34" charset="0"/>
              </a:rPr>
              <a:t>timbul</a:t>
            </a:r>
            <a:r>
              <a:rPr lang="en-US" sz="2400" dirty="0" smtClean="0">
                <a:latin typeface="Agency FB" panose="020B0503020202020204" pitchFamily="34" charset="0"/>
              </a:rPr>
              <a:t> </a:t>
            </a:r>
            <a:r>
              <a:rPr lang="en-US" sz="2400" dirty="0" err="1" smtClean="0">
                <a:latin typeface="Agency FB" panose="020B0503020202020204" pitchFamily="34" charset="0"/>
              </a:rPr>
              <a:t>garis</a:t>
            </a:r>
            <a:r>
              <a:rPr lang="en-US" sz="2400" dirty="0" smtClean="0">
                <a:latin typeface="Agency FB" panose="020B0503020202020204" pitchFamily="34" charset="0"/>
              </a:rPr>
              <a:t> </a:t>
            </a:r>
            <a:r>
              <a:rPr lang="en-US" sz="2400" dirty="0" err="1" smtClean="0">
                <a:latin typeface="Agency FB" panose="020B0503020202020204" pitchFamily="34" charset="0"/>
              </a:rPr>
              <a:t>warna</a:t>
            </a:r>
            <a:r>
              <a:rPr lang="en-US" sz="2400" dirty="0" smtClean="0">
                <a:latin typeface="Agency FB" panose="020B0503020202020204" pitchFamily="34" charset="0"/>
              </a:rPr>
              <a:t> yang </a:t>
            </a:r>
            <a:r>
              <a:rPr lang="en-US" sz="2400" dirty="0" err="1" smtClean="0">
                <a:latin typeface="Agency FB" panose="020B0503020202020204" pitchFamily="34" charset="0"/>
              </a:rPr>
              <a:t>dihasilkan</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1127053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553123"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Jenis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Pemeriksaan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94170" y="1524000"/>
            <a:ext cx="8382000" cy="3785652"/>
          </a:xfrm>
          <a:prstGeom prst="rect">
            <a:avLst/>
          </a:prstGeom>
        </p:spPr>
        <p:txBody>
          <a:bodyPr wrap="square">
            <a:spAutoFit/>
          </a:bodyPr>
          <a:lstStyle/>
          <a:p>
            <a:endParaRPr lang="en-US" sz="2400" dirty="0" smtClean="0">
              <a:latin typeface="Agency FB" panose="020B0503020202020204" pitchFamily="34" charset="0"/>
            </a:endParaRPr>
          </a:p>
          <a:p>
            <a:r>
              <a:rPr lang="en-US" sz="2400" dirty="0" smtClean="0">
                <a:latin typeface="Agency FB" panose="020B0503020202020204" pitchFamily="34" charset="0"/>
              </a:rPr>
              <a:t> </a:t>
            </a:r>
          </a:p>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a:t>
            </a:r>
            <a:r>
              <a:rPr lang="en-US" sz="2400" dirty="0" err="1" smtClean="0">
                <a:latin typeface="Agency FB" panose="020B0503020202020204" pitchFamily="34" charset="0"/>
              </a:rPr>
              <a:t>Widal</a:t>
            </a:r>
            <a:endParaRPr lang="en-US" sz="2400" dirty="0" smtClean="0">
              <a:latin typeface="Agency FB" panose="020B0503020202020204" pitchFamily="34" charset="0"/>
            </a:endParaRPr>
          </a:p>
          <a:p>
            <a:endParaRPr lang="en-US" sz="2400" dirty="0" smtClean="0">
              <a:latin typeface="Agency FB" panose="020B0503020202020204" pitchFamily="34" charset="0"/>
            </a:endParaRPr>
          </a:p>
          <a:p>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juga </a:t>
            </a:r>
            <a:r>
              <a:rPr lang="en-US" sz="2400" dirty="0" err="1" smtClean="0">
                <a:latin typeface="Agency FB" panose="020B0503020202020204" pitchFamily="34" charset="0"/>
              </a:rPr>
              <a:t>dikenal</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istilah</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semikuantitatif</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tabung</a:t>
            </a:r>
            <a:r>
              <a:rPr lang="en-US" sz="2400" dirty="0" smtClean="0">
                <a:latin typeface="Agency FB" panose="020B0503020202020204" pitchFamily="34" charset="0"/>
              </a:rPr>
              <a:t>. </a:t>
            </a:r>
            <a:r>
              <a:rPr lang="en-US" sz="2400" dirty="0" err="1" smtClean="0">
                <a:latin typeface="Agency FB" panose="020B0503020202020204" pitchFamily="34" charset="0"/>
              </a:rPr>
              <a:t>Prinsip</a:t>
            </a:r>
            <a:r>
              <a:rPr lang="en-US" sz="2400" dirty="0" smtClean="0">
                <a:latin typeface="Agency FB" panose="020B0503020202020204" pitchFamily="34" charset="0"/>
              </a:rPr>
              <a:t> yang </a:t>
            </a:r>
            <a:r>
              <a:rPr lang="en-US" sz="2400" dirty="0" err="1" smtClean="0">
                <a:latin typeface="Agency FB" panose="020B0503020202020204" pitchFamily="34" charset="0"/>
              </a:rPr>
              <a:t>ada</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lebih</a:t>
            </a:r>
            <a:r>
              <a:rPr lang="en-US" sz="2400" dirty="0" smtClean="0">
                <a:latin typeface="Agency FB" panose="020B0503020202020204" pitchFamily="34" charset="0"/>
              </a:rPr>
              <a:t> </a:t>
            </a:r>
            <a:r>
              <a:rPr lang="en-US" sz="2400" dirty="0" err="1" smtClean="0">
                <a:latin typeface="Agency FB" panose="020B0503020202020204" pitchFamily="34" charset="0"/>
              </a:rPr>
              <a:t>kepada</a:t>
            </a:r>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Salmonella </a:t>
            </a:r>
            <a:r>
              <a:rPr lang="en-US" sz="2400" dirty="0" err="1" smtClean="0">
                <a:latin typeface="Agency FB" panose="020B0503020202020204" pitchFamily="34" charset="0"/>
              </a:rPr>
              <a:t>paratyphi</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Salmonella </a:t>
            </a:r>
            <a:r>
              <a:rPr lang="en-US" sz="2400" dirty="0" err="1" smtClean="0">
                <a:latin typeface="Agency FB" panose="020B0503020202020204" pitchFamily="34" charset="0"/>
              </a:rPr>
              <a:t>typhi</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serum </a:t>
            </a:r>
            <a:r>
              <a:rPr lang="en-US" sz="2400" dirty="0" err="1" smtClean="0">
                <a:latin typeface="Agency FB" panose="020B0503020202020204" pitchFamily="34" charset="0"/>
              </a:rPr>
              <a:t>sampel</a:t>
            </a:r>
            <a:r>
              <a:rPr lang="en-US" sz="2400" dirty="0" smtClean="0">
                <a:latin typeface="Agency FB" panose="020B0503020202020204" pitchFamily="34" charset="0"/>
              </a:rPr>
              <a:t> </a:t>
            </a:r>
            <a:r>
              <a:rPr lang="en-US" sz="2400" dirty="0" err="1" smtClean="0">
                <a:latin typeface="Agency FB" panose="020B0503020202020204" pitchFamily="34" charset="0"/>
              </a:rPr>
              <a:t>terhadap</a:t>
            </a:r>
            <a:r>
              <a:rPr lang="en-US" sz="2400" dirty="0" smtClean="0">
                <a:latin typeface="Agency FB" panose="020B0503020202020204" pitchFamily="34" charset="0"/>
              </a:rPr>
              <a:t> antigen yang </a:t>
            </a:r>
            <a:r>
              <a:rPr lang="en-US" sz="2400" dirty="0" err="1" smtClean="0">
                <a:latin typeface="Agency FB" panose="020B0503020202020204" pitchFamily="34" charset="0"/>
              </a:rPr>
              <a:t>ada</a:t>
            </a:r>
            <a:r>
              <a:rPr lang="en-US" sz="2400" dirty="0" smtClean="0">
                <a:latin typeface="Agency FB" panose="020B0503020202020204" pitchFamily="34" charset="0"/>
              </a:rPr>
              <a:t> di </a:t>
            </a:r>
            <a:r>
              <a:rPr lang="en-US" sz="2400" dirty="0" err="1" smtClean="0">
                <a:latin typeface="Agency FB" panose="020B0503020202020204" pitchFamily="34" charset="0"/>
              </a:rPr>
              <a:t>reagen</a:t>
            </a:r>
            <a:r>
              <a:rPr lang="en-US" sz="2400" dirty="0" smtClean="0">
                <a:latin typeface="Agency FB" panose="020B0503020202020204" pitchFamily="34" charset="0"/>
              </a:rPr>
              <a:t> </a:t>
            </a:r>
            <a:r>
              <a:rPr lang="en-US" sz="2400" dirty="0" err="1" smtClean="0">
                <a:latin typeface="Agency FB" panose="020B0503020202020204" pitchFamily="34" charset="0"/>
              </a:rPr>
              <a:t>widal</a:t>
            </a:r>
            <a:r>
              <a:rPr lang="en-US" sz="2400" dirty="0" smtClean="0">
                <a:latin typeface="Agency FB" panose="020B0503020202020204" pitchFamily="34" charset="0"/>
              </a:rPr>
              <a:t>. </a:t>
            </a:r>
            <a:r>
              <a:rPr lang="en-US" sz="2400" dirty="0" err="1" smtClean="0">
                <a:latin typeface="Agency FB" panose="020B0503020202020204" pitchFamily="34" charset="0"/>
              </a:rPr>
              <a:t>Aglutinasi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bentuk</a:t>
            </a:r>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yang </a:t>
            </a:r>
            <a:r>
              <a:rPr lang="en-US" sz="2400" dirty="0" err="1" smtClean="0">
                <a:latin typeface="Agency FB" panose="020B0503020202020204" pitchFamily="34" charset="0"/>
              </a:rPr>
              <a:t>bisa</a:t>
            </a:r>
            <a:r>
              <a:rPr lang="en-US" sz="2400" dirty="0" smtClean="0">
                <a:latin typeface="Agency FB" panose="020B0503020202020204" pitchFamily="34" charset="0"/>
              </a:rPr>
              <a:t> </a:t>
            </a:r>
            <a:r>
              <a:rPr lang="en-US" sz="2400" dirty="0" err="1" smtClean="0">
                <a:latin typeface="Agency FB" panose="020B0503020202020204" pitchFamily="34" charset="0"/>
              </a:rPr>
              <a:t>dilihat</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1062996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553123"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Jenis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Pemeriksaan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94170" y="1524000"/>
            <a:ext cx="8382000" cy="3785652"/>
          </a:xfrm>
          <a:prstGeom prst="rect">
            <a:avLst/>
          </a:prstGeom>
        </p:spPr>
        <p:txBody>
          <a:bodyPr wrap="square">
            <a:spAutoFit/>
          </a:bodyPr>
          <a:lstStyle/>
          <a:p>
            <a:endParaRPr lang="en-US" sz="2400" dirty="0" smtClean="0">
              <a:latin typeface="Agency FB" panose="020B0503020202020204" pitchFamily="34" charset="0"/>
            </a:endParaRPr>
          </a:p>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HCG</a:t>
            </a:r>
          </a:p>
          <a:p>
            <a:endParaRPr lang="en-US" sz="2400" dirty="0" smtClean="0">
              <a:latin typeface="Agency FB" panose="020B0503020202020204" pitchFamily="34" charset="0"/>
            </a:endParaRPr>
          </a:p>
          <a:p>
            <a:r>
              <a:rPr lang="en-US" sz="2400" dirty="0" err="1" smtClean="0">
                <a:latin typeface="Agency FB" panose="020B0503020202020204" pitchFamily="34" charset="0"/>
              </a:rPr>
              <a:t>Tujuan</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untuk</a:t>
            </a:r>
            <a:r>
              <a:rPr lang="en-US" sz="2400" dirty="0" smtClean="0">
                <a:latin typeface="Agency FB" panose="020B0503020202020204" pitchFamily="34" charset="0"/>
              </a:rPr>
              <a:t> </a:t>
            </a:r>
            <a:r>
              <a:rPr lang="en-US" sz="2400" dirty="0" err="1" smtClean="0">
                <a:latin typeface="Agency FB" panose="020B0503020202020204" pitchFamily="34" charset="0"/>
              </a:rPr>
              <a:t>mendeteksi</a:t>
            </a:r>
            <a:r>
              <a:rPr lang="en-US" sz="2400" dirty="0" smtClean="0">
                <a:latin typeface="Agency FB" panose="020B0503020202020204" pitchFamily="34" charset="0"/>
              </a:rPr>
              <a:t> </a:t>
            </a:r>
            <a:r>
              <a:rPr lang="en-US" sz="2400" dirty="0" err="1" smtClean="0">
                <a:latin typeface="Agency FB" panose="020B0503020202020204" pitchFamily="34" charset="0"/>
              </a:rPr>
              <a:t>kehamilan</a:t>
            </a:r>
            <a:r>
              <a:rPr lang="en-US" sz="2400" dirty="0" smtClean="0">
                <a:latin typeface="Agency FB" panose="020B0503020202020204" pitchFamily="34" charset="0"/>
              </a:rPr>
              <a:t> yang </a:t>
            </a:r>
            <a:r>
              <a:rPr lang="en-US" sz="2400" dirty="0" err="1" smtClean="0">
                <a:latin typeface="Agency FB" panose="020B0503020202020204" pitchFamily="34" charset="0"/>
              </a:rPr>
              <a:t>mengandalkan</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serologi</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pengujian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kuantitatif</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prinsip</a:t>
            </a:r>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hambatan</a:t>
            </a:r>
            <a:r>
              <a:rPr lang="en-US" sz="2400" dirty="0" smtClean="0">
                <a:latin typeface="Agency FB" panose="020B0503020202020204" pitchFamily="34" charset="0"/>
              </a:rPr>
              <a:t> </a:t>
            </a:r>
            <a:r>
              <a:rPr lang="en-US" sz="2400" dirty="0" err="1" smtClean="0">
                <a:latin typeface="Agency FB" panose="020B0503020202020204" pitchFamily="34" charset="0"/>
              </a:rPr>
              <a:t>aglutinasi</a:t>
            </a:r>
            <a:r>
              <a:rPr lang="en-US" sz="2400" dirty="0" smtClean="0">
                <a:latin typeface="Agency FB" panose="020B0503020202020204" pitchFamily="34" charset="0"/>
              </a:rPr>
              <a:t> </a:t>
            </a:r>
            <a:r>
              <a:rPr lang="en-US" sz="2400" dirty="0" err="1" smtClean="0">
                <a:latin typeface="Agency FB" panose="020B0503020202020204" pitchFamily="34" charset="0"/>
              </a:rPr>
              <a:t>antara</a:t>
            </a:r>
            <a:r>
              <a:rPr lang="en-US" sz="2400" dirty="0" smtClean="0">
                <a:latin typeface="Agency FB" panose="020B0503020202020204" pitchFamily="34" charset="0"/>
              </a:rPr>
              <a:t> HCG </a:t>
            </a:r>
            <a:r>
              <a:rPr lang="en-US" sz="2400" dirty="0" err="1" smtClean="0">
                <a:latin typeface="Agency FB" panose="020B0503020202020204" pitchFamily="34" charset="0"/>
              </a:rPr>
              <a:t>pada</a:t>
            </a:r>
            <a:r>
              <a:rPr lang="en-US" sz="2400" dirty="0" smtClean="0">
                <a:latin typeface="Agency FB" panose="020B0503020202020204" pitchFamily="34" charset="0"/>
              </a:rPr>
              <a:t> urine </a:t>
            </a:r>
            <a:r>
              <a:rPr lang="en-US" sz="2400" dirty="0" err="1" smtClean="0">
                <a:latin typeface="Agency FB" panose="020B0503020202020204" pitchFamily="34" charset="0"/>
              </a:rPr>
              <a:t>selama</a:t>
            </a:r>
            <a:r>
              <a:rPr lang="en-US" sz="2400" dirty="0" smtClean="0">
                <a:latin typeface="Agency FB" panose="020B0503020202020204" pitchFamily="34" charset="0"/>
              </a:rPr>
              <a:t> </a:t>
            </a:r>
            <a:r>
              <a:rPr lang="en-US" sz="2400" dirty="0" err="1" smtClean="0">
                <a:latin typeface="Agency FB" panose="020B0503020202020204" pitchFamily="34" charset="0"/>
              </a:rPr>
              <a:t>hamil</a:t>
            </a:r>
            <a:r>
              <a:rPr lang="en-US" sz="2400" dirty="0" smtClean="0">
                <a:latin typeface="Agency FB" panose="020B0503020202020204" pitchFamily="34" charset="0"/>
              </a:rPr>
              <a:t> </a:t>
            </a:r>
            <a:r>
              <a:rPr lang="en-US" sz="2400" dirty="0" err="1" smtClean="0">
                <a:latin typeface="Agency FB" panose="020B0503020202020204" pitchFamily="34" charset="0"/>
              </a:rPr>
              <a:t>memakai</a:t>
            </a:r>
            <a:r>
              <a:rPr lang="en-US" sz="2400" dirty="0" smtClean="0">
                <a:latin typeface="Agency FB" panose="020B0503020202020204" pitchFamily="34" charset="0"/>
              </a:rPr>
              <a:t> </a:t>
            </a:r>
            <a:r>
              <a:rPr lang="en-US" sz="2400" dirty="0" err="1" smtClean="0">
                <a:latin typeface="Agency FB" panose="020B0503020202020204" pitchFamily="34" charset="0"/>
              </a:rPr>
              <a:t>lateks</a:t>
            </a:r>
            <a:r>
              <a:rPr lang="en-US" sz="2400" dirty="0" smtClean="0">
                <a:latin typeface="Agency FB" panose="020B0503020202020204" pitchFamily="34" charset="0"/>
              </a:rPr>
              <a:t> di mana </a:t>
            </a:r>
            <a:r>
              <a:rPr lang="en-US" sz="2400" dirty="0" err="1" smtClean="0">
                <a:latin typeface="Agency FB" panose="020B0503020202020204" pitchFamily="34" charset="0"/>
              </a:rPr>
              <a:t>dikatakan</a:t>
            </a:r>
            <a:r>
              <a:rPr lang="en-US" sz="2400" dirty="0" smtClean="0">
                <a:latin typeface="Agency FB" panose="020B0503020202020204" pitchFamily="34" charset="0"/>
              </a:rPr>
              <a:t> </a:t>
            </a:r>
            <a:r>
              <a:rPr lang="en-US" sz="2400" dirty="0" err="1" smtClean="0">
                <a:latin typeface="Agency FB" panose="020B0503020202020204" pitchFamily="34" charset="0"/>
              </a:rPr>
              <a:t>dengan</a:t>
            </a:r>
            <a:r>
              <a:rPr lang="en-US" sz="2400" dirty="0" smtClean="0">
                <a:latin typeface="Agency FB" panose="020B0503020202020204" pitchFamily="34" charset="0"/>
              </a:rPr>
              <a:t> HCG </a:t>
            </a:r>
            <a:r>
              <a:rPr lang="en-US" sz="2400" dirty="0" err="1" smtClean="0">
                <a:latin typeface="Agency FB" panose="020B0503020202020204" pitchFamily="34" charset="0"/>
              </a:rPr>
              <a:t>secara</a:t>
            </a:r>
            <a:r>
              <a:rPr lang="en-US" sz="2400" dirty="0" smtClean="0">
                <a:latin typeface="Agency FB" panose="020B0503020202020204" pitchFamily="34" charset="0"/>
              </a:rPr>
              <a:t> </a:t>
            </a:r>
            <a:r>
              <a:rPr lang="en-US" sz="2400" dirty="0" err="1" smtClean="0">
                <a:latin typeface="Agency FB" panose="020B0503020202020204" pitchFamily="34" charset="0"/>
              </a:rPr>
              <a:t>kimiawi</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diaglutinasi</a:t>
            </a:r>
            <a:r>
              <a:rPr lang="en-US" sz="2400" dirty="0" smtClean="0">
                <a:latin typeface="Agency FB" panose="020B0503020202020204" pitchFamily="34" charset="0"/>
              </a:rPr>
              <a:t> </a:t>
            </a:r>
            <a:r>
              <a:rPr lang="en-US" sz="2400" dirty="0" err="1" smtClean="0">
                <a:latin typeface="Agency FB" panose="020B0503020202020204" pitchFamily="34" charset="0"/>
              </a:rPr>
              <a:t>oleh</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HCG. </a:t>
            </a:r>
            <a:r>
              <a:rPr lang="en-US" sz="2400" dirty="0" err="1" smtClean="0">
                <a:latin typeface="Agency FB" panose="020B0503020202020204" pitchFamily="34" charset="0"/>
              </a:rPr>
              <a:t>Penggumpalan</a:t>
            </a:r>
            <a:r>
              <a:rPr lang="en-US" sz="2400" dirty="0" smtClean="0">
                <a:latin typeface="Agency FB" panose="020B0503020202020204" pitchFamily="34" charset="0"/>
              </a:rPr>
              <a:t> </a:t>
            </a:r>
            <a:r>
              <a:rPr lang="en-US" sz="2400" dirty="0" err="1" smtClean="0">
                <a:latin typeface="Agency FB" panose="020B0503020202020204" pitchFamily="34" charset="0"/>
              </a:rPr>
              <a:t>tidak</a:t>
            </a:r>
            <a:r>
              <a:rPr lang="en-US" sz="2400" dirty="0" smtClean="0">
                <a:latin typeface="Agency FB" panose="020B0503020202020204" pitchFamily="34" charset="0"/>
              </a:rPr>
              <a:t> </a:t>
            </a:r>
            <a:r>
              <a:rPr lang="en-US" sz="2400" dirty="0" err="1" smtClean="0">
                <a:latin typeface="Agency FB" panose="020B0503020202020204" pitchFamily="34" charset="0"/>
              </a:rPr>
              <a:t>akan</a:t>
            </a:r>
            <a:r>
              <a:rPr lang="en-US" sz="2400" dirty="0" smtClean="0">
                <a:latin typeface="Agency FB" panose="020B0503020202020204" pitchFamily="34" charset="0"/>
              </a:rPr>
              <a:t> </a:t>
            </a:r>
            <a:r>
              <a:rPr lang="en-US" sz="2400" dirty="0" err="1" smtClean="0">
                <a:latin typeface="Agency FB" panose="020B0503020202020204" pitchFamily="34" charset="0"/>
              </a:rPr>
              <a:t>terjadi</a:t>
            </a:r>
            <a:r>
              <a:rPr lang="en-US" sz="2400" dirty="0" smtClean="0">
                <a:latin typeface="Agency FB" panose="020B0503020202020204" pitchFamily="34" charset="0"/>
              </a:rPr>
              <a:t> </a:t>
            </a:r>
            <a:r>
              <a:rPr lang="en-US" sz="2400" dirty="0" err="1" smtClean="0">
                <a:latin typeface="Agency FB" panose="020B0503020202020204" pitchFamily="34" charset="0"/>
              </a:rPr>
              <a:t>ketika</a:t>
            </a:r>
            <a:r>
              <a:rPr lang="en-US" sz="2400" dirty="0" smtClean="0">
                <a:latin typeface="Agency FB" panose="020B0503020202020204" pitchFamily="34" charset="0"/>
              </a:rPr>
              <a:t> HCG </a:t>
            </a:r>
            <a:r>
              <a:rPr lang="en-US" sz="2400" dirty="0" err="1" smtClean="0">
                <a:latin typeface="Agency FB" panose="020B0503020202020204" pitchFamily="34" charset="0"/>
              </a:rPr>
              <a:t>bebas</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urine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penetralan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3903405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553123"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Jenis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Pemeriksaan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94170" y="1524000"/>
            <a:ext cx="8382000" cy="3416320"/>
          </a:xfrm>
          <a:prstGeom prst="rect">
            <a:avLst/>
          </a:prstGeom>
        </p:spPr>
        <p:txBody>
          <a:bodyPr wrap="square">
            <a:spAutoFit/>
          </a:bodyPr>
          <a:lstStyle/>
          <a:p>
            <a:endParaRPr lang="en-US" sz="2400" dirty="0" smtClean="0">
              <a:latin typeface="Agency FB" panose="020B0503020202020204" pitchFamily="34" charset="0"/>
            </a:endParaRPr>
          </a:p>
          <a:p>
            <a:r>
              <a:rPr lang="en-US" sz="2400" dirty="0" smtClean="0">
                <a:latin typeface="Agency FB" panose="020B0503020202020204" pitchFamily="34" charset="0"/>
              </a:rPr>
              <a:t>    </a:t>
            </a:r>
          </a:p>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Anti HAV</a:t>
            </a:r>
          </a:p>
          <a:p>
            <a:endParaRPr lang="en-US" sz="2400" dirty="0" smtClean="0">
              <a:latin typeface="Agency FB" panose="020B0503020202020204" pitchFamily="34" charset="0"/>
            </a:endParaRPr>
          </a:p>
          <a:p>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imunoserologi</a:t>
            </a:r>
            <a:r>
              <a:rPr lang="en-US" sz="2400" dirty="0" smtClean="0">
                <a:latin typeface="Agency FB" panose="020B0503020202020204" pitchFamily="34" charset="0"/>
              </a:rPr>
              <a:t> </a:t>
            </a:r>
            <a:r>
              <a:rPr lang="en-US" sz="2400" dirty="0" err="1" smtClean="0">
                <a:latin typeface="Agency FB" panose="020B0503020202020204" pitchFamily="34" charset="0"/>
              </a:rPr>
              <a:t>satu</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bahwa</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yang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semi </a:t>
            </a:r>
            <a:r>
              <a:rPr lang="en-US" sz="2400" dirty="0" err="1" smtClean="0">
                <a:latin typeface="Agency FB" panose="020B0503020202020204" pitchFamily="34" charset="0"/>
              </a:rPr>
              <a:t>autometik</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autometik</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manual. </a:t>
            </a:r>
            <a:r>
              <a:rPr lang="en-US" sz="2400" dirty="0" err="1" smtClean="0">
                <a:latin typeface="Agency FB" panose="020B0503020202020204" pitchFamily="34" charset="0"/>
              </a:rPr>
              <a:t>Prinsip</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pendeteksian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virus hepatitis A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enzim</a:t>
            </a:r>
            <a:r>
              <a:rPr lang="en-US" sz="2400" dirty="0" smtClean="0">
                <a:latin typeface="Agency FB" panose="020B0503020202020204" pitchFamily="34" charset="0"/>
              </a:rPr>
              <a:t> immunoassay yang </a:t>
            </a:r>
            <a:r>
              <a:rPr lang="en-US" sz="2400" dirty="0" err="1" smtClean="0">
                <a:latin typeface="Agency FB" panose="020B0503020202020204" pitchFamily="34" charset="0"/>
              </a:rPr>
              <a:t>berdasar</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prinsip</a:t>
            </a:r>
            <a:r>
              <a:rPr lang="en-US" sz="2400" dirty="0" smtClean="0">
                <a:latin typeface="Agency FB" panose="020B0503020202020204" pitchFamily="34" charset="0"/>
              </a:rPr>
              <a:t> </a:t>
            </a:r>
            <a:r>
              <a:rPr lang="en-US" sz="2400" dirty="0" err="1" smtClean="0">
                <a:latin typeface="Agency FB" panose="020B0503020202020204" pitchFamily="34" charset="0"/>
              </a:rPr>
              <a:t>pengikatan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1872816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553123" cy="646331"/>
          </a:xfrm>
          <a:prstGeom prst="rect">
            <a:avLst/>
          </a:prstGeom>
        </p:spPr>
        <p:txBody>
          <a:bodyPr wrap="none">
            <a:spAutoFit/>
          </a:bodyPr>
          <a:lstStyle/>
          <a:p>
            <a:r>
              <a:rPr lang="en-US" sz="24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Jenis</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Pemeriksaan</a:t>
            </a:r>
            <a:r>
              <a:rPr lang="en-US" sz="3600" b="1" dirty="0" smtClean="0">
                <a:solidFill>
                  <a:srgbClr val="FFFF00"/>
                </a:solidFill>
                <a:latin typeface="Agency FB" panose="020B0503020202020204" pitchFamily="34" charset="0"/>
                <a:cs typeface="Calibri" pitchFamily="34" charset="0"/>
              </a:rPr>
              <a:t> </a:t>
            </a:r>
            <a:r>
              <a:rPr lang="en-US" sz="3600" b="1" dirty="0" err="1" smtClean="0">
                <a:solidFill>
                  <a:srgbClr val="FFFF00"/>
                </a:solidFill>
                <a:latin typeface="Agency FB" panose="020B0503020202020204" pitchFamily="34" charset="0"/>
                <a:cs typeface="Calibri" pitchFamily="34" charset="0"/>
              </a:rPr>
              <a:t>Imunoserologi</a:t>
            </a:r>
            <a:endParaRPr lang="en-US" sz="3600" b="1" dirty="0" smtClean="0">
              <a:solidFill>
                <a:srgbClr val="FFFF00"/>
              </a:solidFill>
              <a:latin typeface="Agency FB" panose="020B0503020202020204" pitchFamily="34" charset="0"/>
              <a:cs typeface="Calibri" pitchFamily="34" charset="0"/>
            </a:endParaRPr>
          </a:p>
        </p:txBody>
      </p:sp>
      <p:sp>
        <p:nvSpPr>
          <p:cNvPr id="6" name="Rectangle 5"/>
          <p:cNvSpPr/>
          <p:nvPr/>
        </p:nvSpPr>
        <p:spPr>
          <a:xfrm>
            <a:off x="294170" y="1524000"/>
            <a:ext cx="8382000" cy="3416320"/>
          </a:xfrm>
          <a:prstGeom prst="rect">
            <a:avLst/>
          </a:prstGeom>
        </p:spPr>
        <p:txBody>
          <a:bodyPr wrap="square">
            <a:spAutoFit/>
          </a:bodyPr>
          <a:lstStyle/>
          <a:p>
            <a:endParaRPr lang="en-US" sz="2400" dirty="0" smtClean="0">
              <a:latin typeface="Agency FB" panose="020B0503020202020204" pitchFamily="34" charset="0"/>
            </a:endParaRPr>
          </a:p>
          <a:p>
            <a:r>
              <a:rPr lang="en-US" sz="2400" dirty="0" smtClean="0">
                <a:latin typeface="Agency FB" panose="020B0503020202020204" pitchFamily="34" charset="0"/>
              </a:rPr>
              <a:t>    </a:t>
            </a:r>
          </a:p>
          <a:p>
            <a:r>
              <a:rPr lang="en-US" sz="2400" dirty="0" smtClean="0">
                <a:latin typeface="Agency FB" panose="020B0503020202020204" pitchFamily="34" charset="0"/>
              </a:rPr>
              <a:t>    </a:t>
            </a:r>
          </a:p>
          <a:p>
            <a:r>
              <a:rPr lang="en-US" sz="2400" dirty="0" smtClean="0">
                <a:latin typeface="Agency FB" panose="020B0503020202020204" pitchFamily="34" charset="0"/>
              </a:rPr>
              <a:t>    </a:t>
            </a:r>
            <a:r>
              <a:rPr lang="en-US" sz="2400" dirty="0" err="1" smtClean="0">
                <a:latin typeface="Agency FB" panose="020B0503020202020204" pitchFamily="34" charset="0"/>
              </a:rPr>
              <a:t>Uji</a:t>
            </a:r>
            <a:r>
              <a:rPr lang="en-US" sz="2400" dirty="0" smtClean="0">
                <a:latin typeface="Agency FB" panose="020B0503020202020204" pitchFamily="34" charset="0"/>
              </a:rPr>
              <a:t> Anti HAV</a:t>
            </a:r>
          </a:p>
          <a:p>
            <a:endParaRPr lang="en-US" sz="2400" dirty="0" smtClean="0">
              <a:latin typeface="Agency FB" panose="020B0503020202020204" pitchFamily="34" charset="0"/>
            </a:endParaRPr>
          </a:p>
          <a:p>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jenis</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imunoserologi</a:t>
            </a:r>
            <a:r>
              <a:rPr lang="en-US" sz="2400" dirty="0" smtClean="0">
                <a:latin typeface="Agency FB" panose="020B0503020202020204" pitchFamily="34" charset="0"/>
              </a:rPr>
              <a:t> </a:t>
            </a:r>
            <a:r>
              <a:rPr lang="en-US" sz="2400" dirty="0" err="1" smtClean="0">
                <a:latin typeface="Agency FB" panose="020B0503020202020204" pitchFamily="34" charset="0"/>
              </a:rPr>
              <a:t>satu</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diketahui</a:t>
            </a:r>
            <a:r>
              <a:rPr lang="en-US" sz="2400" dirty="0" smtClean="0">
                <a:latin typeface="Agency FB" panose="020B0503020202020204" pitchFamily="34" charset="0"/>
              </a:rPr>
              <a:t> </a:t>
            </a:r>
            <a:r>
              <a:rPr lang="en-US" sz="2400" dirty="0" err="1" smtClean="0">
                <a:latin typeface="Agency FB" panose="020B0503020202020204" pitchFamily="34" charset="0"/>
              </a:rPr>
              <a:t>bahwa</a:t>
            </a:r>
            <a:r>
              <a:rPr lang="en-US" sz="2400" dirty="0" smtClean="0">
                <a:latin typeface="Agency FB" panose="020B0503020202020204" pitchFamily="34" charset="0"/>
              </a:rPr>
              <a:t> </a:t>
            </a:r>
            <a:r>
              <a:rPr lang="en-US" sz="2400" dirty="0" err="1" smtClean="0">
                <a:latin typeface="Agency FB" panose="020B0503020202020204" pitchFamily="34" charset="0"/>
              </a:rPr>
              <a:t>metode</a:t>
            </a:r>
            <a:r>
              <a:rPr lang="en-US" sz="2400" dirty="0" smtClean="0">
                <a:latin typeface="Agency FB" panose="020B0503020202020204" pitchFamily="34" charset="0"/>
              </a:rPr>
              <a:t> yang </a:t>
            </a:r>
            <a:r>
              <a:rPr lang="en-US" sz="2400" dirty="0" err="1" smtClean="0">
                <a:latin typeface="Agency FB" panose="020B0503020202020204" pitchFamily="34" charset="0"/>
              </a:rPr>
              <a:t>digunakan</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semi </a:t>
            </a:r>
            <a:r>
              <a:rPr lang="en-US" sz="2400" dirty="0" err="1" smtClean="0">
                <a:latin typeface="Agency FB" panose="020B0503020202020204" pitchFamily="34" charset="0"/>
              </a:rPr>
              <a:t>autometik</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autometik</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manual. </a:t>
            </a:r>
            <a:r>
              <a:rPr lang="en-US" sz="2400" dirty="0" err="1" smtClean="0">
                <a:latin typeface="Agency FB" panose="020B0503020202020204" pitchFamily="34" charset="0"/>
              </a:rPr>
              <a:t>Prinsip</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adalah</a:t>
            </a:r>
            <a:r>
              <a:rPr lang="en-US" sz="2400" dirty="0" smtClean="0">
                <a:latin typeface="Agency FB" panose="020B0503020202020204" pitchFamily="34" charset="0"/>
              </a:rPr>
              <a:t> </a:t>
            </a:r>
            <a:r>
              <a:rPr lang="en-US" sz="2400" dirty="0" err="1" smtClean="0">
                <a:latin typeface="Agency FB" panose="020B0503020202020204" pitchFamily="34" charset="0"/>
              </a:rPr>
              <a:t>pendeteksian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 virus hepatitis A </a:t>
            </a:r>
            <a:r>
              <a:rPr lang="en-US" sz="2400" dirty="0" err="1" smtClean="0">
                <a:latin typeface="Agency FB" panose="020B0503020202020204" pitchFamily="34" charset="0"/>
              </a:rPr>
              <a:t>dengan</a:t>
            </a:r>
            <a:r>
              <a:rPr lang="en-US" sz="2400" dirty="0" smtClean="0">
                <a:latin typeface="Agency FB" panose="020B0503020202020204" pitchFamily="34" charset="0"/>
              </a:rPr>
              <a:t> </a:t>
            </a:r>
            <a:r>
              <a:rPr lang="en-US" sz="2400" dirty="0" err="1" smtClean="0">
                <a:latin typeface="Agency FB" panose="020B0503020202020204" pitchFamily="34" charset="0"/>
              </a:rPr>
              <a:t>enzim</a:t>
            </a:r>
            <a:r>
              <a:rPr lang="en-US" sz="2400" dirty="0" smtClean="0">
                <a:latin typeface="Agency FB" panose="020B0503020202020204" pitchFamily="34" charset="0"/>
              </a:rPr>
              <a:t> immunoassay yang </a:t>
            </a:r>
            <a:r>
              <a:rPr lang="en-US" sz="2400" dirty="0" err="1" smtClean="0">
                <a:latin typeface="Agency FB" panose="020B0503020202020204" pitchFamily="34" charset="0"/>
              </a:rPr>
              <a:t>berdasar</a:t>
            </a:r>
            <a:r>
              <a:rPr lang="en-US" sz="2400" dirty="0" smtClean="0">
                <a:latin typeface="Agency FB" panose="020B0503020202020204" pitchFamily="34" charset="0"/>
              </a:rPr>
              <a:t> </a:t>
            </a:r>
            <a:r>
              <a:rPr lang="en-US" sz="2400" dirty="0" err="1" smtClean="0">
                <a:latin typeface="Agency FB" panose="020B0503020202020204" pitchFamily="34" charset="0"/>
              </a:rPr>
              <a:t>pada</a:t>
            </a:r>
            <a:r>
              <a:rPr lang="en-US" sz="2400" dirty="0" smtClean="0">
                <a:latin typeface="Agency FB" panose="020B0503020202020204" pitchFamily="34" charset="0"/>
              </a:rPr>
              <a:t> </a:t>
            </a:r>
            <a:r>
              <a:rPr lang="en-US" sz="2400" dirty="0" err="1" smtClean="0">
                <a:latin typeface="Agency FB" panose="020B0503020202020204" pitchFamily="34" charset="0"/>
              </a:rPr>
              <a:t>prinsip</a:t>
            </a:r>
            <a:r>
              <a:rPr lang="en-US" sz="2400" dirty="0" smtClean="0">
                <a:latin typeface="Agency FB" panose="020B0503020202020204" pitchFamily="34" charset="0"/>
              </a:rPr>
              <a:t> </a:t>
            </a:r>
            <a:r>
              <a:rPr lang="en-US" sz="2400" dirty="0" err="1" smtClean="0">
                <a:latin typeface="Agency FB" panose="020B0503020202020204" pitchFamily="34" charset="0"/>
              </a:rPr>
              <a:t>pengikatan</a:t>
            </a:r>
            <a:r>
              <a:rPr lang="en-US" sz="2400" dirty="0" smtClean="0">
                <a:latin typeface="Agency FB" panose="020B0503020202020204" pitchFamily="34" charset="0"/>
              </a:rPr>
              <a:t> </a:t>
            </a:r>
            <a:r>
              <a:rPr lang="en-US" sz="2400" dirty="0" err="1" smtClean="0">
                <a:latin typeface="Agency FB" panose="020B0503020202020204" pitchFamily="34" charset="0"/>
              </a:rPr>
              <a:t>antibodi</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1498375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4557658"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CBC (COMPLETE BLOOD COUNT)</a:t>
            </a:r>
            <a:endParaRPr lang="en-US" sz="3200" dirty="0"/>
          </a:p>
        </p:txBody>
      </p:sp>
      <p:sp>
        <p:nvSpPr>
          <p:cNvPr id="6" name="Rectangle 5"/>
          <p:cNvSpPr/>
          <p:nvPr/>
        </p:nvSpPr>
        <p:spPr>
          <a:xfrm>
            <a:off x="1143000" y="2656344"/>
            <a:ext cx="6781800" cy="2677656"/>
          </a:xfrm>
          <a:prstGeom prst="rect">
            <a:avLst/>
          </a:prstGeom>
        </p:spPr>
        <p:txBody>
          <a:bodyPr wrap="square">
            <a:spAutoFit/>
          </a:bodyPr>
          <a:lstStyle/>
          <a:p>
            <a:r>
              <a:rPr lang="en-US" sz="2400" dirty="0" smtClean="0">
                <a:latin typeface="Agency FB" panose="020B0503020202020204" pitchFamily="34" charset="0"/>
              </a:rPr>
              <a:t>Diff. Count / Leukocyte Cell Type / WBC Differential. </a:t>
            </a:r>
            <a:r>
              <a:rPr lang="en-US" sz="2400" dirty="0" err="1" smtClean="0">
                <a:latin typeface="Agency FB" panose="020B0503020202020204" pitchFamily="34" charset="0"/>
              </a:rPr>
              <a:t>Terdapat</a:t>
            </a:r>
            <a:r>
              <a:rPr lang="en-US" sz="2400" dirty="0" smtClean="0">
                <a:latin typeface="Agency FB" panose="020B0503020202020204" pitchFamily="34" charset="0"/>
              </a:rPr>
              <a:t> 5 </a:t>
            </a:r>
            <a:r>
              <a:rPr lang="en-US" sz="2400" dirty="0" err="1" smtClean="0">
                <a:latin typeface="Agency FB" panose="020B0503020202020204" pitchFamily="34" charset="0"/>
              </a:rPr>
              <a:t>tipe</a:t>
            </a:r>
            <a:r>
              <a:rPr lang="en-US" sz="2400" dirty="0" smtClean="0">
                <a:latin typeface="Agency FB" panose="020B0503020202020204" pitchFamily="34" charset="0"/>
              </a:rPr>
              <a:t> </a:t>
            </a:r>
            <a:r>
              <a:rPr lang="en-US" sz="2400" dirty="0" err="1" smtClean="0">
                <a:latin typeface="Agency FB" panose="020B0503020202020204" pitchFamily="34" charset="0"/>
              </a:rPr>
              <a:t>utama</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putih</a:t>
            </a:r>
            <a:r>
              <a:rPr lang="en-US" sz="2400" dirty="0" smtClean="0">
                <a:latin typeface="Agency FB" panose="020B0503020202020204" pitchFamily="34" charset="0"/>
              </a:rPr>
              <a:t> </a:t>
            </a:r>
            <a:r>
              <a:rPr lang="en-US" sz="2400" dirty="0" err="1" smtClean="0">
                <a:latin typeface="Agency FB" panose="020B0503020202020204" pitchFamily="34" charset="0"/>
              </a:rPr>
              <a:t>yaitu</a:t>
            </a:r>
            <a:r>
              <a:rPr lang="en-US" sz="2400" dirty="0" smtClean="0">
                <a:latin typeface="Agency FB" panose="020B0503020202020204" pitchFamily="34" charset="0"/>
              </a:rPr>
              <a:t> Neutrophils (</a:t>
            </a:r>
            <a:r>
              <a:rPr lang="en-US" sz="2400" dirty="0" err="1" smtClean="0">
                <a:latin typeface="Agency FB" panose="020B0503020202020204" pitchFamily="34" charset="0"/>
              </a:rPr>
              <a:t>Netrofil</a:t>
            </a:r>
            <a:r>
              <a:rPr lang="en-US" sz="2400" dirty="0" smtClean="0">
                <a:latin typeface="Agency FB" panose="020B0503020202020204" pitchFamily="34" charset="0"/>
              </a:rPr>
              <a:t>), Lymphocytes (</a:t>
            </a:r>
            <a:r>
              <a:rPr lang="en-US" sz="2400" dirty="0" err="1" smtClean="0">
                <a:latin typeface="Agency FB" panose="020B0503020202020204" pitchFamily="34" charset="0"/>
              </a:rPr>
              <a:t>Limfosit</a:t>
            </a:r>
            <a:r>
              <a:rPr lang="en-US" sz="2400" dirty="0" smtClean="0">
                <a:latin typeface="Agency FB" panose="020B0503020202020204" pitchFamily="34" charset="0"/>
              </a:rPr>
              <a:t>), Monocytes (</a:t>
            </a:r>
            <a:r>
              <a:rPr lang="en-US" sz="2400" dirty="0" err="1" smtClean="0">
                <a:latin typeface="Agency FB" panose="020B0503020202020204" pitchFamily="34" charset="0"/>
              </a:rPr>
              <a:t>Monosit</a:t>
            </a:r>
            <a:r>
              <a:rPr lang="en-US" sz="2400" dirty="0" smtClean="0">
                <a:latin typeface="Agency FB" panose="020B0503020202020204" pitchFamily="34" charset="0"/>
              </a:rPr>
              <a:t>), Eosinophils (</a:t>
            </a:r>
            <a:r>
              <a:rPr lang="en-US" sz="2400" dirty="0" err="1" smtClean="0">
                <a:latin typeface="Agency FB" panose="020B0503020202020204" pitchFamily="34" charset="0"/>
              </a:rPr>
              <a:t>Eosinofil</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Basophils (</a:t>
            </a:r>
            <a:r>
              <a:rPr lang="en-US" sz="2400" dirty="0" err="1" smtClean="0">
                <a:latin typeface="Agency FB" panose="020B0503020202020204" pitchFamily="34" charset="0"/>
              </a:rPr>
              <a:t>Basofil</a:t>
            </a:r>
            <a:r>
              <a:rPr lang="en-US" sz="2400" dirty="0" smtClean="0">
                <a:latin typeface="Agency FB" panose="020B0503020202020204" pitchFamily="34" charset="0"/>
              </a:rPr>
              <a:t>). </a:t>
            </a:r>
            <a:r>
              <a:rPr lang="en-US" sz="2400" dirty="0" err="1" smtClean="0">
                <a:latin typeface="Agency FB" panose="020B0503020202020204" pitchFamily="34" charset="0"/>
              </a:rPr>
              <a:t>Kelima</a:t>
            </a:r>
            <a:r>
              <a:rPr lang="en-US" sz="2400" dirty="0" smtClean="0">
                <a:latin typeface="Agency FB" panose="020B0503020202020204" pitchFamily="34" charset="0"/>
              </a:rPr>
              <a:t> </a:t>
            </a:r>
            <a:r>
              <a:rPr lang="en-US" sz="2400" dirty="0" err="1" smtClean="0">
                <a:latin typeface="Agency FB" panose="020B0503020202020204" pitchFamily="34" charset="0"/>
              </a:rPr>
              <a:t>komponen</a:t>
            </a:r>
            <a:r>
              <a:rPr lang="en-US" sz="2400" dirty="0" smtClean="0">
                <a:latin typeface="Agency FB" panose="020B0503020202020204" pitchFamily="34" charset="0"/>
              </a:rPr>
              <a:t> </a:t>
            </a:r>
            <a:r>
              <a:rPr lang="en-US" sz="2400" dirty="0" err="1" smtClean="0">
                <a:latin typeface="Agency FB" panose="020B0503020202020204" pitchFamily="34" charset="0"/>
              </a:rPr>
              <a:t>ini</a:t>
            </a:r>
            <a:r>
              <a:rPr lang="en-US" sz="2400" dirty="0" smtClean="0">
                <a:latin typeface="Agency FB" panose="020B0503020202020204" pitchFamily="34" charset="0"/>
              </a:rPr>
              <a:t> </a:t>
            </a:r>
            <a:r>
              <a:rPr lang="en-US" sz="2400" dirty="0" err="1" smtClean="0">
                <a:latin typeface="Agency FB" panose="020B0503020202020204" pitchFamily="34" charset="0"/>
              </a:rPr>
              <a:t>memiliki</a:t>
            </a:r>
            <a:r>
              <a:rPr lang="en-US" sz="2400" dirty="0" smtClean="0">
                <a:latin typeface="Agency FB" panose="020B0503020202020204" pitchFamily="34" charset="0"/>
              </a:rPr>
              <a:t> </a:t>
            </a:r>
            <a:r>
              <a:rPr lang="en-US" sz="2400" dirty="0" err="1" smtClean="0">
                <a:latin typeface="Agency FB" panose="020B0503020202020204" pitchFamily="34" charset="0"/>
              </a:rPr>
              <a:t>peran</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proses </a:t>
            </a:r>
            <a:r>
              <a:rPr lang="en-US" sz="2400" dirty="0" err="1" smtClean="0">
                <a:latin typeface="Agency FB" panose="020B0503020202020204" pitchFamily="34" charset="0"/>
              </a:rPr>
              <a:t>imun</a:t>
            </a:r>
            <a:r>
              <a:rPr lang="en-US" sz="2400" dirty="0" smtClean="0">
                <a:latin typeface="Agency FB" panose="020B0503020202020204" pitchFamily="34" charset="0"/>
              </a:rPr>
              <a:t>/</a:t>
            </a:r>
            <a:r>
              <a:rPr lang="en-US" sz="2400" dirty="0" err="1" smtClean="0">
                <a:latin typeface="Agency FB" panose="020B0503020202020204" pitchFamily="34" charset="0"/>
              </a:rPr>
              <a:t>kekebalan</a:t>
            </a:r>
            <a:r>
              <a:rPr lang="en-US" sz="2400" dirty="0" smtClean="0">
                <a:latin typeface="Agency FB" panose="020B0503020202020204" pitchFamily="34" charset="0"/>
              </a:rPr>
              <a:t> </a:t>
            </a:r>
            <a:r>
              <a:rPr lang="en-US" sz="2400" dirty="0" err="1" smtClean="0">
                <a:latin typeface="Agency FB" panose="020B0503020202020204" pitchFamily="34" charset="0"/>
              </a:rPr>
              <a:t>tubuh</a:t>
            </a:r>
            <a:r>
              <a:rPr lang="en-US" sz="2400" dirty="0" smtClean="0">
                <a:latin typeface="Agency FB" panose="020B0503020202020204" pitchFamily="34" charset="0"/>
              </a:rPr>
              <a:t>. </a:t>
            </a:r>
            <a:r>
              <a:rPr lang="en-US" sz="2400" dirty="0" err="1" smtClean="0">
                <a:latin typeface="Agency FB" panose="020B0503020202020204" pitchFamily="34" charset="0"/>
              </a:rPr>
              <a:t>Jumlah</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masing-masing</a:t>
            </a:r>
            <a:r>
              <a:rPr lang="en-US" sz="2400" dirty="0" smtClean="0">
                <a:latin typeface="Agency FB" panose="020B0503020202020204" pitchFamily="34" charset="0"/>
              </a:rPr>
              <a:t> </a:t>
            </a:r>
            <a:r>
              <a:rPr lang="en-US" sz="2400" dirty="0" err="1" smtClean="0">
                <a:latin typeface="Agency FB" panose="020B0503020202020204" pitchFamily="34" charset="0"/>
              </a:rPr>
              <a:t>komponen</a:t>
            </a:r>
            <a:r>
              <a:rPr lang="en-US" sz="2400" dirty="0" smtClean="0">
                <a:latin typeface="Agency FB" panose="020B0503020202020204" pitchFamily="34" charset="0"/>
              </a:rPr>
              <a:t> </a:t>
            </a:r>
            <a:r>
              <a:rPr lang="en-US" sz="2400" dirty="0" err="1" smtClean="0">
                <a:latin typeface="Agency FB" panose="020B0503020202020204" pitchFamily="34" charset="0"/>
              </a:rPr>
              <a:t>memberikan</a:t>
            </a:r>
            <a:r>
              <a:rPr lang="en-US" sz="2400" dirty="0" smtClean="0">
                <a:latin typeface="Agency FB" panose="020B0503020202020204" pitchFamily="34" charset="0"/>
              </a:rPr>
              <a:t> </a:t>
            </a:r>
            <a:r>
              <a:rPr lang="en-US" sz="2400" dirty="0" err="1" smtClean="0">
                <a:latin typeface="Agency FB" panose="020B0503020202020204" pitchFamily="34" charset="0"/>
              </a:rPr>
              <a:t>informasi</a:t>
            </a:r>
            <a:r>
              <a:rPr lang="en-US" sz="2400" dirty="0" smtClean="0">
                <a:latin typeface="Agency FB" panose="020B0503020202020204" pitchFamily="34" charset="0"/>
              </a:rPr>
              <a:t> </a:t>
            </a:r>
            <a:r>
              <a:rPr lang="en-US" sz="2400" dirty="0" err="1" smtClean="0">
                <a:latin typeface="Agency FB" panose="020B0503020202020204" pitchFamily="34" charset="0"/>
              </a:rPr>
              <a:t>penting</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mendiagnosa</a:t>
            </a:r>
            <a:r>
              <a:rPr lang="en-US" sz="2400" dirty="0" smtClean="0">
                <a:latin typeface="Agency FB" panose="020B0503020202020204" pitchFamily="34" charset="0"/>
              </a:rPr>
              <a:t> </a:t>
            </a:r>
            <a:r>
              <a:rPr lang="en-US" sz="2400" dirty="0" err="1" smtClean="0">
                <a:latin typeface="Agency FB" panose="020B0503020202020204" pitchFamily="34" charset="0"/>
              </a:rPr>
              <a:t>kondisi</a:t>
            </a:r>
            <a:r>
              <a:rPr lang="en-US" sz="2400" dirty="0" smtClean="0">
                <a:latin typeface="Agency FB" panose="020B0503020202020204" pitchFamily="34" charset="0"/>
              </a:rPr>
              <a:t> </a:t>
            </a:r>
            <a:r>
              <a:rPr lang="en-US" sz="2400" dirty="0" err="1" smtClean="0">
                <a:latin typeface="Agency FB" panose="020B0503020202020204" pitchFamily="34" charset="0"/>
              </a:rPr>
              <a:t>pasien</a:t>
            </a:r>
            <a:r>
              <a:rPr lang="en-US" sz="2400" dirty="0" smtClean="0">
                <a:latin typeface="Agency FB" panose="020B0503020202020204" pitchFamily="34" charset="0"/>
              </a:rPr>
              <a:t>.</a:t>
            </a:r>
          </a:p>
        </p:txBody>
      </p:sp>
    </p:spTree>
    <p:extLst>
      <p:ext uri="{BB962C8B-B14F-4D97-AF65-F5344CB8AC3E}">
        <p14:creationId xmlns:p14="http://schemas.microsoft.com/office/powerpoint/2010/main" val="9481694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9041" y="3598277"/>
            <a:ext cx="6639959" cy="707886"/>
          </a:xfrm>
          <a:prstGeom prst="rect">
            <a:avLst/>
          </a:prstGeom>
          <a:solidFill>
            <a:schemeClr val="accent4">
              <a:lumMod val="60000"/>
              <a:lumOff val="40000"/>
            </a:schemeClr>
          </a:solidFill>
        </p:spPr>
        <p:txBody>
          <a:bodyPr wrap="none">
            <a:spAutoFit/>
          </a:bodyPr>
          <a:lstStyle/>
          <a:p>
            <a:r>
              <a:rPr lang="en-US" sz="4000" b="1" dirty="0" smtClean="0">
                <a:solidFill>
                  <a:srgbClr val="FFFF00"/>
                </a:solidFill>
                <a:latin typeface="Agency FB" panose="020B0503020202020204" pitchFamily="34" charset="0"/>
                <a:cs typeface="Calibri" pitchFamily="34" charset="0"/>
              </a:rPr>
              <a:t>TERIMAKASIH DAN SELAMAT BELAJAR</a:t>
            </a:r>
            <a:endParaRPr lang="en-US" sz="4000" dirty="0"/>
          </a:p>
        </p:txBody>
      </p:sp>
    </p:spTree>
    <p:extLst>
      <p:ext uri="{BB962C8B-B14F-4D97-AF65-F5344CB8AC3E}">
        <p14:creationId xmlns:p14="http://schemas.microsoft.com/office/powerpoint/2010/main" val="4270381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4557658"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CBC (COMPLETE BLOOD COUNT)</a:t>
            </a:r>
            <a:endParaRPr lang="en-US" sz="3200" dirty="0"/>
          </a:p>
        </p:txBody>
      </p:sp>
      <p:sp>
        <p:nvSpPr>
          <p:cNvPr id="6" name="Rectangle 5"/>
          <p:cNvSpPr/>
          <p:nvPr/>
        </p:nvSpPr>
        <p:spPr>
          <a:xfrm>
            <a:off x="533400" y="2057400"/>
            <a:ext cx="8382000" cy="3416320"/>
          </a:xfrm>
          <a:prstGeom prst="rect">
            <a:avLst/>
          </a:prstGeom>
        </p:spPr>
        <p:txBody>
          <a:bodyPr wrap="square">
            <a:spAutoFit/>
          </a:bodyPr>
          <a:lstStyle/>
          <a:p>
            <a:r>
              <a:rPr lang="en-US" sz="2400" dirty="0" smtClean="0">
                <a:latin typeface="Agency FB" panose="020B0503020202020204" pitchFamily="34" charset="0"/>
              </a:rPr>
              <a:t> </a:t>
            </a:r>
            <a:r>
              <a:rPr lang="en-US" sz="2400" dirty="0" err="1" smtClean="0">
                <a:latin typeface="Agency FB" panose="020B0503020202020204" pitchFamily="34" charset="0"/>
              </a:rPr>
              <a:t>Jumlah</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Merah</a:t>
            </a:r>
            <a:r>
              <a:rPr lang="en-US" sz="2400" dirty="0" smtClean="0">
                <a:latin typeface="Agency FB" panose="020B0503020202020204" pitchFamily="34" charset="0"/>
              </a:rPr>
              <a:t> / Erythrocyte count / Red Blood Count (RBC).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merah</a:t>
            </a:r>
            <a:r>
              <a:rPr lang="en-US" sz="2400" dirty="0" smtClean="0">
                <a:latin typeface="Agency FB" panose="020B0503020202020204" pitchFamily="34" charset="0"/>
              </a:rPr>
              <a:t> </a:t>
            </a:r>
            <a:r>
              <a:rPr lang="en-US" sz="2400" dirty="0" err="1" smtClean="0">
                <a:latin typeface="Agency FB" panose="020B0503020202020204" pitchFamily="34" charset="0"/>
              </a:rPr>
              <a:t>berfungsi</a:t>
            </a:r>
            <a:r>
              <a:rPr lang="en-US" sz="2400" dirty="0" smtClean="0">
                <a:latin typeface="Agency FB" panose="020B0503020202020204" pitchFamily="34" charset="0"/>
              </a:rPr>
              <a:t> </a:t>
            </a:r>
            <a:r>
              <a:rPr lang="en-US" sz="2400" dirty="0" err="1" smtClean="0">
                <a:latin typeface="Agency FB" panose="020B0503020202020204" pitchFamily="34" charset="0"/>
              </a:rPr>
              <a:t>mengangkut</a:t>
            </a:r>
            <a:r>
              <a:rPr lang="en-US" sz="2400" dirty="0" smtClean="0">
                <a:latin typeface="Agency FB" panose="020B0503020202020204" pitchFamily="34" charset="0"/>
              </a:rPr>
              <a:t> </a:t>
            </a:r>
            <a:r>
              <a:rPr lang="en-US" sz="2400" dirty="0" err="1" smtClean="0">
                <a:latin typeface="Agency FB" panose="020B0503020202020204" pitchFamily="34" charset="0"/>
              </a:rPr>
              <a:t>oksigen</a:t>
            </a:r>
            <a:r>
              <a:rPr lang="en-US" sz="2400" dirty="0" smtClean="0">
                <a:latin typeface="Agency FB" panose="020B0503020202020204" pitchFamily="34" charset="0"/>
              </a:rPr>
              <a:t> </a:t>
            </a:r>
            <a:r>
              <a:rPr lang="en-US" sz="2400" dirty="0" err="1" smtClean="0">
                <a:latin typeface="Agency FB" panose="020B0503020202020204" pitchFamily="34" charset="0"/>
              </a:rPr>
              <a:t>dan</a:t>
            </a:r>
            <a:r>
              <a:rPr lang="en-US" sz="2400" dirty="0" smtClean="0">
                <a:latin typeface="Agency FB" panose="020B0503020202020204" pitchFamily="34" charset="0"/>
              </a:rPr>
              <a:t> </a:t>
            </a:r>
            <a:r>
              <a:rPr lang="en-US" sz="2400" dirty="0" err="1" smtClean="0">
                <a:latin typeface="Agency FB" panose="020B0503020202020204" pitchFamily="34" charset="0"/>
              </a:rPr>
              <a:t>karbondioksida</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a:t>
            </a:r>
          </a:p>
          <a:p>
            <a:endParaRPr lang="en-US" sz="2400" dirty="0">
              <a:latin typeface="Agency FB" panose="020B0503020202020204" pitchFamily="34" charset="0"/>
            </a:endParaRPr>
          </a:p>
          <a:p>
            <a:r>
              <a:rPr lang="en-US" sz="2400" dirty="0" err="1" smtClean="0">
                <a:latin typeface="Agency FB" panose="020B0503020202020204" pitchFamily="34" charset="0"/>
              </a:rPr>
              <a:t>Indeks</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Merah</a:t>
            </a:r>
            <a:r>
              <a:rPr lang="en-US" sz="2400" dirty="0" smtClean="0">
                <a:latin typeface="Agency FB" panose="020B0503020202020204" pitchFamily="34" charset="0"/>
              </a:rPr>
              <a:t> / Erythrocyte Indices :</a:t>
            </a:r>
          </a:p>
          <a:p>
            <a:r>
              <a:rPr lang="en-US" sz="2400" dirty="0" smtClean="0">
                <a:latin typeface="Agency FB" panose="020B0503020202020204" pitchFamily="34" charset="0"/>
              </a:rPr>
              <a:t>-  Mean Corpuscular Volume (MCV) </a:t>
            </a:r>
            <a:r>
              <a:rPr lang="en-US" sz="2400" dirty="0" err="1" smtClean="0">
                <a:latin typeface="Agency FB" panose="020B0503020202020204" pitchFamily="34" charset="0"/>
              </a:rPr>
              <a:t>yaitu</a:t>
            </a:r>
            <a:r>
              <a:rPr lang="en-US" sz="2400" dirty="0" smtClean="0">
                <a:latin typeface="Agency FB" panose="020B0503020202020204" pitchFamily="34" charset="0"/>
              </a:rPr>
              <a:t> </a:t>
            </a:r>
            <a:r>
              <a:rPr lang="en-US" sz="2400" dirty="0" err="1" smtClean="0">
                <a:latin typeface="Agency FB" panose="020B0503020202020204" pitchFamily="34" charset="0"/>
              </a:rPr>
              <a:t>ukuran</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merah</a:t>
            </a:r>
            <a:r>
              <a:rPr lang="en-US" sz="2400" dirty="0" smtClean="0">
                <a:latin typeface="Agency FB" panose="020B0503020202020204" pitchFamily="34" charset="0"/>
              </a:rPr>
              <a:t>.</a:t>
            </a:r>
          </a:p>
          <a:p>
            <a:r>
              <a:rPr lang="en-US" sz="2400" dirty="0" smtClean="0">
                <a:latin typeface="Agency FB" panose="020B0503020202020204" pitchFamily="34" charset="0"/>
              </a:rPr>
              <a:t>-  Mean Corpuscular Hemoglobin (MCH) </a:t>
            </a:r>
            <a:r>
              <a:rPr lang="en-US" sz="2400" dirty="0" err="1" smtClean="0">
                <a:latin typeface="Agency FB" panose="020B0503020202020204" pitchFamily="34" charset="0"/>
              </a:rPr>
              <a:t>yaitu</a:t>
            </a:r>
            <a:r>
              <a:rPr lang="en-US" sz="2400" dirty="0" smtClean="0">
                <a:latin typeface="Agency FB" panose="020B0503020202020204" pitchFamily="34" charset="0"/>
              </a:rPr>
              <a:t> </a:t>
            </a:r>
            <a:r>
              <a:rPr lang="en-US" sz="2400" dirty="0" err="1" smtClean="0">
                <a:latin typeface="Agency FB" panose="020B0503020202020204" pitchFamily="34" charset="0"/>
              </a:rPr>
              <a:t>jumlah</a:t>
            </a:r>
            <a:r>
              <a:rPr lang="en-US" sz="2400" dirty="0" smtClean="0">
                <a:latin typeface="Agency FB" panose="020B0503020202020204" pitchFamily="34" charset="0"/>
              </a:rPr>
              <a:t> hemoglobin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satu</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merah</a:t>
            </a:r>
            <a:r>
              <a:rPr lang="en-US" sz="2400" dirty="0" smtClean="0">
                <a:latin typeface="Agency FB" panose="020B0503020202020204" pitchFamily="34" charset="0"/>
              </a:rPr>
              <a:t>.</a:t>
            </a:r>
          </a:p>
          <a:p>
            <a:r>
              <a:rPr lang="en-US" sz="2400" dirty="0" smtClean="0">
                <a:latin typeface="Agency FB" panose="020B0503020202020204" pitchFamily="34" charset="0"/>
              </a:rPr>
              <a:t>-   Mean Corpuscular Hemoglobin Concentration (MCHC) </a:t>
            </a:r>
            <a:r>
              <a:rPr lang="en-US" sz="2400" dirty="0" err="1" smtClean="0">
                <a:latin typeface="Agency FB" panose="020B0503020202020204" pitchFamily="34" charset="0"/>
              </a:rPr>
              <a:t>yaitu</a:t>
            </a:r>
            <a:r>
              <a:rPr lang="en-US" sz="2400" dirty="0" smtClean="0">
                <a:latin typeface="Agency FB" panose="020B0503020202020204" pitchFamily="34" charset="0"/>
              </a:rPr>
              <a:t> </a:t>
            </a:r>
            <a:r>
              <a:rPr lang="en-US" sz="2400" dirty="0" err="1" smtClean="0">
                <a:latin typeface="Agency FB" panose="020B0503020202020204" pitchFamily="34" charset="0"/>
              </a:rPr>
              <a:t>konsentrasi</a:t>
            </a:r>
            <a:r>
              <a:rPr lang="en-US" sz="2400" dirty="0" smtClean="0">
                <a:latin typeface="Agency FB" panose="020B0503020202020204" pitchFamily="34" charset="0"/>
              </a:rPr>
              <a:t> hemoglobin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satu</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merah</a:t>
            </a:r>
            <a:endParaRPr lang="en-US" sz="2400" dirty="0" smtClean="0">
              <a:latin typeface="Agency FB" panose="020B0503020202020204" pitchFamily="34" charset="0"/>
            </a:endParaRPr>
          </a:p>
        </p:txBody>
      </p:sp>
    </p:spTree>
    <p:extLst>
      <p:ext uri="{BB962C8B-B14F-4D97-AF65-F5344CB8AC3E}">
        <p14:creationId xmlns:p14="http://schemas.microsoft.com/office/powerpoint/2010/main" val="4276630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4557658"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CBC (COMPLETE BLOOD COUNT)</a:t>
            </a:r>
            <a:endParaRPr lang="en-US" sz="3200" dirty="0"/>
          </a:p>
        </p:txBody>
      </p:sp>
      <p:sp>
        <p:nvSpPr>
          <p:cNvPr id="6" name="Rectangle 5"/>
          <p:cNvSpPr/>
          <p:nvPr/>
        </p:nvSpPr>
        <p:spPr>
          <a:xfrm>
            <a:off x="533400" y="2057400"/>
            <a:ext cx="8382000" cy="4955203"/>
          </a:xfrm>
          <a:prstGeom prst="rect">
            <a:avLst/>
          </a:prstGeom>
        </p:spPr>
        <p:txBody>
          <a:bodyPr wrap="square">
            <a:spAutoFit/>
          </a:bodyPr>
          <a:lstStyle/>
          <a:p>
            <a:r>
              <a:rPr lang="en-US" sz="2400" dirty="0" smtClean="0">
                <a:latin typeface="Agency FB" panose="020B0503020202020204" pitchFamily="34" charset="0"/>
              </a:rPr>
              <a:t>Hematocrit (HCT) / Packed Cell Volume.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Hematokrit</a:t>
            </a:r>
            <a:r>
              <a:rPr lang="en-US" sz="2400" dirty="0" smtClean="0">
                <a:latin typeface="Agency FB" panose="020B0503020202020204" pitchFamily="34" charset="0"/>
              </a:rPr>
              <a:t> </a:t>
            </a:r>
            <a:r>
              <a:rPr lang="en-US" sz="2400" dirty="0" err="1" smtClean="0">
                <a:latin typeface="Agency FB" panose="020B0503020202020204" pitchFamily="34" charset="0"/>
              </a:rPr>
              <a:t>mengukur</a:t>
            </a:r>
            <a:r>
              <a:rPr lang="en-US" sz="2400" dirty="0" smtClean="0">
                <a:latin typeface="Agency FB" panose="020B0503020202020204" pitchFamily="34" charset="0"/>
              </a:rPr>
              <a:t> volume (%) HCT yang </a:t>
            </a:r>
            <a:r>
              <a:rPr lang="en-US" sz="2400" dirty="0" err="1" smtClean="0">
                <a:latin typeface="Agency FB" panose="020B0503020202020204" pitchFamily="34" charset="0"/>
              </a:rPr>
              <a:t>diangkut</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merah</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si</a:t>
            </a:r>
            <a:r>
              <a:rPr lang="en-US" sz="2400" dirty="0" smtClean="0">
                <a:latin typeface="Agency FB" panose="020B0503020202020204" pitchFamily="34" charset="0"/>
              </a:rPr>
              <a:t> </a:t>
            </a:r>
            <a:r>
              <a:rPr lang="en-US" sz="2400" dirty="0" err="1" smtClean="0">
                <a:latin typeface="Agency FB" panose="020B0503020202020204" pitchFamily="34" charset="0"/>
              </a:rPr>
              <a:t>pasien</a:t>
            </a:r>
            <a:r>
              <a:rPr lang="en-US" sz="2400" dirty="0" smtClean="0">
                <a:latin typeface="Agency FB" panose="020B0503020202020204" pitchFamily="34" charset="0"/>
              </a:rPr>
              <a:t>.</a:t>
            </a:r>
          </a:p>
          <a:p>
            <a:endParaRPr lang="en-US" sz="2400" dirty="0">
              <a:latin typeface="Agency FB" panose="020B0503020202020204" pitchFamily="34" charset="0"/>
            </a:endParaRPr>
          </a:p>
          <a:p>
            <a:r>
              <a:rPr lang="en-US" sz="2400" dirty="0" smtClean="0">
                <a:latin typeface="Agency FB" panose="020B0503020202020204" pitchFamily="34" charset="0"/>
              </a:rPr>
              <a:t>Hemoglobin / </a:t>
            </a:r>
            <a:r>
              <a:rPr lang="en-US" sz="2400" dirty="0" err="1" smtClean="0">
                <a:latin typeface="Agency FB" panose="020B0503020202020204" pitchFamily="34" charset="0"/>
              </a:rPr>
              <a:t>Hb</a:t>
            </a:r>
            <a:r>
              <a:rPr lang="en-US" sz="2400" dirty="0" smtClean="0">
                <a:latin typeface="Agency FB" panose="020B0503020202020204" pitchFamily="34" charset="0"/>
              </a:rPr>
              <a:t> / Hgb. </a:t>
            </a:r>
            <a:r>
              <a:rPr lang="en-US" sz="2400" dirty="0" err="1" smtClean="0">
                <a:latin typeface="Agency FB" panose="020B0503020202020204" pitchFamily="34" charset="0"/>
              </a:rPr>
              <a:t>Tes</a:t>
            </a:r>
            <a:r>
              <a:rPr lang="en-US" sz="2400" dirty="0" smtClean="0">
                <a:latin typeface="Agency FB" panose="020B0503020202020204" pitchFamily="34" charset="0"/>
              </a:rPr>
              <a:t> </a:t>
            </a:r>
            <a:r>
              <a:rPr lang="en-US" sz="2400" dirty="0" err="1" smtClean="0">
                <a:latin typeface="Agency FB" panose="020B0503020202020204" pitchFamily="34" charset="0"/>
              </a:rPr>
              <a:t>Hb</a:t>
            </a:r>
            <a:r>
              <a:rPr lang="en-US" sz="2400" dirty="0" smtClean="0">
                <a:latin typeface="Agency FB" panose="020B0503020202020204" pitchFamily="34" charset="0"/>
              </a:rPr>
              <a:t> </a:t>
            </a:r>
            <a:r>
              <a:rPr lang="en-US" sz="2400" dirty="0" err="1" smtClean="0">
                <a:latin typeface="Agency FB" panose="020B0503020202020204" pitchFamily="34" charset="0"/>
              </a:rPr>
              <a:t>mengukur</a:t>
            </a:r>
            <a:r>
              <a:rPr lang="en-US" sz="2400" dirty="0" smtClean="0">
                <a:latin typeface="Agency FB" panose="020B0503020202020204" pitchFamily="34" charset="0"/>
              </a:rPr>
              <a:t> </a:t>
            </a:r>
            <a:r>
              <a:rPr lang="en-US" sz="2400" dirty="0" err="1" smtClean="0">
                <a:latin typeface="Agency FB" panose="020B0503020202020204" pitchFamily="34" charset="0"/>
              </a:rPr>
              <a:t>jumlah</a:t>
            </a:r>
            <a:r>
              <a:rPr lang="en-US" sz="2400" dirty="0" smtClean="0">
                <a:latin typeface="Agency FB" panose="020B0503020202020204" pitchFamily="34" charset="0"/>
              </a:rPr>
              <a:t> hemoglobin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Hb</a:t>
            </a:r>
            <a:r>
              <a:rPr lang="en-US" sz="2400" dirty="0" smtClean="0">
                <a:latin typeface="Agency FB" panose="020B0503020202020204" pitchFamily="34" charset="0"/>
              </a:rPr>
              <a:t> </a:t>
            </a:r>
            <a:r>
              <a:rPr lang="en-US" sz="2400" dirty="0" err="1" smtClean="0">
                <a:latin typeface="Agency FB" panose="020B0503020202020204" pitchFamily="34" charset="0"/>
              </a:rPr>
              <a:t>merupakan</a:t>
            </a:r>
            <a:r>
              <a:rPr lang="en-US" sz="2400" dirty="0" smtClean="0">
                <a:latin typeface="Agency FB" panose="020B0503020202020204" pitchFamily="34" charset="0"/>
              </a:rPr>
              <a:t> </a:t>
            </a:r>
            <a:r>
              <a:rPr lang="en-US" sz="2400" dirty="0" err="1" smtClean="0">
                <a:latin typeface="Agency FB" panose="020B0503020202020204" pitchFamily="34" charset="0"/>
              </a:rPr>
              <a:t>bagian</a:t>
            </a:r>
            <a:r>
              <a:rPr lang="en-US" sz="2400" dirty="0" smtClean="0">
                <a:latin typeface="Agency FB" panose="020B0503020202020204" pitchFamily="34" charset="0"/>
              </a:rPr>
              <a:t> </a:t>
            </a:r>
            <a:r>
              <a:rPr lang="en-US" sz="2400" dirty="0" err="1" smtClean="0">
                <a:latin typeface="Agency FB" panose="020B0503020202020204" pitchFamily="34" charset="0"/>
              </a:rPr>
              <a:t>dari</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merah</a:t>
            </a:r>
            <a:r>
              <a:rPr lang="en-US" sz="2400" dirty="0" smtClean="0">
                <a:latin typeface="Agency FB" panose="020B0503020202020204" pitchFamily="34" charset="0"/>
              </a:rPr>
              <a:t> yang </a:t>
            </a:r>
            <a:r>
              <a:rPr lang="en-US" sz="2400" dirty="0" err="1" smtClean="0">
                <a:latin typeface="Agency FB" panose="020B0503020202020204" pitchFamily="34" charset="0"/>
              </a:rPr>
              <a:t>mengangkut</a:t>
            </a:r>
            <a:r>
              <a:rPr lang="en-US" sz="2400" dirty="0" smtClean="0">
                <a:latin typeface="Agency FB" panose="020B0503020202020204" pitchFamily="34" charset="0"/>
              </a:rPr>
              <a:t> </a:t>
            </a:r>
            <a:r>
              <a:rPr lang="en-US" sz="2400" dirty="0" err="1" smtClean="0">
                <a:latin typeface="Agency FB" panose="020B0503020202020204" pitchFamily="34" charset="0"/>
              </a:rPr>
              <a:t>oksigen</a:t>
            </a:r>
            <a:r>
              <a:rPr lang="en-US" sz="2400" dirty="0" smtClean="0">
                <a:latin typeface="Agency FB" panose="020B0503020202020204" pitchFamily="34" charset="0"/>
              </a:rPr>
              <a:t>.</a:t>
            </a:r>
          </a:p>
          <a:p>
            <a:endParaRPr lang="en-US" sz="2400" dirty="0">
              <a:latin typeface="Agency FB" panose="020B0503020202020204" pitchFamily="34" charset="0"/>
            </a:endParaRPr>
          </a:p>
          <a:p>
            <a:r>
              <a:rPr lang="en-US" sz="2400" dirty="0" err="1" smtClean="0">
                <a:latin typeface="Agency FB" panose="020B0503020202020204" pitchFamily="34" charset="0"/>
              </a:rPr>
              <a:t>Jumlah</a:t>
            </a:r>
            <a:r>
              <a:rPr lang="en-US" sz="2400" dirty="0" smtClean="0">
                <a:latin typeface="Agency FB" panose="020B0503020202020204" pitchFamily="34" charset="0"/>
              </a:rPr>
              <a:t> </a:t>
            </a:r>
            <a:r>
              <a:rPr lang="en-US" sz="2400" dirty="0" err="1" smtClean="0">
                <a:latin typeface="Agency FB" panose="020B0503020202020204" pitchFamily="34" charset="0"/>
              </a:rPr>
              <a:t>Trombosit</a:t>
            </a:r>
            <a:r>
              <a:rPr lang="en-US" sz="2400" dirty="0" smtClean="0">
                <a:latin typeface="Agency FB" panose="020B0503020202020204" pitchFamily="34" charset="0"/>
              </a:rPr>
              <a:t> / </a:t>
            </a:r>
            <a:r>
              <a:rPr lang="en-US" sz="2400" dirty="0" err="1" smtClean="0">
                <a:latin typeface="Agency FB" panose="020B0503020202020204" pitchFamily="34" charset="0"/>
              </a:rPr>
              <a:t>Thromocyte</a:t>
            </a:r>
            <a:r>
              <a:rPr lang="en-US" sz="2400" dirty="0" smtClean="0">
                <a:latin typeface="Agency FB" panose="020B0503020202020204" pitchFamily="34" charset="0"/>
              </a:rPr>
              <a:t> Count / Platelet. </a:t>
            </a:r>
            <a:r>
              <a:rPr lang="en-US" sz="2400" dirty="0" err="1" smtClean="0">
                <a:latin typeface="Agency FB" panose="020B0503020202020204" pitchFamily="34" charset="0"/>
              </a:rPr>
              <a:t>Merupakan</a:t>
            </a:r>
            <a:r>
              <a:rPr lang="en-US" sz="2400" dirty="0" smtClean="0">
                <a:latin typeface="Agency FB" panose="020B0503020202020204" pitchFamily="34" charset="0"/>
              </a:rPr>
              <a:t> </a:t>
            </a:r>
            <a:r>
              <a:rPr lang="en-US" sz="2400" dirty="0" err="1" smtClean="0">
                <a:latin typeface="Agency FB" panose="020B0503020202020204" pitchFamily="34" charset="0"/>
              </a:rPr>
              <a:t>bagian</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yang </a:t>
            </a:r>
            <a:r>
              <a:rPr lang="en-US" sz="2400" dirty="0" err="1" smtClean="0">
                <a:latin typeface="Agency FB" panose="020B0503020202020204" pitchFamily="34" charset="0"/>
              </a:rPr>
              <a:t>berfungsi</a:t>
            </a:r>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pembekuan</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a:t>
            </a:r>
          </a:p>
          <a:p>
            <a:endParaRPr lang="en-US" sz="2400" dirty="0">
              <a:latin typeface="Agency FB" panose="020B0503020202020204" pitchFamily="34" charset="0"/>
            </a:endParaRPr>
          </a:p>
          <a:p>
            <a:endParaRPr lang="en-US" sz="2400" dirty="0" smtClean="0">
              <a:latin typeface="Agency FB" panose="020B0503020202020204" pitchFamily="34" charset="0"/>
            </a:endParaRPr>
          </a:p>
          <a:p>
            <a:r>
              <a:rPr lang="en-US" sz="1400" dirty="0" err="1" smtClean="0">
                <a:solidFill>
                  <a:srgbClr val="FF0000"/>
                </a:solidFill>
                <a:latin typeface="Agency FB" panose="020B0503020202020204" pitchFamily="34" charset="0"/>
              </a:rPr>
              <a:t>Catatan</a:t>
            </a:r>
            <a:r>
              <a:rPr lang="en-US" sz="1400" dirty="0" smtClean="0">
                <a:solidFill>
                  <a:srgbClr val="FF0000"/>
                </a:solidFill>
                <a:latin typeface="Agency FB" panose="020B0503020202020204" pitchFamily="34" charset="0"/>
              </a:rPr>
              <a:t> : </a:t>
            </a:r>
            <a:r>
              <a:rPr lang="en-US" sz="1400" dirty="0" err="1" smtClean="0">
                <a:solidFill>
                  <a:srgbClr val="FF0000"/>
                </a:solidFill>
                <a:latin typeface="Agency FB" panose="020B0503020202020204" pitchFamily="34" charset="0"/>
              </a:rPr>
              <a:t>Dokter</a:t>
            </a:r>
            <a:r>
              <a:rPr lang="en-US" sz="1400" dirty="0" smtClean="0">
                <a:solidFill>
                  <a:srgbClr val="FF0000"/>
                </a:solidFill>
                <a:latin typeface="Agency FB" panose="020B0503020202020204" pitchFamily="34" charset="0"/>
              </a:rPr>
              <a:t>/</a:t>
            </a:r>
            <a:r>
              <a:rPr lang="en-US" sz="1400" dirty="0" err="1" smtClean="0">
                <a:solidFill>
                  <a:srgbClr val="FF0000"/>
                </a:solidFill>
                <a:latin typeface="Agency FB" panose="020B0503020202020204" pitchFamily="34" charset="0"/>
              </a:rPr>
              <a:t>Klinisi</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dapat</a:t>
            </a:r>
            <a:r>
              <a:rPr lang="en-US" sz="1400" dirty="0" smtClean="0">
                <a:solidFill>
                  <a:srgbClr val="FF0000"/>
                </a:solidFill>
                <a:latin typeface="Agency FB" panose="020B0503020202020204" pitchFamily="34" charset="0"/>
              </a:rPr>
              <a:t> juga </a:t>
            </a:r>
            <a:r>
              <a:rPr lang="en-US" sz="1400" dirty="0" err="1" smtClean="0">
                <a:solidFill>
                  <a:srgbClr val="FF0000"/>
                </a:solidFill>
                <a:latin typeface="Agency FB" panose="020B0503020202020204" pitchFamily="34" charset="0"/>
              </a:rPr>
              <a:t>menganjurkan</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pemeriksaan</a:t>
            </a:r>
            <a:r>
              <a:rPr lang="en-US" sz="1400" dirty="0" smtClean="0">
                <a:solidFill>
                  <a:srgbClr val="FF0000"/>
                </a:solidFill>
                <a:latin typeface="Agency FB" panose="020B0503020202020204" pitchFamily="34" charset="0"/>
              </a:rPr>
              <a:t> Erythrocyte Sediment Rate (ESR) / </a:t>
            </a:r>
            <a:r>
              <a:rPr lang="en-US" sz="1400" dirty="0" err="1" smtClean="0">
                <a:solidFill>
                  <a:srgbClr val="FF0000"/>
                </a:solidFill>
                <a:latin typeface="Agency FB" panose="020B0503020202020204" pitchFamily="34" charset="0"/>
              </a:rPr>
              <a:t>Sedimen</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Eritrosit</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atau</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LED.Laju</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Endap</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Darah</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untuk</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medeteksi</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inflamasi</a:t>
            </a:r>
            <a:r>
              <a:rPr lang="en-US" sz="1400" dirty="0" smtClean="0">
                <a:solidFill>
                  <a:srgbClr val="FF0000"/>
                </a:solidFill>
                <a:latin typeface="Agency FB" panose="020B0503020202020204" pitchFamily="34" charset="0"/>
              </a:rPr>
              <a:t>/</a:t>
            </a:r>
            <a:r>
              <a:rPr lang="en-US" sz="1400" dirty="0" err="1" smtClean="0">
                <a:solidFill>
                  <a:srgbClr val="FF0000"/>
                </a:solidFill>
                <a:latin typeface="Agency FB" panose="020B0503020202020204" pitchFamily="34" charset="0"/>
              </a:rPr>
              <a:t>peradangan</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dan</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pemeriksaan</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Jumlah</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Retikulosit</a:t>
            </a:r>
            <a:r>
              <a:rPr lang="en-US" sz="1400" dirty="0" smtClean="0">
                <a:solidFill>
                  <a:srgbClr val="FF0000"/>
                </a:solidFill>
                <a:latin typeface="Agency FB" panose="020B0503020202020204" pitchFamily="34" charset="0"/>
              </a:rPr>
              <a:t> / Reticulocyte Count </a:t>
            </a:r>
            <a:r>
              <a:rPr lang="en-US" sz="1400" dirty="0" err="1" smtClean="0">
                <a:solidFill>
                  <a:srgbClr val="FF0000"/>
                </a:solidFill>
                <a:latin typeface="Agency FB" panose="020B0503020202020204" pitchFamily="34" charset="0"/>
              </a:rPr>
              <a:t>untuk</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mengidentifikasi</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jumlah</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lekosit</a:t>
            </a:r>
            <a:r>
              <a:rPr lang="en-US" sz="1400" dirty="0" smtClean="0">
                <a:solidFill>
                  <a:srgbClr val="FF0000"/>
                </a:solidFill>
                <a:latin typeface="Agency FB" panose="020B0503020202020204" pitchFamily="34" charset="0"/>
              </a:rPr>
              <a:t> yang </a:t>
            </a:r>
            <a:r>
              <a:rPr lang="en-US" sz="1400" dirty="0" err="1" smtClean="0">
                <a:solidFill>
                  <a:srgbClr val="FF0000"/>
                </a:solidFill>
                <a:latin typeface="Agency FB" panose="020B0503020202020204" pitchFamily="34" charset="0"/>
              </a:rPr>
              <a:t>immarute</a:t>
            </a:r>
            <a:r>
              <a:rPr lang="en-US" sz="1400" dirty="0" smtClean="0">
                <a:solidFill>
                  <a:srgbClr val="FF0000"/>
                </a:solidFill>
                <a:latin typeface="Agency FB" panose="020B0503020202020204" pitchFamily="34" charset="0"/>
              </a:rPr>
              <a:t>/</a:t>
            </a:r>
            <a:r>
              <a:rPr lang="en-US" sz="1400" dirty="0" err="1" smtClean="0">
                <a:solidFill>
                  <a:srgbClr val="FF0000"/>
                </a:solidFill>
                <a:latin typeface="Agency FB" panose="020B0503020202020204" pitchFamily="34" charset="0"/>
              </a:rPr>
              <a:t>belum</a:t>
            </a:r>
            <a:r>
              <a:rPr lang="en-US" sz="1400" dirty="0" smtClean="0">
                <a:solidFill>
                  <a:srgbClr val="FF0000"/>
                </a:solidFill>
                <a:latin typeface="Agency FB" panose="020B0503020202020204" pitchFamily="34" charset="0"/>
              </a:rPr>
              <a:t> </a:t>
            </a:r>
            <a:r>
              <a:rPr lang="en-US" sz="1400" dirty="0" err="1" smtClean="0">
                <a:solidFill>
                  <a:srgbClr val="FF0000"/>
                </a:solidFill>
                <a:latin typeface="Agency FB" panose="020B0503020202020204" pitchFamily="34" charset="0"/>
              </a:rPr>
              <a:t>matang</a:t>
            </a:r>
            <a:r>
              <a:rPr lang="en-US" sz="2400" dirty="0" smtClean="0">
                <a:solidFill>
                  <a:srgbClr val="FF0000"/>
                </a:solidFill>
                <a:latin typeface="Agency FB" panose="020B0503020202020204" pitchFamily="34" charset="0"/>
              </a:rPr>
              <a:t>.</a:t>
            </a:r>
          </a:p>
          <a:p>
            <a:endParaRPr lang="en-US" sz="2400" dirty="0" smtClean="0">
              <a:latin typeface="Agency FB" panose="020B0503020202020204" pitchFamily="34" charset="0"/>
            </a:endParaRPr>
          </a:p>
        </p:txBody>
      </p:sp>
    </p:spTree>
    <p:extLst>
      <p:ext uri="{BB962C8B-B14F-4D97-AF65-F5344CB8AC3E}">
        <p14:creationId xmlns:p14="http://schemas.microsoft.com/office/powerpoint/2010/main" val="87839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5618846" cy="523220"/>
          </a:xfrm>
          <a:prstGeom prst="rect">
            <a:avLst/>
          </a:prstGeom>
        </p:spPr>
        <p:txBody>
          <a:bodyPr wrap="none">
            <a:spAutoFit/>
          </a:bodyPr>
          <a:lstStyle/>
          <a:p>
            <a:r>
              <a:rPr lang="en-US" sz="2800" b="1" dirty="0" err="1" smtClean="0">
                <a:solidFill>
                  <a:srgbClr val="FFFF00"/>
                </a:solidFill>
                <a:latin typeface="Agency FB" panose="020B0503020202020204" pitchFamily="34" charset="0"/>
                <a:cs typeface="Calibri" pitchFamily="34" charset="0"/>
              </a:rPr>
              <a:t>Pemeriksaan</a:t>
            </a:r>
            <a:r>
              <a:rPr lang="en-US" sz="2800" b="1" dirty="0" smtClean="0">
                <a:solidFill>
                  <a:srgbClr val="FFFF00"/>
                </a:solidFill>
                <a:latin typeface="Agency FB" panose="020B0503020202020204" pitchFamily="34" charset="0"/>
                <a:cs typeface="Calibri" pitchFamily="34" charset="0"/>
              </a:rPr>
              <a:t> </a:t>
            </a:r>
            <a:r>
              <a:rPr lang="en-US" sz="2800" b="1" dirty="0" err="1" smtClean="0">
                <a:solidFill>
                  <a:srgbClr val="FFFF00"/>
                </a:solidFill>
                <a:latin typeface="Agency FB" panose="020B0503020202020204" pitchFamily="34" charset="0"/>
                <a:cs typeface="Calibri" pitchFamily="34" charset="0"/>
              </a:rPr>
              <a:t>lekosit</a:t>
            </a:r>
            <a:r>
              <a:rPr lang="en-US" sz="2800" b="1" dirty="0" smtClean="0">
                <a:solidFill>
                  <a:srgbClr val="FFFF00"/>
                </a:solidFill>
                <a:latin typeface="Agency FB" panose="020B0503020202020204" pitchFamily="34" charset="0"/>
                <a:cs typeface="Calibri" pitchFamily="34" charset="0"/>
              </a:rPr>
              <a:t>, </a:t>
            </a:r>
            <a:r>
              <a:rPr lang="en-US" sz="2800" b="1" dirty="0" err="1" smtClean="0">
                <a:solidFill>
                  <a:srgbClr val="FFFF00"/>
                </a:solidFill>
                <a:latin typeface="Agency FB" panose="020B0503020202020204" pitchFamily="34" charset="0"/>
                <a:cs typeface="Calibri" pitchFamily="34" charset="0"/>
              </a:rPr>
              <a:t>eritrosit</a:t>
            </a:r>
            <a:r>
              <a:rPr lang="en-US" sz="2800" b="1" dirty="0" smtClean="0">
                <a:solidFill>
                  <a:srgbClr val="FFFF00"/>
                </a:solidFill>
                <a:latin typeface="Agency FB" panose="020B0503020202020204" pitchFamily="34" charset="0"/>
                <a:cs typeface="Calibri" pitchFamily="34" charset="0"/>
              </a:rPr>
              <a:t> </a:t>
            </a:r>
            <a:r>
              <a:rPr lang="en-US" sz="2800" b="1" dirty="0" err="1" smtClean="0">
                <a:solidFill>
                  <a:srgbClr val="FFFF00"/>
                </a:solidFill>
                <a:latin typeface="Agency FB" panose="020B0503020202020204" pitchFamily="34" charset="0"/>
                <a:cs typeface="Calibri" pitchFamily="34" charset="0"/>
              </a:rPr>
              <a:t>dan</a:t>
            </a:r>
            <a:r>
              <a:rPr lang="en-US" sz="2800" b="1" dirty="0" smtClean="0">
                <a:solidFill>
                  <a:srgbClr val="FFFF00"/>
                </a:solidFill>
                <a:latin typeface="Agency FB" panose="020B0503020202020204" pitchFamily="34" charset="0"/>
                <a:cs typeface="Calibri" pitchFamily="34" charset="0"/>
              </a:rPr>
              <a:t> </a:t>
            </a:r>
            <a:r>
              <a:rPr lang="en-US" sz="2800" b="1" dirty="0" err="1" smtClean="0">
                <a:solidFill>
                  <a:srgbClr val="FFFF00"/>
                </a:solidFill>
                <a:latin typeface="Agency FB" panose="020B0503020202020204" pitchFamily="34" charset="0"/>
                <a:cs typeface="Calibri" pitchFamily="34" charset="0"/>
              </a:rPr>
              <a:t>trombosit</a:t>
            </a:r>
            <a:endParaRPr lang="en-US" sz="2800" dirty="0"/>
          </a:p>
        </p:txBody>
      </p:sp>
      <p:sp>
        <p:nvSpPr>
          <p:cNvPr id="6" name="Rectangle 5"/>
          <p:cNvSpPr/>
          <p:nvPr/>
        </p:nvSpPr>
        <p:spPr>
          <a:xfrm>
            <a:off x="3143252" y="1066799"/>
            <a:ext cx="6915148" cy="5632311"/>
          </a:xfrm>
          <a:prstGeom prst="rect">
            <a:avLst/>
          </a:prstGeom>
        </p:spPr>
        <p:txBody>
          <a:bodyPr wrap="square">
            <a:spAutoFit/>
          </a:bodyPr>
          <a:lstStyle/>
          <a:p>
            <a:r>
              <a:rPr lang="en-US" sz="2400" dirty="0" smtClean="0">
                <a:latin typeface="Agency FB" panose="020B0503020202020204" pitchFamily="34" charset="0"/>
              </a:rPr>
              <a:t>TUJUAN TES</a:t>
            </a:r>
            <a:endParaRPr lang="en-US" sz="2400" dirty="0">
              <a:latin typeface="Agency FB" panose="020B0503020202020204" pitchFamily="34" charset="0"/>
            </a:endParaRPr>
          </a:p>
          <a:p>
            <a:r>
              <a:rPr lang="en-US" sz="2400" dirty="0" err="1" smtClean="0">
                <a:latin typeface="Agency FB" panose="020B0503020202020204" pitchFamily="34" charset="0"/>
              </a:rPr>
              <a:t>Untuk</a:t>
            </a:r>
            <a:r>
              <a:rPr lang="en-US" sz="2400" dirty="0" smtClean="0">
                <a:latin typeface="Agency FB" panose="020B0503020202020204" pitchFamily="34" charset="0"/>
              </a:rPr>
              <a:t> screening :</a:t>
            </a:r>
          </a:p>
          <a:p>
            <a:endParaRPr lang="en-US" sz="2400" dirty="0" smtClean="0">
              <a:latin typeface="Agency FB" panose="020B0503020202020204" pitchFamily="34" charset="0"/>
            </a:endParaRPr>
          </a:p>
          <a:p>
            <a:r>
              <a:rPr lang="en-US" sz="2400" dirty="0" smtClean="0">
                <a:latin typeface="Agency FB" panose="020B0503020202020204" pitchFamily="34" charset="0"/>
              </a:rPr>
              <a:t> ·         Anemia</a:t>
            </a:r>
          </a:p>
          <a:p>
            <a:r>
              <a:rPr lang="en-US" sz="2400" dirty="0" smtClean="0">
                <a:latin typeface="Agency FB" panose="020B0503020202020204" pitchFamily="34" charset="0"/>
              </a:rPr>
              <a:t>·         </a:t>
            </a:r>
            <a:r>
              <a:rPr lang="en-US" sz="2400" dirty="0" err="1" smtClean="0">
                <a:latin typeface="Agency FB" panose="020B0503020202020204" pitchFamily="34" charset="0"/>
              </a:rPr>
              <a:t>Infeksi</a:t>
            </a:r>
            <a:endParaRPr lang="en-US" sz="2400" dirty="0" smtClean="0">
              <a:latin typeface="Agency FB" panose="020B0503020202020204" pitchFamily="34" charset="0"/>
            </a:endParaRPr>
          </a:p>
          <a:p>
            <a:r>
              <a:rPr lang="en-US" sz="2400" dirty="0" smtClean="0">
                <a:latin typeface="Agency FB" panose="020B0503020202020204" pitchFamily="34" charset="0"/>
              </a:rPr>
              <a:t>·         Leukemia</a:t>
            </a:r>
          </a:p>
          <a:p>
            <a:r>
              <a:rPr lang="en-US" sz="2400" dirty="0" smtClean="0">
                <a:latin typeface="Agency FB" panose="020B0503020202020204" pitchFamily="34" charset="0"/>
              </a:rPr>
              <a:t>·         </a:t>
            </a:r>
            <a:r>
              <a:rPr lang="en-US" sz="2400" dirty="0" err="1" smtClean="0">
                <a:latin typeface="Agency FB" panose="020B0503020202020204" pitchFamily="34" charset="0"/>
              </a:rPr>
              <a:t>Resiko</a:t>
            </a:r>
            <a:r>
              <a:rPr lang="en-US" sz="2400" dirty="0" smtClean="0">
                <a:latin typeface="Agency FB" panose="020B0503020202020204" pitchFamily="34" charset="0"/>
              </a:rPr>
              <a:t> </a:t>
            </a:r>
            <a:r>
              <a:rPr lang="en-US" sz="2400" dirty="0" err="1" smtClean="0">
                <a:latin typeface="Agency FB" panose="020B0503020202020204" pitchFamily="34" charset="0"/>
              </a:rPr>
              <a:t>pendarahan</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Asma</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Reaksi</a:t>
            </a:r>
            <a:r>
              <a:rPr lang="en-US" sz="2400" dirty="0" smtClean="0">
                <a:latin typeface="Agency FB" panose="020B0503020202020204" pitchFamily="34" charset="0"/>
              </a:rPr>
              <a:t> </a:t>
            </a:r>
            <a:r>
              <a:rPr lang="en-US" sz="2400" dirty="0" err="1" smtClean="0">
                <a:latin typeface="Agency FB" panose="020B0503020202020204" pitchFamily="34" charset="0"/>
              </a:rPr>
              <a:t>Alergi</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Penyebab</a:t>
            </a:r>
            <a:r>
              <a:rPr lang="en-US" sz="2400" dirty="0" smtClean="0">
                <a:latin typeface="Agency FB" panose="020B0503020202020204" pitchFamily="34" charset="0"/>
              </a:rPr>
              <a:t> </a:t>
            </a:r>
            <a:r>
              <a:rPr lang="en-US" sz="2400" dirty="0" err="1" smtClean="0">
                <a:latin typeface="Agency FB" panose="020B0503020202020204" pitchFamily="34" charset="0"/>
              </a:rPr>
              <a:t>memar</a:t>
            </a:r>
            <a:r>
              <a:rPr lang="en-US" sz="2400" dirty="0" smtClean="0">
                <a:latin typeface="Agency FB" panose="020B0503020202020204" pitchFamily="34" charset="0"/>
              </a:rPr>
              <a:t>/</a:t>
            </a:r>
            <a:r>
              <a:rPr lang="en-US" sz="2400" dirty="0" err="1" smtClean="0">
                <a:latin typeface="Agency FB" panose="020B0503020202020204" pitchFamily="34" charset="0"/>
              </a:rPr>
              <a:t>lebam</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Penyebab</a:t>
            </a:r>
            <a:r>
              <a:rPr lang="en-US" sz="2400" dirty="0" smtClean="0">
                <a:latin typeface="Agency FB" panose="020B0503020202020204" pitchFamily="34" charset="0"/>
              </a:rPr>
              <a:t> </a:t>
            </a:r>
            <a:r>
              <a:rPr lang="en-US" sz="2400" dirty="0" err="1" smtClean="0">
                <a:latin typeface="Agency FB" panose="020B0503020202020204" pitchFamily="34" charset="0"/>
              </a:rPr>
              <a:t>kelelahan</a:t>
            </a:r>
            <a:r>
              <a:rPr lang="en-US" sz="2400" dirty="0" smtClean="0">
                <a:latin typeface="Agency FB" panose="020B0503020202020204" pitchFamily="34" charset="0"/>
              </a:rPr>
              <a:t>/fatigue</a:t>
            </a:r>
          </a:p>
          <a:p>
            <a:r>
              <a:rPr lang="en-US" sz="2400" dirty="0" smtClean="0">
                <a:latin typeface="Agency FB" panose="020B0503020202020204" pitchFamily="34" charset="0"/>
              </a:rPr>
              <a:t>·         </a:t>
            </a:r>
            <a:r>
              <a:rPr lang="en-US" sz="2400" dirty="0" err="1" smtClean="0">
                <a:latin typeface="Agency FB" panose="020B0503020202020204" pitchFamily="34" charset="0"/>
              </a:rPr>
              <a:t>Polisitemia</a:t>
            </a:r>
            <a:r>
              <a:rPr lang="en-US" sz="2400" dirty="0" smtClean="0">
                <a:latin typeface="Agency FB" panose="020B0503020202020204" pitchFamily="34" charset="0"/>
              </a:rPr>
              <a:t>/</a:t>
            </a:r>
            <a:r>
              <a:rPr lang="en-US" sz="2400" dirty="0" err="1" smtClean="0">
                <a:latin typeface="Agency FB" panose="020B0503020202020204" pitchFamily="34" charset="0"/>
              </a:rPr>
              <a:t>eritrositosis</a:t>
            </a:r>
            <a:r>
              <a:rPr lang="en-US" sz="2400" dirty="0" smtClean="0">
                <a:latin typeface="Agency FB" panose="020B0503020202020204" pitchFamily="34" charset="0"/>
              </a:rPr>
              <a:t>/</a:t>
            </a:r>
            <a:r>
              <a:rPr lang="en-US" sz="2400" dirty="0" err="1" smtClean="0">
                <a:latin typeface="Agency FB" panose="020B0503020202020204" pitchFamily="34" charset="0"/>
              </a:rPr>
              <a:t>kelebihan</a:t>
            </a:r>
            <a:r>
              <a:rPr lang="en-US" sz="2400" dirty="0" smtClean="0">
                <a:latin typeface="Agency FB" panose="020B0503020202020204" pitchFamily="34" charset="0"/>
              </a:rPr>
              <a:t> </a:t>
            </a:r>
            <a:r>
              <a:rPr lang="en-US" sz="2400" dirty="0" err="1" smtClean="0">
                <a:latin typeface="Agency FB" panose="020B0503020202020204" pitchFamily="34" charset="0"/>
              </a:rPr>
              <a:t>sel</a:t>
            </a:r>
            <a:r>
              <a:rPr lang="en-US" sz="2400" dirty="0" smtClean="0">
                <a:latin typeface="Agency FB" panose="020B0503020202020204" pitchFamily="34" charset="0"/>
              </a:rPr>
              <a:t> </a:t>
            </a:r>
            <a:r>
              <a:rPr lang="en-US" sz="2400" dirty="0" err="1" smtClean="0">
                <a:latin typeface="Agency FB" panose="020B0503020202020204" pitchFamily="34" charset="0"/>
              </a:rPr>
              <a:t>darah</a:t>
            </a:r>
            <a:r>
              <a:rPr lang="en-US" sz="2400" dirty="0" smtClean="0">
                <a:latin typeface="Agency FB" panose="020B0503020202020204" pitchFamily="34" charset="0"/>
              </a:rPr>
              <a:t> </a:t>
            </a:r>
            <a:r>
              <a:rPr lang="en-US" sz="2400" dirty="0" err="1" smtClean="0">
                <a:latin typeface="Agency FB" panose="020B0503020202020204" pitchFamily="34" charset="0"/>
              </a:rPr>
              <a:t>merah</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Kehilangan</a:t>
            </a:r>
            <a:r>
              <a:rPr lang="en-US" sz="2400" dirty="0" smtClean="0">
                <a:latin typeface="Agency FB" panose="020B0503020202020204" pitchFamily="34" charset="0"/>
              </a:rPr>
              <a:t> </a:t>
            </a:r>
            <a:r>
              <a:rPr lang="en-US" sz="2400" dirty="0" err="1" smtClean="0">
                <a:latin typeface="Agency FB" panose="020B0503020202020204" pitchFamily="34" charset="0"/>
              </a:rPr>
              <a:t>darah</a:t>
            </a:r>
            <a:endParaRPr lang="en-US" sz="2400" dirty="0" smtClean="0">
              <a:latin typeface="Agency FB" panose="020B0503020202020204" pitchFamily="34" charset="0"/>
            </a:endParaRPr>
          </a:p>
          <a:p>
            <a:endParaRPr lang="en-US" sz="2400" dirty="0" smtClean="0">
              <a:latin typeface="Agency FB" panose="020B0503020202020204" pitchFamily="34" charset="0"/>
            </a:endParaRPr>
          </a:p>
          <a:p>
            <a:endParaRPr lang="en-US" sz="2400" dirty="0">
              <a:latin typeface="Agency FB" panose="020B0503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57" y="4876800"/>
            <a:ext cx="2491880" cy="157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681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3158237" cy="584775"/>
          </a:xfrm>
          <a:prstGeom prst="rect">
            <a:avLst/>
          </a:prstGeom>
        </p:spPr>
        <p:txBody>
          <a:bodyPr wrap="none">
            <a:spAutoFit/>
          </a:bodyPr>
          <a:lstStyle/>
          <a:p>
            <a:r>
              <a:rPr lang="en-US" sz="3200" b="1" dirty="0" smtClean="0">
                <a:solidFill>
                  <a:srgbClr val="FFFF00"/>
                </a:solidFill>
                <a:latin typeface="Agency FB" panose="020B0503020202020204" pitchFamily="34" charset="0"/>
                <a:cs typeface="Calibri" pitchFamily="34" charset="0"/>
              </a:rPr>
              <a:t>PENANGANAN PASIEN</a:t>
            </a:r>
            <a:endParaRPr lang="en-US" sz="3200" dirty="0"/>
          </a:p>
        </p:txBody>
      </p:sp>
      <p:sp>
        <p:nvSpPr>
          <p:cNvPr id="6" name="Rectangle 5"/>
          <p:cNvSpPr/>
          <p:nvPr/>
        </p:nvSpPr>
        <p:spPr>
          <a:xfrm>
            <a:off x="511629" y="1524000"/>
            <a:ext cx="8382000" cy="4524315"/>
          </a:xfrm>
          <a:prstGeom prst="rect">
            <a:avLst/>
          </a:prstGeom>
        </p:spPr>
        <p:txBody>
          <a:bodyPr wrap="square">
            <a:spAutoFit/>
          </a:bodyPr>
          <a:lstStyle/>
          <a:p>
            <a:r>
              <a:rPr lang="en-US" sz="2400" dirty="0" smtClean="0">
                <a:latin typeface="Agency FB" panose="020B0503020202020204" pitchFamily="34" charset="0"/>
              </a:rPr>
              <a:t> </a:t>
            </a:r>
          </a:p>
          <a:p>
            <a:r>
              <a:rPr lang="en-US" sz="2400" dirty="0" err="1" smtClean="0">
                <a:latin typeface="Agency FB" panose="020B0503020202020204" pitchFamily="34" charset="0"/>
              </a:rPr>
              <a:t>Perlu</a:t>
            </a:r>
            <a:r>
              <a:rPr lang="en-US" sz="2400" dirty="0" smtClean="0">
                <a:latin typeface="Agency FB" panose="020B0503020202020204" pitchFamily="34" charset="0"/>
              </a:rPr>
              <a:t> </a:t>
            </a:r>
            <a:r>
              <a:rPr lang="en-US" sz="2400" dirty="0" err="1" smtClean="0">
                <a:latin typeface="Agency FB" panose="020B0503020202020204" pitchFamily="34" charset="0"/>
              </a:rPr>
              <a:t>diperoleh</a:t>
            </a:r>
            <a:r>
              <a:rPr lang="en-US" sz="2400" dirty="0" smtClean="0">
                <a:latin typeface="Agency FB" panose="020B0503020202020204" pitchFamily="34" charset="0"/>
              </a:rPr>
              <a:t> </a:t>
            </a:r>
            <a:r>
              <a:rPr lang="en-US" sz="2400" dirty="0" err="1" smtClean="0">
                <a:latin typeface="Agency FB" panose="020B0503020202020204" pitchFamily="34" charset="0"/>
              </a:rPr>
              <a:t>informasi</a:t>
            </a:r>
            <a:r>
              <a:rPr lang="en-US" sz="2400" dirty="0" smtClean="0">
                <a:latin typeface="Agency FB" panose="020B0503020202020204" pitchFamily="34" charset="0"/>
              </a:rPr>
              <a:t> </a:t>
            </a:r>
            <a:r>
              <a:rPr lang="en-US" sz="2400" dirty="0" err="1" smtClean="0">
                <a:latin typeface="Agency FB" panose="020B0503020202020204" pitchFamily="34" charset="0"/>
              </a:rPr>
              <a:t>apakah</a:t>
            </a:r>
            <a:r>
              <a:rPr lang="en-US" sz="2400" dirty="0" smtClean="0">
                <a:latin typeface="Agency FB" panose="020B0503020202020204" pitchFamily="34" charset="0"/>
              </a:rPr>
              <a:t> </a:t>
            </a:r>
            <a:r>
              <a:rPr lang="en-US" sz="2400" dirty="0" err="1" smtClean="0">
                <a:latin typeface="Agency FB" panose="020B0503020202020204" pitchFamily="34" charset="0"/>
              </a:rPr>
              <a:t>pasien</a:t>
            </a:r>
            <a:r>
              <a:rPr lang="en-US" sz="2400" dirty="0" smtClean="0">
                <a:latin typeface="Agency FB" panose="020B0503020202020204" pitchFamily="34" charset="0"/>
              </a:rPr>
              <a:t>:</a:t>
            </a:r>
          </a:p>
          <a:p>
            <a:r>
              <a:rPr lang="en-US" sz="2400" dirty="0" smtClean="0">
                <a:latin typeface="Agency FB" panose="020B0503020202020204" pitchFamily="34" charset="0"/>
              </a:rPr>
              <a:t>·         </a:t>
            </a:r>
            <a:r>
              <a:rPr lang="en-US" sz="2400" dirty="0" err="1" smtClean="0">
                <a:latin typeface="Agency FB" panose="020B0503020202020204" pitchFamily="34" charset="0"/>
              </a:rPr>
              <a:t>Sedang</a:t>
            </a:r>
            <a:r>
              <a:rPr lang="en-US" sz="2400" dirty="0" smtClean="0">
                <a:latin typeface="Agency FB" panose="020B0503020202020204" pitchFamily="34" charset="0"/>
              </a:rPr>
              <a:t>/</a:t>
            </a:r>
            <a:r>
              <a:rPr lang="en-US" sz="2400" dirty="0" err="1" smtClean="0">
                <a:latin typeface="Agency FB" panose="020B0503020202020204" pitchFamily="34" charset="0"/>
              </a:rPr>
              <a:t>telah</a:t>
            </a:r>
            <a:r>
              <a:rPr lang="en-US" sz="2400" dirty="0" smtClean="0">
                <a:latin typeface="Agency FB" panose="020B0503020202020204" pitchFamily="34" charset="0"/>
              </a:rPr>
              <a:t> </a:t>
            </a:r>
            <a:r>
              <a:rPr lang="en-US" sz="2400" dirty="0" err="1" smtClean="0">
                <a:latin typeface="Agency FB" panose="020B0503020202020204" pitchFamily="34" charset="0"/>
              </a:rPr>
              <a:t>mengkonsumsi</a:t>
            </a:r>
            <a:r>
              <a:rPr lang="en-US" sz="2400" dirty="0" smtClean="0">
                <a:latin typeface="Agency FB" panose="020B0503020202020204" pitchFamily="34" charset="0"/>
              </a:rPr>
              <a:t> </a:t>
            </a:r>
            <a:r>
              <a:rPr lang="en-US" sz="2400" dirty="0" err="1" smtClean="0">
                <a:latin typeface="Agency FB" panose="020B0503020202020204" pitchFamily="34" charset="0"/>
              </a:rPr>
              <a:t>obat-obatan</a:t>
            </a:r>
            <a:r>
              <a:rPr lang="en-US" sz="2400" dirty="0" smtClean="0">
                <a:latin typeface="Agency FB" panose="020B0503020202020204" pitchFamily="34" charset="0"/>
              </a:rPr>
              <a:t> </a:t>
            </a:r>
            <a:r>
              <a:rPr lang="en-US" sz="2400" dirty="0" err="1" smtClean="0">
                <a:latin typeface="Agency FB" panose="020B0503020202020204" pitchFamily="34" charset="0"/>
              </a:rPr>
              <a:t>seperti</a:t>
            </a:r>
            <a:r>
              <a:rPr lang="en-US" sz="2400" dirty="0" smtClean="0">
                <a:latin typeface="Agency FB" panose="020B0503020202020204" pitchFamily="34" charset="0"/>
              </a:rPr>
              <a:t> : </a:t>
            </a:r>
            <a:r>
              <a:rPr lang="en-US" sz="2400" dirty="0" err="1" smtClean="0">
                <a:latin typeface="Agency FB" panose="020B0503020202020204" pitchFamily="34" charset="0"/>
              </a:rPr>
              <a:t>Golongan</a:t>
            </a:r>
            <a:r>
              <a:rPr lang="en-US" sz="2400" dirty="0" smtClean="0">
                <a:latin typeface="Agency FB" panose="020B0503020202020204" pitchFamily="34" charset="0"/>
              </a:rPr>
              <a:t> </a:t>
            </a:r>
            <a:r>
              <a:rPr lang="en-US" sz="2400" dirty="0" err="1" smtClean="0">
                <a:latin typeface="Agency FB" panose="020B0503020202020204" pitchFamily="34" charset="0"/>
              </a:rPr>
              <a:t>Antibiotik</a:t>
            </a:r>
            <a:r>
              <a:rPr lang="en-US" sz="2400" dirty="0" smtClean="0">
                <a:latin typeface="Agency FB" panose="020B0503020202020204" pitchFamily="34" charset="0"/>
              </a:rPr>
              <a:t>, </a:t>
            </a:r>
            <a:r>
              <a:rPr lang="en-US" sz="2400" dirty="0" err="1" smtClean="0">
                <a:latin typeface="Agency FB" panose="020B0503020202020204" pitchFamily="34" charset="0"/>
              </a:rPr>
              <a:t>Golongan</a:t>
            </a:r>
            <a:r>
              <a:rPr lang="en-US" sz="2400" dirty="0" smtClean="0">
                <a:latin typeface="Agency FB" panose="020B0503020202020204" pitchFamily="34" charset="0"/>
              </a:rPr>
              <a:t> Steroid, </a:t>
            </a:r>
            <a:r>
              <a:rPr lang="en-US" sz="2400" dirty="0" err="1" smtClean="0">
                <a:latin typeface="Agency FB" panose="020B0503020202020204" pitchFamily="34" charset="0"/>
              </a:rPr>
              <a:t>Meprobamate</a:t>
            </a:r>
            <a:r>
              <a:rPr lang="en-US" sz="2400" dirty="0" smtClean="0">
                <a:latin typeface="Agency FB" panose="020B0503020202020204" pitchFamily="34" charset="0"/>
              </a:rPr>
              <a:t>, </a:t>
            </a:r>
            <a:r>
              <a:rPr lang="en-US" sz="2400" dirty="0" err="1" smtClean="0">
                <a:latin typeface="Agency FB" panose="020B0503020202020204" pitchFamily="34" charset="0"/>
              </a:rPr>
              <a:t>Golongan</a:t>
            </a:r>
            <a:r>
              <a:rPr lang="en-US" sz="2400" dirty="0" smtClean="0">
                <a:latin typeface="Agency FB" panose="020B0503020202020204" pitchFamily="34" charset="0"/>
              </a:rPr>
              <a:t> </a:t>
            </a:r>
            <a:r>
              <a:rPr lang="en-US" sz="2400" dirty="0" err="1" smtClean="0">
                <a:latin typeface="Agency FB" panose="020B0503020202020204" pitchFamily="34" charset="0"/>
              </a:rPr>
              <a:t>Tiazid</a:t>
            </a:r>
            <a:r>
              <a:rPr lang="en-US" sz="2400" dirty="0" smtClean="0">
                <a:latin typeface="Agency FB" panose="020B0503020202020204" pitchFamily="34" charset="0"/>
              </a:rPr>
              <a:t>, </a:t>
            </a:r>
            <a:r>
              <a:rPr lang="en-US" sz="2400" dirty="0" err="1" smtClean="0">
                <a:latin typeface="Agency FB" panose="020B0503020202020204" pitchFamily="34" charset="0"/>
              </a:rPr>
              <a:t>Golongan</a:t>
            </a:r>
            <a:r>
              <a:rPr lang="en-US" sz="2400" dirty="0" smtClean="0">
                <a:latin typeface="Agency FB" panose="020B0503020202020204" pitchFamily="34" charset="0"/>
              </a:rPr>
              <a:t> </a:t>
            </a:r>
            <a:r>
              <a:rPr lang="en-US" sz="2400" dirty="0" err="1" smtClean="0">
                <a:latin typeface="Agency FB" panose="020B0503020202020204" pitchFamily="34" charset="0"/>
              </a:rPr>
              <a:t>Kinidin</a:t>
            </a:r>
            <a:r>
              <a:rPr lang="en-US" sz="2400" dirty="0" smtClean="0">
                <a:latin typeface="Agency FB" panose="020B0503020202020204" pitchFamily="34" charset="0"/>
              </a:rPr>
              <a:t>, </a:t>
            </a:r>
            <a:r>
              <a:rPr lang="en-US" sz="2400" dirty="0" err="1" smtClean="0">
                <a:latin typeface="Agency FB" panose="020B0503020202020204" pitchFamily="34" charset="0"/>
              </a:rPr>
              <a:t>atau</a:t>
            </a:r>
            <a:r>
              <a:rPr lang="en-US" sz="2400" dirty="0" smtClean="0">
                <a:latin typeface="Agency FB" panose="020B0503020202020204" pitchFamily="34" charset="0"/>
              </a:rPr>
              <a:t> </a:t>
            </a:r>
            <a:r>
              <a:rPr lang="en-US" sz="2400" dirty="0" err="1" smtClean="0">
                <a:latin typeface="Agency FB" panose="020B0503020202020204" pitchFamily="34" charset="0"/>
              </a:rPr>
              <a:t>obat-obat</a:t>
            </a:r>
            <a:r>
              <a:rPr lang="en-US" sz="2400" dirty="0" smtClean="0">
                <a:latin typeface="Agency FB" panose="020B0503020202020204" pitchFamily="34" charset="0"/>
              </a:rPr>
              <a:t> </a:t>
            </a:r>
            <a:r>
              <a:rPr lang="en-US" sz="2400" dirty="0" err="1" smtClean="0">
                <a:latin typeface="Agency FB" panose="020B0503020202020204" pitchFamily="34" charset="0"/>
              </a:rPr>
              <a:t>Kemoterapi</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Memiliki</a:t>
            </a:r>
            <a:r>
              <a:rPr lang="en-US" sz="2400" dirty="0" smtClean="0">
                <a:latin typeface="Agency FB" panose="020B0503020202020204" pitchFamily="34" charset="0"/>
              </a:rPr>
              <a:t> level </a:t>
            </a:r>
            <a:r>
              <a:rPr lang="en-US" sz="2400" dirty="0" err="1" smtClean="0">
                <a:latin typeface="Agency FB" panose="020B0503020202020204" pitchFamily="34" charset="0"/>
              </a:rPr>
              <a:t>Trigliserid</a:t>
            </a:r>
            <a:r>
              <a:rPr lang="en-US" sz="2400" dirty="0" smtClean="0">
                <a:latin typeface="Agency FB" panose="020B0503020202020204" pitchFamily="34" charset="0"/>
              </a:rPr>
              <a:t> </a:t>
            </a:r>
            <a:r>
              <a:rPr lang="en-US" sz="2400" dirty="0" err="1" smtClean="0">
                <a:latin typeface="Agency FB" panose="020B0503020202020204" pitchFamily="34" charset="0"/>
              </a:rPr>
              <a:t>tinggi</a:t>
            </a:r>
            <a:r>
              <a:rPr lang="en-US" sz="2400" dirty="0" smtClean="0">
                <a:latin typeface="Agency FB" panose="020B0503020202020204" pitchFamily="34" charset="0"/>
              </a:rPr>
              <a:t>, yang </a:t>
            </a:r>
            <a:r>
              <a:rPr lang="en-US" sz="2400" dirty="0" err="1" smtClean="0">
                <a:latin typeface="Agency FB" panose="020B0503020202020204" pitchFamily="34" charset="0"/>
              </a:rPr>
              <a:t>akan</a:t>
            </a:r>
            <a:r>
              <a:rPr lang="en-US" sz="2400" dirty="0" smtClean="0">
                <a:latin typeface="Agency FB" panose="020B0503020202020204" pitchFamily="34" charset="0"/>
              </a:rPr>
              <a:t> </a:t>
            </a:r>
            <a:r>
              <a:rPr lang="en-US" sz="2400" dirty="0" err="1" smtClean="0">
                <a:latin typeface="Agency FB" panose="020B0503020202020204" pitchFamily="34" charset="0"/>
              </a:rPr>
              <a:t>mempengaruhi</a:t>
            </a:r>
            <a:r>
              <a:rPr lang="en-US" sz="2400" dirty="0" smtClean="0">
                <a:latin typeface="Agency FB" panose="020B0503020202020204" pitchFamily="34" charset="0"/>
              </a:rPr>
              <a:t> </a:t>
            </a:r>
            <a:r>
              <a:rPr lang="en-US" sz="2400" dirty="0" err="1" smtClean="0">
                <a:latin typeface="Agency FB" panose="020B0503020202020204" pitchFamily="34" charset="0"/>
              </a:rPr>
              <a:t>tes</a:t>
            </a:r>
            <a:r>
              <a:rPr lang="en-US" sz="2400" dirty="0" smtClean="0">
                <a:latin typeface="Agency FB" panose="020B0503020202020204" pitchFamily="34" charset="0"/>
              </a:rPr>
              <a:t> Hemoglobin.</a:t>
            </a:r>
          </a:p>
          <a:p>
            <a:r>
              <a:rPr lang="en-US" sz="2400" dirty="0" smtClean="0">
                <a:latin typeface="Agency FB" panose="020B0503020202020204" pitchFamily="34" charset="0"/>
              </a:rPr>
              <a:t>·         Ada </a:t>
            </a:r>
            <a:r>
              <a:rPr lang="en-US" sz="2400" dirty="0" err="1" smtClean="0">
                <a:latin typeface="Agency FB" panose="020B0503020202020204" pitchFamily="34" charset="0"/>
              </a:rPr>
              <a:t>pembengkakan</a:t>
            </a:r>
            <a:r>
              <a:rPr lang="en-US" sz="2400" dirty="0" smtClean="0">
                <a:latin typeface="Agency FB" panose="020B0503020202020204" pitchFamily="34" charset="0"/>
              </a:rPr>
              <a:t> </a:t>
            </a:r>
            <a:r>
              <a:rPr lang="en-US" sz="2400" dirty="0" err="1" smtClean="0">
                <a:latin typeface="Agency FB" panose="020B0503020202020204" pitchFamily="34" charset="0"/>
              </a:rPr>
              <a:t>limfa</a:t>
            </a:r>
            <a:r>
              <a:rPr lang="en-US" sz="2400" dirty="0" smtClean="0">
                <a:latin typeface="Agency FB" panose="020B0503020202020204" pitchFamily="34" charset="0"/>
              </a:rPr>
              <a:t>, yang </a:t>
            </a:r>
            <a:r>
              <a:rPr lang="en-US" sz="2400" dirty="0" err="1" smtClean="0">
                <a:latin typeface="Agency FB" panose="020B0503020202020204" pitchFamily="34" charset="0"/>
              </a:rPr>
              <a:t>akan</a:t>
            </a:r>
            <a:r>
              <a:rPr lang="en-US" sz="2400" dirty="0" smtClean="0">
                <a:latin typeface="Agency FB" panose="020B0503020202020204" pitchFamily="34" charset="0"/>
              </a:rPr>
              <a:t> </a:t>
            </a:r>
            <a:r>
              <a:rPr lang="en-US" sz="2400" dirty="0" err="1" smtClean="0">
                <a:latin typeface="Agency FB" panose="020B0503020202020204" pitchFamily="34" charset="0"/>
              </a:rPr>
              <a:t>mengurangi</a:t>
            </a:r>
            <a:r>
              <a:rPr lang="en-US" sz="2400" dirty="0" smtClean="0">
                <a:latin typeface="Agency FB" panose="020B0503020202020204" pitchFamily="34" charset="0"/>
              </a:rPr>
              <a:t> </a:t>
            </a:r>
            <a:r>
              <a:rPr lang="en-US" sz="2400" dirty="0" err="1" smtClean="0">
                <a:latin typeface="Agency FB" panose="020B0503020202020204" pitchFamily="34" charset="0"/>
              </a:rPr>
              <a:t>jumlah</a:t>
            </a:r>
            <a:r>
              <a:rPr lang="en-US" sz="2400" dirty="0" smtClean="0">
                <a:latin typeface="Agency FB" panose="020B0503020202020204" pitchFamily="34" charset="0"/>
              </a:rPr>
              <a:t> </a:t>
            </a:r>
            <a:r>
              <a:rPr lang="en-US" sz="2400" dirty="0" err="1" smtClean="0">
                <a:latin typeface="Agency FB" panose="020B0503020202020204" pitchFamily="34" charset="0"/>
              </a:rPr>
              <a:t>trombosit</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keadaan</a:t>
            </a:r>
            <a:r>
              <a:rPr lang="en-US" sz="2400" dirty="0" smtClean="0">
                <a:latin typeface="Agency FB" panose="020B0503020202020204" pitchFamily="34" charset="0"/>
              </a:rPr>
              <a:t> </a:t>
            </a:r>
            <a:r>
              <a:rPr lang="en-US" sz="2400" dirty="0" err="1" smtClean="0">
                <a:latin typeface="Agency FB" panose="020B0503020202020204" pitchFamily="34" charset="0"/>
              </a:rPr>
              <a:t>hamil</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Memiliki</a:t>
            </a:r>
            <a:r>
              <a:rPr lang="en-US" sz="2400" dirty="0" smtClean="0">
                <a:latin typeface="Agency FB" panose="020B0503020202020204" pitchFamily="34" charset="0"/>
              </a:rPr>
              <a:t> </a:t>
            </a:r>
            <a:r>
              <a:rPr lang="en-US" sz="2400" dirty="0" err="1" smtClean="0">
                <a:latin typeface="Agency FB" panose="020B0503020202020204" pitchFamily="34" charset="0"/>
              </a:rPr>
              <a:t>kebiasaan</a:t>
            </a:r>
            <a:r>
              <a:rPr lang="en-US" sz="2400" dirty="0" smtClean="0">
                <a:latin typeface="Agency FB" panose="020B0503020202020204" pitchFamily="34" charset="0"/>
              </a:rPr>
              <a:t> </a:t>
            </a:r>
            <a:r>
              <a:rPr lang="en-US" sz="2400" dirty="0" err="1" smtClean="0">
                <a:latin typeface="Agency FB" panose="020B0503020202020204" pitchFamily="34" charset="0"/>
              </a:rPr>
              <a:t>merokok</a:t>
            </a:r>
            <a:endParaRPr lang="en-US" sz="2400" dirty="0" smtClean="0">
              <a:latin typeface="Agency FB" panose="020B0503020202020204" pitchFamily="34" charset="0"/>
            </a:endParaRPr>
          </a:p>
          <a:p>
            <a:r>
              <a:rPr lang="en-US" sz="2400" dirty="0" smtClean="0">
                <a:latin typeface="Agency FB" panose="020B0503020202020204" pitchFamily="34" charset="0"/>
              </a:rPr>
              <a:t>·         </a:t>
            </a:r>
            <a:r>
              <a:rPr lang="en-US" sz="2400" dirty="0" err="1" smtClean="0">
                <a:latin typeface="Agency FB" panose="020B0503020202020204" pitchFamily="34" charset="0"/>
              </a:rPr>
              <a:t>Dalam</a:t>
            </a:r>
            <a:r>
              <a:rPr lang="en-US" sz="2400" dirty="0" smtClean="0">
                <a:latin typeface="Agency FB" panose="020B0503020202020204" pitchFamily="34" charset="0"/>
              </a:rPr>
              <a:t> </a:t>
            </a:r>
            <a:r>
              <a:rPr lang="en-US" sz="2400" dirty="0" err="1" smtClean="0">
                <a:latin typeface="Agency FB" panose="020B0503020202020204" pitchFamily="34" charset="0"/>
              </a:rPr>
              <a:t>keadaan</a:t>
            </a:r>
            <a:r>
              <a:rPr lang="en-US" sz="2400" dirty="0" smtClean="0">
                <a:latin typeface="Agency FB" panose="020B0503020202020204" pitchFamily="34" charset="0"/>
              </a:rPr>
              <a:t> stress</a:t>
            </a:r>
          </a:p>
          <a:p>
            <a:r>
              <a:rPr lang="en-US" sz="2400" dirty="0" smtClean="0">
                <a:latin typeface="Agency FB" panose="020B0503020202020204" pitchFamily="34" charset="0"/>
              </a:rPr>
              <a:t>·         </a:t>
            </a:r>
            <a:r>
              <a:rPr lang="en-US" sz="2400" dirty="0" err="1" smtClean="0">
                <a:latin typeface="Agency FB" panose="020B0503020202020204" pitchFamily="34" charset="0"/>
              </a:rPr>
              <a:t>Habis</a:t>
            </a:r>
            <a:r>
              <a:rPr lang="en-US" sz="2400" dirty="0" smtClean="0">
                <a:latin typeface="Agency FB" panose="020B0503020202020204" pitchFamily="34" charset="0"/>
              </a:rPr>
              <a:t> </a:t>
            </a:r>
            <a:r>
              <a:rPr lang="en-US" sz="2400" dirty="0" err="1" smtClean="0">
                <a:latin typeface="Agency FB" panose="020B0503020202020204" pitchFamily="34" charset="0"/>
              </a:rPr>
              <a:t>beraktifitas</a:t>
            </a:r>
            <a:r>
              <a:rPr lang="en-US" sz="2400" dirty="0" smtClean="0">
                <a:latin typeface="Agency FB" panose="020B0503020202020204" pitchFamily="34" charset="0"/>
              </a:rPr>
              <a:t>/</a:t>
            </a:r>
            <a:r>
              <a:rPr lang="en-US" sz="2400" dirty="0" err="1" smtClean="0">
                <a:latin typeface="Agency FB" panose="020B0503020202020204" pitchFamily="34" charset="0"/>
              </a:rPr>
              <a:t>olah</a:t>
            </a:r>
            <a:r>
              <a:rPr lang="en-US" sz="2400" dirty="0" smtClean="0">
                <a:latin typeface="Agency FB" panose="020B0503020202020204" pitchFamily="34" charset="0"/>
              </a:rPr>
              <a:t> raga </a:t>
            </a:r>
            <a:r>
              <a:rPr lang="en-US" sz="2400" dirty="0" err="1" smtClean="0">
                <a:latin typeface="Agency FB" panose="020B0503020202020204" pitchFamily="34" charset="0"/>
              </a:rPr>
              <a:t>sebelum</a:t>
            </a:r>
            <a:r>
              <a:rPr lang="en-US" sz="2400" dirty="0" smtClean="0">
                <a:latin typeface="Agency FB" panose="020B0503020202020204" pitchFamily="34" charset="0"/>
              </a:rPr>
              <a:t> </a:t>
            </a:r>
            <a:r>
              <a:rPr lang="en-US" sz="2400" dirty="0" err="1" smtClean="0">
                <a:latin typeface="Agency FB" panose="020B0503020202020204" pitchFamily="34" charset="0"/>
              </a:rPr>
              <a:t>pemeriksaan</a:t>
            </a:r>
            <a:r>
              <a:rPr lang="en-US" sz="2400" dirty="0" smtClean="0">
                <a:latin typeface="Agency FB" panose="020B0503020202020204" pitchFamily="34" charset="0"/>
              </a:rPr>
              <a:t> </a:t>
            </a:r>
            <a:r>
              <a:rPr lang="en-US" sz="2400" dirty="0" err="1" smtClean="0">
                <a:latin typeface="Agency FB" panose="020B0503020202020204" pitchFamily="34" charset="0"/>
              </a:rPr>
              <a:t>dijalankan</a:t>
            </a:r>
            <a:endParaRPr lang="en-US" sz="2400" dirty="0" smtClean="0">
              <a:latin typeface="Agency FB" panose="020B0503020202020204" pitchFamily="34" charset="0"/>
            </a:endParaRPr>
          </a:p>
          <a:p>
            <a:endParaRPr lang="en-US" sz="2400" dirty="0" smtClean="0">
              <a:latin typeface="Agency FB" panose="020B0503020202020204" pitchFamily="34" charset="0"/>
            </a:endParaRPr>
          </a:p>
        </p:txBody>
      </p:sp>
    </p:spTree>
    <p:extLst>
      <p:ext uri="{BB962C8B-B14F-4D97-AF65-F5344CB8AC3E}">
        <p14:creationId xmlns:p14="http://schemas.microsoft.com/office/powerpoint/2010/main" val="2996984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U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3704</Words>
  <Application>Microsoft Office PowerPoint</Application>
  <PresentationFormat>On-screen Show (4:3)</PresentationFormat>
  <Paragraphs>379</Paragraphs>
  <Slides>50</Slides>
  <Notes>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PPT UEU</vt:lpstr>
      <vt:lpstr>PEMERIKSAAN LABORATORIUM DALAM PENUNJANG DIAGNOSTIK FISIOTERAPI Pertemuan 8</vt:lpstr>
      <vt:lpstr>INVESTIGATIONS </vt:lpstr>
      <vt:lpstr>PEMERIKSAAN LABORATORIUM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User</dc:creator>
  <cp:lastModifiedBy>Staff</cp:lastModifiedBy>
  <cp:revision>58</cp:revision>
  <dcterms:created xsi:type="dcterms:W3CDTF">2018-05-16T04:00:11Z</dcterms:created>
  <dcterms:modified xsi:type="dcterms:W3CDTF">2018-07-29T02:31:31Z</dcterms:modified>
</cp:coreProperties>
</file>