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95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5" r:id="rId18"/>
    <p:sldId id="287" r:id="rId19"/>
    <p:sldId id="288" r:id="rId20"/>
    <p:sldId id="289" r:id="rId21"/>
    <p:sldId id="283" r:id="rId22"/>
    <p:sldId id="291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7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091A-8610-44AA-B6B1-290C7679EE55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F7263-607B-4B94-980D-88F28371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atinLnBrk="1"/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atinLnBrk="1"/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2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2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0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2E587EC-4A3E-4030-BABC-5E0C0236501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4B9519-C8B1-4E82-966F-744A36AA8B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ynviscone.com/about-knee-osteoarthritis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synviscone.com/about-knee-osteoarthritis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ynviscone.com/about-knee-osteoarthriti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3016"/>
            <a:ext cx="9144000" cy="24482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9000">
                <a:schemeClr val="bg1">
                  <a:alpha val="7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5436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ko-KR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EKO WIBOWO </a:t>
            </a:r>
            <a:r>
              <a:rPr lang="en-US" altLang="ko-KR" sz="1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S.Ft</a:t>
            </a:r>
            <a:r>
              <a:rPr lang="en-US" altLang="ko-KR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altLang="ko-KR" sz="1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Fis</a:t>
            </a:r>
            <a:endParaRPr lang="en-US" altLang="ko-KR" sz="12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4005064"/>
            <a:ext cx="5436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en-US" altLang="ko-KR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OSTEOARTHRITIS</a:t>
            </a:r>
            <a:endParaRPr lang="en-US" altLang="ko-KR" sz="36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38132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PENUNJANG DIAGNOSTIK FISIOTERAPI</a:t>
            </a:r>
            <a:endParaRPr lang="ko-KR" altLang="en-US" sz="8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Gambaran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676400"/>
            <a:ext cx="46513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Gambaran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MRI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199"/>
            <a:ext cx="3962400" cy="35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334000"/>
            <a:ext cx="687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- MRI </a:t>
            </a:r>
            <a:r>
              <a:rPr lang="en-US" dirty="0" err="1" smtClean="0">
                <a:latin typeface="Berlin Sans FB Demi" panose="020E0802020502020306" pitchFamily="34" charset="0"/>
              </a:rPr>
              <a:t>biasanya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tidak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diperlukan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secara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rutin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- MRI </a:t>
            </a:r>
            <a:r>
              <a:rPr lang="en-US" dirty="0" err="1" smtClean="0">
                <a:latin typeface="Berlin Sans FB Demi" panose="020E0802020502020306" pitchFamily="34" charset="0"/>
              </a:rPr>
              <a:t>dapat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menunjukkan</a:t>
            </a:r>
            <a:r>
              <a:rPr lang="en-US" dirty="0" smtClean="0">
                <a:latin typeface="Berlin Sans FB Demi" panose="020E0802020502020306" pitchFamily="34" charset="0"/>
              </a:rPr>
              <a:t> status </a:t>
            </a:r>
            <a:r>
              <a:rPr lang="en-US" dirty="0" err="1" smtClean="0">
                <a:latin typeface="Berlin Sans FB Demi" panose="020E0802020502020306" pitchFamily="34" charset="0"/>
              </a:rPr>
              <a:t>ligamen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tulang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rawan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   yang </a:t>
            </a:r>
            <a:r>
              <a:rPr lang="en-US" dirty="0" err="1" smtClean="0">
                <a:latin typeface="Berlin Sans FB Demi" panose="020E0802020502020306" pitchFamily="34" charset="0"/>
              </a:rPr>
              <a:t>tidak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terlihat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pada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sinar</a:t>
            </a:r>
            <a:r>
              <a:rPr lang="en-US" dirty="0" smtClean="0">
                <a:latin typeface="Berlin Sans FB Demi" panose="020E0802020502020306" pitchFamily="34" charset="0"/>
              </a:rPr>
              <a:t> x. </a:t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- MRI </a:t>
            </a:r>
            <a:r>
              <a:rPr lang="en-US" dirty="0" err="1" smtClean="0">
                <a:latin typeface="Berlin Sans FB Demi" panose="020E0802020502020306" pitchFamily="34" charset="0"/>
              </a:rPr>
              <a:t>dapat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membantu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mendiagnosa</a:t>
            </a:r>
            <a:r>
              <a:rPr lang="en-US" dirty="0" smtClean="0">
                <a:latin typeface="Berlin Sans FB Demi" panose="020E0802020502020306" pitchFamily="34" charset="0"/>
              </a:rPr>
              <a:t> osteoarthritis </a:t>
            </a:r>
            <a:r>
              <a:rPr lang="en-US" dirty="0" err="1" smtClean="0">
                <a:latin typeface="Berlin Sans FB Demi" panose="020E0802020502020306" pitchFamily="34" charset="0"/>
              </a:rPr>
              <a:t>awal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OA KNEE GRADE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687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Berlin Sans FB Demi" panose="020E0802020502020306" pitchFamily="34" charset="0"/>
              </a:rPr>
              <a:t>Grade 1: penyempitan ruang sendi masih diragukan,  </a:t>
            </a:r>
          </a:p>
          <a:p>
            <a:r>
              <a:rPr lang="sv-SE" dirty="0" smtClean="0">
                <a:latin typeface="Berlin Sans FB Demi" panose="020E0802020502020306" pitchFamily="34" charset="0"/>
              </a:rPr>
              <a:t>                     kemungkinan adanya osteophytic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1524000"/>
            <a:ext cx="416877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30874" y="6172200"/>
            <a:ext cx="3124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Kellgren and Lawrence 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1332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OA KNEE GRADE 2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687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Berlin Sans FB Demi" panose="020E0802020502020306" pitchFamily="34" charset="0"/>
              </a:rPr>
              <a:t>Grade 2: Terdapat osteophytes dan terjadinya penyempitan</a:t>
            </a:r>
          </a:p>
          <a:p>
            <a:r>
              <a:rPr lang="sv-SE" dirty="0" smtClean="0">
                <a:latin typeface="Berlin Sans FB Demi" panose="020E0802020502020306" pitchFamily="34" charset="0"/>
              </a:rPr>
              <a:t>                      ruang sendi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874" y="6172200"/>
            <a:ext cx="3124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Kellgren and Lawrence </a:t>
            </a:r>
            <a:endParaRPr lang="id-ID" sz="2000" b="1" dirty="0"/>
          </a:p>
        </p:txBody>
      </p:sp>
      <p:pic>
        <p:nvPicPr>
          <p:cNvPr id="7" name="Content Placeholder 7" descr="X-ray dari lutut dengan grade 2 osteoarthriti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3810000" cy="370477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9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OA KNEE GRADE 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687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Berlin Sans FB Demi" panose="020E0802020502020306" pitchFamily="34" charset="0"/>
              </a:rPr>
              <a:t>Grade 3:   Adanya beberapa osteofit, penyempitan ruang  sendi</a:t>
            </a:r>
          </a:p>
          <a:p>
            <a:r>
              <a:rPr lang="sv-SE" dirty="0" smtClean="0">
                <a:latin typeface="Berlin Sans FB Demi" panose="020E0802020502020306" pitchFamily="34" charset="0"/>
              </a:rPr>
              <a:t>                  semaking jelas, kemungkinan  terjadinya  deformitas.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874" y="6172200"/>
            <a:ext cx="3124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Kellgren and Lawrence </a:t>
            </a:r>
            <a:endParaRPr lang="id-ID" sz="2000" b="1" dirty="0"/>
          </a:p>
        </p:txBody>
      </p:sp>
      <p:pic>
        <p:nvPicPr>
          <p:cNvPr id="8" name="Content Placeholder 7" descr="X-ray dari lutut dengan grade 3 osteoarthritis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37" y="1371600"/>
            <a:ext cx="3581400" cy="3810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OA KNEE GRADE 4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6873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Berlin Sans FB Demi" panose="020E0802020502020306" pitchFamily="34" charset="0"/>
              </a:rPr>
              <a:t>Grade 4: Osteophytes yang besar, ditandai penyempitan </a:t>
            </a:r>
          </a:p>
          <a:p>
            <a:r>
              <a:rPr lang="sv-SE" dirty="0" smtClean="0">
                <a:latin typeface="Berlin Sans FB Demi" panose="020E0802020502020306" pitchFamily="34" charset="0"/>
              </a:rPr>
              <a:t>                     ruang sendi, sklerosis parah dan terjadi deformitas</a:t>
            </a:r>
          </a:p>
          <a:p>
            <a:r>
              <a:rPr lang="sv-SE" dirty="0" smtClean="0">
                <a:latin typeface="Berlin Sans FB Demi" panose="020E0802020502020306" pitchFamily="34" charset="0"/>
              </a:rPr>
              <a:t>                     yang  jelas.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874" y="6172200"/>
            <a:ext cx="3124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Kellgren and Lawrence </a:t>
            </a:r>
            <a:endParaRPr lang="id-ID" sz="2000" b="1" dirty="0"/>
          </a:p>
        </p:txBody>
      </p:sp>
      <p:pic>
        <p:nvPicPr>
          <p:cNvPr id="7" name="Content Placeholder 5" descr="X-ray dari lutut dengan grade 4 osteoarthriti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7800"/>
            <a:ext cx="3962400" cy="37338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5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1" y="666554"/>
            <a:ext cx="6932170" cy="570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1943100" y="228600"/>
            <a:ext cx="25146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Red Flags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mbar terka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7056973" cy="35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1828800" y="533400"/>
            <a:ext cx="25146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KOOS Scale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712316" y="990600"/>
            <a:ext cx="7252504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Pathological gait of knee pathology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698869" y="2420471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Antalgic gait</a:t>
            </a: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5118904" y="2420471"/>
            <a:ext cx="762000" cy="457200"/>
          </a:xfrm>
          <a:prstGeom prst="rightArrow">
            <a:avLst>
              <a:gd name="adj1" fmla="val 50000"/>
              <a:gd name="adj2" fmla="val 45417"/>
            </a:avLst>
          </a:prstGeom>
          <a:gradFill rotWithShape="0">
            <a:gsLst>
              <a:gs pos="0">
                <a:srgbClr val="D8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hape 283"/>
          <p:cNvSpPr txBox="1">
            <a:spLocks/>
          </p:cNvSpPr>
          <p:nvPr/>
        </p:nvSpPr>
        <p:spPr>
          <a:xfrm>
            <a:off x="6728071" y="2456330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Joint pain</a:t>
            </a:r>
          </a:p>
        </p:txBody>
      </p:sp>
      <p:sp>
        <p:nvSpPr>
          <p:cNvPr id="14" name="Shape 283"/>
          <p:cNvSpPr txBox="1">
            <a:spLocks/>
          </p:cNvSpPr>
          <p:nvPr/>
        </p:nvSpPr>
        <p:spPr>
          <a:xfrm>
            <a:off x="1685366" y="3065930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Giving way gait</a:t>
            </a:r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auto">
          <a:xfrm>
            <a:off x="5105401" y="3065930"/>
            <a:ext cx="762000" cy="457200"/>
          </a:xfrm>
          <a:prstGeom prst="rightArrow">
            <a:avLst>
              <a:gd name="adj1" fmla="val 50000"/>
              <a:gd name="adj2" fmla="val 45417"/>
            </a:avLst>
          </a:prstGeom>
          <a:gradFill rotWithShape="0">
            <a:gsLst>
              <a:gs pos="0">
                <a:srgbClr val="D8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hape 283"/>
          <p:cNvSpPr txBox="1">
            <a:spLocks/>
          </p:cNvSpPr>
          <p:nvPr/>
        </p:nvSpPr>
        <p:spPr>
          <a:xfrm>
            <a:off x="6714568" y="3101789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Unstable joint</a:t>
            </a:r>
          </a:p>
        </p:txBody>
      </p:sp>
      <p:sp>
        <p:nvSpPr>
          <p:cNvPr id="17" name="Shape 283"/>
          <p:cNvSpPr txBox="1">
            <a:spLocks/>
          </p:cNvSpPr>
          <p:nvPr/>
        </p:nvSpPr>
        <p:spPr>
          <a:xfrm>
            <a:off x="1698869" y="3715871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Bow leg gait</a:t>
            </a:r>
          </a:p>
        </p:txBody>
      </p:sp>
      <p:sp>
        <p:nvSpPr>
          <p:cNvPr id="18" name="AutoShape 57"/>
          <p:cNvSpPr>
            <a:spLocks noChangeArrowheads="1"/>
          </p:cNvSpPr>
          <p:nvPr/>
        </p:nvSpPr>
        <p:spPr bwMode="auto">
          <a:xfrm>
            <a:off x="5118904" y="3715871"/>
            <a:ext cx="762000" cy="457200"/>
          </a:xfrm>
          <a:prstGeom prst="rightArrow">
            <a:avLst>
              <a:gd name="adj1" fmla="val 50000"/>
              <a:gd name="adj2" fmla="val 45417"/>
            </a:avLst>
          </a:prstGeom>
          <a:gradFill rotWithShape="0">
            <a:gsLst>
              <a:gs pos="0">
                <a:srgbClr val="D8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hape 283"/>
          <p:cNvSpPr txBox="1">
            <a:spLocks/>
          </p:cNvSpPr>
          <p:nvPr/>
        </p:nvSpPr>
        <p:spPr>
          <a:xfrm>
            <a:off x="6728071" y="3751730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Knee varus</a:t>
            </a:r>
          </a:p>
        </p:txBody>
      </p:sp>
      <p:sp>
        <p:nvSpPr>
          <p:cNvPr id="20" name="Shape 283"/>
          <p:cNvSpPr txBox="1">
            <a:spLocks/>
          </p:cNvSpPr>
          <p:nvPr/>
        </p:nvSpPr>
        <p:spPr>
          <a:xfrm>
            <a:off x="1685365" y="4477871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Knock knee gait</a:t>
            </a:r>
          </a:p>
        </p:txBody>
      </p:sp>
      <p:sp>
        <p:nvSpPr>
          <p:cNvPr id="21" name="AutoShape 57"/>
          <p:cNvSpPr>
            <a:spLocks noChangeArrowheads="1"/>
          </p:cNvSpPr>
          <p:nvPr/>
        </p:nvSpPr>
        <p:spPr bwMode="auto">
          <a:xfrm>
            <a:off x="5105400" y="4477871"/>
            <a:ext cx="762000" cy="457200"/>
          </a:xfrm>
          <a:prstGeom prst="rightArrow">
            <a:avLst>
              <a:gd name="adj1" fmla="val 50000"/>
              <a:gd name="adj2" fmla="val 45417"/>
            </a:avLst>
          </a:prstGeom>
          <a:gradFill rotWithShape="0">
            <a:gsLst>
              <a:gs pos="0">
                <a:srgbClr val="D8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hape 283"/>
          <p:cNvSpPr txBox="1">
            <a:spLocks/>
          </p:cNvSpPr>
          <p:nvPr/>
        </p:nvSpPr>
        <p:spPr>
          <a:xfrm>
            <a:off x="6714567" y="4513730"/>
            <a:ext cx="2209799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Knee valgus</a:t>
            </a:r>
          </a:p>
        </p:txBody>
      </p:sp>
    </p:spTree>
    <p:extLst>
      <p:ext uri="{BB962C8B-B14F-4D97-AF65-F5344CB8AC3E}">
        <p14:creationId xmlns:p14="http://schemas.microsoft.com/office/powerpoint/2010/main" val="2907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6637916" cy="49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8204" y="1752600"/>
            <a:ext cx="7126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Penyakit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degeneratif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yang </a:t>
            </a:r>
            <a:r>
              <a:rPr lang="en-US" dirty="0" err="1" smtClean="0">
                <a:latin typeface="Berlin Sans FB Demi" panose="020E0802020502020306" pitchFamily="34" charset="0"/>
              </a:rPr>
              <a:t>bersifat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kronik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berjalan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progresif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lambat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dimana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keseluruhan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struktur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dari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mengalami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perubahan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patologis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3027" y="3481864"/>
            <a:ext cx="7126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Ditandai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dengan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hilangnya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tulang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rawan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secara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bertingkat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diikuti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dengan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penebalan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tulang</a:t>
            </a:r>
            <a:r>
              <a:rPr lang="en-US" dirty="0" smtClean="0">
                <a:latin typeface="Berlin Sans FB Demi" panose="020E0802020502020306" pitchFamily="34" charset="0"/>
              </a:rPr>
              <a:t> subchondral, </a:t>
            </a:r>
            <a:r>
              <a:rPr lang="en-US" dirty="0" err="1" smtClean="0">
                <a:latin typeface="Berlin Sans FB Demi" panose="020E0802020502020306" pitchFamily="34" charset="0"/>
              </a:rPr>
              <a:t>pertumbuhan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osteofit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penebalan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kapsul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melemahnya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otot-otot</a:t>
            </a:r>
            <a:r>
              <a:rPr lang="en-US" dirty="0" smtClean="0">
                <a:latin typeface="Berlin Sans FB Demi" panose="020E0802020502020306" pitchFamily="34" charset="0"/>
              </a:rPr>
              <a:t> yang </a:t>
            </a:r>
            <a:r>
              <a:rPr lang="en-US" dirty="0" err="1" smtClean="0">
                <a:latin typeface="Berlin Sans FB Demi" panose="020E0802020502020306" pitchFamily="34" charset="0"/>
              </a:rPr>
              <a:t>menghubungkan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kerusakan</a:t>
            </a:r>
            <a:r>
              <a:rPr lang="en-US" dirty="0" smtClean="0">
                <a:latin typeface="Berlin Sans FB Demi" panose="020E0802020502020306" pitchFamily="34" charset="0"/>
              </a:rPr>
              <a:t> ligament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peradangan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sinovium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sehingga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terbentuk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efusi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752600" y="811306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engertian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4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7086919" cy="61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5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858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6401" y="1371600"/>
            <a:ext cx="2590799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khusus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1828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TES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1676400" y="3917576"/>
            <a:ext cx="3343833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Diagnosis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698" y="2228671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JPM test </a:t>
            </a:r>
            <a:r>
              <a:rPr lang="en-US" dirty="0" err="1" smtClean="0">
                <a:latin typeface="Berlin Sans FB Demi" panose="020E0802020502020306" pitchFamily="34" charset="0"/>
              </a:rPr>
              <a:t>fleksi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ekstensi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tibio</a:t>
            </a:r>
            <a:r>
              <a:rPr lang="en-US" dirty="0" smtClean="0">
                <a:latin typeface="Berlin Sans FB Demi" panose="020E0802020502020306" pitchFamily="34" charset="0"/>
              </a:rPr>
              <a:t> femoral joint, firm end feel.</a:t>
            </a:r>
          </a:p>
          <a:p>
            <a:r>
              <a:rPr lang="en-US" dirty="0" err="1" smtClean="0">
                <a:latin typeface="Berlin Sans FB Demi" panose="020E0802020502020306" pitchFamily="34" charset="0"/>
              </a:rPr>
              <a:t>Patello</a:t>
            </a:r>
            <a:r>
              <a:rPr lang="en-US" dirty="0" smtClean="0">
                <a:latin typeface="Berlin Sans FB Demi" panose="020E0802020502020306" pitchFamily="34" charset="0"/>
              </a:rPr>
              <a:t> femoral test </a:t>
            </a:r>
          </a:p>
          <a:p>
            <a:r>
              <a:rPr lang="en-US" dirty="0" err="1" smtClean="0">
                <a:latin typeface="Berlin Sans FB Demi" panose="020E0802020502020306" pitchFamily="34" charset="0"/>
              </a:rPr>
              <a:t>Ballotement</a:t>
            </a:r>
            <a:r>
              <a:rPr lang="en-US" dirty="0" smtClean="0">
                <a:latin typeface="Berlin Sans FB Demi" panose="020E0802020502020306" pitchFamily="34" charset="0"/>
              </a:rPr>
              <a:t> test </a:t>
            </a:r>
          </a:p>
          <a:p>
            <a:r>
              <a:rPr lang="en-US" dirty="0" err="1" smtClean="0">
                <a:latin typeface="Berlin Sans FB Demi" panose="020E0802020502020306" pitchFamily="34" charset="0"/>
              </a:rPr>
              <a:t>Fluktuation</a:t>
            </a:r>
            <a:r>
              <a:rPr lang="en-US" dirty="0" smtClean="0">
                <a:latin typeface="Berlin Sans FB Demi" panose="020E0802020502020306" pitchFamily="34" charset="0"/>
              </a:rPr>
              <a:t> test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03813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Nyeri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gerak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tibio</a:t>
            </a:r>
            <a:r>
              <a:rPr lang="en-US" dirty="0" smtClean="0">
                <a:latin typeface="Berlin Sans FB Demi" panose="020E0802020502020306" pitchFamily="34" charset="0"/>
              </a:rPr>
              <a:t> femoral joint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Capsular pattern </a:t>
            </a:r>
            <a:r>
              <a:rPr lang="en-US" dirty="0" err="1" smtClean="0">
                <a:latin typeface="Berlin Sans FB Demi" panose="020E0802020502020306" pitchFamily="34" charset="0"/>
              </a:rPr>
              <a:t>tibio</a:t>
            </a:r>
            <a:r>
              <a:rPr lang="en-US" dirty="0" smtClean="0">
                <a:latin typeface="Berlin Sans FB Demi" panose="020E0802020502020306" pitchFamily="34" charset="0"/>
              </a:rPr>
              <a:t> femoral joint secondary to Osteoarthrosis </a:t>
            </a:r>
            <a:r>
              <a:rPr lang="en-US" dirty="0" err="1" smtClean="0">
                <a:latin typeface="Berlin Sans FB Demi" panose="020E0802020502020306" pitchFamily="34" charset="0"/>
              </a:rPr>
              <a:t>tibio</a:t>
            </a:r>
            <a:r>
              <a:rPr lang="en-US" dirty="0" smtClean="0">
                <a:latin typeface="Berlin Sans FB Demi" panose="020E0802020502020306" pitchFamily="34" charset="0"/>
              </a:rPr>
              <a:t> femoral  joint</a:t>
            </a:r>
          </a:p>
        </p:txBody>
      </p:sp>
    </p:spTree>
    <p:extLst>
      <p:ext uri="{BB962C8B-B14F-4D97-AF65-F5344CB8AC3E}">
        <p14:creationId xmlns:p14="http://schemas.microsoft.com/office/powerpoint/2010/main" val="21356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>
            <a:spLocks/>
          </p:cNvSpPr>
          <p:nvPr/>
        </p:nvSpPr>
        <p:spPr>
          <a:xfrm>
            <a:off x="1846729" y="533400"/>
            <a:ext cx="3343833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Kesimpulan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5362" y="1524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Berlin Sans FB Demi" panose="020E0802020502020306" pitchFamily="34" charset="0"/>
              </a:rPr>
              <a:t>Penatalaksanaan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kasus</a:t>
            </a:r>
            <a:r>
              <a:rPr lang="en-US" sz="2400" dirty="0" smtClean="0">
                <a:latin typeface="Berlin Sans FB Demi" panose="020E0802020502020306" pitchFamily="34" charset="0"/>
              </a:rPr>
              <a:t> neuro-</a:t>
            </a:r>
            <a:r>
              <a:rPr lang="en-US" sz="2400" dirty="0" err="1" smtClean="0">
                <a:latin typeface="Berlin Sans FB Demi" panose="020E0802020502020306" pitchFamily="34" charset="0"/>
              </a:rPr>
              <a:t>musculo</a:t>
            </a:r>
            <a:r>
              <a:rPr lang="en-US" sz="2400" dirty="0" smtClean="0">
                <a:latin typeface="Berlin Sans FB Demi" panose="020E0802020502020306" pitchFamily="34" charset="0"/>
              </a:rPr>
              <a:t>-skeletal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diperlukan</a:t>
            </a:r>
            <a:r>
              <a:rPr lang="en-US" sz="2400" dirty="0" smtClean="0">
                <a:latin typeface="Berlin Sans FB Demi" panose="020E0802020502020306" pitchFamily="34" charset="0"/>
              </a:rPr>
              <a:t> diagnosis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fisio-manualterapi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yg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tepat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Diagnosis GANGGUAN GERAK-FUNGSI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pd</a:t>
            </a:r>
            <a:r>
              <a:rPr lang="en-US" sz="2400" dirty="0" smtClean="0">
                <a:latin typeface="Berlin Sans FB Demi" panose="020E0802020502020306" pitchFamily="34" charset="0"/>
              </a:rPr>
              <a:t> STRUKTUR JARINGAN SPESIFIK TERTENTU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yg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disebabkan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oleh</a:t>
            </a:r>
            <a:r>
              <a:rPr lang="en-US" sz="2400" dirty="0" smtClean="0">
                <a:latin typeface="Berlin Sans FB Demi" panose="020E0802020502020306" pitchFamily="34" charset="0"/>
              </a:rPr>
              <a:t> IMPAIRMENT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dan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Kinetik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tertentu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oleh</a:t>
            </a:r>
            <a:r>
              <a:rPr lang="en-US" sz="2400" dirty="0" smtClean="0">
                <a:latin typeface="Berlin Sans FB Demi" panose="020E0802020502020306" pitchFamily="34" charset="0"/>
              </a:rPr>
              <a:t> impairment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tertentu</a:t>
            </a:r>
            <a:r>
              <a:rPr lang="en-US" sz="2400" dirty="0" smtClean="0">
                <a:latin typeface="Berlin Sans FB Demi" panose="020E0802020502020306" pitchFamily="34" charset="0"/>
              </a:rPr>
              <a:t> juga.</a:t>
            </a:r>
          </a:p>
          <a:p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err="1" smtClean="0">
                <a:latin typeface="Berlin Sans FB Demi" panose="020E0802020502020306" pitchFamily="34" charset="0"/>
              </a:rPr>
              <a:t>Pemeriksaan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penunjang</a:t>
            </a:r>
            <a:r>
              <a:rPr lang="en-US" sz="2400" dirty="0" smtClean="0">
                <a:latin typeface="Berlin Sans FB Demi" panose="020E0802020502020306" pitchFamily="34" charset="0"/>
              </a:rPr>
              <a:t> diagnosis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diperlukan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untuk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menegakkan</a:t>
            </a:r>
            <a:r>
              <a:rPr lang="en-US" sz="2400" dirty="0" smtClean="0">
                <a:latin typeface="Berlin Sans FB Demi" panose="020E0802020502020306" pitchFamily="34" charset="0"/>
              </a:rPr>
              <a:t> diagnosis.</a:t>
            </a:r>
          </a:p>
        </p:txBody>
      </p:sp>
    </p:spTree>
    <p:extLst>
      <p:ext uri="{BB962C8B-B14F-4D97-AF65-F5344CB8AC3E}">
        <p14:creationId xmlns:p14="http://schemas.microsoft.com/office/powerpoint/2010/main" val="33936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asil gambar untuk knee pain sport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55454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3505200" y="1420906"/>
            <a:ext cx="3343833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  <a:latin typeface="Berlin Sans FB Demi" pitchFamily="34" charset="0"/>
              </a:rPr>
              <a:t>Terimakasih </a:t>
            </a:r>
            <a:endParaRPr lang="pt-BR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2771" y="1524000"/>
            <a:ext cx="7014029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test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mendiagnosis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OA,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membedakannya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bentuk-bentuk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arthritis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nyeri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sendi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PEMERIKSAAN PENUNJANG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3223985" y="31242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Pemeriksaan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2286000" y="4953000"/>
            <a:ext cx="6175829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Riwayat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penyakit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Pemeriksaan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fisik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989286" y="4114800"/>
            <a:ext cx="420914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2771" y="1524000"/>
            <a:ext cx="7014029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laboratorium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khusus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mendiagnosa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OA.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PEMERIKSAAN LABORATORIUM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694543" y="2362200"/>
            <a:ext cx="7010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Lab test 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menyingkirkan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mengevaluasi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kesehatan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:</a:t>
            </a:r>
            <a:b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</a:b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2111828" y="4038600"/>
            <a:ext cx="6175829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rheumatoid (RF)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Antibodi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Peptida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Cyclic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Citrullinated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(PKC) -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mendiagnosis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rheumatoid arthritis (RA)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membedakannya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osteoarthritis.</a:t>
            </a:r>
            <a:endParaRPr lang="en-US" sz="2000" dirty="0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6399" y="3200400"/>
            <a:ext cx="7014029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ESR (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Laju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endap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Erythrocite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Sedimen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Rate)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Analisis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cairan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sinovial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2686" y="1522274"/>
            <a:ext cx="712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U</a:t>
            </a:r>
            <a:r>
              <a:rPr lang="en-US" dirty="0" err="1" smtClean="0">
                <a:latin typeface="Berlin Sans FB Demi" panose="020E0802020502020306" pitchFamily="34" charset="0"/>
              </a:rPr>
              <a:t>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mencari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tanda-tanda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infeksi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mendeteksi</a:t>
            </a:r>
            <a:r>
              <a:rPr lang="en-US" dirty="0" smtClean="0">
                <a:latin typeface="Berlin Sans FB Demi" panose="020E0802020502020306" pitchFamily="34" charset="0"/>
              </a:rPr>
              <a:t> monosodium </a:t>
            </a:r>
            <a:r>
              <a:rPr lang="en-US" dirty="0" err="1" smtClean="0">
                <a:latin typeface="Berlin Sans FB Demi" panose="020E0802020502020306" pitchFamily="34" charset="0"/>
              </a:rPr>
              <a:t>urat</a:t>
            </a:r>
            <a:r>
              <a:rPr lang="en-US" dirty="0" smtClean="0">
                <a:latin typeface="Berlin Sans FB Demi" panose="020E0802020502020306" pitchFamily="34" charset="0"/>
              </a:rPr>
              <a:t> (</a:t>
            </a:r>
            <a:r>
              <a:rPr lang="en-US" dirty="0" err="1" smtClean="0">
                <a:latin typeface="Berlin Sans FB Demi" panose="020E0802020502020306" pitchFamily="34" charset="0"/>
              </a:rPr>
              <a:t>asam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urat</a:t>
            </a:r>
            <a:r>
              <a:rPr lang="en-US" dirty="0" smtClean="0">
                <a:latin typeface="Berlin Sans FB Demi" panose="020E0802020502020306" pitchFamily="34" charset="0"/>
              </a:rPr>
              <a:t>) </a:t>
            </a:r>
            <a:r>
              <a:rPr lang="en-US" dirty="0" err="1" smtClean="0">
                <a:latin typeface="Berlin Sans FB Demi" panose="020E0802020502020306" pitchFamily="34" charset="0"/>
              </a:rPr>
              <a:t>kristal</a:t>
            </a:r>
            <a:r>
              <a:rPr lang="en-US" dirty="0" smtClean="0">
                <a:latin typeface="Berlin Sans FB Demi" panose="020E0802020502020306" pitchFamily="34" charset="0"/>
              </a:rPr>
              <a:t> (yang </a:t>
            </a:r>
            <a:r>
              <a:rPr lang="en-US" dirty="0" err="1" smtClean="0">
                <a:latin typeface="Berlin Sans FB Demi" panose="020E0802020502020306" pitchFamily="34" charset="0"/>
              </a:rPr>
              <a:t>bisa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menunjukkan</a:t>
            </a:r>
            <a:r>
              <a:rPr lang="en-US" dirty="0" smtClean="0">
                <a:latin typeface="Berlin Sans FB Demi" panose="020E0802020502020306" pitchFamily="34" charset="0"/>
              </a:rPr>
              <a:t> gout) </a:t>
            </a:r>
            <a:r>
              <a:rPr lang="en-US" dirty="0" err="1" smtClean="0">
                <a:latin typeface="Berlin Sans FB Demi" panose="020E0802020502020306" pitchFamily="34" charset="0"/>
              </a:rPr>
              <a:t>atau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kristal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kalsium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pirofosfat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sebagai</a:t>
            </a:r>
            <a:r>
              <a:rPr lang="en-US" dirty="0" smtClean="0">
                <a:latin typeface="Berlin Sans FB Demi" panose="020E0802020502020306" pitchFamily="34" charset="0"/>
              </a:rPr>
              <a:t>  </a:t>
            </a:r>
            <a:r>
              <a:rPr lang="en-US" dirty="0" err="1" smtClean="0">
                <a:latin typeface="Berlin Sans FB Demi" panose="020E0802020502020306" pitchFamily="34" charset="0"/>
              </a:rPr>
              <a:t>kontribusi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kerusakan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sendi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pada</a:t>
            </a:r>
            <a:r>
              <a:rPr lang="en-US" dirty="0" smtClean="0">
                <a:latin typeface="Berlin Sans FB Demi" panose="020E0802020502020306" pitchFamily="34" charset="0"/>
              </a:rPr>
              <a:t> osteoarthritis.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972" y="4114800"/>
            <a:ext cx="6974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Y</a:t>
            </a:r>
            <a:r>
              <a:rPr lang="en-US" dirty="0" smtClean="0">
                <a:latin typeface="Berlin Sans FB Demi" panose="020E0802020502020306" pitchFamily="34" charset="0"/>
              </a:rPr>
              <a:t>ang </a:t>
            </a:r>
            <a:r>
              <a:rPr lang="en-US" dirty="0" err="1" smtClean="0">
                <a:latin typeface="Berlin Sans FB Demi" panose="020E0802020502020306" pitchFamily="34" charset="0"/>
              </a:rPr>
              <a:t>mendeteksi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peradangan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dalam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tubuh</a:t>
            </a:r>
            <a:r>
              <a:rPr lang="en-US" dirty="0" smtClean="0">
                <a:latin typeface="Berlin Sans FB Demi" panose="020E0802020502020306" pitchFamily="34" charset="0"/>
              </a:rPr>
              <a:t>, ESR </a:t>
            </a:r>
            <a:r>
              <a:rPr lang="en-US" dirty="0" err="1" smtClean="0">
                <a:latin typeface="Berlin Sans FB Demi" panose="020E0802020502020306" pitchFamily="34" charset="0"/>
              </a:rPr>
              <a:t>akan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meningkat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pada</a:t>
            </a:r>
            <a:r>
              <a:rPr lang="en-US" dirty="0" smtClean="0">
                <a:latin typeface="Berlin Sans FB Demi" panose="020E0802020502020306" pitchFamily="34" charset="0"/>
              </a:rPr>
              <a:t> RA </a:t>
            </a:r>
            <a:r>
              <a:rPr lang="en-US" dirty="0" err="1" smtClean="0">
                <a:latin typeface="Berlin Sans FB Demi" panose="020E0802020502020306" pitchFamily="34" charset="0"/>
              </a:rPr>
              <a:t>tetapi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tidak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pada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osteoartritis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6399" y="3200400"/>
            <a:ext cx="1524001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CBC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C-reactive protein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uji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(CRP)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2686" y="1522274"/>
            <a:ext cx="7126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Y</a:t>
            </a:r>
            <a:r>
              <a:rPr lang="en-US" dirty="0" smtClean="0">
                <a:latin typeface="Berlin Sans FB Demi" panose="020E0802020502020306" pitchFamily="34" charset="0"/>
              </a:rPr>
              <a:t>ang </a:t>
            </a:r>
            <a:r>
              <a:rPr lang="en-US" dirty="0" err="1" smtClean="0">
                <a:latin typeface="Berlin Sans FB Demi" panose="020E0802020502020306" pitchFamily="34" charset="0"/>
              </a:rPr>
              <a:t>mendeteksi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peradangan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tes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aktivitas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penyakit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itu</a:t>
            </a:r>
            <a:r>
              <a:rPr lang="en-US" dirty="0" smtClean="0">
                <a:latin typeface="Berlin Sans FB Demi" panose="020E0802020502020306" pitchFamily="34" charset="0"/>
              </a:rPr>
              <a:t>, </a:t>
            </a:r>
            <a:r>
              <a:rPr lang="en-US" dirty="0" err="1" smtClean="0">
                <a:latin typeface="Berlin Sans FB Demi" panose="020E0802020502020306" pitchFamily="34" charset="0"/>
              </a:rPr>
              <a:t>dapat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digunakan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membantu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membedakan</a:t>
            </a:r>
            <a:r>
              <a:rPr lang="en-US" dirty="0" smtClean="0">
                <a:latin typeface="Berlin Sans FB Demi" panose="020E0802020502020306" pitchFamily="34" charset="0"/>
              </a:rPr>
              <a:t> osteoarthritis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RA. 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Tingkat </a:t>
            </a:r>
            <a:r>
              <a:rPr lang="en-US" dirty="0" err="1" smtClean="0">
                <a:latin typeface="Berlin Sans FB Demi" panose="020E0802020502020306" pitchFamily="34" charset="0"/>
              </a:rPr>
              <a:t>Peningkatan</a:t>
            </a:r>
            <a:r>
              <a:rPr lang="en-US" dirty="0" smtClean="0">
                <a:latin typeface="Berlin Sans FB Demi" panose="020E0802020502020306" pitchFamily="34" charset="0"/>
              </a:rPr>
              <a:t> CRP </a:t>
            </a:r>
            <a:r>
              <a:rPr lang="en-US" dirty="0" err="1" smtClean="0">
                <a:latin typeface="Berlin Sans FB Demi" panose="020E0802020502020306" pitchFamily="34" charset="0"/>
              </a:rPr>
              <a:t>terjadi</a:t>
            </a:r>
            <a:r>
              <a:rPr lang="en-US" dirty="0" smtClean="0">
                <a:latin typeface="Berlin Sans FB Demi" panose="020E0802020502020306" pitchFamily="34" charset="0"/>
              </a:rPr>
              <a:t> di RA </a:t>
            </a:r>
            <a:r>
              <a:rPr lang="en-US" dirty="0" err="1" smtClean="0">
                <a:latin typeface="Berlin Sans FB Demi" panose="020E0802020502020306" pitchFamily="34" charset="0"/>
              </a:rPr>
              <a:t>tetapi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tidak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pada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osteoartritis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972" y="4114800"/>
            <a:ext cx="697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U</a:t>
            </a:r>
            <a:r>
              <a:rPr lang="en-US" dirty="0" err="1" smtClean="0">
                <a:latin typeface="Berlin Sans FB Demi" panose="020E0802020502020306" pitchFamily="34" charset="0"/>
              </a:rPr>
              <a:t>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membantu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mengevaluasi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sel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darah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merah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putih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seseorang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hemoglobin, </a:t>
            </a:r>
            <a:r>
              <a:rPr lang="en-US" dirty="0" err="1" smtClean="0"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memonitor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efek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samping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dari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beberapa</a:t>
            </a:r>
            <a:r>
              <a:rPr lang="en-US" dirty="0" smtClean="0">
                <a:latin typeface="Berlin Sans FB Demi" panose="020E0802020502020306" pitchFamily="34" charset="0"/>
              </a:rPr>
              <a:t>  </a:t>
            </a:r>
            <a:r>
              <a:rPr lang="en-US" dirty="0" err="1" smtClean="0">
                <a:latin typeface="Berlin Sans FB Demi" panose="020E0802020502020306" pitchFamily="34" charset="0"/>
              </a:rPr>
              <a:t>perawatan</a:t>
            </a:r>
            <a:r>
              <a:rPr lang="en-US" dirty="0" smtClean="0">
                <a:latin typeface="Berlin Sans FB Demi" panose="020E0802020502020306" pitchFamily="34" charset="0"/>
              </a:rPr>
              <a:t> OA.</a:t>
            </a:r>
            <a:br>
              <a:rPr lang="en-US" dirty="0" smtClean="0">
                <a:latin typeface="Berlin Sans FB Demi" panose="020E0802020502020306" pitchFamily="34" charset="0"/>
              </a:rPr>
            </a:br>
            <a:endParaRPr lang="en-US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1676400" y="1371600"/>
            <a:ext cx="5181601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X-Ray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: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X- RAY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676400" y="2590800"/>
            <a:ext cx="5181601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Penurunan dalam ruang antara tulang . 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1676400" y="3352800"/>
            <a:ext cx="5181601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Ini menunjukkan hilangnya tulang rawan. 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676400" y="4191000"/>
            <a:ext cx="5181601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Tulang rawan tidak terlihat pada sinar x.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1676399" y="5029200"/>
            <a:ext cx="7239001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Peningkatan kalsifikasi pada tulang tepat di bawah ruang sendi . </a:t>
            </a:r>
          </a:p>
        </p:txBody>
      </p:sp>
    </p:spTree>
    <p:extLst>
      <p:ext uri="{BB962C8B-B14F-4D97-AF65-F5344CB8AC3E}">
        <p14:creationId xmlns:p14="http://schemas.microsoft.com/office/powerpoint/2010/main" val="19846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X- RAY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676400" y="1371600"/>
            <a:ext cx="5181601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Tulang terlihat lebih putih. 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1682646" y="2133600"/>
            <a:ext cx="5181601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Timbul  osteophytes . Ini dilihat sebagai tulang taji.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676400" y="3048000"/>
            <a:ext cx="5181601" cy="609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Melihat deformitas tulang.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1676400" y="3810000"/>
            <a:ext cx="7239001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Peningkatan kalsifikasi pada tulang tepat di bawah ruang sendi . </a:t>
            </a: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1689903" y="4800600"/>
            <a:ext cx="7239001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X-Ray lutut yang lebih bermanfaat jika dilakukan dalam posisi berdiri. </a:t>
            </a: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1682646" y="5791200"/>
            <a:ext cx="7239001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  <a:latin typeface="Berlin Sans FB Demi" pitchFamily="34" charset="0"/>
              </a:rPr>
              <a:t>X-ray adalah investigasi utama untuk diagnosis osteoartritis bersama dengan fitur klinis.</a:t>
            </a:r>
          </a:p>
        </p:txBody>
      </p:sp>
    </p:spTree>
    <p:extLst>
      <p:ext uri="{BB962C8B-B14F-4D97-AF65-F5344CB8AC3E}">
        <p14:creationId xmlns:p14="http://schemas.microsoft.com/office/powerpoint/2010/main" val="976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676400" y="533400"/>
            <a:ext cx="4038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Gambaran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6" name="Content Placeholder 5" descr="Knee_Osteoarthriti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00200"/>
            <a:ext cx="4724400" cy="472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889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UEU</Template>
  <TotalTime>432</TotalTime>
  <Words>572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 UEU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Staff</cp:lastModifiedBy>
  <cp:revision>28</cp:revision>
  <dcterms:created xsi:type="dcterms:W3CDTF">2018-05-28T01:05:09Z</dcterms:created>
  <dcterms:modified xsi:type="dcterms:W3CDTF">2018-07-29T02:31:44Z</dcterms:modified>
</cp:coreProperties>
</file>