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1" r:id="rId1"/>
  </p:sldMasterIdLst>
  <p:notesMasterIdLst>
    <p:notesMasterId r:id="rId42"/>
  </p:notesMasterIdLst>
  <p:handoutMasterIdLst>
    <p:handoutMasterId r:id="rId43"/>
  </p:handoutMasterIdLst>
  <p:sldIdLst>
    <p:sldId id="263" r:id="rId2"/>
    <p:sldId id="275" r:id="rId3"/>
    <p:sldId id="274" r:id="rId4"/>
    <p:sldId id="293" r:id="rId5"/>
    <p:sldId id="328" r:id="rId6"/>
    <p:sldId id="327" r:id="rId7"/>
    <p:sldId id="282" r:id="rId8"/>
    <p:sldId id="331" r:id="rId9"/>
    <p:sldId id="344" r:id="rId10"/>
    <p:sldId id="349" r:id="rId11"/>
    <p:sldId id="343" r:id="rId12"/>
    <p:sldId id="289" r:id="rId13"/>
    <p:sldId id="291" r:id="rId14"/>
    <p:sldId id="290" r:id="rId15"/>
    <p:sldId id="292" r:id="rId16"/>
    <p:sldId id="332" r:id="rId17"/>
    <p:sldId id="319" r:id="rId18"/>
    <p:sldId id="347" r:id="rId19"/>
    <p:sldId id="350" r:id="rId20"/>
    <p:sldId id="333" r:id="rId21"/>
    <p:sldId id="351" r:id="rId22"/>
    <p:sldId id="298" r:id="rId23"/>
    <p:sldId id="300" r:id="rId24"/>
    <p:sldId id="329" r:id="rId25"/>
    <p:sldId id="308" r:id="rId26"/>
    <p:sldId id="330" r:id="rId27"/>
    <p:sldId id="335" r:id="rId28"/>
    <p:sldId id="348" r:id="rId29"/>
    <p:sldId id="346" r:id="rId30"/>
    <p:sldId id="336" r:id="rId31"/>
    <p:sldId id="337" r:id="rId32"/>
    <p:sldId id="342" r:id="rId33"/>
    <p:sldId id="338" r:id="rId34"/>
    <p:sldId id="339" r:id="rId35"/>
    <p:sldId id="341" r:id="rId36"/>
    <p:sldId id="294" r:id="rId37"/>
    <p:sldId id="268" r:id="rId38"/>
    <p:sldId id="296" r:id="rId39"/>
    <p:sldId id="285" r:id="rId40"/>
    <p:sldId id="286" r:id="rId41"/>
  </p:sldIdLst>
  <p:sldSz cx="9144000" cy="6858000" type="screen4x3"/>
  <p:notesSz cx="6858000" cy="9144000"/>
  <p:defaultTextStyle>
    <a:defPPr>
      <a:defRPr lang="fr-F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33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2787"/>
    <p:restoredTop sz="90929"/>
  </p:normalViewPr>
  <p:slideViewPr>
    <p:cSldViewPr>
      <p:cViewPr varScale="1">
        <p:scale>
          <a:sx n="70" d="100"/>
          <a:sy n="70" d="100"/>
        </p:scale>
        <p:origin x="-89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8" charset="0"/>
              </a:defRPr>
            </a:lvl1pPr>
          </a:lstStyle>
          <a:p>
            <a:endParaRPr lang="en-US"/>
          </a:p>
        </p:txBody>
      </p:sp>
      <p:sp>
        <p:nvSpPr>
          <p:cNvPr id="13824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8" charset="0"/>
              </a:defRPr>
            </a:lvl1pPr>
          </a:lstStyle>
          <a:p>
            <a:endParaRPr lang="en-US"/>
          </a:p>
        </p:txBody>
      </p:sp>
      <p:sp>
        <p:nvSpPr>
          <p:cNvPr id="13824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8" charset="0"/>
              </a:defRPr>
            </a:lvl1pPr>
          </a:lstStyle>
          <a:p>
            <a:endParaRPr lang="en-US"/>
          </a:p>
        </p:txBody>
      </p:sp>
      <p:sp>
        <p:nvSpPr>
          <p:cNvPr id="13824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itchFamily="18" charset="0"/>
              </a:defRPr>
            </a:lvl1pPr>
          </a:lstStyle>
          <a:p>
            <a:fld id="{AC3DD821-AAF9-475C-8FAF-E2B5E1707502}"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8" charset="0"/>
              </a:defRPr>
            </a:lvl1pPr>
          </a:lstStyle>
          <a:p>
            <a:endParaRPr lang="fr-FR"/>
          </a:p>
        </p:txBody>
      </p:sp>
      <p:sp>
        <p:nvSpPr>
          <p:cNvPr id="2560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8" charset="0"/>
              </a:defRPr>
            </a:lvl1pPr>
          </a:lstStyle>
          <a:p>
            <a:endParaRPr lang="fr-FR"/>
          </a:p>
        </p:txBody>
      </p:sp>
      <p:sp>
        <p:nvSpPr>
          <p:cNvPr id="2560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560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2560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8" charset="0"/>
              </a:defRPr>
            </a:lvl1pPr>
          </a:lstStyle>
          <a:p>
            <a:endParaRPr lang="fr-FR"/>
          </a:p>
        </p:txBody>
      </p:sp>
      <p:sp>
        <p:nvSpPr>
          <p:cNvPr id="2560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itchFamily="18" charset="0"/>
              </a:defRPr>
            </a:lvl1pPr>
          </a:lstStyle>
          <a:p>
            <a:fld id="{43357A98-AA63-468B-821E-A821495F7571}" type="slidenum">
              <a:rPr lang="fr-FR"/>
              <a:pPr/>
              <a:t>‹#›</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C8E878-978B-4DDB-8AED-7542B44E182F}" type="slidenum">
              <a:rPr lang="fr-FR"/>
              <a:pPr/>
              <a:t>1</a:t>
            </a:fld>
            <a:endParaRPr lang="fr-FR"/>
          </a:p>
        </p:txBody>
      </p:sp>
      <p:sp>
        <p:nvSpPr>
          <p:cNvPr id="145410" name="Rectangle 2"/>
          <p:cNvSpPr>
            <a:spLocks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3D2703-223A-4891-9807-00E16C26AB2D}" type="slidenum">
              <a:rPr lang="fr-FR"/>
              <a:pPr/>
              <a:t>10</a:t>
            </a:fld>
            <a:endParaRPr lang="fr-FR"/>
          </a:p>
        </p:txBody>
      </p:sp>
      <p:sp>
        <p:nvSpPr>
          <p:cNvPr id="154626" name="Rectangle 2"/>
          <p:cNvSpPr>
            <a:spLocks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26D620-2849-4A56-B9FA-E69422FC63E6}" type="slidenum">
              <a:rPr lang="fr-FR"/>
              <a:pPr/>
              <a:t>11</a:t>
            </a:fld>
            <a:endParaRPr lang="fr-FR"/>
          </a:p>
        </p:txBody>
      </p:sp>
      <p:sp>
        <p:nvSpPr>
          <p:cNvPr id="155650" name="Rectangle 2"/>
          <p:cNvSpPr>
            <a:spLocks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B3217B-AF81-4258-8B75-B2F453C1EB18}" type="slidenum">
              <a:rPr lang="fr-FR"/>
              <a:pPr/>
              <a:t>12</a:t>
            </a:fld>
            <a:endParaRPr lang="fr-FR"/>
          </a:p>
        </p:txBody>
      </p:sp>
      <p:sp>
        <p:nvSpPr>
          <p:cNvPr id="156674" name="Rectangle 2"/>
          <p:cNvSpPr>
            <a:spLocks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1BBD21-8593-4462-871F-B9AAAECDC418}" type="slidenum">
              <a:rPr lang="fr-FR"/>
              <a:pPr/>
              <a:t>13</a:t>
            </a:fld>
            <a:endParaRPr lang="fr-FR"/>
          </a:p>
        </p:txBody>
      </p:sp>
      <p:sp>
        <p:nvSpPr>
          <p:cNvPr id="157698" name="Rectangle 2"/>
          <p:cNvSpPr>
            <a:spLocks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62D6CD-14A7-4CBC-981A-86F96A0D2724}" type="slidenum">
              <a:rPr lang="fr-FR"/>
              <a:pPr/>
              <a:t>14</a:t>
            </a:fld>
            <a:endParaRPr lang="fr-FR"/>
          </a:p>
        </p:txBody>
      </p:sp>
      <p:sp>
        <p:nvSpPr>
          <p:cNvPr id="158722" name="Rectangle 2"/>
          <p:cNvSpPr>
            <a:spLocks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E5663E-C26E-4771-906F-3D7F8968DD3A}" type="slidenum">
              <a:rPr lang="fr-FR"/>
              <a:pPr/>
              <a:t>15</a:t>
            </a:fld>
            <a:endParaRPr lang="fr-FR"/>
          </a:p>
        </p:txBody>
      </p:sp>
      <p:sp>
        <p:nvSpPr>
          <p:cNvPr id="159746" name="Rectangle 2"/>
          <p:cNvSpPr>
            <a:spLocks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14223-04FF-41C9-84B4-59AAF59C3035}" type="slidenum">
              <a:rPr lang="fr-FR"/>
              <a:pPr/>
              <a:t>16</a:t>
            </a:fld>
            <a:endParaRPr lang="fr-FR"/>
          </a:p>
        </p:txBody>
      </p:sp>
      <p:sp>
        <p:nvSpPr>
          <p:cNvPr id="160770" name="Rectangle 2"/>
          <p:cNvSpPr>
            <a:spLocks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6BD47-47EC-4596-887E-C0BABC55FF74}" type="slidenum">
              <a:rPr lang="fr-FR"/>
              <a:pPr/>
              <a:t>17</a:t>
            </a:fld>
            <a:endParaRPr lang="fr-FR"/>
          </a:p>
        </p:txBody>
      </p:sp>
      <p:sp>
        <p:nvSpPr>
          <p:cNvPr id="161794" name="Rectangle 2"/>
          <p:cNvSpPr>
            <a:spLocks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44A811-2980-4B8C-96A5-E4A4C1CB8B48}" type="slidenum">
              <a:rPr lang="fr-FR"/>
              <a:pPr/>
              <a:t>18</a:t>
            </a:fld>
            <a:endParaRPr lang="fr-FR"/>
          </a:p>
        </p:txBody>
      </p:sp>
      <p:sp>
        <p:nvSpPr>
          <p:cNvPr id="162818" name="Rectangle 2"/>
          <p:cNvSpPr>
            <a:spLocks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8202D0-0CB9-454A-A88D-F7B734DD250F}" type="slidenum">
              <a:rPr lang="fr-FR"/>
              <a:pPr/>
              <a:t>19</a:t>
            </a:fld>
            <a:endParaRPr lang="fr-FR"/>
          </a:p>
        </p:txBody>
      </p:sp>
      <p:sp>
        <p:nvSpPr>
          <p:cNvPr id="163842" name="Rectangle 2"/>
          <p:cNvSpPr>
            <a:spLocks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9D1620-C5E7-433F-BDA5-4D1B4DE39730}" type="slidenum">
              <a:rPr lang="fr-FR"/>
              <a:pPr/>
              <a:t>2</a:t>
            </a:fld>
            <a:endParaRPr lang="fr-FR"/>
          </a:p>
        </p:txBody>
      </p:sp>
      <p:sp>
        <p:nvSpPr>
          <p:cNvPr id="146434" name="Rectangle 2"/>
          <p:cNvSpPr>
            <a:spLocks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CACE5B-6673-4427-8C76-4A7AF9B122AB}" type="slidenum">
              <a:rPr lang="fr-FR"/>
              <a:pPr/>
              <a:t>20</a:t>
            </a:fld>
            <a:endParaRPr lang="fr-FR"/>
          </a:p>
        </p:txBody>
      </p:sp>
      <p:sp>
        <p:nvSpPr>
          <p:cNvPr id="164866" name="Rectangle 2"/>
          <p:cNvSpPr>
            <a:spLocks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94F705-6988-47DD-8AF5-E5069846DFCE}" type="slidenum">
              <a:rPr lang="fr-FR"/>
              <a:pPr/>
              <a:t>21</a:t>
            </a:fld>
            <a:endParaRPr lang="fr-FR"/>
          </a:p>
        </p:txBody>
      </p:sp>
      <p:sp>
        <p:nvSpPr>
          <p:cNvPr id="165890" name="Rectangle 2"/>
          <p:cNvSpPr>
            <a:spLocks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4C9D31-E7B1-4AD7-BC55-4A760C67A4FC}" type="slidenum">
              <a:rPr lang="fr-FR"/>
              <a:pPr/>
              <a:t>22</a:t>
            </a:fld>
            <a:endParaRPr lang="fr-FR"/>
          </a:p>
        </p:txBody>
      </p:sp>
      <p:sp>
        <p:nvSpPr>
          <p:cNvPr id="166914" name="Rectangle 2"/>
          <p:cNvSpPr>
            <a:spLocks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51F7B1-3015-4AE0-829C-657DF0584391}" type="slidenum">
              <a:rPr lang="fr-FR"/>
              <a:pPr/>
              <a:t>23</a:t>
            </a:fld>
            <a:endParaRPr lang="fr-FR"/>
          </a:p>
        </p:txBody>
      </p:sp>
      <p:sp>
        <p:nvSpPr>
          <p:cNvPr id="167938" name="Rectangle 2"/>
          <p:cNvSpPr>
            <a:spLocks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F600BB-F6DC-4E14-A823-D107AE8C4A90}" type="slidenum">
              <a:rPr lang="fr-FR"/>
              <a:pPr/>
              <a:t>24</a:t>
            </a:fld>
            <a:endParaRPr lang="fr-FR"/>
          </a:p>
        </p:txBody>
      </p:sp>
      <p:sp>
        <p:nvSpPr>
          <p:cNvPr id="168962" name="Rectangle 2"/>
          <p:cNvSpPr>
            <a:spLocks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D10EE3-C9F9-43EE-B89C-F2F39739D45A}" type="slidenum">
              <a:rPr lang="fr-FR"/>
              <a:pPr/>
              <a:t>25</a:t>
            </a:fld>
            <a:endParaRPr lang="fr-FR"/>
          </a:p>
        </p:txBody>
      </p:sp>
      <p:sp>
        <p:nvSpPr>
          <p:cNvPr id="169986" name="Rectangle 2"/>
          <p:cNvSpPr>
            <a:spLocks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032772-682C-49A2-9B30-BE472A356777}" type="slidenum">
              <a:rPr lang="fr-FR"/>
              <a:pPr/>
              <a:t>26</a:t>
            </a:fld>
            <a:endParaRPr lang="fr-FR"/>
          </a:p>
        </p:txBody>
      </p:sp>
      <p:sp>
        <p:nvSpPr>
          <p:cNvPr id="171010" name="Rectangle 2"/>
          <p:cNvSpPr>
            <a:spLocks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74A6F5-53FC-4DBD-A9B5-1E193B2044F2}" type="slidenum">
              <a:rPr lang="fr-FR"/>
              <a:pPr/>
              <a:t>27</a:t>
            </a:fld>
            <a:endParaRPr lang="fr-FR"/>
          </a:p>
        </p:txBody>
      </p:sp>
      <p:sp>
        <p:nvSpPr>
          <p:cNvPr id="172034" name="Rectangle 2"/>
          <p:cNvSpPr>
            <a:spLocks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A4FE5E-FC98-4091-B69C-497CA501EB32}" type="slidenum">
              <a:rPr lang="fr-FR"/>
              <a:pPr/>
              <a:t>28</a:t>
            </a:fld>
            <a:endParaRPr lang="fr-FR"/>
          </a:p>
        </p:txBody>
      </p:sp>
      <p:sp>
        <p:nvSpPr>
          <p:cNvPr id="173058" name="Rectangle 2"/>
          <p:cNvSpPr>
            <a:spLocks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135D7C-A26B-4514-9611-4708895EEE7C}" type="slidenum">
              <a:rPr lang="fr-FR"/>
              <a:pPr/>
              <a:t>29</a:t>
            </a:fld>
            <a:endParaRPr lang="fr-FR"/>
          </a:p>
        </p:txBody>
      </p:sp>
      <p:sp>
        <p:nvSpPr>
          <p:cNvPr id="174082" name="Rectangle 2"/>
          <p:cNvSpPr>
            <a:spLocks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E119F2-3C1C-4E69-A005-72B58DA6C07B}" type="slidenum">
              <a:rPr lang="fr-FR"/>
              <a:pPr/>
              <a:t>3</a:t>
            </a:fld>
            <a:endParaRPr lang="fr-FR"/>
          </a:p>
        </p:txBody>
      </p:sp>
      <p:sp>
        <p:nvSpPr>
          <p:cNvPr id="147458" name="Rectangle 2"/>
          <p:cNvSpPr>
            <a:spLocks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A82759-2BC9-4358-BB38-8726A0C85A30}" type="slidenum">
              <a:rPr lang="fr-FR"/>
              <a:pPr/>
              <a:t>30</a:t>
            </a:fld>
            <a:endParaRPr lang="fr-FR"/>
          </a:p>
        </p:txBody>
      </p:sp>
      <p:sp>
        <p:nvSpPr>
          <p:cNvPr id="175106" name="Rectangle 2"/>
          <p:cNvSpPr>
            <a:spLocks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746580-A61B-45B3-85AE-4C46348D93CA}" type="slidenum">
              <a:rPr lang="fr-FR"/>
              <a:pPr/>
              <a:t>31</a:t>
            </a:fld>
            <a:endParaRPr lang="fr-FR"/>
          </a:p>
        </p:txBody>
      </p:sp>
      <p:sp>
        <p:nvSpPr>
          <p:cNvPr id="176130" name="Rectangle 2"/>
          <p:cNvSpPr>
            <a:spLocks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5C3332-8B6B-4CB4-A990-1A6ADFE9F9BD}" type="slidenum">
              <a:rPr lang="fr-FR"/>
              <a:pPr/>
              <a:t>32</a:t>
            </a:fld>
            <a:endParaRPr lang="fr-FR"/>
          </a:p>
        </p:txBody>
      </p:sp>
      <p:sp>
        <p:nvSpPr>
          <p:cNvPr id="177154" name="Rectangle 2"/>
          <p:cNvSpPr>
            <a:spLocks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E97D45-3776-4C3A-8830-7187E1D805D1}" type="slidenum">
              <a:rPr lang="fr-FR"/>
              <a:pPr/>
              <a:t>33</a:t>
            </a:fld>
            <a:endParaRPr lang="fr-FR"/>
          </a:p>
        </p:txBody>
      </p:sp>
      <p:sp>
        <p:nvSpPr>
          <p:cNvPr id="178178" name="Rectangle 2"/>
          <p:cNvSpPr>
            <a:spLocks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4CCD6A-3672-4AFF-9BFA-C7D3FAF3E46B}" type="slidenum">
              <a:rPr lang="fr-FR"/>
              <a:pPr/>
              <a:t>34</a:t>
            </a:fld>
            <a:endParaRPr lang="fr-FR"/>
          </a:p>
        </p:txBody>
      </p:sp>
      <p:sp>
        <p:nvSpPr>
          <p:cNvPr id="179202" name="Rectangle 2"/>
          <p:cNvSpPr>
            <a:spLocks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3801C6-83A3-4FBF-B00D-88C2E6B28C10}" type="slidenum">
              <a:rPr lang="fr-FR"/>
              <a:pPr/>
              <a:t>35</a:t>
            </a:fld>
            <a:endParaRPr lang="fr-FR"/>
          </a:p>
        </p:txBody>
      </p:sp>
      <p:sp>
        <p:nvSpPr>
          <p:cNvPr id="180226" name="Rectangle 2"/>
          <p:cNvSpPr>
            <a:spLocks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B04B61-1582-4107-B1BB-636EF16B85B8}" type="slidenum">
              <a:rPr lang="fr-FR"/>
              <a:pPr/>
              <a:t>36</a:t>
            </a:fld>
            <a:endParaRPr lang="fr-FR"/>
          </a:p>
        </p:txBody>
      </p:sp>
      <p:sp>
        <p:nvSpPr>
          <p:cNvPr id="181250" name="Rectangle 2"/>
          <p:cNvSpPr>
            <a:spLocks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06220D-3EBB-4099-A501-14340CDF178F}" type="slidenum">
              <a:rPr lang="fr-FR"/>
              <a:pPr/>
              <a:t>37</a:t>
            </a:fld>
            <a:endParaRPr lang="fr-FR"/>
          </a:p>
        </p:txBody>
      </p:sp>
      <p:sp>
        <p:nvSpPr>
          <p:cNvPr id="182274" name="Rectangle 2"/>
          <p:cNvSpPr>
            <a:spLocks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CA8A33-FBB9-4A47-BD2A-93274F0F2A14}" type="slidenum">
              <a:rPr lang="fr-FR"/>
              <a:pPr/>
              <a:t>38</a:t>
            </a:fld>
            <a:endParaRPr lang="fr-FR"/>
          </a:p>
        </p:txBody>
      </p:sp>
      <p:sp>
        <p:nvSpPr>
          <p:cNvPr id="183298" name="Rectangle 2"/>
          <p:cNvSpPr>
            <a:spLocks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A290FC-CA42-414D-B2BB-3F15C9950BAE}" type="slidenum">
              <a:rPr lang="fr-FR"/>
              <a:pPr/>
              <a:t>39</a:t>
            </a:fld>
            <a:endParaRPr lang="fr-FR"/>
          </a:p>
        </p:txBody>
      </p:sp>
      <p:sp>
        <p:nvSpPr>
          <p:cNvPr id="184322" name="Rectangle 2"/>
          <p:cNvSpPr>
            <a:spLocks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685AA7-0F14-47FA-8178-80A2235CD3B3}" type="slidenum">
              <a:rPr lang="fr-FR"/>
              <a:pPr/>
              <a:t>4</a:t>
            </a:fld>
            <a:endParaRPr lang="fr-FR"/>
          </a:p>
        </p:txBody>
      </p:sp>
      <p:sp>
        <p:nvSpPr>
          <p:cNvPr id="148482" name="Rectangle 2"/>
          <p:cNvSpPr>
            <a:spLocks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2571C7-90D6-4F00-A0B9-355C60D056BD}" type="slidenum">
              <a:rPr lang="fr-FR"/>
              <a:pPr/>
              <a:t>40</a:t>
            </a:fld>
            <a:endParaRPr lang="fr-FR"/>
          </a:p>
        </p:txBody>
      </p:sp>
      <p:sp>
        <p:nvSpPr>
          <p:cNvPr id="185346" name="Rectangle 2"/>
          <p:cNvSpPr>
            <a:spLocks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E94FC1-9AEC-411B-AA19-49244620CA97}" type="slidenum">
              <a:rPr lang="fr-FR"/>
              <a:pPr/>
              <a:t>5</a:t>
            </a:fld>
            <a:endParaRPr lang="fr-FR"/>
          </a:p>
        </p:txBody>
      </p:sp>
      <p:sp>
        <p:nvSpPr>
          <p:cNvPr id="149506" name="Rectangle 2"/>
          <p:cNvSpPr>
            <a:spLocks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052F90-B4F5-4FB5-9CAB-407F47FB40E4}" type="slidenum">
              <a:rPr lang="fr-FR"/>
              <a:pPr/>
              <a:t>6</a:t>
            </a:fld>
            <a:endParaRPr lang="fr-FR"/>
          </a:p>
        </p:txBody>
      </p:sp>
      <p:sp>
        <p:nvSpPr>
          <p:cNvPr id="150530" name="Rectangle 2"/>
          <p:cNvSpPr>
            <a:spLocks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ADEF2-31E5-4001-B855-0271B3A55EE4}" type="slidenum">
              <a:rPr lang="fr-FR"/>
              <a:pPr/>
              <a:t>7</a:t>
            </a:fld>
            <a:endParaRPr lang="fr-FR"/>
          </a:p>
        </p:txBody>
      </p:sp>
      <p:sp>
        <p:nvSpPr>
          <p:cNvPr id="151554" name="Rectangle 2"/>
          <p:cNvSpPr>
            <a:spLocks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74150F-7DC6-4459-995D-7D86FA6BFA3B}" type="slidenum">
              <a:rPr lang="fr-FR"/>
              <a:pPr/>
              <a:t>8</a:t>
            </a:fld>
            <a:endParaRPr lang="fr-FR"/>
          </a:p>
        </p:txBody>
      </p:sp>
      <p:sp>
        <p:nvSpPr>
          <p:cNvPr id="152578" name="Rectangle 2"/>
          <p:cNvSpPr>
            <a:spLocks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F52799-AF9C-4F79-8C78-E6399100AAD1}" type="slidenum">
              <a:rPr lang="fr-FR"/>
              <a:pPr/>
              <a:t>9</a:t>
            </a:fld>
            <a:endParaRPr lang="fr-FR"/>
          </a:p>
        </p:txBody>
      </p:sp>
      <p:sp>
        <p:nvSpPr>
          <p:cNvPr id="153602" name="Rectangle 2"/>
          <p:cNvSpPr>
            <a:spLocks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5D85F89C-09CD-4D74-8B71-E173F3B6FDF2}" type="datetime1">
              <a:rPr lang="en-US" smtClean="0"/>
              <a:pPr/>
              <a:t>10/27/2010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0AA26-6996-4138-98A1-03CE9E4830EE}"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85EA6C-763B-4B58-BA1C-7B0C5694A86F}" type="datetime1">
              <a:rPr lang="en-US" smtClean="0"/>
              <a:pPr/>
              <a:t>10/27/2010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C6EE0-8A06-4B7F-82EC-55ABE8CC9A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7EC2D5-F3C9-447F-9B81-E02BE37C6986}" type="datetime1">
              <a:rPr lang="en-US" smtClean="0"/>
              <a:pPr/>
              <a:t>10/27/2010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C89D9DC7-F29F-43C0-979E-088AC1E97E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78B2DF-FB26-40B9-8C26-DD6E5F6F2281}" type="datetime1">
              <a:rPr lang="en-US" smtClean="0"/>
              <a:pPr/>
              <a:t>10/27/2010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F9468-2C11-40E9-9913-9E25FC06F5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3041232-1531-44C6-AEA5-700676BBA1DF}" type="datetime1">
              <a:rPr lang="en-US" smtClean="0"/>
              <a:pPr/>
              <a:t>10/27/2010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229F8-4590-405D-A8F0-CB0A49C1710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1A9E7B7-AFDE-4EC0-9D3A-566DC8B59374}" type="datetime1">
              <a:rPr lang="en-US" smtClean="0"/>
              <a:pPr/>
              <a:t>10/27/2010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2E22BD-FA68-4EE0-A749-293D8DDAD4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0EF54A2-0922-4541-A58D-BB28A8C10A4F}" type="datetime1">
              <a:rPr lang="en-US" smtClean="0"/>
              <a:pPr/>
              <a:t>10/27/2010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543DB9-45A8-491C-92E2-2C33D364DE1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74DDE1-ADE1-4A5E-A79F-06A283EB1D6A}" type="datetime1">
              <a:rPr lang="en-US" smtClean="0"/>
              <a:pPr/>
              <a:t>10/27/2010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EADAD0-95FF-43C9-8A98-7F4DDAA7217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1CA61-C425-4152-B052-A93D9EB887C7}" type="datetime1">
              <a:rPr lang="en-US" smtClean="0"/>
              <a:pPr/>
              <a:t>10/27/2010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2DA064-31F4-4B20-8EA1-BD954F4085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E9F358-9DBB-43DD-9222-C67490F7FCD9}" type="datetime1">
              <a:rPr lang="en-US" smtClean="0"/>
              <a:pPr/>
              <a:t>10/27/2010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948DD8-B7E8-41C9-9A2C-A2B56817FF80}"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F93960F3-057A-41F5-84EA-96961AB21BE7}" type="datetime1">
              <a:rPr lang="en-US" smtClean="0"/>
              <a:pPr/>
              <a:t>10/27/2010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6C1C9411-ED34-412C-91AF-4A19858B743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E62432D-0B42-4AA7-B164-696BA2E710D4}" type="datetime1">
              <a:rPr lang="en-US" smtClean="0"/>
              <a:pPr/>
              <a:t>10/27/2010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D897080-FE8F-4BCE-810A-76DB4140E1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strokecenter.org/education/ais_images/ais045-lg.jp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hyperlink" Target="http://www.strokecenter.org/education/ais_images/ais046-lg.jp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powershowz.medicalillustration.com/enlargeexhibit.php?ID=235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1026"/>
          <p:cNvSpPr>
            <a:spLocks noGrp="1" noChangeArrowheads="1"/>
          </p:cNvSpPr>
          <p:nvPr>
            <p:ph type="ctrTitle"/>
          </p:nvPr>
        </p:nvSpPr>
        <p:spPr>
          <a:xfrm>
            <a:off x="914400" y="1219200"/>
            <a:ext cx="6553200" cy="1905000"/>
          </a:xfrm>
        </p:spPr>
        <p:txBody>
          <a:bodyPr>
            <a:normAutofit fontScale="90000"/>
          </a:bodyPr>
          <a:lstStyle/>
          <a:p>
            <a:pPr algn="ctr"/>
            <a:r>
              <a:rPr lang="en-US" b="1" dirty="0"/>
              <a:t>BASIC ANATOMY &amp; PHYSIOLOGY OF CENTRAL NERVOUS SYSTEM </a:t>
            </a:r>
          </a:p>
        </p:txBody>
      </p:sp>
      <p:sp>
        <p:nvSpPr>
          <p:cNvPr id="32771" name="Rectangle 1027"/>
          <p:cNvSpPr>
            <a:spLocks noGrp="1" noChangeArrowheads="1"/>
          </p:cNvSpPr>
          <p:nvPr>
            <p:ph type="subTitle" idx="1"/>
          </p:nvPr>
        </p:nvSpPr>
        <p:spPr>
          <a:xfrm>
            <a:off x="685800" y="4495800"/>
            <a:ext cx="7848600" cy="1752600"/>
          </a:xfrm>
        </p:spPr>
        <p:txBody>
          <a:bodyPr/>
          <a:lstStyle/>
          <a:p>
            <a:r>
              <a:rPr lang="en-US" sz="2800" b="1" dirty="0" smtClean="0"/>
              <a:t>MUH. IRFAN</a:t>
            </a:r>
            <a:endParaRPr lang="en-US" sz="2800" b="1" dirty="0"/>
          </a:p>
          <a:p>
            <a:endParaRPr lang="en-US" sz="2800" b="1"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linds(horizontal)">
                                      <p:cBhvr>
                                        <p:cTn id="7" dur="500"/>
                                        <p:tgtEl>
                                          <p:spTgt spid="3277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2771"/>
                                        </p:tgtEl>
                                        <p:attrNameLst>
                                          <p:attrName>style.visibility</p:attrName>
                                        </p:attrNameLst>
                                      </p:cBhvr>
                                      <p:to>
                                        <p:strVal val="visible"/>
                                      </p:to>
                                    </p:set>
                                    <p:animEffect transition="in" filter="dissolve">
                                      <p:cBhvr>
                                        <p:cTn id="11"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P spid="3277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Scanbuku0503"/>
          <p:cNvPicPr>
            <a:picLocks noChangeAspect="1" noChangeArrowheads="1"/>
          </p:cNvPicPr>
          <p:nvPr/>
        </p:nvPicPr>
        <p:blipFill>
          <a:blip r:embed="rId3"/>
          <a:srcRect/>
          <a:stretch>
            <a:fillRect/>
          </a:stretch>
        </p:blipFill>
        <p:spPr bwMode="auto">
          <a:xfrm>
            <a:off x="0" y="204788"/>
            <a:ext cx="9144000" cy="665321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Scanbuku0520"/>
          <p:cNvPicPr>
            <a:picLocks noChangeAspect="1" noChangeArrowheads="1"/>
          </p:cNvPicPr>
          <p:nvPr/>
        </p:nvPicPr>
        <p:blipFill>
          <a:blip r:embed="rId3"/>
          <a:srcRect/>
          <a:stretch>
            <a:fillRect/>
          </a:stretch>
        </p:blipFill>
        <p:spPr bwMode="auto">
          <a:xfrm>
            <a:off x="685800" y="0"/>
            <a:ext cx="7696200" cy="6883400"/>
          </a:xfrm>
          <a:prstGeom prst="rect">
            <a:avLst/>
          </a:prstGeom>
          <a:noFill/>
        </p:spPr>
      </p:pic>
    </p:spTree>
  </p:cSld>
  <p:clrMapOvr>
    <a:masterClrMapping/>
  </p:clrMapOvr>
  <p:transition>
    <p:comb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idx="1"/>
          </p:nvPr>
        </p:nvSpPr>
        <p:spPr>
          <a:xfrm>
            <a:off x="381000" y="990600"/>
            <a:ext cx="8458200" cy="5105400"/>
          </a:xfrm>
        </p:spPr>
        <p:txBody>
          <a:bodyPr/>
          <a:lstStyle/>
          <a:p>
            <a:r>
              <a:rPr lang="en-US">
                <a:latin typeface="Comic Sans MS" pitchFamily="66" charset="0"/>
              </a:rPr>
              <a:t>cerebrum (otak besar) merupakan bagian otak manusia yang terbesar, paling berkembang dan memiliki fungsi luhur yang paling utama.</a:t>
            </a:r>
          </a:p>
          <a:p>
            <a:r>
              <a:rPr lang="en-US">
                <a:latin typeface="Comic Sans MS" pitchFamily="66" charset="0"/>
              </a:rPr>
              <a:t>Otak besar terdiri dari substansia abu-abu (grey mater) setebal </a:t>
            </a:r>
            <a:r>
              <a:rPr lang="en-US" u="sng">
                <a:latin typeface="Comic Sans MS" pitchFamily="66" charset="0"/>
              </a:rPr>
              <a:t>+</a:t>
            </a:r>
            <a:r>
              <a:rPr lang="en-US">
                <a:latin typeface="Comic Sans MS" pitchFamily="66" charset="0"/>
              </a:rPr>
              <a:t> 2 cm (cortex cerebri) yang berfungsi sebagai pusat intelektual, pusat bicara, emosi, integrasi sensorik dan motorik, kontrol gerak dan lain-lain.</a:t>
            </a:r>
          </a:p>
        </p:txBody>
      </p:sp>
    </p:spTree>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idx="1"/>
          </p:nvPr>
        </p:nvSpPr>
        <p:spPr>
          <a:xfrm>
            <a:off x="685800" y="1143000"/>
            <a:ext cx="7772400" cy="4953000"/>
          </a:xfrm>
        </p:spPr>
        <p:txBody>
          <a:bodyPr/>
          <a:lstStyle/>
          <a:p>
            <a:r>
              <a:rPr lang="en-US">
                <a:latin typeface="Comic Sans MS" pitchFamily="66" charset="0"/>
              </a:rPr>
              <a:t>Sedangkan bagian dalam otak merupakan substansia putih (white matter) berisi “network” serabut-serabut saraf yang memungkinkan antar bagian otak saling berkomunikasi dan jaringan penyangga saraf yang berfungsi memberi bentuk otak.</a:t>
            </a:r>
          </a:p>
          <a:p>
            <a:endParaRPr lang="en-US"/>
          </a:p>
        </p:txBody>
      </p:sp>
    </p:spTree>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Layers of the Cerebrum">
            <a:hlinkClick r:id="rId3"/>
          </p:cNvPr>
          <p:cNvPicPr>
            <a:picLocks noChangeAspect="1" noChangeArrowheads="1"/>
          </p:cNvPicPr>
          <p:nvPr/>
        </p:nvPicPr>
        <p:blipFill>
          <a:blip r:embed="rId4"/>
          <a:srcRect/>
          <a:stretch>
            <a:fillRect/>
          </a:stretch>
        </p:blipFill>
        <p:spPr bwMode="auto">
          <a:xfrm>
            <a:off x="0" y="549275"/>
            <a:ext cx="9144000" cy="5759450"/>
          </a:xfrm>
          <a:prstGeom prst="rect">
            <a:avLst/>
          </a:prstGeom>
          <a:noFill/>
        </p:spPr>
      </p:pic>
    </p:spTree>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ontrol Centers of the Brain">
            <a:hlinkClick r:id="rId3"/>
          </p:cNvPr>
          <p:cNvPicPr>
            <a:picLocks noChangeAspect="1" noChangeArrowheads="1"/>
          </p:cNvPicPr>
          <p:nvPr/>
        </p:nvPicPr>
        <p:blipFill>
          <a:blip r:embed="rId4"/>
          <a:srcRect/>
          <a:stretch>
            <a:fillRect/>
          </a:stretch>
        </p:blipFill>
        <p:spPr bwMode="auto">
          <a:xfrm>
            <a:off x="0" y="457200"/>
            <a:ext cx="9144000" cy="5943600"/>
          </a:xfrm>
          <a:prstGeom prst="rect">
            <a:avLst/>
          </a:prstGeom>
          <a:noFill/>
        </p:spPr>
      </p:pic>
    </p:spTree>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Scanbuku0522"/>
          <p:cNvPicPr>
            <a:picLocks noChangeAspect="1" noChangeArrowheads="1"/>
          </p:cNvPicPr>
          <p:nvPr/>
        </p:nvPicPr>
        <p:blipFill>
          <a:blip r:embed="rId3"/>
          <a:srcRect/>
          <a:stretch>
            <a:fillRect/>
          </a:stretch>
        </p:blipFill>
        <p:spPr bwMode="auto">
          <a:xfrm>
            <a:off x="0" y="219075"/>
            <a:ext cx="9144000" cy="6613525"/>
          </a:xfrm>
          <a:prstGeom prst="rect">
            <a:avLst/>
          </a:prstGeom>
          <a:noFill/>
        </p:spPr>
      </p:pic>
      <p:sp>
        <p:nvSpPr>
          <p:cNvPr id="118787" name="Text Box 3" descr="Outlined diamond"/>
          <p:cNvSpPr txBox="1">
            <a:spLocks noChangeArrowheads="1"/>
          </p:cNvSpPr>
          <p:nvPr/>
        </p:nvSpPr>
        <p:spPr bwMode="auto">
          <a:xfrm>
            <a:off x="762000" y="990600"/>
            <a:ext cx="7696200" cy="366713"/>
          </a:xfrm>
          <a:prstGeom prst="rect">
            <a:avLst/>
          </a:prstGeom>
          <a:pattFill prst="openDmnd">
            <a:fgClr>
              <a:srgbClr val="FF3300"/>
            </a:fgClr>
            <a:bgClr>
              <a:schemeClr val="bg1"/>
            </a:bgClr>
          </a:pattFill>
          <a:ln w="9525">
            <a:noFill/>
            <a:miter lim="800000"/>
            <a:headEnd/>
            <a:tailEnd/>
          </a:ln>
          <a:effectLst/>
        </p:spPr>
        <p:txBody>
          <a:bodyPr>
            <a:spAutoFit/>
          </a:bodyPr>
          <a:lstStyle/>
          <a:p>
            <a:pPr algn="ctr">
              <a:spcBef>
                <a:spcPct val="50000"/>
              </a:spcBef>
            </a:pPr>
            <a:r>
              <a:rPr lang="en-US" sz="1800" b="1">
                <a:solidFill>
                  <a:srgbClr val="00FF00"/>
                </a:solidFill>
                <a:latin typeface="Arial" charset="0"/>
              </a:rPr>
              <a:t>FUNCTIONAL AREAS OF THE CERBRAL CORTEX</a:t>
            </a:r>
          </a:p>
        </p:txBody>
      </p:sp>
    </p:spTree>
  </p:cSld>
  <p:clrMapOvr>
    <a:masterClrMapping/>
  </p:clrMapOvr>
  <p:transition>
    <p:comb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050" descr="Loading: ' Anatomy and Functional Areas of the Brain' - Please wai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Scanbuku0315"/>
          <p:cNvPicPr>
            <a:picLocks noChangeAspect="1" noChangeArrowheads="1"/>
          </p:cNvPicPr>
          <p:nvPr/>
        </p:nvPicPr>
        <p:blipFill>
          <a:blip r:embed="rId3" cstate="print"/>
          <a:srcRect/>
          <a:stretch>
            <a:fillRect/>
          </a:stretch>
        </p:blipFill>
        <p:spPr bwMode="auto">
          <a:xfrm>
            <a:off x="1600200" y="0"/>
            <a:ext cx="5791200" cy="6858000"/>
          </a:xfrm>
          <a:prstGeom prst="rect">
            <a:avLst/>
          </a:prstGeom>
          <a:noFill/>
        </p:spPr>
      </p:pic>
    </p:spTree>
  </p:cSld>
  <p:clrMapOvr>
    <a:masterClrMapping/>
  </p:clrMapOvr>
  <p:transition>
    <p:comb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Scanbuku0316"/>
          <p:cNvPicPr>
            <a:picLocks noChangeAspect="1" noChangeArrowheads="1"/>
          </p:cNvPicPr>
          <p:nvPr/>
        </p:nvPicPr>
        <p:blipFill>
          <a:blip r:embed="rId3" cstate="print"/>
          <a:srcRect/>
          <a:stretch>
            <a:fillRect/>
          </a:stretch>
        </p:blipFill>
        <p:spPr bwMode="auto">
          <a:xfrm>
            <a:off x="1295400" y="0"/>
            <a:ext cx="65532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idx="1"/>
          </p:nvPr>
        </p:nvSpPr>
        <p:spPr>
          <a:xfrm>
            <a:off x="304800" y="457200"/>
            <a:ext cx="8839200" cy="6400800"/>
          </a:xfrm>
        </p:spPr>
        <p:txBody>
          <a:bodyPr/>
          <a:lstStyle/>
          <a:p>
            <a:pPr>
              <a:lnSpc>
                <a:spcPct val="90000"/>
              </a:lnSpc>
            </a:pPr>
            <a:r>
              <a:rPr lang="en-US">
                <a:latin typeface="Comic Sans MS" pitchFamily="66" charset="0"/>
                <a:cs typeface="Times New Roman" pitchFamily="18" charset="0"/>
              </a:rPr>
              <a:t>Gangguan gerak dan fungsi pada kasus neurologi ini dapat digolongkan sebagai sesuatu yang unik, karena alat gerak tubuh itu sendiri, dimana gerakan itu terjadi, seperti otot, tendon dan tulang tempat perlekatannya serta sendi, berada dalam keadaan yang normal.</a:t>
            </a:r>
            <a:r>
              <a:rPr lang="en-US">
                <a:latin typeface="Comic Sans MS" pitchFamily="66" charset="0"/>
              </a:rPr>
              <a:t> </a:t>
            </a:r>
          </a:p>
          <a:p>
            <a:pPr>
              <a:lnSpc>
                <a:spcPct val="90000"/>
              </a:lnSpc>
            </a:pPr>
            <a:r>
              <a:rPr lang="en-US">
                <a:latin typeface="Comic Sans MS" pitchFamily="66" charset="0"/>
              </a:rPr>
              <a:t>Kelainan pd sistem saraf yaitu pengontrol dan lintasan impuls gerak. </a:t>
            </a:r>
          </a:p>
          <a:p>
            <a:pPr>
              <a:lnSpc>
                <a:spcPct val="90000"/>
              </a:lnSpc>
            </a:pPr>
            <a:r>
              <a:rPr lang="en-US">
                <a:latin typeface="Comic Sans MS" pitchFamily="66" charset="0"/>
                <a:cs typeface="Arial" charset="0"/>
              </a:rPr>
              <a:t>Suatu gerakan terjadi dg proses sbb: (1) ide, (2) perencanaan motorik, (3) pengambilan keputusan, dan (4) eksekusi gerakan.</a:t>
            </a:r>
            <a:r>
              <a:rPr lang="en-US">
                <a:cs typeface="Arial" charset="0"/>
              </a:rPr>
              <a:t> </a:t>
            </a:r>
            <a:endParaRPr lang="en-US">
              <a:latin typeface="Comic Sans MS" pitchFamily="66"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animEffect transition="in" filter="dissolve">
                                      <p:cBhvr>
                                        <p:cTn id="7" dur="500"/>
                                        <p:tgtEl>
                                          <p:spTgt spid="45058">
                                            <p:txEl>
                                              <p:pRg st="0" end="0"/>
                                            </p:txEl>
                                          </p:spTgt>
                                        </p:tgtEl>
                                      </p:cBhvr>
                                    </p:animEffect>
                                  </p:childTnLst>
                                  <p:subTnLst>
                                    <p:animClr clrSpc="rgb" dir="cw">
                                      <p:cBhvr override="childStyle">
                                        <p:cTn dur="1" fill="hold" display="0" masterRel="nextClick" afterEffect="1"/>
                                        <p:tgtEl>
                                          <p:spTgt spid="45058">
                                            <p:txEl>
                                              <p:pRg st="0" end="0"/>
                                            </p:txEl>
                                          </p:spTgt>
                                        </p:tgtEl>
                                        <p:attrNameLst>
                                          <p:attrName>ppt_c</p:attrName>
                                        </p:attrNameLst>
                                      </p:cBhvr>
                                      <p:to>
                                        <a:srgbClr val="3399FF"/>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058">
                                            <p:txEl>
                                              <p:pRg st="1" end="1"/>
                                            </p:txEl>
                                          </p:spTgt>
                                        </p:tgtEl>
                                        <p:attrNameLst>
                                          <p:attrName>style.visibility</p:attrName>
                                        </p:attrNameLst>
                                      </p:cBhvr>
                                      <p:to>
                                        <p:strVal val="visible"/>
                                      </p:to>
                                    </p:set>
                                    <p:animEffect transition="in" filter="dissolve">
                                      <p:cBhvr>
                                        <p:cTn id="12" dur="500"/>
                                        <p:tgtEl>
                                          <p:spTgt spid="45058">
                                            <p:txEl>
                                              <p:pRg st="1" end="1"/>
                                            </p:txEl>
                                          </p:spTgt>
                                        </p:tgtEl>
                                      </p:cBhvr>
                                    </p:animEffect>
                                  </p:childTnLst>
                                  <p:subTnLst>
                                    <p:animClr clrSpc="rgb" dir="cw">
                                      <p:cBhvr override="childStyle">
                                        <p:cTn dur="1" fill="hold" display="0" masterRel="nextClick" afterEffect="1"/>
                                        <p:tgtEl>
                                          <p:spTgt spid="45058">
                                            <p:txEl>
                                              <p:pRg st="1" end="1"/>
                                            </p:txEl>
                                          </p:spTgt>
                                        </p:tgtEl>
                                        <p:attrNameLst>
                                          <p:attrName>ppt_c</p:attrName>
                                        </p:attrNameLst>
                                      </p:cBhvr>
                                      <p:to>
                                        <a:srgbClr val="3399FF"/>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5058">
                                            <p:txEl>
                                              <p:pRg st="2" end="2"/>
                                            </p:txEl>
                                          </p:spTgt>
                                        </p:tgtEl>
                                        <p:attrNameLst>
                                          <p:attrName>style.visibility</p:attrName>
                                        </p:attrNameLst>
                                      </p:cBhvr>
                                      <p:to>
                                        <p:strVal val="visible"/>
                                      </p:to>
                                    </p:set>
                                    <p:animEffect transition="in" filter="dissolve">
                                      <p:cBhvr>
                                        <p:cTn id="17" dur="500"/>
                                        <p:tgtEl>
                                          <p:spTgt spid="45058">
                                            <p:txEl>
                                              <p:pRg st="2" end="2"/>
                                            </p:txEl>
                                          </p:spTgt>
                                        </p:tgtEl>
                                      </p:cBhvr>
                                    </p:animEffect>
                                  </p:childTnLst>
                                  <p:subTnLst>
                                    <p:animClr clrSpc="rgb" dir="cw">
                                      <p:cBhvr override="childStyle">
                                        <p:cTn dur="1" fill="hold" display="0" masterRel="nextClick" afterEffect="1"/>
                                        <p:tgtEl>
                                          <p:spTgt spid="45058">
                                            <p:txEl>
                                              <p:pRg st="2" end="2"/>
                                            </p:txEl>
                                          </p:spTgt>
                                        </p:tgtEl>
                                        <p:attrNameLst>
                                          <p:attrName>ppt_c</p:attrName>
                                        </p:attrNameLst>
                                      </p:cBhvr>
                                      <p:to>
                                        <a:srgbClr val="3399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Scanbuku0536"/>
          <p:cNvPicPr>
            <a:picLocks noChangeAspect="1" noChangeArrowheads="1"/>
          </p:cNvPicPr>
          <p:nvPr/>
        </p:nvPicPr>
        <p:blipFill>
          <a:blip r:embed="rId3"/>
          <a:srcRect/>
          <a:stretch>
            <a:fillRect/>
          </a:stretch>
        </p:blipFill>
        <p:spPr bwMode="auto">
          <a:xfrm>
            <a:off x="1143000" y="0"/>
            <a:ext cx="4092575" cy="6858000"/>
          </a:xfrm>
          <a:prstGeom prst="rect">
            <a:avLst/>
          </a:prstGeom>
          <a:noFill/>
        </p:spPr>
      </p:pic>
      <p:sp>
        <p:nvSpPr>
          <p:cNvPr id="119812" name="Text Box 4"/>
          <p:cNvSpPr txBox="1">
            <a:spLocks noChangeArrowheads="1"/>
          </p:cNvSpPr>
          <p:nvPr/>
        </p:nvSpPr>
        <p:spPr bwMode="auto">
          <a:xfrm>
            <a:off x="381000" y="5486400"/>
            <a:ext cx="3276600" cy="366713"/>
          </a:xfrm>
          <a:prstGeom prst="rect">
            <a:avLst/>
          </a:prstGeom>
          <a:noFill/>
          <a:ln w="9525">
            <a:noFill/>
            <a:miter lim="800000"/>
            <a:headEnd/>
            <a:tailEnd/>
          </a:ln>
          <a:effectLst/>
        </p:spPr>
        <p:txBody>
          <a:bodyPr>
            <a:spAutoFit/>
          </a:bodyPr>
          <a:lstStyle/>
          <a:p>
            <a:pPr>
              <a:spcBef>
                <a:spcPct val="50000"/>
              </a:spcBef>
            </a:pPr>
            <a:endParaRPr lang="en-US" sz="1800">
              <a:latin typeface="Arial" charset="0"/>
            </a:endParaRPr>
          </a:p>
        </p:txBody>
      </p:sp>
      <p:sp>
        <p:nvSpPr>
          <p:cNvPr id="119813" name="Rectangle 5"/>
          <p:cNvSpPr>
            <a:spLocks noChangeArrowheads="1"/>
          </p:cNvSpPr>
          <p:nvPr/>
        </p:nvSpPr>
        <p:spPr bwMode="auto">
          <a:xfrm>
            <a:off x="5562600" y="5486400"/>
            <a:ext cx="3276600" cy="762000"/>
          </a:xfrm>
          <a:prstGeom prst="rect">
            <a:avLst/>
          </a:prstGeom>
          <a:solidFill>
            <a:schemeClr val="accent1"/>
          </a:solidFill>
          <a:ln w="9525">
            <a:solidFill>
              <a:schemeClr val="tx1"/>
            </a:solidFill>
            <a:miter lim="800000"/>
            <a:headEnd/>
            <a:tailEnd/>
          </a:ln>
          <a:effectLst/>
        </p:spPr>
        <p:txBody>
          <a:bodyPr wrap="none" anchor="ctr"/>
          <a:lstStyle/>
          <a:p>
            <a:pPr algn="ctr"/>
            <a:r>
              <a:rPr lang="en-US" sz="1800">
                <a:solidFill>
                  <a:schemeClr val="tx2"/>
                </a:solidFill>
                <a:latin typeface="Arial" charset="0"/>
              </a:rPr>
              <a:t>SENSORY HOMUNCULUS</a:t>
            </a:r>
          </a:p>
        </p:txBody>
      </p:sp>
    </p:spTree>
  </p:cSld>
  <p:clrMapOvr>
    <a:masterClrMapping/>
  </p:clrMapOvr>
  <p:transition>
    <p:comb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Scanbuku0537"/>
          <p:cNvPicPr>
            <a:picLocks noChangeAspect="1" noChangeArrowheads="1"/>
          </p:cNvPicPr>
          <p:nvPr/>
        </p:nvPicPr>
        <p:blipFill>
          <a:blip r:embed="rId3" cstate="print"/>
          <a:srcRect/>
          <a:stretch>
            <a:fillRect/>
          </a:stretch>
        </p:blipFill>
        <p:spPr bwMode="auto">
          <a:xfrm>
            <a:off x="1600200" y="0"/>
            <a:ext cx="3929063" cy="6858000"/>
          </a:xfrm>
          <a:prstGeom prst="rect">
            <a:avLst/>
          </a:prstGeom>
          <a:noFill/>
        </p:spPr>
      </p:pic>
      <p:sp>
        <p:nvSpPr>
          <p:cNvPr id="143363" name="Rectangle 3"/>
          <p:cNvSpPr>
            <a:spLocks noChangeArrowheads="1"/>
          </p:cNvSpPr>
          <p:nvPr/>
        </p:nvSpPr>
        <p:spPr bwMode="auto">
          <a:xfrm>
            <a:off x="5562600" y="5410200"/>
            <a:ext cx="3276600" cy="762000"/>
          </a:xfrm>
          <a:prstGeom prst="rect">
            <a:avLst/>
          </a:prstGeom>
          <a:solidFill>
            <a:schemeClr val="accent1"/>
          </a:solidFill>
          <a:ln w="9525">
            <a:solidFill>
              <a:schemeClr val="tx1"/>
            </a:solidFill>
            <a:miter lim="800000"/>
            <a:headEnd/>
            <a:tailEnd/>
          </a:ln>
          <a:effectLst/>
        </p:spPr>
        <p:txBody>
          <a:bodyPr wrap="none" anchor="ctr"/>
          <a:lstStyle/>
          <a:p>
            <a:pPr algn="ctr"/>
            <a:r>
              <a:rPr lang="en-US" sz="1800">
                <a:solidFill>
                  <a:schemeClr val="tx2"/>
                </a:solidFill>
                <a:latin typeface="Arial" charset="0"/>
              </a:rPr>
              <a:t>MOTOR HOMUNCULUS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idx="1"/>
          </p:nvPr>
        </p:nvSpPr>
        <p:spPr>
          <a:xfrm>
            <a:off x="304800" y="914400"/>
            <a:ext cx="8534400" cy="5257800"/>
          </a:xfrm>
        </p:spPr>
        <p:txBody>
          <a:bodyPr/>
          <a:lstStyle/>
          <a:p>
            <a:pPr>
              <a:lnSpc>
                <a:spcPct val="90000"/>
              </a:lnSpc>
            </a:pPr>
            <a:r>
              <a:rPr lang="en-US" sz="2800">
                <a:latin typeface="Comic Sans MS" pitchFamily="66" charset="0"/>
              </a:rPr>
              <a:t>Cerebellum (otak kecil) merupakan bagian otak terbesar kedua, yang bertanggung jawab dalam mengaturkeseimbangan, koordinasi dan berbagai kontrol motorik</a:t>
            </a:r>
          </a:p>
          <a:p>
            <a:pPr>
              <a:lnSpc>
                <a:spcPct val="90000"/>
              </a:lnSpc>
            </a:pPr>
            <a:endParaRPr lang="en-US" sz="2800">
              <a:latin typeface="Comic Sans MS" pitchFamily="66" charset="0"/>
            </a:endParaRPr>
          </a:p>
          <a:p>
            <a:pPr>
              <a:lnSpc>
                <a:spcPct val="90000"/>
              </a:lnSpc>
            </a:pPr>
            <a:r>
              <a:rPr lang="en-US" sz="2800">
                <a:latin typeface="Comic Sans MS" pitchFamily="66" charset="0"/>
              </a:rPr>
              <a:t>Brain stem (batang otak) merupakan jalur terakhir dari otak yang menghubungkannya dengan medulla spinalis. Batang otak ini bertanggung jawab pada berbagai fungsi otonom seperti kontrol pernapasan, denyut jantung, tekanan darah, bangun, rangsangan dan perhatian.</a:t>
            </a:r>
          </a:p>
          <a:p>
            <a:pPr>
              <a:lnSpc>
                <a:spcPct val="90000"/>
              </a:lnSpc>
            </a:pPr>
            <a:endParaRPr lang="en-US" sz="2800">
              <a:latin typeface="Comic Sans MS" pitchFamily="66" charset="0"/>
            </a:endParaRPr>
          </a:p>
        </p:txBody>
      </p:sp>
    </p:spTree>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idx="1"/>
          </p:nvPr>
        </p:nvSpPr>
        <p:spPr>
          <a:xfrm>
            <a:off x="304800" y="1143000"/>
            <a:ext cx="8534400" cy="5486400"/>
          </a:xfrm>
        </p:spPr>
        <p:txBody>
          <a:bodyPr/>
          <a:lstStyle/>
          <a:p>
            <a:pPr>
              <a:lnSpc>
                <a:spcPct val="90000"/>
              </a:lnSpc>
            </a:pPr>
            <a:r>
              <a:rPr lang="en-US">
                <a:latin typeface="Comic Sans MS" pitchFamily="66" charset="0"/>
              </a:rPr>
              <a:t>Selaput otak-spinal terdiri dari 3 lapis, yaitu:</a:t>
            </a:r>
          </a:p>
          <a:p>
            <a:pPr lvl="1">
              <a:lnSpc>
                <a:spcPct val="90000"/>
              </a:lnSpc>
            </a:pPr>
            <a:r>
              <a:rPr lang="en-US">
                <a:latin typeface="Comic Sans MS" pitchFamily="66" charset="0"/>
              </a:rPr>
              <a:t>Duramater</a:t>
            </a:r>
          </a:p>
          <a:p>
            <a:pPr lvl="1">
              <a:lnSpc>
                <a:spcPct val="90000"/>
              </a:lnSpc>
            </a:pPr>
            <a:r>
              <a:rPr lang="en-US">
                <a:latin typeface="Comic Sans MS" pitchFamily="66" charset="0"/>
              </a:rPr>
              <a:t>Arachnoid</a:t>
            </a:r>
          </a:p>
          <a:p>
            <a:pPr lvl="1">
              <a:lnSpc>
                <a:spcPct val="90000"/>
              </a:lnSpc>
            </a:pPr>
            <a:r>
              <a:rPr lang="en-US">
                <a:latin typeface="Comic Sans MS" pitchFamily="66" charset="0"/>
              </a:rPr>
              <a:t>Piamater</a:t>
            </a:r>
          </a:p>
          <a:p>
            <a:pPr>
              <a:lnSpc>
                <a:spcPct val="90000"/>
              </a:lnSpc>
            </a:pPr>
            <a:r>
              <a:rPr lang="en-US">
                <a:latin typeface="Comic Sans MS" pitchFamily="66" charset="0"/>
              </a:rPr>
              <a:t>Dengan adanya selaput ini, maka terbentuk ruangan-ruangan</a:t>
            </a:r>
          </a:p>
          <a:p>
            <a:pPr lvl="1">
              <a:lnSpc>
                <a:spcPct val="90000"/>
              </a:lnSpc>
            </a:pPr>
            <a:r>
              <a:rPr lang="en-US">
                <a:latin typeface="Comic Sans MS" pitchFamily="66" charset="0"/>
              </a:rPr>
              <a:t>Subdural</a:t>
            </a:r>
          </a:p>
          <a:p>
            <a:pPr lvl="1">
              <a:lnSpc>
                <a:spcPct val="90000"/>
              </a:lnSpc>
            </a:pPr>
            <a:r>
              <a:rPr lang="en-US">
                <a:latin typeface="Comic Sans MS" pitchFamily="66" charset="0"/>
              </a:rPr>
              <a:t>Sub arachnoid (tempat mengalirnya cairan otak spinal) </a:t>
            </a:r>
          </a:p>
          <a:p>
            <a:pPr lvl="1">
              <a:lnSpc>
                <a:spcPct val="90000"/>
              </a:lnSpc>
            </a:pPr>
            <a:r>
              <a:rPr lang="en-US">
                <a:latin typeface="Comic Sans MS" pitchFamily="66" charset="0"/>
              </a:rPr>
              <a:t>Intra cerebral</a:t>
            </a:r>
          </a:p>
        </p:txBody>
      </p:sp>
      <p:sp>
        <p:nvSpPr>
          <p:cNvPr id="71683" name="Text Box 3"/>
          <p:cNvSpPr txBox="1">
            <a:spLocks noChangeArrowheads="1"/>
          </p:cNvSpPr>
          <p:nvPr/>
        </p:nvSpPr>
        <p:spPr bwMode="auto">
          <a:xfrm>
            <a:off x="914400" y="304800"/>
            <a:ext cx="7391400" cy="641350"/>
          </a:xfrm>
          <a:prstGeom prst="rect">
            <a:avLst/>
          </a:prstGeom>
          <a:noFill/>
          <a:ln w="9525">
            <a:noFill/>
            <a:miter lim="800000"/>
            <a:headEnd/>
            <a:tailEnd/>
          </a:ln>
          <a:effectLst/>
        </p:spPr>
        <p:txBody>
          <a:bodyPr>
            <a:spAutoFit/>
          </a:bodyPr>
          <a:lstStyle/>
          <a:p>
            <a:pPr algn="ctr" eaLnBrk="0" hangingPunct="0">
              <a:spcBef>
                <a:spcPct val="50000"/>
              </a:spcBef>
            </a:pPr>
            <a:r>
              <a:rPr lang="en-US" sz="3600" b="1">
                <a:latin typeface="Comic Sans MS" pitchFamily="66" charset="0"/>
              </a:rPr>
              <a:t>Selaput Otak-Spinal (Meninx)</a:t>
            </a:r>
          </a:p>
        </p:txBody>
      </p:sp>
    </p:spTree>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Scanbuku0515"/>
          <p:cNvPicPr>
            <a:picLocks noChangeAspect="1" noChangeArrowheads="1"/>
          </p:cNvPicPr>
          <p:nvPr/>
        </p:nvPicPr>
        <p:blipFill>
          <a:blip r:embed="rId3" cstate="print"/>
          <a:srcRect/>
          <a:stretch>
            <a:fillRect/>
          </a:stretch>
        </p:blipFill>
        <p:spPr bwMode="auto">
          <a:xfrm>
            <a:off x="228600" y="381000"/>
            <a:ext cx="4419600" cy="6248400"/>
          </a:xfrm>
          <a:prstGeom prst="rect">
            <a:avLst/>
          </a:prstGeom>
          <a:noFill/>
        </p:spPr>
      </p:pic>
      <p:pic>
        <p:nvPicPr>
          <p:cNvPr id="115715" name="Picture 3" descr="Scanbuku0516"/>
          <p:cNvPicPr>
            <a:picLocks noChangeAspect="1" noChangeArrowheads="1"/>
          </p:cNvPicPr>
          <p:nvPr/>
        </p:nvPicPr>
        <p:blipFill>
          <a:blip r:embed="rId4"/>
          <a:srcRect/>
          <a:stretch>
            <a:fillRect/>
          </a:stretch>
        </p:blipFill>
        <p:spPr bwMode="auto">
          <a:xfrm>
            <a:off x="4806950" y="1524000"/>
            <a:ext cx="4325938" cy="5334000"/>
          </a:xfrm>
          <a:prstGeom prst="rect">
            <a:avLst/>
          </a:prstGeom>
          <a:noFill/>
        </p:spPr>
      </p:pic>
      <p:sp>
        <p:nvSpPr>
          <p:cNvPr id="115716" name="Line 4"/>
          <p:cNvSpPr>
            <a:spLocks noChangeShapeType="1"/>
          </p:cNvSpPr>
          <p:nvPr/>
        </p:nvSpPr>
        <p:spPr bwMode="auto">
          <a:xfrm>
            <a:off x="2819400" y="609600"/>
            <a:ext cx="3200400" cy="0"/>
          </a:xfrm>
          <a:prstGeom prst="line">
            <a:avLst/>
          </a:prstGeom>
          <a:noFill/>
          <a:ln w="38100">
            <a:solidFill>
              <a:schemeClr val="tx1"/>
            </a:solidFill>
            <a:round/>
            <a:headEnd/>
            <a:tailEnd/>
          </a:ln>
          <a:effectLst/>
        </p:spPr>
        <p:txBody>
          <a:bodyPr/>
          <a:lstStyle/>
          <a:p>
            <a:endParaRPr lang="en-US"/>
          </a:p>
        </p:txBody>
      </p:sp>
      <p:sp>
        <p:nvSpPr>
          <p:cNvPr id="115717" name="Line 5"/>
          <p:cNvSpPr>
            <a:spLocks noChangeShapeType="1"/>
          </p:cNvSpPr>
          <p:nvPr/>
        </p:nvSpPr>
        <p:spPr bwMode="auto">
          <a:xfrm>
            <a:off x="6019800" y="609600"/>
            <a:ext cx="0" cy="685800"/>
          </a:xfrm>
          <a:prstGeom prst="line">
            <a:avLst/>
          </a:prstGeom>
          <a:noFill/>
          <a:ln w="38100">
            <a:solidFill>
              <a:schemeClr val="tx1"/>
            </a:solidFill>
            <a:round/>
            <a:headEnd/>
            <a:tailEnd type="triangle" w="med" len="med"/>
          </a:ln>
          <a:effectLst/>
        </p:spPr>
        <p:txBody>
          <a:bodyPr/>
          <a:lstStyle/>
          <a:p>
            <a:endParaRPr lang="en-US"/>
          </a:p>
        </p:txBody>
      </p:sp>
      <p:pic>
        <p:nvPicPr>
          <p:cNvPr id="115718" name="Picture 6" descr="Scanbuku0515"/>
          <p:cNvPicPr>
            <a:picLocks noChangeAspect="1" noChangeArrowheads="1"/>
          </p:cNvPicPr>
          <p:nvPr/>
        </p:nvPicPr>
        <p:blipFill>
          <a:blip r:embed="rId5" cstate="print"/>
          <a:srcRect/>
          <a:stretch>
            <a:fillRect/>
          </a:stretch>
        </p:blipFill>
        <p:spPr bwMode="auto">
          <a:xfrm>
            <a:off x="0" y="0"/>
            <a:ext cx="4851400" cy="6858000"/>
          </a:xfrm>
          <a:prstGeom prst="rect">
            <a:avLst/>
          </a:prstGeom>
          <a:noFill/>
        </p:spPr>
      </p:pic>
    </p:spTree>
  </p:cSld>
  <p:clrMapOvr>
    <a:masterClrMapping/>
  </p:clrMapOvr>
  <p:transition>
    <p:comb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idx="1"/>
          </p:nvPr>
        </p:nvSpPr>
        <p:spPr>
          <a:xfrm>
            <a:off x="304800" y="1447800"/>
            <a:ext cx="8534400" cy="4724400"/>
          </a:xfrm>
        </p:spPr>
        <p:txBody>
          <a:bodyPr/>
          <a:lstStyle/>
          <a:p>
            <a:r>
              <a:rPr lang="en-US">
                <a:latin typeface="Comic Sans MS" pitchFamily="66" charset="0"/>
              </a:rPr>
              <a:t>Merupakan penghasil cairan spinal otak (LCS/CSF):</a:t>
            </a:r>
          </a:p>
          <a:p>
            <a:r>
              <a:rPr lang="en-US">
                <a:latin typeface="Comic Sans MS" pitchFamily="66" charset="0"/>
              </a:rPr>
              <a:t>Fungsi</a:t>
            </a:r>
          </a:p>
          <a:p>
            <a:pPr lvl="1"/>
            <a:r>
              <a:rPr lang="en-US">
                <a:latin typeface="Comic Sans MS" pitchFamily="66" charset="0"/>
              </a:rPr>
              <a:t>Protein, metabolisme</a:t>
            </a:r>
          </a:p>
          <a:p>
            <a:pPr lvl="1"/>
            <a:r>
              <a:rPr lang="en-US">
                <a:latin typeface="Comic Sans MS" pitchFamily="66" charset="0"/>
              </a:rPr>
              <a:t>Pelindung otak, med spinalis</a:t>
            </a:r>
          </a:p>
          <a:p>
            <a:r>
              <a:rPr lang="en-US">
                <a:latin typeface="Comic Sans MS" pitchFamily="66" charset="0"/>
              </a:rPr>
              <a:t>Bersirkulasi dan akhirnya masuk dalam aliran vena</a:t>
            </a:r>
          </a:p>
        </p:txBody>
      </p:sp>
      <p:sp>
        <p:nvSpPr>
          <p:cNvPr id="79875" name="Text Box 3"/>
          <p:cNvSpPr txBox="1">
            <a:spLocks noChangeArrowheads="1"/>
          </p:cNvSpPr>
          <p:nvPr/>
        </p:nvSpPr>
        <p:spPr bwMode="auto">
          <a:xfrm>
            <a:off x="838200" y="457200"/>
            <a:ext cx="7391400" cy="641350"/>
          </a:xfrm>
          <a:prstGeom prst="rect">
            <a:avLst/>
          </a:prstGeom>
          <a:noFill/>
          <a:ln w="9525">
            <a:noFill/>
            <a:miter lim="800000"/>
            <a:headEnd/>
            <a:tailEnd/>
          </a:ln>
          <a:effectLst/>
        </p:spPr>
        <p:txBody>
          <a:bodyPr>
            <a:spAutoFit/>
          </a:bodyPr>
          <a:lstStyle/>
          <a:p>
            <a:pPr algn="ctr" eaLnBrk="0" hangingPunct="0">
              <a:spcBef>
                <a:spcPct val="50000"/>
              </a:spcBef>
            </a:pPr>
            <a:r>
              <a:rPr lang="en-US" sz="3600" b="1">
                <a:latin typeface="Comic Sans MS" pitchFamily="66" charset="0"/>
              </a:rPr>
              <a:t>Sistem Ventrikel (LCS)</a:t>
            </a:r>
          </a:p>
        </p:txBody>
      </p:sp>
    </p:spTree>
  </p:cSld>
  <p:clrMapOvr>
    <a:masterClrMapping/>
  </p:clrMapOvr>
  <p:transition spd="med">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Scanbuku0519"/>
          <p:cNvPicPr>
            <a:picLocks noChangeAspect="1" noChangeArrowheads="1"/>
          </p:cNvPicPr>
          <p:nvPr/>
        </p:nvPicPr>
        <p:blipFill>
          <a:blip r:embed="rId3"/>
          <a:srcRect/>
          <a:stretch>
            <a:fillRect/>
          </a:stretch>
        </p:blipFill>
        <p:spPr bwMode="auto">
          <a:xfrm>
            <a:off x="457200" y="15875"/>
            <a:ext cx="8305800" cy="6889750"/>
          </a:xfrm>
          <a:prstGeom prst="rect">
            <a:avLst/>
          </a:prstGeom>
          <a:noFill/>
        </p:spPr>
      </p:pic>
    </p:spTree>
  </p:cSld>
  <p:clrMapOvr>
    <a:masterClrMapping/>
  </p:clrMapOvr>
  <p:transition>
    <p:comb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descr="Outlined diamond"/>
          <p:cNvSpPr>
            <a:spLocks noChangeArrowheads="1"/>
          </p:cNvSpPr>
          <p:nvPr/>
        </p:nvSpPr>
        <p:spPr bwMode="auto">
          <a:xfrm>
            <a:off x="1905000" y="0"/>
            <a:ext cx="4953000" cy="609600"/>
          </a:xfrm>
          <a:prstGeom prst="rect">
            <a:avLst/>
          </a:prstGeom>
          <a:pattFill prst="openDmnd">
            <a:fgClr>
              <a:srgbClr val="FF3300"/>
            </a:fgClr>
            <a:bgClr>
              <a:schemeClr val="bg1"/>
            </a:bgClr>
          </a:pattFill>
          <a:ln w="9525">
            <a:solidFill>
              <a:schemeClr val="tx1"/>
            </a:solidFill>
            <a:miter lim="800000"/>
            <a:headEnd/>
            <a:tailEnd/>
          </a:ln>
          <a:effectLst/>
        </p:spPr>
        <p:txBody>
          <a:bodyPr wrap="none" anchor="ctr"/>
          <a:lstStyle/>
          <a:p>
            <a:pPr algn="ctr"/>
            <a:r>
              <a:rPr lang="en-US" b="1">
                <a:solidFill>
                  <a:schemeClr val="tx2"/>
                </a:solidFill>
                <a:latin typeface="Arial" charset="0"/>
              </a:rPr>
              <a:t>CEREBROVASCULAR SYSTEM</a:t>
            </a:r>
          </a:p>
        </p:txBody>
      </p:sp>
      <p:pic>
        <p:nvPicPr>
          <p:cNvPr id="121859" name="Picture 3" descr="Scanbuku0530"/>
          <p:cNvPicPr>
            <a:picLocks noChangeAspect="1" noChangeArrowheads="1"/>
          </p:cNvPicPr>
          <p:nvPr/>
        </p:nvPicPr>
        <p:blipFill>
          <a:blip r:embed="rId3"/>
          <a:srcRect/>
          <a:stretch>
            <a:fillRect/>
          </a:stretch>
        </p:blipFill>
        <p:spPr bwMode="auto">
          <a:xfrm>
            <a:off x="0" y="762000"/>
            <a:ext cx="9144000" cy="6170613"/>
          </a:xfrm>
          <a:prstGeom prst="rect">
            <a:avLst/>
          </a:prstGeom>
          <a:noFill/>
        </p:spPr>
      </p:pic>
    </p:spTree>
  </p:cSld>
  <p:clrMapOvr>
    <a:masterClrMapping/>
  </p:clrMapOvr>
  <p:transition>
    <p:comb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idx="1"/>
          </p:nvPr>
        </p:nvSpPr>
        <p:spPr>
          <a:xfrm>
            <a:off x="301625" y="533400"/>
            <a:ext cx="8540750" cy="5565775"/>
          </a:xfrm>
        </p:spPr>
        <p:txBody>
          <a:bodyPr>
            <a:normAutofit lnSpcReduction="10000"/>
          </a:bodyPr>
          <a:lstStyle/>
          <a:p>
            <a:pPr algn="just"/>
            <a:r>
              <a:rPr lang="en-US" sz="2800">
                <a:latin typeface="Comic Sans MS" pitchFamily="66" charset="0"/>
                <a:cs typeface="Times New Roman" pitchFamily="18" charset="0"/>
              </a:rPr>
              <a:t>Otak memiliki berat 2% dr seluruh BB, tp mengkonsumsi 100 cc darah/menit atau 15%-20% dr curah jantung dan 25% dari oksigen yang diinspirasi. </a:t>
            </a:r>
          </a:p>
          <a:p>
            <a:pPr algn="just"/>
            <a:r>
              <a:rPr lang="en-US" sz="2800">
                <a:latin typeface="Comic Sans MS" pitchFamily="66" charset="0"/>
                <a:cs typeface="Times New Roman" pitchFamily="18" charset="0"/>
              </a:rPr>
              <a:t>Otak sangat rentan thd ischemik &amp; hipoxia. Ggn vaskuler otak dlm detik sdh menimbulkan gejala ggn neurologis, dlm menit sdh bersifat irreversible.  </a:t>
            </a:r>
          </a:p>
          <a:p>
            <a:r>
              <a:rPr lang="en-US" sz="2800">
                <a:latin typeface="Comic Sans MS" pitchFamily="66" charset="0"/>
                <a:cs typeface="Times New Roman" pitchFamily="18" charset="0"/>
              </a:rPr>
              <a:t>Ada 4 arteri utama yang mensuplai darah ke otak yaitu sepasang arteri vertebralis dan sepasang arteri karotis interna yang membentuk anyaman “cirsulus willisi” di dasar otak.</a:t>
            </a:r>
            <a:r>
              <a:rPr lang="en-US" sz="2800"/>
              <a:t> </a:t>
            </a:r>
          </a:p>
        </p:txBody>
      </p:sp>
    </p:spTree>
  </p:cSld>
  <p:clrMapOvr>
    <a:masterClrMapping/>
  </p:clrMapOvr>
  <p:transition spd="med">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Scanbuku0531"/>
          <p:cNvPicPr>
            <a:picLocks noChangeAspect="1" noChangeArrowheads="1"/>
          </p:cNvPicPr>
          <p:nvPr/>
        </p:nvPicPr>
        <p:blipFill>
          <a:blip r:embed="rId3"/>
          <a:srcRect/>
          <a:stretch>
            <a:fillRect/>
          </a:stretch>
        </p:blipFill>
        <p:spPr bwMode="auto">
          <a:xfrm>
            <a:off x="0" y="433388"/>
            <a:ext cx="9144000" cy="6048375"/>
          </a:xfrm>
          <a:prstGeom prst="rect">
            <a:avLst/>
          </a:prstGeom>
          <a:noFill/>
        </p:spPr>
      </p:pic>
    </p:spTree>
  </p:cSld>
  <p:clrMapOvr>
    <a:masterClrMapping/>
  </p:clrMapOvr>
  <p:transition>
    <p:comb dir="vert"/>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403225"/>
            <a:ext cx="5411788" cy="1555750"/>
          </a:xfrm>
        </p:spPr>
        <p:txBody>
          <a:bodyPr/>
          <a:lstStyle/>
          <a:p>
            <a:r>
              <a:rPr lang="en-US" sz="4800" b="1">
                <a:latin typeface="Comic Sans MS" pitchFamily="66" charset="0"/>
              </a:rPr>
              <a:t>SUSUNAN </a:t>
            </a:r>
            <a:br>
              <a:rPr lang="en-US" sz="4800" b="1">
                <a:latin typeface="Comic Sans MS" pitchFamily="66" charset="0"/>
              </a:rPr>
            </a:br>
            <a:r>
              <a:rPr lang="en-US" sz="4800" b="1">
                <a:latin typeface="Comic Sans MS" pitchFamily="66" charset="0"/>
              </a:rPr>
              <a:t>   SARAF</a:t>
            </a:r>
          </a:p>
        </p:txBody>
      </p:sp>
      <p:sp>
        <p:nvSpPr>
          <p:cNvPr id="44035" name="Rectangle 3"/>
          <p:cNvSpPr>
            <a:spLocks noGrp="1" noChangeArrowheads="1"/>
          </p:cNvSpPr>
          <p:nvPr>
            <p:ph idx="1"/>
          </p:nvPr>
        </p:nvSpPr>
        <p:spPr>
          <a:xfrm>
            <a:off x="685800" y="1981200"/>
            <a:ext cx="5341938" cy="4114800"/>
          </a:xfrm>
        </p:spPr>
        <p:txBody>
          <a:bodyPr>
            <a:normAutofit lnSpcReduction="10000"/>
          </a:bodyPr>
          <a:lstStyle/>
          <a:p>
            <a:r>
              <a:rPr lang="en-US">
                <a:latin typeface="Comic Sans MS" pitchFamily="66" charset="0"/>
              </a:rPr>
              <a:t>Susunan saraf pusat (SSP)</a:t>
            </a:r>
          </a:p>
          <a:p>
            <a:pPr lvl="1"/>
            <a:r>
              <a:rPr lang="en-US">
                <a:latin typeface="Comic Sans MS" pitchFamily="66" charset="0"/>
              </a:rPr>
              <a:t>Otak</a:t>
            </a:r>
          </a:p>
          <a:p>
            <a:pPr lvl="1"/>
            <a:r>
              <a:rPr lang="en-US">
                <a:latin typeface="Comic Sans MS" pitchFamily="66" charset="0"/>
              </a:rPr>
              <a:t>Medulla Spinalis</a:t>
            </a:r>
          </a:p>
          <a:p>
            <a:r>
              <a:rPr lang="en-US">
                <a:latin typeface="Comic Sans MS" pitchFamily="66" charset="0"/>
              </a:rPr>
              <a:t>Susunan saraf tepi (SST)</a:t>
            </a:r>
          </a:p>
          <a:p>
            <a:pPr lvl="1"/>
            <a:r>
              <a:rPr lang="en-US">
                <a:latin typeface="Comic Sans MS" pitchFamily="66" charset="0"/>
              </a:rPr>
              <a:t>Saraf kranial : 12 ps</a:t>
            </a:r>
          </a:p>
          <a:p>
            <a:pPr lvl="1"/>
            <a:r>
              <a:rPr lang="en-US">
                <a:latin typeface="Comic Sans MS" pitchFamily="66" charset="0"/>
              </a:rPr>
              <a:t>Saraf spinal  : 31 ps</a:t>
            </a:r>
          </a:p>
        </p:txBody>
      </p:sp>
      <p:pic>
        <p:nvPicPr>
          <p:cNvPr id="44036" name="Picture 4" descr="Brain with Spinal Cord and Peripheral Nerves">
            <a:hlinkClick r:id="rId3"/>
          </p:cNvPr>
          <p:cNvPicPr>
            <a:picLocks noChangeAspect="1" noChangeArrowheads="1"/>
          </p:cNvPicPr>
          <p:nvPr/>
        </p:nvPicPr>
        <p:blipFill>
          <a:blip r:embed="rId4"/>
          <a:srcRect/>
          <a:stretch>
            <a:fillRect/>
          </a:stretch>
        </p:blipFill>
        <p:spPr bwMode="auto">
          <a:xfrm>
            <a:off x="6213475" y="0"/>
            <a:ext cx="2930525" cy="6858000"/>
          </a:xfrm>
          <a:prstGeom prst="rect">
            <a:avLst/>
          </a:prstGeom>
          <a:noFill/>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dissolve">
                                      <p:cBhvr>
                                        <p:cTn id="7" dur="500"/>
                                        <p:tgtEl>
                                          <p:spTgt spid="4403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dissolve">
                                      <p:cBhvr>
                                        <p:cTn id="10" dur="500"/>
                                        <p:tgtEl>
                                          <p:spTgt spid="4403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Effect transition="in" filter="dissolve">
                                      <p:cBhvr>
                                        <p:cTn id="13" dur="500"/>
                                        <p:tgtEl>
                                          <p:spTgt spid="4403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4035">
                                            <p:txEl>
                                              <p:pRg st="3" end="3"/>
                                            </p:txEl>
                                          </p:spTgt>
                                        </p:tgtEl>
                                        <p:attrNameLst>
                                          <p:attrName>style.visibility</p:attrName>
                                        </p:attrNameLst>
                                      </p:cBhvr>
                                      <p:to>
                                        <p:strVal val="visible"/>
                                      </p:to>
                                    </p:set>
                                    <p:animEffect transition="in" filter="dissolve">
                                      <p:cBhvr>
                                        <p:cTn id="18" dur="500"/>
                                        <p:tgtEl>
                                          <p:spTgt spid="44035">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4035">
                                            <p:txEl>
                                              <p:pRg st="4" end="4"/>
                                            </p:txEl>
                                          </p:spTgt>
                                        </p:tgtEl>
                                        <p:attrNameLst>
                                          <p:attrName>style.visibility</p:attrName>
                                        </p:attrNameLst>
                                      </p:cBhvr>
                                      <p:to>
                                        <p:strVal val="visible"/>
                                      </p:to>
                                    </p:set>
                                    <p:animEffect transition="in" filter="dissolve">
                                      <p:cBhvr>
                                        <p:cTn id="21" dur="500"/>
                                        <p:tgtEl>
                                          <p:spTgt spid="44035">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44035">
                                            <p:txEl>
                                              <p:pRg st="5" end="5"/>
                                            </p:txEl>
                                          </p:spTgt>
                                        </p:tgtEl>
                                        <p:attrNameLst>
                                          <p:attrName>style.visibility</p:attrName>
                                        </p:attrNameLst>
                                      </p:cBhvr>
                                      <p:to>
                                        <p:strVal val="visible"/>
                                      </p:to>
                                    </p:set>
                                    <p:animEffect transition="in" filter="dissolve">
                                      <p:cBhvr>
                                        <p:cTn id="24" dur="500"/>
                                        <p:tgtEl>
                                          <p:spTgt spid="440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Scanbuku0534"/>
          <p:cNvPicPr>
            <a:picLocks noChangeAspect="1" noChangeArrowheads="1"/>
          </p:cNvPicPr>
          <p:nvPr/>
        </p:nvPicPr>
        <p:blipFill>
          <a:blip r:embed="rId3"/>
          <a:srcRect/>
          <a:stretch>
            <a:fillRect/>
          </a:stretch>
        </p:blipFill>
        <p:spPr bwMode="auto">
          <a:xfrm>
            <a:off x="0" y="263525"/>
            <a:ext cx="9144000" cy="6640513"/>
          </a:xfrm>
          <a:prstGeom prst="rect">
            <a:avLst/>
          </a:prstGeom>
          <a:noFill/>
        </p:spPr>
      </p:pic>
    </p:spTree>
  </p:cSld>
  <p:clrMapOvr>
    <a:masterClrMapping/>
  </p:clrMapOvr>
  <p:transition>
    <p:comb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050"/>
          <p:cNvSpPr txBox="1">
            <a:spLocks noChangeArrowheads="1"/>
          </p:cNvSpPr>
          <p:nvPr/>
        </p:nvSpPr>
        <p:spPr bwMode="auto">
          <a:xfrm>
            <a:off x="2971800" y="1524000"/>
            <a:ext cx="1905000" cy="376238"/>
          </a:xfrm>
          <a:prstGeom prst="rect">
            <a:avLst/>
          </a:prstGeom>
          <a:noFill/>
          <a:ln w="9525">
            <a:solidFill>
              <a:srgbClr val="00FF00"/>
            </a:solidFill>
            <a:miter lim="800000"/>
            <a:headEnd/>
            <a:tailEnd/>
          </a:ln>
          <a:effectLst/>
        </p:spPr>
        <p:txBody>
          <a:bodyPr>
            <a:spAutoFit/>
          </a:bodyPr>
          <a:lstStyle/>
          <a:p>
            <a:pPr>
              <a:spcBef>
                <a:spcPct val="50000"/>
              </a:spcBef>
            </a:pPr>
            <a:r>
              <a:rPr lang="en-US" sz="1800" b="1">
                <a:latin typeface="Arial" charset="0"/>
              </a:rPr>
              <a:t>BASAL NUCLEI</a:t>
            </a:r>
          </a:p>
        </p:txBody>
      </p:sp>
      <p:sp>
        <p:nvSpPr>
          <p:cNvPr id="123907" name="Text Box 2051"/>
          <p:cNvSpPr txBox="1">
            <a:spLocks noChangeArrowheads="1"/>
          </p:cNvSpPr>
          <p:nvPr/>
        </p:nvSpPr>
        <p:spPr bwMode="auto">
          <a:xfrm>
            <a:off x="914400" y="2667000"/>
            <a:ext cx="1905000" cy="650875"/>
          </a:xfrm>
          <a:prstGeom prst="rect">
            <a:avLst/>
          </a:prstGeom>
          <a:noFill/>
          <a:ln w="9525">
            <a:solidFill>
              <a:srgbClr val="00FF00"/>
            </a:solidFill>
            <a:miter lim="800000"/>
            <a:headEnd/>
            <a:tailEnd/>
          </a:ln>
          <a:effectLst/>
        </p:spPr>
        <p:txBody>
          <a:bodyPr>
            <a:spAutoFit/>
          </a:bodyPr>
          <a:lstStyle/>
          <a:p>
            <a:pPr algn="ctr">
              <a:spcBef>
                <a:spcPct val="50000"/>
              </a:spcBef>
            </a:pPr>
            <a:r>
              <a:rPr lang="en-US" sz="1800" b="1">
                <a:latin typeface="Arial" charset="0"/>
              </a:rPr>
              <a:t>LENTICULAR NUCLEUS</a:t>
            </a:r>
          </a:p>
        </p:txBody>
      </p:sp>
      <p:sp>
        <p:nvSpPr>
          <p:cNvPr id="123908" name="Text Box 2052"/>
          <p:cNvSpPr txBox="1">
            <a:spLocks noChangeArrowheads="1"/>
          </p:cNvSpPr>
          <p:nvPr/>
        </p:nvSpPr>
        <p:spPr bwMode="auto">
          <a:xfrm>
            <a:off x="3352800" y="2590800"/>
            <a:ext cx="1524000" cy="650875"/>
          </a:xfrm>
          <a:prstGeom prst="rect">
            <a:avLst/>
          </a:prstGeom>
          <a:noFill/>
          <a:ln w="9525">
            <a:solidFill>
              <a:srgbClr val="00FF00"/>
            </a:solidFill>
            <a:miter lim="800000"/>
            <a:headEnd/>
            <a:tailEnd/>
          </a:ln>
          <a:effectLst/>
        </p:spPr>
        <p:txBody>
          <a:bodyPr>
            <a:spAutoFit/>
          </a:bodyPr>
          <a:lstStyle/>
          <a:p>
            <a:pPr algn="ctr">
              <a:spcBef>
                <a:spcPct val="50000"/>
              </a:spcBef>
            </a:pPr>
            <a:r>
              <a:rPr lang="en-US" sz="1800" b="1">
                <a:latin typeface="Arial" charset="0"/>
              </a:rPr>
              <a:t>CAUDATE NUCLEUS</a:t>
            </a:r>
          </a:p>
        </p:txBody>
      </p:sp>
      <p:sp>
        <p:nvSpPr>
          <p:cNvPr id="123909" name="Text Box 2053"/>
          <p:cNvSpPr txBox="1">
            <a:spLocks noChangeArrowheads="1"/>
          </p:cNvSpPr>
          <p:nvPr/>
        </p:nvSpPr>
        <p:spPr bwMode="auto">
          <a:xfrm>
            <a:off x="5410200" y="2590800"/>
            <a:ext cx="3276600" cy="788988"/>
          </a:xfrm>
          <a:prstGeom prst="rect">
            <a:avLst/>
          </a:prstGeom>
          <a:noFill/>
          <a:ln w="9525">
            <a:solidFill>
              <a:srgbClr val="00FF00"/>
            </a:solidFill>
            <a:miter lim="800000"/>
            <a:headEnd/>
            <a:tailEnd/>
          </a:ln>
          <a:effectLst/>
        </p:spPr>
        <p:txBody>
          <a:bodyPr>
            <a:spAutoFit/>
          </a:bodyPr>
          <a:lstStyle/>
          <a:p>
            <a:pPr algn="ctr">
              <a:spcBef>
                <a:spcPct val="50000"/>
              </a:spcBef>
            </a:pPr>
            <a:r>
              <a:rPr lang="en-US" sz="1800" b="1">
                <a:latin typeface="Arial" charset="0"/>
              </a:rPr>
              <a:t>AMYGDALA</a:t>
            </a:r>
          </a:p>
          <a:p>
            <a:pPr algn="ctr">
              <a:spcBef>
                <a:spcPct val="50000"/>
              </a:spcBef>
            </a:pPr>
            <a:r>
              <a:rPr lang="en-US" sz="1800" b="1">
                <a:latin typeface="Arial" charset="0"/>
              </a:rPr>
              <a:t>(function: limbic system)</a:t>
            </a:r>
          </a:p>
        </p:txBody>
      </p:sp>
      <p:sp>
        <p:nvSpPr>
          <p:cNvPr id="123910" name="Text Box 2054"/>
          <p:cNvSpPr txBox="1">
            <a:spLocks noChangeArrowheads="1"/>
          </p:cNvSpPr>
          <p:nvPr/>
        </p:nvSpPr>
        <p:spPr bwMode="auto">
          <a:xfrm>
            <a:off x="838200" y="3962400"/>
            <a:ext cx="1524000" cy="376238"/>
          </a:xfrm>
          <a:prstGeom prst="rect">
            <a:avLst/>
          </a:prstGeom>
          <a:noFill/>
          <a:ln w="9525">
            <a:solidFill>
              <a:srgbClr val="00FF00"/>
            </a:solidFill>
            <a:miter lim="800000"/>
            <a:headEnd/>
            <a:tailEnd/>
          </a:ln>
          <a:effectLst/>
        </p:spPr>
        <p:txBody>
          <a:bodyPr>
            <a:spAutoFit/>
          </a:bodyPr>
          <a:lstStyle/>
          <a:p>
            <a:pPr algn="ctr">
              <a:spcBef>
                <a:spcPct val="50000"/>
              </a:spcBef>
            </a:pPr>
            <a:r>
              <a:rPr lang="en-US" sz="1800" b="1">
                <a:latin typeface="Arial" charset="0"/>
              </a:rPr>
              <a:t>PUTAMEN</a:t>
            </a:r>
          </a:p>
        </p:txBody>
      </p:sp>
      <p:sp>
        <p:nvSpPr>
          <p:cNvPr id="123911" name="Text Box 2055"/>
          <p:cNvSpPr txBox="1">
            <a:spLocks noChangeArrowheads="1"/>
          </p:cNvSpPr>
          <p:nvPr/>
        </p:nvSpPr>
        <p:spPr bwMode="auto">
          <a:xfrm>
            <a:off x="2590800" y="3962400"/>
            <a:ext cx="2438400" cy="376238"/>
          </a:xfrm>
          <a:prstGeom prst="rect">
            <a:avLst/>
          </a:prstGeom>
          <a:noFill/>
          <a:ln w="9525">
            <a:solidFill>
              <a:srgbClr val="00FF00"/>
            </a:solidFill>
            <a:miter lim="800000"/>
            <a:headEnd/>
            <a:tailEnd/>
          </a:ln>
          <a:effectLst/>
        </p:spPr>
        <p:txBody>
          <a:bodyPr>
            <a:spAutoFit/>
          </a:bodyPr>
          <a:lstStyle/>
          <a:p>
            <a:pPr algn="ctr">
              <a:spcBef>
                <a:spcPct val="50000"/>
              </a:spcBef>
            </a:pPr>
            <a:r>
              <a:rPr lang="en-US" sz="1800" b="1">
                <a:latin typeface="Arial" charset="0"/>
              </a:rPr>
              <a:t>GLOBUS PALLIDUS</a:t>
            </a:r>
          </a:p>
        </p:txBody>
      </p:sp>
      <p:sp>
        <p:nvSpPr>
          <p:cNvPr id="123912" name="Line 2056"/>
          <p:cNvSpPr>
            <a:spLocks noChangeShapeType="1"/>
          </p:cNvSpPr>
          <p:nvPr/>
        </p:nvSpPr>
        <p:spPr bwMode="auto">
          <a:xfrm>
            <a:off x="3886200" y="1905000"/>
            <a:ext cx="0" cy="304800"/>
          </a:xfrm>
          <a:prstGeom prst="line">
            <a:avLst/>
          </a:prstGeom>
          <a:noFill/>
          <a:ln w="9525">
            <a:solidFill>
              <a:schemeClr val="tx1"/>
            </a:solidFill>
            <a:round/>
            <a:headEnd/>
            <a:tailEnd/>
          </a:ln>
          <a:effectLst/>
        </p:spPr>
        <p:txBody>
          <a:bodyPr/>
          <a:lstStyle/>
          <a:p>
            <a:endParaRPr lang="en-US"/>
          </a:p>
        </p:txBody>
      </p:sp>
      <p:sp>
        <p:nvSpPr>
          <p:cNvPr id="123913" name="Line 2057"/>
          <p:cNvSpPr>
            <a:spLocks noChangeShapeType="1"/>
          </p:cNvSpPr>
          <p:nvPr/>
        </p:nvSpPr>
        <p:spPr bwMode="auto">
          <a:xfrm>
            <a:off x="1905000" y="2209800"/>
            <a:ext cx="4343400" cy="0"/>
          </a:xfrm>
          <a:prstGeom prst="line">
            <a:avLst/>
          </a:prstGeom>
          <a:noFill/>
          <a:ln w="9525">
            <a:solidFill>
              <a:schemeClr val="tx1"/>
            </a:solidFill>
            <a:round/>
            <a:headEnd/>
            <a:tailEnd/>
          </a:ln>
          <a:effectLst/>
        </p:spPr>
        <p:txBody>
          <a:bodyPr/>
          <a:lstStyle/>
          <a:p>
            <a:endParaRPr lang="en-US"/>
          </a:p>
        </p:txBody>
      </p:sp>
      <p:sp>
        <p:nvSpPr>
          <p:cNvPr id="123914" name="Line 2058"/>
          <p:cNvSpPr>
            <a:spLocks noChangeShapeType="1"/>
          </p:cNvSpPr>
          <p:nvPr/>
        </p:nvSpPr>
        <p:spPr bwMode="auto">
          <a:xfrm>
            <a:off x="1905000" y="2209800"/>
            <a:ext cx="0" cy="457200"/>
          </a:xfrm>
          <a:prstGeom prst="line">
            <a:avLst/>
          </a:prstGeom>
          <a:noFill/>
          <a:ln w="9525">
            <a:solidFill>
              <a:schemeClr val="tx1"/>
            </a:solidFill>
            <a:round/>
            <a:headEnd/>
            <a:tailEnd/>
          </a:ln>
          <a:effectLst/>
        </p:spPr>
        <p:txBody>
          <a:bodyPr/>
          <a:lstStyle/>
          <a:p>
            <a:endParaRPr lang="en-US"/>
          </a:p>
        </p:txBody>
      </p:sp>
      <p:sp>
        <p:nvSpPr>
          <p:cNvPr id="123915" name="Line 2059"/>
          <p:cNvSpPr>
            <a:spLocks noChangeShapeType="1"/>
          </p:cNvSpPr>
          <p:nvPr/>
        </p:nvSpPr>
        <p:spPr bwMode="auto">
          <a:xfrm>
            <a:off x="4038600" y="2209800"/>
            <a:ext cx="0" cy="381000"/>
          </a:xfrm>
          <a:prstGeom prst="line">
            <a:avLst/>
          </a:prstGeom>
          <a:noFill/>
          <a:ln w="9525">
            <a:solidFill>
              <a:schemeClr val="tx1"/>
            </a:solidFill>
            <a:round/>
            <a:headEnd/>
            <a:tailEnd/>
          </a:ln>
          <a:effectLst/>
        </p:spPr>
        <p:txBody>
          <a:bodyPr/>
          <a:lstStyle/>
          <a:p>
            <a:endParaRPr lang="en-US"/>
          </a:p>
        </p:txBody>
      </p:sp>
      <p:sp>
        <p:nvSpPr>
          <p:cNvPr id="123916" name="Line 2060"/>
          <p:cNvSpPr>
            <a:spLocks noChangeShapeType="1"/>
          </p:cNvSpPr>
          <p:nvPr/>
        </p:nvSpPr>
        <p:spPr bwMode="auto">
          <a:xfrm>
            <a:off x="6248400" y="2209800"/>
            <a:ext cx="0" cy="381000"/>
          </a:xfrm>
          <a:prstGeom prst="line">
            <a:avLst/>
          </a:prstGeom>
          <a:noFill/>
          <a:ln w="9525">
            <a:solidFill>
              <a:schemeClr val="tx1"/>
            </a:solidFill>
            <a:round/>
            <a:headEnd/>
            <a:tailEnd/>
          </a:ln>
          <a:effectLst/>
        </p:spPr>
        <p:txBody>
          <a:bodyPr/>
          <a:lstStyle/>
          <a:p>
            <a:endParaRPr lang="en-US"/>
          </a:p>
        </p:txBody>
      </p:sp>
      <p:sp>
        <p:nvSpPr>
          <p:cNvPr id="123917" name="Line 2061"/>
          <p:cNvSpPr>
            <a:spLocks noChangeShapeType="1"/>
          </p:cNvSpPr>
          <p:nvPr/>
        </p:nvSpPr>
        <p:spPr bwMode="auto">
          <a:xfrm>
            <a:off x="1828800" y="3352800"/>
            <a:ext cx="0" cy="304800"/>
          </a:xfrm>
          <a:prstGeom prst="line">
            <a:avLst/>
          </a:prstGeom>
          <a:noFill/>
          <a:ln w="9525">
            <a:solidFill>
              <a:schemeClr val="tx1"/>
            </a:solidFill>
            <a:round/>
            <a:headEnd/>
            <a:tailEnd/>
          </a:ln>
          <a:effectLst/>
        </p:spPr>
        <p:txBody>
          <a:bodyPr/>
          <a:lstStyle/>
          <a:p>
            <a:endParaRPr lang="en-US"/>
          </a:p>
        </p:txBody>
      </p:sp>
      <p:sp>
        <p:nvSpPr>
          <p:cNvPr id="123918" name="Line 2062"/>
          <p:cNvSpPr>
            <a:spLocks noChangeShapeType="1"/>
          </p:cNvSpPr>
          <p:nvPr/>
        </p:nvSpPr>
        <p:spPr bwMode="auto">
          <a:xfrm>
            <a:off x="1524000" y="3657600"/>
            <a:ext cx="2057400" cy="0"/>
          </a:xfrm>
          <a:prstGeom prst="line">
            <a:avLst/>
          </a:prstGeom>
          <a:noFill/>
          <a:ln w="9525">
            <a:solidFill>
              <a:schemeClr val="tx1"/>
            </a:solidFill>
            <a:round/>
            <a:headEnd/>
            <a:tailEnd/>
          </a:ln>
          <a:effectLst/>
        </p:spPr>
        <p:txBody>
          <a:bodyPr/>
          <a:lstStyle/>
          <a:p>
            <a:endParaRPr lang="en-US"/>
          </a:p>
        </p:txBody>
      </p:sp>
      <p:sp>
        <p:nvSpPr>
          <p:cNvPr id="123919" name="Line 2063"/>
          <p:cNvSpPr>
            <a:spLocks noChangeShapeType="1"/>
          </p:cNvSpPr>
          <p:nvPr/>
        </p:nvSpPr>
        <p:spPr bwMode="auto">
          <a:xfrm>
            <a:off x="1524000" y="3657600"/>
            <a:ext cx="0" cy="304800"/>
          </a:xfrm>
          <a:prstGeom prst="line">
            <a:avLst/>
          </a:prstGeom>
          <a:noFill/>
          <a:ln w="9525">
            <a:solidFill>
              <a:schemeClr val="tx1"/>
            </a:solidFill>
            <a:round/>
            <a:headEnd/>
            <a:tailEnd/>
          </a:ln>
          <a:effectLst/>
        </p:spPr>
        <p:txBody>
          <a:bodyPr/>
          <a:lstStyle/>
          <a:p>
            <a:endParaRPr lang="en-US"/>
          </a:p>
        </p:txBody>
      </p:sp>
      <p:sp>
        <p:nvSpPr>
          <p:cNvPr id="123920" name="Line 2064"/>
          <p:cNvSpPr>
            <a:spLocks noChangeShapeType="1"/>
          </p:cNvSpPr>
          <p:nvPr/>
        </p:nvSpPr>
        <p:spPr bwMode="auto">
          <a:xfrm>
            <a:off x="3581400" y="3657600"/>
            <a:ext cx="0" cy="304800"/>
          </a:xfrm>
          <a:prstGeom prst="line">
            <a:avLst/>
          </a:prstGeom>
          <a:noFill/>
          <a:ln w="9525">
            <a:solidFill>
              <a:schemeClr val="tx1"/>
            </a:solidFill>
            <a:round/>
            <a:headEnd/>
            <a:tailEnd/>
          </a:ln>
          <a:effectLst/>
        </p:spPr>
        <p:txBody>
          <a:bodyPr/>
          <a:lstStyle/>
          <a:p>
            <a:endParaRPr lang="en-US"/>
          </a:p>
        </p:txBody>
      </p:sp>
    </p:spTree>
  </p:cSld>
  <p:clrMapOvr>
    <a:masterClrMapping/>
  </p:clrMapOvr>
  <p:transition>
    <p:comb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Scanbuku0527"/>
          <p:cNvPicPr>
            <a:picLocks noChangeAspect="1" noChangeArrowheads="1"/>
          </p:cNvPicPr>
          <p:nvPr/>
        </p:nvPicPr>
        <p:blipFill>
          <a:blip r:embed="rId3"/>
          <a:srcRect/>
          <a:stretch>
            <a:fillRect/>
          </a:stretch>
        </p:blipFill>
        <p:spPr bwMode="auto">
          <a:xfrm>
            <a:off x="1524000" y="46038"/>
            <a:ext cx="6324600" cy="6811962"/>
          </a:xfrm>
          <a:prstGeom prst="rect">
            <a:avLst/>
          </a:prstGeom>
          <a:noFill/>
        </p:spPr>
      </p:pic>
      <p:sp>
        <p:nvSpPr>
          <p:cNvPr id="130051" name="Text Box 3"/>
          <p:cNvSpPr txBox="1">
            <a:spLocks noChangeArrowheads="1"/>
          </p:cNvSpPr>
          <p:nvPr/>
        </p:nvSpPr>
        <p:spPr bwMode="auto">
          <a:xfrm>
            <a:off x="3733800" y="3048000"/>
            <a:ext cx="1905000" cy="366713"/>
          </a:xfrm>
          <a:prstGeom prst="rect">
            <a:avLst/>
          </a:prstGeom>
          <a:noFill/>
          <a:ln w="9525">
            <a:noFill/>
            <a:miter lim="800000"/>
            <a:headEnd/>
            <a:tailEnd/>
          </a:ln>
          <a:effectLst/>
        </p:spPr>
        <p:txBody>
          <a:bodyPr>
            <a:spAutoFit/>
          </a:bodyPr>
          <a:lstStyle/>
          <a:p>
            <a:pPr>
              <a:spcBef>
                <a:spcPct val="50000"/>
              </a:spcBef>
            </a:pPr>
            <a:r>
              <a:rPr lang="en-US" sz="1800">
                <a:solidFill>
                  <a:srgbClr val="0000FF"/>
                </a:solidFill>
                <a:latin typeface="Arial" charset="0"/>
              </a:rPr>
              <a:t>BASAL NUCLEI</a:t>
            </a:r>
          </a:p>
        </p:txBody>
      </p:sp>
    </p:spTree>
  </p:cSld>
  <p:clrMapOvr>
    <a:masterClrMapping/>
  </p:clrMapOvr>
  <p:transition>
    <p:comb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otak1"/>
          <p:cNvPicPr>
            <a:picLocks noChangeAspect="1" noChangeArrowheads="1"/>
          </p:cNvPicPr>
          <p:nvPr/>
        </p:nvPicPr>
        <p:blipFill>
          <a:blip r:embed="rId3">
            <a:lum contrast="40000"/>
          </a:blip>
          <a:srcRect/>
          <a:stretch>
            <a:fillRect/>
          </a:stretch>
        </p:blipFill>
        <p:spPr bwMode="auto">
          <a:xfrm>
            <a:off x="5438775" y="1828800"/>
            <a:ext cx="3705225" cy="5029200"/>
          </a:xfrm>
          <a:prstGeom prst="rect">
            <a:avLst/>
          </a:prstGeom>
          <a:noFill/>
          <a:ln w="9525">
            <a:noFill/>
            <a:miter lim="800000"/>
            <a:headEnd/>
            <a:tailEnd/>
          </a:ln>
        </p:spPr>
      </p:pic>
      <p:pic>
        <p:nvPicPr>
          <p:cNvPr id="124931" name="Picture 3" descr="otak2"/>
          <p:cNvPicPr>
            <a:picLocks noChangeAspect="1" noChangeArrowheads="1"/>
          </p:cNvPicPr>
          <p:nvPr/>
        </p:nvPicPr>
        <p:blipFill>
          <a:blip r:embed="rId4"/>
          <a:srcRect/>
          <a:stretch>
            <a:fillRect/>
          </a:stretch>
        </p:blipFill>
        <p:spPr bwMode="auto">
          <a:xfrm>
            <a:off x="228600" y="0"/>
            <a:ext cx="5326063" cy="6858000"/>
          </a:xfrm>
          <a:prstGeom prst="rect">
            <a:avLst/>
          </a:prstGeom>
          <a:noFill/>
        </p:spPr>
      </p:pic>
      <p:sp>
        <p:nvSpPr>
          <p:cNvPr id="124932" name="Text Box 4"/>
          <p:cNvSpPr txBox="1">
            <a:spLocks noChangeArrowheads="1"/>
          </p:cNvSpPr>
          <p:nvPr/>
        </p:nvSpPr>
        <p:spPr bwMode="auto">
          <a:xfrm>
            <a:off x="4724400" y="685800"/>
            <a:ext cx="2133600" cy="366713"/>
          </a:xfrm>
          <a:prstGeom prst="rect">
            <a:avLst/>
          </a:prstGeom>
          <a:noFill/>
          <a:ln w="9525">
            <a:noFill/>
            <a:miter lim="800000"/>
            <a:headEnd/>
            <a:tailEnd/>
          </a:ln>
          <a:effectLst/>
        </p:spPr>
        <p:txBody>
          <a:bodyPr>
            <a:spAutoFit/>
          </a:bodyPr>
          <a:lstStyle/>
          <a:p>
            <a:pPr>
              <a:spcBef>
                <a:spcPct val="50000"/>
              </a:spcBef>
            </a:pPr>
            <a:r>
              <a:rPr lang="en-US" sz="1800" b="1">
                <a:latin typeface="Arial" charset="0"/>
              </a:rPr>
              <a:t>BASAL NUCLEI</a:t>
            </a:r>
          </a:p>
        </p:txBody>
      </p:sp>
    </p:spTree>
  </p:cSld>
  <p:clrMapOvr>
    <a:masterClrMapping/>
  </p:clrMapOvr>
  <p:transition>
    <p:comb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026" descr="Large grid"/>
          <p:cNvSpPr>
            <a:spLocks noChangeArrowheads="1"/>
          </p:cNvSpPr>
          <p:nvPr/>
        </p:nvSpPr>
        <p:spPr bwMode="auto">
          <a:xfrm>
            <a:off x="2667000" y="0"/>
            <a:ext cx="3657600" cy="762000"/>
          </a:xfrm>
          <a:prstGeom prst="rect">
            <a:avLst/>
          </a:prstGeom>
          <a:pattFill prst="lgGrid">
            <a:fgClr>
              <a:srgbClr val="FF3300"/>
            </a:fgClr>
            <a:bgClr>
              <a:schemeClr val="bg1"/>
            </a:bgClr>
          </a:pattFill>
          <a:ln w="9525">
            <a:solidFill>
              <a:schemeClr val="tx1"/>
            </a:solidFill>
            <a:miter lim="800000"/>
            <a:headEnd/>
            <a:tailEnd/>
          </a:ln>
          <a:effectLst/>
        </p:spPr>
        <p:txBody>
          <a:bodyPr wrap="none" anchor="ctr"/>
          <a:lstStyle/>
          <a:p>
            <a:pPr algn="ctr"/>
            <a:r>
              <a:rPr lang="en-US" sz="2800" b="1">
                <a:solidFill>
                  <a:schemeClr val="tx2"/>
                </a:solidFill>
                <a:latin typeface="Arial" charset="0"/>
              </a:rPr>
              <a:t>LIMBIC SYSTEM</a:t>
            </a:r>
          </a:p>
        </p:txBody>
      </p:sp>
      <p:sp>
        <p:nvSpPr>
          <p:cNvPr id="125955" name="Text Box 1027"/>
          <p:cNvSpPr txBox="1">
            <a:spLocks noChangeArrowheads="1"/>
          </p:cNvSpPr>
          <p:nvPr/>
        </p:nvSpPr>
        <p:spPr bwMode="auto">
          <a:xfrm>
            <a:off x="304800" y="1066800"/>
            <a:ext cx="8839200" cy="854075"/>
          </a:xfrm>
          <a:prstGeom prst="rect">
            <a:avLst/>
          </a:prstGeom>
          <a:noFill/>
          <a:ln w="9525">
            <a:noFill/>
            <a:miter lim="800000"/>
            <a:headEnd/>
            <a:tailEnd/>
          </a:ln>
          <a:effectLst/>
        </p:spPr>
        <p:txBody>
          <a:bodyPr>
            <a:spAutoFit/>
          </a:bodyPr>
          <a:lstStyle/>
          <a:p>
            <a:pPr>
              <a:spcBef>
                <a:spcPct val="50000"/>
              </a:spcBef>
            </a:pPr>
            <a:r>
              <a:rPr lang="en-US" sz="2000" b="1">
                <a:solidFill>
                  <a:srgbClr val="FFFF00"/>
                </a:solidFill>
                <a:latin typeface="Arial" charset="0"/>
              </a:rPr>
              <a:t>Primitive parts of the brain that involve in:      * SELF-PRESERVATION</a:t>
            </a:r>
          </a:p>
          <a:p>
            <a:pPr algn="ctr">
              <a:spcBef>
                <a:spcPct val="50000"/>
              </a:spcBef>
            </a:pPr>
            <a:r>
              <a:rPr lang="en-US" sz="2000" b="1">
                <a:solidFill>
                  <a:srgbClr val="FFFF00"/>
                </a:solidFill>
                <a:latin typeface="Arial" charset="0"/>
              </a:rPr>
              <a:t>    * SPECIES-PRESERVATION</a:t>
            </a:r>
          </a:p>
        </p:txBody>
      </p:sp>
      <p:sp>
        <p:nvSpPr>
          <p:cNvPr id="125956" name="Text Box 1028"/>
          <p:cNvSpPr txBox="1">
            <a:spLocks noChangeArrowheads="1"/>
          </p:cNvSpPr>
          <p:nvPr/>
        </p:nvSpPr>
        <p:spPr bwMode="auto">
          <a:xfrm>
            <a:off x="304800" y="1905000"/>
            <a:ext cx="8382000" cy="4816475"/>
          </a:xfrm>
          <a:prstGeom prst="rect">
            <a:avLst/>
          </a:prstGeom>
          <a:noFill/>
          <a:ln w="9525">
            <a:noFill/>
            <a:miter lim="800000"/>
            <a:headEnd/>
            <a:tailEnd/>
          </a:ln>
          <a:effectLst/>
        </p:spPr>
        <p:txBody>
          <a:bodyPr>
            <a:spAutoFit/>
          </a:bodyPr>
          <a:lstStyle/>
          <a:p>
            <a:pPr marL="457200" indent="-457200" algn="ctr">
              <a:spcBef>
                <a:spcPct val="50000"/>
              </a:spcBef>
            </a:pPr>
            <a:r>
              <a:rPr lang="en-US" sz="2000" b="1">
                <a:solidFill>
                  <a:schemeClr val="tx2"/>
                </a:solidFill>
                <a:latin typeface="Arial" charset="0"/>
              </a:rPr>
              <a:t>		THE MAIN COMPONENTS</a:t>
            </a:r>
          </a:p>
          <a:p>
            <a:pPr marL="457200" indent="-457200" algn="ctr">
              <a:spcBef>
                <a:spcPct val="50000"/>
              </a:spcBef>
            </a:pPr>
            <a:r>
              <a:rPr lang="en-US" sz="2000" b="1">
                <a:solidFill>
                  <a:schemeClr val="tx2"/>
                </a:solidFill>
                <a:latin typeface="Arial" charset="0"/>
              </a:rPr>
              <a:t>I. CORTICAL (LIMBIC LOBE):</a:t>
            </a:r>
          </a:p>
          <a:p>
            <a:pPr marL="457200" indent="-457200" algn="ctr">
              <a:spcBef>
                <a:spcPct val="50000"/>
              </a:spcBef>
              <a:buFontTx/>
              <a:buAutoNum type="arabicPeriod"/>
            </a:pPr>
            <a:r>
              <a:rPr lang="en-US" sz="2000" b="1">
                <a:solidFill>
                  <a:schemeClr val="tx2"/>
                </a:solidFill>
                <a:latin typeface="Arial" charset="0"/>
              </a:rPr>
              <a:t>Parolfactory area	2. Paraterminal area</a:t>
            </a:r>
          </a:p>
          <a:p>
            <a:pPr marL="457200" indent="-457200" algn="ctr">
              <a:spcBef>
                <a:spcPct val="50000"/>
              </a:spcBef>
            </a:pPr>
            <a:r>
              <a:rPr lang="en-US" sz="2000" b="1">
                <a:solidFill>
                  <a:schemeClr val="tx2"/>
                </a:solidFill>
                <a:latin typeface="Arial" charset="0"/>
              </a:rPr>
              <a:t>3. Cingulate gyrus   	4. Isthmus</a:t>
            </a:r>
          </a:p>
          <a:p>
            <a:pPr marL="457200" indent="-457200" algn="ctr">
              <a:spcBef>
                <a:spcPct val="50000"/>
              </a:spcBef>
            </a:pPr>
            <a:r>
              <a:rPr lang="en-US" sz="2000" b="1">
                <a:solidFill>
                  <a:schemeClr val="tx2"/>
                </a:solidFill>
                <a:latin typeface="Arial" charset="0"/>
              </a:rPr>
              <a:t>5. Hippocampal formation: - Hippocampus - Hippocampal gyrus -Parahippocampal gyrus - Dentate gyrus</a:t>
            </a:r>
          </a:p>
          <a:p>
            <a:pPr marL="457200" indent="-457200" algn="ctr">
              <a:spcBef>
                <a:spcPct val="50000"/>
              </a:spcBef>
            </a:pPr>
            <a:endParaRPr lang="en-US" sz="2000" b="1">
              <a:solidFill>
                <a:schemeClr val="tx2"/>
              </a:solidFill>
              <a:latin typeface="Arial" charset="0"/>
            </a:endParaRPr>
          </a:p>
          <a:p>
            <a:pPr marL="457200" indent="-457200" algn="ctr">
              <a:spcBef>
                <a:spcPct val="50000"/>
              </a:spcBef>
            </a:pPr>
            <a:r>
              <a:rPr lang="en-US" sz="2000" b="1">
                <a:solidFill>
                  <a:schemeClr val="tx2"/>
                </a:solidFill>
                <a:latin typeface="Arial" charset="0"/>
              </a:rPr>
              <a:t>II. SUBCORTICAL (NUCLEI)</a:t>
            </a:r>
          </a:p>
          <a:p>
            <a:pPr marL="457200" indent="-457200" algn="ctr">
              <a:spcBef>
                <a:spcPct val="50000"/>
              </a:spcBef>
              <a:buFontTx/>
              <a:buAutoNum type="arabicPeriod"/>
            </a:pPr>
            <a:r>
              <a:rPr lang="en-US" sz="2000" b="1">
                <a:solidFill>
                  <a:schemeClr val="tx2"/>
                </a:solidFill>
                <a:latin typeface="Arial" charset="0"/>
              </a:rPr>
              <a:t>Amygdala	2. Septal nuclei 3. Thalamus	4. Preoptic nucleus</a:t>
            </a:r>
          </a:p>
          <a:p>
            <a:pPr marL="457200" indent="-457200" algn="ctr">
              <a:spcBef>
                <a:spcPct val="50000"/>
              </a:spcBef>
            </a:pPr>
            <a:r>
              <a:rPr lang="en-US" sz="2000" b="1">
                <a:solidFill>
                  <a:schemeClr val="tx2"/>
                </a:solidFill>
                <a:latin typeface="Arial" charset="0"/>
              </a:rPr>
              <a:t>5. Mammillary body</a:t>
            </a:r>
          </a:p>
          <a:p>
            <a:pPr marL="457200" indent="-457200" algn="ctr">
              <a:spcBef>
                <a:spcPct val="50000"/>
              </a:spcBef>
            </a:pPr>
            <a:endParaRPr lang="en-US" sz="2000" b="1">
              <a:solidFill>
                <a:schemeClr val="tx2"/>
              </a:solidFill>
              <a:latin typeface="Arial" charset="0"/>
            </a:endParaRPr>
          </a:p>
        </p:txBody>
      </p:sp>
    </p:spTree>
  </p:cSld>
  <p:clrMapOvr>
    <a:masterClrMapping/>
  </p:clrMapOvr>
  <p:transition>
    <p:comb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3" name="Picture 3" descr="Scanbuku0219"/>
          <p:cNvPicPr>
            <a:picLocks noChangeAspect="1" noChangeArrowheads="1"/>
          </p:cNvPicPr>
          <p:nvPr/>
        </p:nvPicPr>
        <p:blipFill>
          <a:blip r:embed="rId3"/>
          <a:srcRect/>
          <a:stretch>
            <a:fillRect/>
          </a:stretch>
        </p:blipFill>
        <p:spPr bwMode="auto">
          <a:xfrm>
            <a:off x="762000" y="0"/>
            <a:ext cx="8077200" cy="6858000"/>
          </a:xfrm>
          <a:prstGeom prst="rect">
            <a:avLst/>
          </a:prstGeom>
          <a:noFill/>
        </p:spPr>
      </p:pic>
    </p:spTree>
  </p:cSld>
  <p:clrMapOvr>
    <a:masterClrMapping/>
  </p:clrMapOvr>
  <p:transition>
    <p:comb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spinal cord and nerve structures"/>
          <p:cNvPicPr>
            <a:picLocks noChangeAspect="1" noChangeArrowheads="1"/>
          </p:cNvPicPr>
          <p:nvPr/>
        </p:nvPicPr>
        <p:blipFill>
          <a:blip r:embed="rId3"/>
          <a:srcRect/>
          <a:stretch>
            <a:fillRect/>
          </a:stretch>
        </p:blipFill>
        <p:spPr bwMode="auto">
          <a:xfrm>
            <a:off x="5334000" y="0"/>
            <a:ext cx="3810000" cy="6858000"/>
          </a:xfrm>
          <a:prstGeom prst="rect">
            <a:avLst/>
          </a:prstGeom>
          <a:noFill/>
        </p:spPr>
      </p:pic>
      <p:sp>
        <p:nvSpPr>
          <p:cNvPr id="64516" name="Text Box 4"/>
          <p:cNvSpPr txBox="1">
            <a:spLocks noChangeArrowheads="1"/>
          </p:cNvSpPr>
          <p:nvPr/>
        </p:nvSpPr>
        <p:spPr bwMode="auto">
          <a:xfrm>
            <a:off x="0" y="1143000"/>
            <a:ext cx="5029200" cy="1616075"/>
          </a:xfrm>
          <a:prstGeom prst="rect">
            <a:avLst/>
          </a:prstGeom>
          <a:noFill/>
          <a:ln w="9525">
            <a:noFill/>
            <a:miter lim="800000"/>
            <a:headEnd/>
            <a:tailEnd/>
          </a:ln>
          <a:effectLst/>
        </p:spPr>
        <p:txBody>
          <a:bodyPr>
            <a:spAutoFit/>
          </a:bodyPr>
          <a:lstStyle/>
          <a:p>
            <a:pPr eaLnBrk="0" hangingPunct="0">
              <a:spcBef>
                <a:spcPct val="50000"/>
              </a:spcBef>
            </a:pPr>
            <a:r>
              <a:rPr lang="en-US" sz="4000" b="1">
                <a:latin typeface="Comic Sans MS" pitchFamily="66" charset="0"/>
              </a:rPr>
              <a:t>MEDULLA </a:t>
            </a:r>
          </a:p>
          <a:p>
            <a:pPr eaLnBrk="0" hangingPunct="0">
              <a:spcBef>
                <a:spcPct val="50000"/>
              </a:spcBef>
            </a:pPr>
            <a:r>
              <a:rPr lang="en-US" sz="4000" b="1">
                <a:latin typeface="Comic Sans MS" pitchFamily="66" charset="0"/>
              </a:rPr>
              <a:t>         SPINALIS</a:t>
            </a:r>
          </a:p>
        </p:txBody>
      </p:sp>
    </p:spTree>
  </p:cSld>
  <p:clrMapOvr>
    <a:masterClrMapping/>
  </p:clrMapOvr>
  <p:transition spd="med">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Figure 1. Spinal cord and vertebral levels."/>
          <p:cNvPicPr>
            <a:picLocks noChangeAspect="1" noChangeArrowheads="1"/>
          </p:cNvPicPr>
          <p:nvPr/>
        </p:nvPicPr>
        <p:blipFill>
          <a:blip r:embed="rId3"/>
          <a:srcRect/>
          <a:stretch>
            <a:fillRect/>
          </a:stretch>
        </p:blipFill>
        <p:spPr bwMode="auto">
          <a:xfrm>
            <a:off x="304800" y="0"/>
            <a:ext cx="3024188" cy="6858000"/>
          </a:xfrm>
          <a:prstGeom prst="rect">
            <a:avLst/>
          </a:prstGeom>
          <a:noFill/>
        </p:spPr>
      </p:pic>
      <p:pic>
        <p:nvPicPr>
          <p:cNvPr id="37891" name="Picture 3" descr="vertebral body, labeled structures, color drawing"/>
          <p:cNvPicPr>
            <a:picLocks noChangeAspect="1" noChangeArrowheads="1"/>
          </p:cNvPicPr>
          <p:nvPr/>
        </p:nvPicPr>
        <p:blipFill>
          <a:blip r:embed="rId4"/>
          <a:srcRect/>
          <a:stretch>
            <a:fillRect/>
          </a:stretch>
        </p:blipFill>
        <p:spPr bwMode="auto">
          <a:xfrm>
            <a:off x="3516313" y="304800"/>
            <a:ext cx="5627687" cy="6172200"/>
          </a:xfrm>
          <a:prstGeom prst="rect">
            <a:avLst/>
          </a:prstGeom>
          <a:noFill/>
        </p:spPr>
      </p:pic>
    </p:spTree>
  </p:cSld>
  <p:clrMapOvr>
    <a:masterClrMapping/>
  </p:clrMapOvr>
  <p:transition spd="med">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26"/>
          <p:cNvSpPr>
            <a:spLocks noGrp="1" noChangeArrowheads="1"/>
          </p:cNvSpPr>
          <p:nvPr>
            <p:ph idx="1"/>
          </p:nvPr>
        </p:nvSpPr>
        <p:spPr>
          <a:xfrm>
            <a:off x="304800" y="1295400"/>
            <a:ext cx="8534400" cy="4800600"/>
          </a:xfrm>
        </p:spPr>
        <p:txBody>
          <a:bodyPr/>
          <a:lstStyle/>
          <a:p>
            <a:r>
              <a:rPr lang="en-US">
                <a:latin typeface="Comic Sans MS" pitchFamily="66" charset="0"/>
                <a:cs typeface="Arial" charset="0"/>
              </a:rPr>
              <a:t>Medulla spinalis berawal dari dasar otak berjalan kebawah melalui segmen cervical dan thorakal dan berakhir setinggi antara L1-L2 (conus medularis) ke bawah melanjutkan sebagai akar saraf menyerupai ekor kuda  </a:t>
            </a:r>
            <a:r>
              <a:rPr lang="en-US" b="1">
                <a:latin typeface="Comic Sans MS" pitchFamily="66" charset="0"/>
                <a:cs typeface="Arial" charset="0"/>
              </a:rPr>
              <a:t>(cauda equina)</a:t>
            </a:r>
            <a:r>
              <a:rPr lang="en-US">
                <a:latin typeface="Comic Sans MS" pitchFamily="66" charset="0"/>
                <a:cs typeface="Arial" charset="0"/>
              </a:rPr>
              <a:t>.</a:t>
            </a:r>
            <a:r>
              <a:rPr lang="en-US" sz="2800">
                <a:solidFill>
                  <a:srgbClr val="000033"/>
                </a:solidFill>
                <a:cs typeface="Arial" charset="0"/>
              </a:rPr>
              <a:t> </a:t>
            </a:r>
            <a:br>
              <a:rPr lang="en-US" sz="2800">
                <a:solidFill>
                  <a:srgbClr val="000033"/>
                </a:solidFill>
                <a:cs typeface="Arial" charset="0"/>
              </a:rPr>
            </a:br>
            <a:endParaRPr lang="en-US"/>
          </a:p>
        </p:txBody>
      </p:sp>
    </p:spTree>
  </p:cSld>
  <p:clrMapOvr>
    <a:masterClrMapping/>
  </p:clrMapOvr>
  <p:transition spd="med">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2327275" y="1974850"/>
            <a:ext cx="9144000" cy="0"/>
          </a:xfrm>
          <a:prstGeom prst="rect">
            <a:avLst/>
          </a:prstGeom>
          <a:noFill/>
          <a:ln w="9525">
            <a:noFill/>
            <a:miter lim="800000"/>
            <a:headEnd/>
            <a:tailEnd/>
          </a:ln>
          <a:effectLst/>
        </p:spPr>
        <p:txBody>
          <a:bodyPr>
            <a:spAutoFit/>
          </a:bodyPr>
          <a:lstStyle/>
          <a:p>
            <a:endParaRPr lang="en-US"/>
          </a:p>
        </p:txBody>
      </p:sp>
      <p:grpSp>
        <p:nvGrpSpPr>
          <p:cNvPr id="55299" name="Group 3"/>
          <p:cNvGrpSpPr>
            <a:grpSpLocks/>
          </p:cNvGrpSpPr>
          <p:nvPr/>
        </p:nvGrpSpPr>
        <p:grpSpPr bwMode="auto">
          <a:xfrm>
            <a:off x="2322513" y="1970088"/>
            <a:ext cx="4498975" cy="2844800"/>
            <a:chOff x="-3" y="-3"/>
            <a:chExt cx="2834" cy="1792"/>
          </a:xfrm>
        </p:grpSpPr>
        <p:grpSp>
          <p:nvGrpSpPr>
            <p:cNvPr id="55300" name="Group 4"/>
            <p:cNvGrpSpPr>
              <a:grpSpLocks/>
            </p:cNvGrpSpPr>
            <p:nvPr/>
          </p:nvGrpSpPr>
          <p:grpSpPr bwMode="auto">
            <a:xfrm>
              <a:off x="0" y="0"/>
              <a:ext cx="2828" cy="1786"/>
              <a:chOff x="0" y="0"/>
              <a:chExt cx="2828" cy="1786"/>
            </a:xfrm>
          </p:grpSpPr>
          <p:sp>
            <p:nvSpPr>
              <p:cNvPr id="55301" name="Rectangle 5"/>
              <p:cNvSpPr>
                <a:spLocks noChangeArrowheads="1"/>
              </p:cNvSpPr>
              <p:nvPr/>
            </p:nvSpPr>
            <p:spPr bwMode="auto">
              <a:xfrm>
                <a:off x="0" y="0"/>
                <a:ext cx="2828" cy="1786"/>
              </a:xfrm>
              <a:prstGeom prst="rect">
                <a:avLst/>
              </a:prstGeom>
              <a:solidFill>
                <a:srgbClr val="FFFFFF"/>
              </a:solidFill>
              <a:ln w="9525">
                <a:noFill/>
                <a:miter lim="800000"/>
                <a:headEnd/>
                <a:tailEnd/>
              </a:ln>
              <a:effectLst/>
            </p:spPr>
            <p:txBody>
              <a:bodyPr/>
              <a:lstStyle/>
              <a:p>
                <a:endParaRPr lang="en-US"/>
              </a:p>
            </p:txBody>
          </p:sp>
          <p:grpSp>
            <p:nvGrpSpPr>
              <p:cNvPr id="55302" name="Group 6"/>
              <p:cNvGrpSpPr>
                <a:grpSpLocks/>
              </p:cNvGrpSpPr>
              <p:nvPr/>
            </p:nvGrpSpPr>
            <p:grpSpPr bwMode="auto">
              <a:xfrm>
                <a:off x="0" y="0"/>
                <a:ext cx="2828" cy="1786"/>
                <a:chOff x="0" y="0"/>
                <a:chExt cx="2828" cy="1786"/>
              </a:xfrm>
            </p:grpSpPr>
            <p:sp>
              <p:nvSpPr>
                <p:cNvPr id="55303" name="Rectangle 7"/>
                <p:cNvSpPr>
                  <a:spLocks noChangeArrowheads="1"/>
                </p:cNvSpPr>
                <p:nvPr/>
              </p:nvSpPr>
              <p:spPr bwMode="auto">
                <a:xfrm>
                  <a:off x="0" y="0"/>
                  <a:ext cx="2828" cy="1786"/>
                </a:xfrm>
                <a:prstGeom prst="rect">
                  <a:avLst/>
                </a:prstGeom>
                <a:solidFill>
                  <a:srgbClr val="FFFFFF"/>
                </a:solidFill>
                <a:ln w="9525">
                  <a:noFill/>
                  <a:miter lim="800000"/>
                  <a:headEnd/>
                  <a:tailEnd/>
                </a:ln>
                <a:effectLst/>
              </p:spPr>
              <p:txBody>
                <a:bodyPr anchor="ctr"/>
                <a:lstStyle/>
                <a:p>
                  <a:r>
                    <a:rPr lang="en-US"/>
                    <a:t>  </a:t>
                  </a:r>
                  <a:r>
                    <a:rPr lang="en-US" sz="18000"/>
                    <a:t> </a:t>
                  </a:r>
                  <a:r>
                    <a:rPr lang="en-US"/>
                    <a:t>                                               </a:t>
                  </a:r>
                </a:p>
              </p:txBody>
            </p:sp>
            <p:sp>
              <p:nvSpPr>
                <p:cNvPr id="55304" name="Rectangle 8"/>
                <p:cNvSpPr>
                  <a:spLocks noChangeArrowheads="1"/>
                </p:cNvSpPr>
                <p:nvPr/>
              </p:nvSpPr>
              <p:spPr bwMode="auto">
                <a:xfrm>
                  <a:off x="0" y="0"/>
                  <a:ext cx="2828" cy="1786"/>
                </a:xfrm>
                <a:prstGeom prst="rect">
                  <a:avLst/>
                </a:prstGeom>
                <a:noFill/>
                <a:ln w="7">
                  <a:solidFill>
                    <a:srgbClr val="A0A0A0"/>
                  </a:solidFill>
                  <a:miter lim="800000"/>
                  <a:headEnd/>
                  <a:tailEnd/>
                </a:ln>
                <a:effectLst/>
              </p:spPr>
              <p:txBody>
                <a:bodyPr/>
                <a:lstStyle/>
                <a:p>
                  <a:endParaRPr lang="en-US"/>
                </a:p>
              </p:txBody>
            </p:sp>
          </p:grpSp>
        </p:grpSp>
        <p:sp>
          <p:nvSpPr>
            <p:cNvPr id="55305" name="Rectangle 9"/>
            <p:cNvSpPr>
              <a:spLocks noChangeArrowheads="1"/>
            </p:cNvSpPr>
            <p:nvPr/>
          </p:nvSpPr>
          <p:spPr bwMode="auto">
            <a:xfrm>
              <a:off x="-3" y="-3"/>
              <a:ext cx="2834" cy="1792"/>
            </a:xfrm>
            <a:prstGeom prst="rect">
              <a:avLst/>
            </a:prstGeom>
            <a:noFill/>
            <a:ln w="11112">
              <a:solidFill>
                <a:srgbClr val="A0A0A0"/>
              </a:solidFill>
              <a:miter lim="800000"/>
              <a:headEnd/>
              <a:tailEnd/>
            </a:ln>
            <a:effectLst/>
          </p:spPr>
          <p:txBody>
            <a:bodyPr/>
            <a:lstStyle/>
            <a:p>
              <a:endParaRPr lang="en-US"/>
            </a:p>
          </p:txBody>
        </p:sp>
      </p:grpSp>
      <p:pic>
        <p:nvPicPr>
          <p:cNvPr id="55306" name="Picture 10" descr="gracile, cuneate fasciculi, dorsal and ventral spinocerebellar tracts, anterior and posterior spinothalamic tracts, anterior and lateral corticospinal (pyramidal) tracts, rubrospinal, spinotectal, olivospinal, spinolivary, tectospinal, reticulospinal tracts, tract"/>
          <p:cNvPicPr>
            <a:picLocks noChangeAspect="1" noChangeArrowheads="1"/>
          </p:cNvPicPr>
          <p:nvPr/>
        </p:nvPicPr>
        <p:blipFill>
          <a:blip r:embed="rId3"/>
          <a:srcRect/>
          <a:stretch>
            <a:fillRect/>
          </a:stretch>
        </p:blipFill>
        <p:spPr bwMode="auto">
          <a:xfrm>
            <a:off x="381000" y="366713"/>
            <a:ext cx="8153400" cy="6376987"/>
          </a:xfrm>
          <a:prstGeom prst="rect">
            <a:avLst/>
          </a:prstGeom>
          <a:noFill/>
        </p:spPr>
      </p:pic>
    </p:spTree>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050" descr="cns pns"/>
          <p:cNvPicPr>
            <a:picLocks noChangeAspect="1" noChangeArrowheads="1"/>
          </p:cNvPicPr>
          <p:nvPr/>
        </p:nvPicPr>
        <p:blipFill>
          <a:blip r:embed="rId3"/>
          <a:srcRect/>
          <a:stretch>
            <a:fillRect/>
          </a:stretch>
        </p:blipFill>
        <p:spPr bwMode="auto">
          <a:xfrm>
            <a:off x="1752600" y="0"/>
            <a:ext cx="5486400" cy="6858000"/>
          </a:xfrm>
          <a:prstGeom prst="rect">
            <a:avLst/>
          </a:prstGeom>
          <a:noFill/>
        </p:spPr>
      </p:pic>
    </p:spTree>
  </p:cSld>
  <p:clrMapOvr>
    <a:masterClrMapping/>
  </p:clrMapOvr>
  <p:transition spd="med">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3768725" y="2692400"/>
            <a:ext cx="9144000" cy="0"/>
          </a:xfrm>
          <a:prstGeom prst="rect">
            <a:avLst/>
          </a:prstGeom>
          <a:noFill/>
          <a:ln w="9525">
            <a:noFill/>
            <a:miter lim="800000"/>
            <a:headEnd/>
            <a:tailEnd/>
          </a:ln>
          <a:effectLst/>
        </p:spPr>
        <p:txBody>
          <a:bodyPr>
            <a:spAutoFit/>
          </a:bodyPr>
          <a:lstStyle/>
          <a:p>
            <a:endParaRPr lang="en-US"/>
          </a:p>
        </p:txBody>
      </p:sp>
      <p:grpSp>
        <p:nvGrpSpPr>
          <p:cNvPr id="56323" name="Group 3"/>
          <p:cNvGrpSpPr>
            <a:grpSpLocks/>
          </p:cNvGrpSpPr>
          <p:nvPr/>
        </p:nvGrpSpPr>
        <p:grpSpPr bwMode="auto">
          <a:xfrm>
            <a:off x="381000" y="304800"/>
            <a:ext cx="8001000" cy="6248400"/>
            <a:chOff x="-3" y="-3"/>
            <a:chExt cx="1018" cy="934"/>
          </a:xfrm>
        </p:grpSpPr>
        <p:grpSp>
          <p:nvGrpSpPr>
            <p:cNvPr id="56324" name="Group 4"/>
            <p:cNvGrpSpPr>
              <a:grpSpLocks/>
            </p:cNvGrpSpPr>
            <p:nvPr/>
          </p:nvGrpSpPr>
          <p:grpSpPr bwMode="auto">
            <a:xfrm>
              <a:off x="0" y="0"/>
              <a:ext cx="1012" cy="928"/>
              <a:chOff x="0" y="0"/>
              <a:chExt cx="1012" cy="928"/>
            </a:xfrm>
          </p:grpSpPr>
          <p:sp>
            <p:nvSpPr>
              <p:cNvPr id="56325" name="Rectangle 5"/>
              <p:cNvSpPr>
                <a:spLocks noChangeArrowheads="1"/>
              </p:cNvSpPr>
              <p:nvPr/>
            </p:nvSpPr>
            <p:spPr bwMode="auto">
              <a:xfrm>
                <a:off x="0" y="0"/>
                <a:ext cx="1012" cy="928"/>
              </a:xfrm>
              <a:prstGeom prst="rect">
                <a:avLst/>
              </a:prstGeom>
              <a:solidFill>
                <a:srgbClr val="FFFFFF"/>
              </a:solidFill>
              <a:ln w="9525">
                <a:noFill/>
                <a:miter lim="800000"/>
                <a:headEnd/>
                <a:tailEnd/>
              </a:ln>
              <a:effectLst/>
            </p:spPr>
            <p:txBody>
              <a:bodyPr/>
              <a:lstStyle/>
              <a:p>
                <a:endParaRPr lang="en-US"/>
              </a:p>
            </p:txBody>
          </p:sp>
          <p:grpSp>
            <p:nvGrpSpPr>
              <p:cNvPr id="56326" name="Group 6"/>
              <p:cNvGrpSpPr>
                <a:grpSpLocks/>
              </p:cNvGrpSpPr>
              <p:nvPr/>
            </p:nvGrpSpPr>
            <p:grpSpPr bwMode="auto">
              <a:xfrm>
                <a:off x="0" y="0"/>
                <a:ext cx="1012" cy="928"/>
                <a:chOff x="0" y="0"/>
                <a:chExt cx="1012" cy="928"/>
              </a:xfrm>
            </p:grpSpPr>
            <p:sp>
              <p:nvSpPr>
                <p:cNvPr id="56327" name="Rectangle 7"/>
                <p:cNvSpPr>
                  <a:spLocks noChangeArrowheads="1"/>
                </p:cNvSpPr>
                <p:nvPr/>
              </p:nvSpPr>
              <p:spPr bwMode="auto">
                <a:xfrm>
                  <a:off x="0" y="0"/>
                  <a:ext cx="1012" cy="928"/>
                </a:xfrm>
                <a:prstGeom prst="rect">
                  <a:avLst/>
                </a:prstGeom>
                <a:solidFill>
                  <a:srgbClr val="FFFFFF"/>
                </a:solidFill>
                <a:ln w="9525">
                  <a:noFill/>
                  <a:miter lim="800000"/>
                  <a:headEnd/>
                  <a:tailEnd/>
                </a:ln>
                <a:effectLst/>
              </p:spPr>
              <p:txBody>
                <a:bodyPr anchor="ctr"/>
                <a:lstStyle/>
                <a:p>
                  <a:r>
                    <a:rPr lang="en-US">
                      <a:solidFill>
                        <a:srgbClr val="000000"/>
                      </a:solidFill>
                    </a:rPr>
                    <a:t>1. Fasciculus gracilis (Goll)</a:t>
                  </a:r>
                  <a:br>
                    <a:rPr lang="en-US">
                      <a:solidFill>
                        <a:srgbClr val="000000"/>
                      </a:solidFill>
                    </a:rPr>
                  </a:br>
                  <a:r>
                    <a:rPr lang="en-US">
                      <a:solidFill>
                        <a:srgbClr val="000000"/>
                      </a:solidFill>
                    </a:rPr>
                    <a:t>2. Fasciculus cuneatus (Burdach)</a:t>
                  </a:r>
                  <a:br>
                    <a:rPr lang="en-US">
                      <a:solidFill>
                        <a:srgbClr val="000000"/>
                      </a:solidFill>
                    </a:rPr>
                  </a:br>
                  <a:r>
                    <a:rPr lang="en-US">
                      <a:solidFill>
                        <a:srgbClr val="000000"/>
                      </a:solidFill>
                    </a:rPr>
                    <a:t>3. Tractus spinocerebellaris dorsalis (Flechsig)</a:t>
                  </a:r>
                  <a:br>
                    <a:rPr lang="en-US">
                      <a:solidFill>
                        <a:srgbClr val="000000"/>
                      </a:solidFill>
                    </a:rPr>
                  </a:br>
                  <a:r>
                    <a:rPr lang="en-US">
                      <a:solidFill>
                        <a:srgbClr val="000000"/>
                      </a:solidFill>
                    </a:rPr>
                    <a:t>4. Tractus corticospinalis lateralis</a:t>
                  </a:r>
                  <a:br>
                    <a:rPr lang="en-US">
                      <a:solidFill>
                        <a:srgbClr val="000000"/>
                      </a:solidFill>
                    </a:rPr>
                  </a:br>
                  <a:r>
                    <a:rPr lang="en-US">
                      <a:solidFill>
                        <a:srgbClr val="000000"/>
                      </a:solidFill>
                    </a:rPr>
                    <a:t>5. Tractus spinothalamicus lateralis (Edinger)</a:t>
                  </a:r>
                  <a:br>
                    <a:rPr lang="en-US">
                      <a:solidFill>
                        <a:srgbClr val="000000"/>
                      </a:solidFill>
                    </a:rPr>
                  </a:br>
                  <a:r>
                    <a:rPr lang="en-US">
                      <a:solidFill>
                        <a:srgbClr val="000000"/>
                      </a:solidFill>
                    </a:rPr>
                    <a:t>6. Tractus spinocerebellaris ventralis (Gowers)</a:t>
                  </a:r>
                  <a:br>
                    <a:rPr lang="en-US">
                      <a:solidFill>
                        <a:srgbClr val="000000"/>
                      </a:solidFill>
                    </a:rPr>
                  </a:br>
                  <a:r>
                    <a:rPr lang="en-US">
                      <a:solidFill>
                        <a:srgbClr val="000000"/>
                      </a:solidFill>
                    </a:rPr>
                    <a:t>7. Tractus rubrospinalis</a:t>
                  </a:r>
                  <a:br>
                    <a:rPr lang="en-US">
                      <a:solidFill>
                        <a:srgbClr val="000000"/>
                      </a:solidFill>
                    </a:rPr>
                  </a:br>
                  <a:r>
                    <a:rPr lang="en-US">
                      <a:solidFill>
                        <a:srgbClr val="000000"/>
                      </a:solidFill>
                    </a:rPr>
                    <a:t>8. Tractus spinotectalis</a:t>
                  </a:r>
                  <a:br>
                    <a:rPr lang="en-US">
                      <a:solidFill>
                        <a:srgbClr val="000000"/>
                      </a:solidFill>
                    </a:rPr>
                  </a:br>
                  <a:r>
                    <a:rPr lang="en-US">
                      <a:solidFill>
                        <a:srgbClr val="000000"/>
                      </a:solidFill>
                    </a:rPr>
                    <a:t>9. Tractus corticospinalis anterior</a:t>
                  </a:r>
                  <a:br>
                    <a:rPr lang="en-US">
                      <a:solidFill>
                        <a:srgbClr val="000000"/>
                      </a:solidFill>
                    </a:rPr>
                  </a:br>
                  <a:r>
                    <a:rPr lang="en-US">
                      <a:solidFill>
                        <a:srgbClr val="000000"/>
                      </a:solidFill>
                    </a:rPr>
                    <a:t>10. Tractus olivospinalis</a:t>
                  </a:r>
                  <a:br>
                    <a:rPr lang="en-US">
                      <a:solidFill>
                        <a:srgbClr val="000000"/>
                      </a:solidFill>
                    </a:rPr>
                  </a:br>
                  <a:r>
                    <a:rPr lang="en-US">
                      <a:solidFill>
                        <a:srgbClr val="000000"/>
                      </a:solidFill>
                    </a:rPr>
                    <a:t>11. Tractus spinoolivaris</a:t>
                  </a:r>
                  <a:br>
                    <a:rPr lang="en-US">
                      <a:solidFill>
                        <a:srgbClr val="000000"/>
                      </a:solidFill>
                    </a:rPr>
                  </a:br>
                  <a:r>
                    <a:rPr lang="en-US">
                      <a:solidFill>
                        <a:srgbClr val="000000"/>
                      </a:solidFill>
                    </a:rPr>
                    <a:t>12. Tractus tectospinalis</a:t>
                  </a:r>
                  <a:br>
                    <a:rPr lang="en-US">
                      <a:solidFill>
                        <a:srgbClr val="000000"/>
                      </a:solidFill>
                    </a:rPr>
                  </a:br>
                  <a:r>
                    <a:rPr lang="en-US">
                      <a:solidFill>
                        <a:srgbClr val="000000"/>
                      </a:solidFill>
                    </a:rPr>
                    <a:t>13. Tractus reticulospinalis</a:t>
                  </a:r>
                  <a:br>
                    <a:rPr lang="en-US">
                      <a:solidFill>
                        <a:srgbClr val="000000"/>
                      </a:solidFill>
                    </a:rPr>
                  </a:br>
                  <a:r>
                    <a:rPr lang="en-US">
                      <a:solidFill>
                        <a:srgbClr val="000000"/>
                      </a:solidFill>
                    </a:rPr>
                    <a:t>14. Tractus vestibulospinalis</a:t>
                  </a:r>
                  <a:br>
                    <a:rPr lang="en-US">
                      <a:solidFill>
                        <a:srgbClr val="000000"/>
                      </a:solidFill>
                    </a:rPr>
                  </a:br>
                  <a:r>
                    <a:rPr lang="en-US">
                      <a:solidFill>
                        <a:srgbClr val="000000"/>
                      </a:solidFill>
                    </a:rPr>
                    <a:t>15. Tractus spinothalamicus anterior</a:t>
                  </a:r>
                </a:p>
              </p:txBody>
            </p:sp>
            <p:sp>
              <p:nvSpPr>
                <p:cNvPr id="56328" name="Rectangle 8"/>
                <p:cNvSpPr>
                  <a:spLocks noChangeArrowheads="1"/>
                </p:cNvSpPr>
                <p:nvPr/>
              </p:nvSpPr>
              <p:spPr bwMode="auto">
                <a:xfrm>
                  <a:off x="0" y="0"/>
                  <a:ext cx="1012" cy="928"/>
                </a:xfrm>
                <a:prstGeom prst="rect">
                  <a:avLst/>
                </a:prstGeom>
                <a:noFill/>
                <a:ln w="7">
                  <a:solidFill>
                    <a:srgbClr val="A0A0A0"/>
                  </a:solidFill>
                  <a:miter lim="800000"/>
                  <a:headEnd/>
                  <a:tailEnd/>
                </a:ln>
                <a:effectLst/>
              </p:spPr>
              <p:txBody>
                <a:bodyPr/>
                <a:lstStyle/>
                <a:p>
                  <a:endParaRPr lang="en-US"/>
                </a:p>
              </p:txBody>
            </p:sp>
          </p:grpSp>
        </p:grpSp>
        <p:sp>
          <p:nvSpPr>
            <p:cNvPr id="56329" name="Rectangle 9"/>
            <p:cNvSpPr>
              <a:spLocks noChangeArrowheads="1"/>
            </p:cNvSpPr>
            <p:nvPr/>
          </p:nvSpPr>
          <p:spPr bwMode="auto">
            <a:xfrm>
              <a:off x="-3" y="-3"/>
              <a:ext cx="1018" cy="934"/>
            </a:xfrm>
            <a:prstGeom prst="rect">
              <a:avLst/>
            </a:prstGeom>
            <a:noFill/>
            <a:ln w="11112">
              <a:solidFill>
                <a:srgbClr val="A0A0A0"/>
              </a:solidFill>
              <a:miter lim="800000"/>
              <a:headEnd/>
              <a:tailEnd/>
            </a:ln>
            <a:effectLst/>
          </p:spPr>
          <p:txBody>
            <a:bodyPr/>
            <a:lstStyle/>
            <a:p>
              <a:endParaRPr lang="en-US"/>
            </a:p>
          </p:txBody>
        </p:sp>
      </p:grpSp>
    </p:spTree>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endParaRPr lang="en-US"/>
          </a:p>
        </p:txBody>
      </p:sp>
      <p:sp>
        <p:nvSpPr>
          <p:cNvPr id="144387" name="Rectangle 3"/>
          <p:cNvSpPr>
            <a:spLocks noGrp="1" noChangeArrowheads="1"/>
          </p:cNvSpPr>
          <p:nvPr>
            <p:ph idx="1"/>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1026"/>
          <p:cNvSpPr>
            <a:spLocks noGrp="1" noChangeArrowheads="1"/>
          </p:cNvSpPr>
          <p:nvPr>
            <p:ph idx="1"/>
          </p:nvPr>
        </p:nvSpPr>
        <p:spPr>
          <a:xfrm>
            <a:off x="304800" y="762000"/>
            <a:ext cx="8839200" cy="6096000"/>
          </a:xfrm>
          <a:noFill/>
          <a:ln/>
        </p:spPr>
        <p:txBody>
          <a:bodyPr/>
          <a:lstStyle/>
          <a:p>
            <a:pPr>
              <a:lnSpc>
                <a:spcPct val="90000"/>
              </a:lnSpc>
            </a:pPr>
            <a:r>
              <a:rPr lang="en-US" sz="2800" b="1">
                <a:latin typeface="Comic Sans MS" pitchFamily="66" charset="0"/>
              </a:rPr>
              <a:t>Sensorik</a:t>
            </a:r>
          </a:p>
          <a:p>
            <a:pPr>
              <a:lnSpc>
                <a:spcPct val="90000"/>
              </a:lnSpc>
              <a:buFontTx/>
              <a:buNone/>
            </a:pPr>
            <a:r>
              <a:rPr lang="en-US" sz="2800">
                <a:latin typeface="Comic Sans MS" pitchFamily="66" charset="0"/>
              </a:rPr>
              <a:t>	</a:t>
            </a:r>
            <a:r>
              <a:rPr lang="en-US" sz="2800">
                <a:solidFill>
                  <a:srgbClr val="FFFF00"/>
                </a:solidFill>
                <a:latin typeface="Comic Sans MS" pitchFamily="66" charset="0"/>
              </a:rPr>
              <a:t>Sensorik Tepi:</a:t>
            </a:r>
            <a:r>
              <a:rPr lang="en-US" sz="2800">
                <a:latin typeface="Comic Sans MS" pitchFamily="66" charset="0"/>
              </a:rPr>
              <a:t> Receptor – serabut saraf sensorik perifer – ganglion pre spinale – PHC</a:t>
            </a:r>
          </a:p>
          <a:p>
            <a:pPr>
              <a:lnSpc>
                <a:spcPct val="90000"/>
              </a:lnSpc>
              <a:buFontTx/>
              <a:buNone/>
            </a:pPr>
            <a:r>
              <a:rPr lang="en-US" sz="2800">
                <a:latin typeface="Comic Sans MS" pitchFamily="66" charset="0"/>
              </a:rPr>
              <a:t>	</a:t>
            </a:r>
            <a:r>
              <a:rPr lang="en-US" sz="2800">
                <a:solidFill>
                  <a:srgbClr val="FFFF00"/>
                </a:solidFill>
                <a:latin typeface="Comic Sans MS" pitchFamily="66" charset="0"/>
              </a:rPr>
              <a:t>Sensorik Pusat:</a:t>
            </a:r>
            <a:r>
              <a:rPr lang="en-US" sz="2800">
                <a:latin typeface="Comic Sans MS" pitchFamily="66" charset="0"/>
              </a:rPr>
              <a:t> PHC - tr spinothalamicus – thalamus – tr thalamo corticalis – cortex sensorik</a:t>
            </a:r>
          </a:p>
          <a:p>
            <a:pPr>
              <a:lnSpc>
                <a:spcPct val="90000"/>
              </a:lnSpc>
            </a:pPr>
            <a:r>
              <a:rPr lang="en-US" sz="2800" b="1">
                <a:latin typeface="Comic Sans MS" pitchFamily="66" charset="0"/>
              </a:rPr>
              <a:t>Motorik</a:t>
            </a:r>
          </a:p>
          <a:p>
            <a:pPr>
              <a:lnSpc>
                <a:spcPct val="90000"/>
              </a:lnSpc>
              <a:buFontTx/>
              <a:buNone/>
            </a:pPr>
            <a:r>
              <a:rPr lang="en-US" sz="2400">
                <a:latin typeface="Comic Sans MS" pitchFamily="66" charset="0"/>
              </a:rPr>
              <a:t>	</a:t>
            </a:r>
            <a:r>
              <a:rPr lang="en-US" sz="2800">
                <a:solidFill>
                  <a:srgbClr val="FFFF00"/>
                </a:solidFill>
                <a:latin typeface="Comic Sans MS" pitchFamily="66" charset="0"/>
              </a:rPr>
              <a:t>Upper Motor Neuron (UMN)/Motorik Pusat</a:t>
            </a:r>
            <a:r>
              <a:rPr lang="en-US" sz="2800">
                <a:latin typeface="Comic Sans MS" pitchFamily="66" charset="0"/>
              </a:rPr>
              <a:t>: Cortex motorik – tr piramidal &amp; extra piramidal (cortico spinalis) – AHC. </a:t>
            </a:r>
          </a:p>
          <a:p>
            <a:pPr>
              <a:lnSpc>
                <a:spcPct val="90000"/>
              </a:lnSpc>
              <a:buFontTx/>
              <a:buNone/>
            </a:pPr>
            <a:r>
              <a:rPr lang="en-US" sz="2800">
                <a:solidFill>
                  <a:srgbClr val="FFFF00"/>
                </a:solidFill>
                <a:latin typeface="Comic Sans MS" pitchFamily="66" charset="0"/>
              </a:rPr>
              <a:t>	Lower Motor Neuron (LMN)/Motorik Tepi</a:t>
            </a:r>
            <a:r>
              <a:rPr lang="en-US" sz="2800">
                <a:latin typeface="Comic Sans MS" pitchFamily="66" charset="0"/>
              </a:rPr>
              <a:t>: AHC – serabut saraf motorik perifer – Otot</a:t>
            </a:r>
          </a:p>
          <a:p>
            <a:pPr>
              <a:lnSpc>
                <a:spcPct val="90000"/>
              </a:lnSpc>
            </a:pPr>
            <a:r>
              <a:rPr lang="en-US" sz="2800" b="1">
                <a:latin typeface="Comic Sans MS" pitchFamily="66" charset="0"/>
                <a:cs typeface="Times New Roman" pitchFamily="18" charset="0"/>
              </a:rPr>
              <a:t>Koordinasi (Prosesing, Integrating, fungsi luhur)</a:t>
            </a:r>
            <a:endParaRPr lang="en-US" sz="2800">
              <a:latin typeface="Comic Sans MS" pitchFamily="66" charset="0"/>
              <a:cs typeface="Times New Roman" pitchFamily="18" charset="0"/>
            </a:endParaRPr>
          </a:p>
          <a:p>
            <a:pPr>
              <a:lnSpc>
                <a:spcPct val="90000"/>
              </a:lnSpc>
              <a:buFontTx/>
              <a:buNone/>
            </a:pPr>
            <a:r>
              <a:rPr lang="en-US" sz="2800">
                <a:latin typeface="Comic Sans MS" pitchFamily="66" charset="0"/>
                <a:cs typeface="Times New Roman" pitchFamily="18" charset="0"/>
              </a:rPr>
              <a:t>	Fungsi ini hanya dimiliki oleh otak</a:t>
            </a:r>
            <a:r>
              <a:rPr lang="en-US" sz="2800">
                <a:latin typeface="Comic Sans MS" pitchFamily="66" charset="0"/>
              </a:rPr>
              <a:t> </a:t>
            </a:r>
          </a:p>
          <a:p>
            <a:pPr>
              <a:lnSpc>
                <a:spcPct val="90000"/>
              </a:lnSpc>
              <a:buFontTx/>
              <a:buNone/>
            </a:pPr>
            <a:endParaRPr lang="en-US" sz="2800">
              <a:latin typeface="Comic Sans MS" pitchFamily="66" charset="0"/>
            </a:endParaRPr>
          </a:p>
          <a:p>
            <a:pPr marL="457200" lvl="1" indent="0">
              <a:lnSpc>
                <a:spcPct val="90000"/>
              </a:lnSpc>
            </a:pPr>
            <a:endParaRPr lang="en-US" sz="2400"/>
          </a:p>
        </p:txBody>
      </p:sp>
      <p:sp>
        <p:nvSpPr>
          <p:cNvPr id="113667" name="Text Box 1027"/>
          <p:cNvSpPr txBox="1">
            <a:spLocks noChangeArrowheads="1"/>
          </p:cNvSpPr>
          <p:nvPr/>
        </p:nvSpPr>
        <p:spPr bwMode="auto">
          <a:xfrm>
            <a:off x="533400" y="0"/>
            <a:ext cx="8229600" cy="641350"/>
          </a:xfrm>
          <a:prstGeom prst="rect">
            <a:avLst/>
          </a:prstGeom>
          <a:noFill/>
          <a:ln w="9525">
            <a:noFill/>
            <a:miter lim="800000"/>
            <a:headEnd/>
            <a:tailEnd/>
          </a:ln>
          <a:effectLst/>
        </p:spPr>
        <p:txBody>
          <a:bodyPr>
            <a:spAutoFit/>
          </a:bodyPr>
          <a:lstStyle/>
          <a:p>
            <a:pPr algn="ctr" eaLnBrk="0" hangingPunct="0">
              <a:spcBef>
                <a:spcPct val="50000"/>
              </a:spcBef>
            </a:pPr>
            <a:r>
              <a:rPr lang="en-US" sz="3600" b="1">
                <a:latin typeface="Comic Sans MS" pitchFamily="66" charset="0"/>
              </a:rPr>
              <a:t>Fungsi/Perjalanan Impuls saraf</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3666">
                                            <p:txEl>
                                              <p:pRg st="0" end="0"/>
                                            </p:txEl>
                                          </p:spTgt>
                                        </p:tgtEl>
                                        <p:attrNameLst>
                                          <p:attrName>style.visibility</p:attrName>
                                        </p:attrNameLst>
                                      </p:cBhvr>
                                      <p:to>
                                        <p:strVal val="visible"/>
                                      </p:to>
                                    </p:set>
                                    <p:animEffect transition="in" filter="wipe(up)">
                                      <p:cBhvr>
                                        <p:cTn id="7" dur="500"/>
                                        <p:tgtEl>
                                          <p:spTgt spid="113666">
                                            <p:txEl>
                                              <p:pRg st="0" end="0"/>
                                            </p:txEl>
                                          </p:spTgt>
                                        </p:tgtEl>
                                      </p:cBhvr>
                                    </p:animEffect>
                                  </p:childTnLst>
                                  <p:subTnLst>
                                    <p:animClr clrSpc="rgb" dir="cw">
                                      <p:cBhvr override="childStyle">
                                        <p:cTn dur="1" fill="hold" display="0" masterRel="nextClick" afterEffect="1"/>
                                        <p:tgtEl>
                                          <p:spTgt spid="113666">
                                            <p:txEl>
                                              <p:pRg st="0" end="0"/>
                                            </p:txEl>
                                          </p:spTgt>
                                        </p:tgtEl>
                                        <p:attrNameLst>
                                          <p:attrName>ppt_c</p:attrName>
                                        </p:attrNameLst>
                                      </p:cBhvr>
                                      <p:to>
                                        <a:srgbClr val="3399FF"/>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3666">
                                            <p:txEl>
                                              <p:pRg st="1" end="1"/>
                                            </p:txEl>
                                          </p:spTgt>
                                        </p:tgtEl>
                                        <p:attrNameLst>
                                          <p:attrName>style.visibility</p:attrName>
                                        </p:attrNameLst>
                                      </p:cBhvr>
                                      <p:to>
                                        <p:strVal val="visible"/>
                                      </p:to>
                                    </p:set>
                                    <p:animEffect transition="in" filter="wipe(up)">
                                      <p:cBhvr>
                                        <p:cTn id="12" dur="500"/>
                                        <p:tgtEl>
                                          <p:spTgt spid="113666">
                                            <p:txEl>
                                              <p:pRg st="1" end="1"/>
                                            </p:txEl>
                                          </p:spTgt>
                                        </p:tgtEl>
                                      </p:cBhvr>
                                    </p:animEffect>
                                  </p:childTnLst>
                                  <p:subTnLst>
                                    <p:animClr clrSpc="rgb" dir="cw">
                                      <p:cBhvr override="childStyle">
                                        <p:cTn dur="1" fill="hold" display="0" masterRel="nextClick" afterEffect="1"/>
                                        <p:tgtEl>
                                          <p:spTgt spid="113666">
                                            <p:txEl>
                                              <p:pRg st="1" end="1"/>
                                            </p:txEl>
                                          </p:spTgt>
                                        </p:tgtEl>
                                        <p:attrNameLst>
                                          <p:attrName>ppt_c</p:attrName>
                                        </p:attrNameLst>
                                      </p:cBhvr>
                                      <p:to>
                                        <a:srgbClr val="3399FF"/>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3666">
                                            <p:txEl>
                                              <p:pRg st="2" end="2"/>
                                            </p:txEl>
                                          </p:spTgt>
                                        </p:tgtEl>
                                        <p:attrNameLst>
                                          <p:attrName>style.visibility</p:attrName>
                                        </p:attrNameLst>
                                      </p:cBhvr>
                                      <p:to>
                                        <p:strVal val="visible"/>
                                      </p:to>
                                    </p:set>
                                    <p:animEffect transition="in" filter="wipe(up)">
                                      <p:cBhvr>
                                        <p:cTn id="17" dur="500"/>
                                        <p:tgtEl>
                                          <p:spTgt spid="113666">
                                            <p:txEl>
                                              <p:pRg st="2" end="2"/>
                                            </p:txEl>
                                          </p:spTgt>
                                        </p:tgtEl>
                                      </p:cBhvr>
                                    </p:animEffect>
                                  </p:childTnLst>
                                  <p:subTnLst>
                                    <p:animClr clrSpc="rgb" dir="cw">
                                      <p:cBhvr override="childStyle">
                                        <p:cTn dur="1" fill="hold" display="0" masterRel="nextClick" afterEffect="1"/>
                                        <p:tgtEl>
                                          <p:spTgt spid="113666">
                                            <p:txEl>
                                              <p:pRg st="2" end="2"/>
                                            </p:txEl>
                                          </p:spTgt>
                                        </p:tgtEl>
                                        <p:attrNameLst>
                                          <p:attrName>ppt_c</p:attrName>
                                        </p:attrNameLst>
                                      </p:cBhvr>
                                      <p:to>
                                        <a:srgbClr val="3399FF"/>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3666">
                                            <p:txEl>
                                              <p:pRg st="3" end="3"/>
                                            </p:txEl>
                                          </p:spTgt>
                                        </p:tgtEl>
                                        <p:attrNameLst>
                                          <p:attrName>style.visibility</p:attrName>
                                        </p:attrNameLst>
                                      </p:cBhvr>
                                      <p:to>
                                        <p:strVal val="visible"/>
                                      </p:to>
                                    </p:set>
                                    <p:animEffect transition="in" filter="wipe(up)">
                                      <p:cBhvr>
                                        <p:cTn id="22" dur="500"/>
                                        <p:tgtEl>
                                          <p:spTgt spid="113666">
                                            <p:txEl>
                                              <p:pRg st="3" end="3"/>
                                            </p:txEl>
                                          </p:spTgt>
                                        </p:tgtEl>
                                      </p:cBhvr>
                                    </p:animEffect>
                                  </p:childTnLst>
                                  <p:subTnLst>
                                    <p:animClr clrSpc="rgb" dir="cw">
                                      <p:cBhvr override="childStyle">
                                        <p:cTn dur="1" fill="hold" display="0" masterRel="nextClick" afterEffect="1"/>
                                        <p:tgtEl>
                                          <p:spTgt spid="113666">
                                            <p:txEl>
                                              <p:pRg st="3" end="3"/>
                                            </p:txEl>
                                          </p:spTgt>
                                        </p:tgtEl>
                                        <p:attrNameLst>
                                          <p:attrName>ppt_c</p:attrName>
                                        </p:attrNameLst>
                                      </p:cBhvr>
                                      <p:to>
                                        <a:srgbClr val="3399FF"/>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13666">
                                            <p:txEl>
                                              <p:pRg st="4" end="4"/>
                                            </p:txEl>
                                          </p:spTgt>
                                        </p:tgtEl>
                                        <p:attrNameLst>
                                          <p:attrName>style.visibility</p:attrName>
                                        </p:attrNameLst>
                                      </p:cBhvr>
                                      <p:to>
                                        <p:strVal val="visible"/>
                                      </p:to>
                                    </p:set>
                                    <p:animEffect transition="in" filter="wipe(up)">
                                      <p:cBhvr>
                                        <p:cTn id="27" dur="500"/>
                                        <p:tgtEl>
                                          <p:spTgt spid="113666">
                                            <p:txEl>
                                              <p:pRg st="4" end="4"/>
                                            </p:txEl>
                                          </p:spTgt>
                                        </p:tgtEl>
                                      </p:cBhvr>
                                    </p:animEffect>
                                  </p:childTnLst>
                                  <p:subTnLst>
                                    <p:animClr clrSpc="rgb" dir="cw">
                                      <p:cBhvr override="childStyle">
                                        <p:cTn dur="1" fill="hold" display="0" masterRel="nextClick" afterEffect="1"/>
                                        <p:tgtEl>
                                          <p:spTgt spid="113666">
                                            <p:txEl>
                                              <p:pRg st="4" end="4"/>
                                            </p:txEl>
                                          </p:spTgt>
                                        </p:tgtEl>
                                        <p:attrNameLst>
                                          <p:attrName>ppt_c</p:attrName>
                                        </p:attrNameLst>
                                      </p:cBhvr>
                                      <p:to>
                                        <a:srgbClr val="3399FF"/>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13666">
                                            <p:txEl>
                                              <p:pRg st="5" end="5"/>
                                            </p:txEl>
                                          </p:spTgt>
                                        </p:tgtEl>
                                        <p:attrNameLst>
                                          <p:attrName>style.visibility</p:attrName>
                                        </p:attrNameLst>
                                      </p:cBhvr>
                                      <p:to>
                                        <p:strVal val="visible"/>
                                      </p:to>
                                    </p:set>
                                    <p:animEffect transition="in" filter="wipe(up)">
                                      <p:cBhvr>
                                        <p:cTn id="32" dur="500"/>
                                        <p:tgtEl>
                                          <p:spTgt spid="113666">
                                            <p:txEl>
                                              <p:pRg st="5" end="5"/>
                                            </p:txEl>
                                          </p:spTgt>
                                        </p:tgtEl>
                                      </p:cBhvr>
                                    </p:animEffect>
                                  </p:childTnLst>
                                  <p:subTnLst>
                                    <p:animClr clrSpc="rgb" dir="cw">
                                      <p:cBhvr override="childStyle">
                                        <p:cTn dur="1" fill="hold" display="0" masterRel="nextClick" afterEffect="1"/>
                                        <p:tgtEl>
                                          <p:spTgt spid="113666">
                                            <p:txEl>
                                              <p:pRg st="5" end="5"/>
                                            </p:txEl>
                                          </p:spTgt>
                                        </p:tgtEl>
                                        <p:attrNameLst>
                                          <p:attrName>ppt_c</p:attrName>
                                        </p:attrNameLst>
                                      </p:cBhvr>
                                      <p:to>
                                        <a:srgbClr val="3399FF"/>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13666">
                                            <p:txEl>
                                              <p:pRg st="6" end="6"/>
                                            </p:txEl>
                                          </p:spTgt>
                                        </p:tgtEl>
                                        <p:attrNameLst>
                                          <p:attrName>style.visibility</p:attrName>
                                        </p:attrNameLst>
                                      </p:cBhvr>
                                      <p:to>
                                        <p:strVal val="visible"/>
                                      </p:to>
                                    </p:set>
                                    <p:animEffect transition="in" filter="wipe(up)">
                                      <p:cBhvr>
                                        <p:cTn id="37" dur="500"/>
                                        <p:tgtEl>
                                          <p:spTgt spid="113666">
                                            <p:txEl>
                                              <p:pRg st="6" end="6"/>
                                            </p:txEl>
                                          </p:spTgt>
                                        </p:tgtEl>
                                      </p:cBhvr>
                                    </p:animEffect>
                                  </p:childTnLst>
                                  <p:subTnLst>
                                    <p:animClr clrSpc="rgb" dir="cw">
                                      <p:cBhvr override="childStyle">
                                        <p:cTn dur="1" fill="hold" display="0" masterRel="nextClick" afterEffect="1"/>
                                        <p:tgtEl>
                                          <p:spTgt spid="113666">
                                            <p:txEl>
                                              <p:pRg st="6" end="6"/>
                                            </p:txEl>
                                          </p:spTgt>
                                        </p:tgtEl>
                                        <p:attrNameLst>
                                          <p:attrName>ppt_c</p:attrName>
                                        </p:attrNameLst>
                                      </p:cBhvr>
                                      <p:to>
                                        <a:srgbClr val="3399FF"/>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13666">
                                            <p:txEl>
                                              <p:pRg st="7" end="7"/>
                                            </p:txEl>
                                          </p:spTgt>
                                        </p:tgtEl>
                                        <p:attrNameLst>
                                          <p:attrName>style.visibility</p:attrName>
                                        </p:attrNameLst>
                                      </p:cBhvr>
                                      <p:to>
                                        <p:strVal val="visible"/>
                                      </p:to>
                                    </p:set>
                                    <p:animEffect transition="in" filter="wipe(up)">
                                      <p:cBhvr>
                                        <p:cTn id="42" dur="500"/>
                                        <p:tgtEl>
                                          <p:spTgt spid="113666">
                                            <p:txEl>
                                              <p:pRg st="7" end="7"/>
                                            </p:txEl>
                                          </p:spTgt>
                                        </p:tgtEl>
                                      </p:cBhvr>
                                    </p:animEffect>
                                  </p:childTnLst>
                                  <p:subTnLst>
                                    <p:animClr clrSpc="rgb" dir="cw">
                                      <p:cBhvr override="childStyle">
                                        <p:cTn dur="1" fill="hold" display="0" masterRel="nextClick" afterEffect="1"/>
                                        <p:tgtEl>
                                          <p:spTgt spid="113666">
                                            <p:txEl>
                                              <p:pRg st="7" end="7"/>
                                            </p:txEl>
                                          </p:spTgt>
                                        </p:tgtEl>
                                        <p:attrNameLst>
                                          <p:attrName>ppt_c</p:attrName>
                                        </p:attrNameLst>
                                      </p:cBhvr>
                                      <p:to>
                                        <a:srgbClr val="3399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228600"/>
            <a:ext cx="7772400" cy="762000"/>
          </a:xfrm>
        </p:spPr>
        <p:txBody>
          <a:bodyPr>
            <a:normAutofit fontScale="90000"/>
          </a:bodyPr>
          <a:lstStyle/>
          <a:p>
            <a:r>
              <a:rPr lang="en-US" b="1">
                <a:latin typeface="Comic Sans MS" pitchFamily="66" charset="0"/>
              </a:rPr>
              <a:t>Otak</a:t>
            </a:r>
          </a:p>
        </p:txBody>
      </p:sp>
      <p:sp>
        <p:nvSpPr>
          <p:cNvPr id="52227" name="Rectangle 3"/>
          <p:cNvSpPr>
            <a:spLocks noGrp="1" noChangeArrowheads="1"/>
          </p:cNvSpPr>
          <p:nvPr>
            <p:ph idx="1"/>
          </p:nvPr>
        </p:nvSpPr>
        <p:spPr>
          <a:xfrm>
            <a:off x="304800" y="1066800"/>
            <a:ext cx="8540750" cy="5410200"/>
          </a:xfrm>
        </p:spPr>
        <p:txBody>
          <a:bodyPr/>
          <a:lstStyle/>
          <a:p>
            <a:pPr>
              <a:lnSpc>
                <a:spcPct val="90000"/>
              </a:lnSpc>
            </a:pPr>
            <a:r>
              <a:rPr lang="en-US">
                <a:latin typeface="Comic Sans MS" pitchFamily="66" charset="0"/>
              </a:rPr>
              <a:t>Berat otak 1200 – 1400   gram (2 % Berat Badan)</a:t>
            </a:r>
          </a:p>
          <a:p>
            <a:pPr>
              <a:lnSpc>
                <a:spcPct val="90000"/>
              </a:lnSpc>
            </a:pPr>
            <a:r>
              <a:rPr lang="en-US">
                <a:latin typeface="Comic Sans MS" pitchFamily="66" charset="0"/>
              </a:rPr>
              <a:t> Terbagi atas</a:t>
            </a:r>
          </a:p>
          <a:p>
            <a:pPr lvl="1">
              <a:lnSpc>
                <a:spcPct val="90000"/>
              </a:lnSpc>
            </a:pPr>
            <a:r>
              <a:rPr lang="en-US">
                <a:latin typeface="Comic Sans MS" pitchFamily="66" charset="0"/>
              </a:rPr>
              <a:t>Otak besar (cerebrum)</a:t>
            </a:r>
          </a:p>
          <a:p>
            <a:pPr lvl="1">
              <a:lnSpc>
                <a:spcPct val="90000"/>
              </a:lnSpc>
            </a:pPr>
            <a:r>
              <a:rPr lang="en-US">
                <a:latin typeface="Comic Sans MS" pitchFamily="66" charset="0"/>
              </a:rPr>
              <a:t>Otak kecil (cerebellum)</a:t>
            </a:r>
          </a:p>
          <a:p>
            <a:pPr lvl="1">
              <a:lnSpc>
                <a:spcPct val="90000"/>
              </a:lnSpc>
            </a:pPr>
            <a:r>
              <a:rPr lang="en-US">
                <a:latin typeface="Comic Sans MS" pitchFamily="66" charset="0"/>
              </a:rPr>
              <a:t>Batang otak (brain stem, truncus cerebri)</a:t>
            </a:r>
          </a:p>
          <a:p>
            <a:pPr>
              <a:lnSpc>
                <a:spcPct val="90000"/>
              </a:lnSpc>
            </a:pPr>
            <a:r>
              <a:rPr lang="en-US">
                <a:latin typeface="Comic Sans MS" pitchFamily="66" charset="0"/>
              </a:rPr>
              <a:t>Otak besar terbagi menjadi 4 lobus</a:t>
            </a:r>
          </a:p>
          <a:p>
            <a:pPr lvl="1">
              <a:lnSpc>
                <a:spcPct val="90000"/>
              </a:lnSpc>
            </a:pPr>
            <a:r>
              <a:rPr lang="en-US">
                <a:latin typeface="Comic Sans MS" pitchFamily="66" charset="0"/>
              </a:rPr>
              <a:t>Frontalis</a:t>
            </a:r>
          </a:p>
          <a:p>
            <a:pPr lvl="1">
              <a:lnSpc>
                <a:spcPct val="90000"/>
              </a:lnSpc>
            </a:pPr>
            <a:r>
              <a:rPr lang="en-US">
                <a:latin typeface="Comic Sans MS" pitchFamily="66" charset="0"/>
              </a:rPr>
              <a:t>Parietalis</a:t>
            </a:r>
          </a:p>
          <a:p>
            <a:pPr lvl="1">
              <a:lnSpc>
                <a:spcPct val="90000"/>
              </a:lnSpc>
            </a:pPr>
            <a:r>
              <a:rPr lang="en-US">
                <a:latin typeface="Comic Sans MS" pitchFamily="66" charset="0"/>
              </a:rPr>
              <a:t>Temporalis</a:t>
            </a:r>
          </a:p>
          <a:p>
            <a:pPr lvl="1">
              <a:lnSpc>
                <a:spcPct val="90000"/>
              </a:lnSpc>
            </a:pPr>
            <a:r>
              <a:rPr lang="en-US">
                <a:latin typeface="Comic Sans MS" pitchFamily="66" charset="0"/>
              </a:rPr>
              <a:t>Occipitalis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500" fill="hold"/>
                                        <p:tgtEl>
                                          <p:spTgt spid="52226"/>
                                        </p:tgtEl>
                                        <p:attrNameLst>
                                          <p:attrName>ppt_x</p:attrName>
                                        </p:attrNameLst>
                                      </p:cBhvr>
                                      <p:tavLst>
                                        <p:tav tm="0">
                                          <p:val>
                                            <p:strVal val="0-#ppt_w/2"/>
                                          </p:val>
                                        </p:tav>
                                        <p:tav tm="100000">
                                          <p:val>
                                            <p:strVal val="#ppt_x"/>
                                          </p:val>
                                        </p:tav>
                                      </p:tavLst>
                                    </p:anim>
                                    <p:anim calcmode="lin" valueType="num">
                                      <p:cBhvr additive="base">
                                        <p:cTn id="8" dur="500" fill="hold"/>
                                        <p:tgtEl>
                                          <p:spTgt spid="522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2227">
                                            <p:txEl>
                                              <p:pRg st="0" end="0"/>
                                            </p:txEl>
                                          </p:spTgt>
                                        </p:tgtEl>
                                        <p:attrNameLst>
                                          <p:attrName>style.visibility</p:attrName>
                                        </p:attrNameLst>
                                      </p:cBhvr>
                                      <p:to>
                                        <p:strVal val="visible"/>
                                      </p:to>
                                    </p:set>
                                    <p:animEffect transition="in" filter="dissolve">
                                      <p:cBhvr>
                                        <p:cTn id="13" dur="500"/>
                                        <p:tgtEl>
                                          <p:spTgt spid="5222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2227">
                                            <p:txEl>
                                              <p:pRg st="1" end="1"/>
                                            </p:txEl>
                                          </p:spTgt>
                                        </p:tgtEl>
                                        <p:attrNameLst>
                                          <p:attrName>style.visibility</p:attrName>
                                        </p:attrNameLst>
                                      </p:cBhvr>
                                      <p:to>
                                        <p:strVal val="visible"/>
                                      </p:to>
                                    </p:set>
                                    <p:animEffect transition="in" filter="dissolve">
                                      <p:cBhvr>
                                        <p:cTn id="18" dur="500"/>
                                        <p:tgtEl>
                                          <p:spTgt spid="52227">
                                            <p:txEl>
                                              <p:pRg st="1" end="1"/>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2227">
                                            <p:txEl>
                                              <p:pRg st="2" end="2"/>
                                            </p:txEl>
                                          </p:spTgt>
                                        </p:tgtEl>
                                        <p:attrNameLst>
                                          <p:attrName>style.visibility</p:attrName>
                                        </p:attrNameLst>
                                      </p:cBhvr>
                                      <p:to>
                                        <p:strVal val="visible"/>
                                      </p:to>
                                    </p:set>
                                    <p:animEffect transition="in" filter="dissolve">
                                      <p:cBhvr>
                                        <p:cTn id="21" dur="500"/>
                                        <p:tgtEl>
                                          <p:spTgt spid="52227">
                                            <p:txEl>
                                              <p:pRg st="2" end="2"/>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52227">
                                            <p:txEl>
                                              <p:pRg st="3" end="3"/>
                                            </p:txEl>
                                          </p:spTgt>
                                        </p:tgtEl>
                                        <p:attrNameLst>
                                          <p:attrName>style.visibility</p:attrName>
                                        </p:attrNameLst>
                                      </p:cBhvr>
                                      <p:to>
                                        <p:strVal val="visible"/>
                                      </p:to>
                                    </p:set>
                                    <p:animEffect transition="in" filter="dissolve">
                                      <p:cBhvr>
                                        <p:cTn id="24" dur="500"/>
                                        <p:tgtEl>
                                          <p:spTgt spid="52227">
                                            <p:txEl>
                                              <p:pRg st="3" end="3"/>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52227">
                                            <p:txEl>
                                              <p:pRg st="4" end="4"/>
                                            </p:txEl>
                                          </p:spTgt>
                                        </p:tgtEl>
                                        <p:attrNameLst>
                                          <p:attrName>style.visibility</p:attrName>
                                        </p:attrNameLst>
                                      </p:cBhvr>
                                      <p:to>
                                        <p:strVal val="visible"/>
                                      </p:to>
                                    </p:set>
                                    <p:animEffect transition="in" filter="dissolve">
                                      <p:cBhvr>
                                        <p:cTn id="27" dur="500"/>
                                        <p:tgtEl>
                                          <p:spTgt spid="522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2227">
                                            <p:txEl>
                                              <p:pRg st="5" end="5"/>
                                            </p:txEl>
                                          </p:spTgt>
                                        </p:tgtEl>
                                        <p:attrNameLst>
                                          <p:attrName>style.visibility</p:attrName>
                                        </p:attrNameLst>
                                      </p:cBhvr>
                                      <p:to>
                                        <p:strVal val="visible"/>
                                      </p:to>
                                    </p:set>
                                    <p:animEffect transition="in" filter="dissolve">
                                      <p:cBhvr>
                                        <p:cTn id="32" dur="500"/>
                                        <p:tgtEl>
                                          <p:spTgt spid="52227">
                                            <p:txEl>
                                              <p:pRg st="5" end="5"/>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52227">
                                            <p:txEl>
                                              <p:pRg st="6" end="6"/>
                                            </p:txEl>
                                          </p:spTgt>
                                        </p:tgtEl>
                                        <p:attrNameLst>
                                          <p:attrName>style.visibility</p:attrName>
                                        </p:attrNameLst>
                                      </p:cBhvr>
                                      <p:to>
                                        <p:strVal val="visible"/>
                                      </p:to>
                                    </p:set>
                                    <p:animEffect transition="in" filter="dissolve">
                                      <p:cBhvr>
                                        <p:cTn id="35" dur="500"/>
                                        <p:tgtEl>
                                          <p:spTgt spid="52227">
                                            <p:txEl>
                                              <p:pRg st="6" end="6"/>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52227">
                                            <p:txEl>
                                              <p:pRg st="7" end="7"/>
                                            </p:txEl>
                                          </p:spTgt>
                                        </p:tgtEl>
                                        <p:attrNameLst>
                                          <p:attrName>style.visibility</p:attrName>
                                        </p:attrNameLst>
                                      </p:cBhvr>
                                      <p:to>
                                        <p:strVal val="visible"/>
                                      </p:to>
                                    </p:set>
                                    <p:animEffect transition="in" filter="dissolve">
                                      <p:cBhvr>
                                        <p:cTn id="38" dur="500"/>
                                        <p:tgtEl>
                                          <p:spTgt spid="52227">
                                            <p:txEl>
                                              <p:pRg st="7" end="7"/>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52227">
                                            <p:txEl>
                                              <p:pRg st="8" end="8"/>
                                            </p:txEl>
                                          </p:spTgt>
                                        </p:tgtEl>
                                        <p:attrNameLst>
                                          <p:attrName>style.visibility</p:attrName>
                                        </p:attrNameLst>
                                      </p:cBhvr>
                                      <p:to>
                                        <p:strVal val="visible"/>
                                      </p:to>
                                    </p:set>
                                    <p:animEffect transition="in" filter="dissolve">
                                      <p:cBhvr>
                                        <p:cTn id="41" dur="500"/>
                                        <p:tgtEl>
                                          <p:spTgt spid="52227">
                                            <p:txEl>
                                              <p:pRg st="8" end="8"/>
                                            </p:txEl>
                                          </p:spTgt>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52227">
                                            <p:txEl>
                                              <p:pRg st="9" end="9"/>
                                            </p:txEl>
                                          </p:spTgt>
                                        </p:tgtEl>
                                        <p:attrNameLst>
                                          <p:attrName>style.visibility</p:attrName>
                                        </p:attrNameLst>
                                      </p:cBhvr>
                                      <p:to>
                                        <p:strVal val="visible"/>
                                      </p:to>
                                    </p:set>
                                    <p:animEffect transition="in" filter="dissolve">
                                      <p:cBhvr>
                                        <p:cTn id="44" dur="500"/>
                                        <p:tgtEl>
                                          <p:spTgt spid="522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utoUpdateAnimBg="0"/>
      <p:bldP spid="5222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Scanbuku0521"/>
          <p:cNvPicPr>
            <a:picLocks noChangeAspect="1" noChangeArrowheads="1"/>
          </p:cNvPicPr>
          <p:nvPr/>
        </p:nvPicPr>
        <p:blipFill>
          <a:blip r:embed="rId3"/>
          <a:srcRect/>
          <a:stretch>
            <a:fillRect/>
          </a:stretch>
        </p:blipFill>
        <p:spPr bwMode="auto">
          <a:xfrm>
            <a:off x="685800" y="968375"/>
            <a:ext cx="7924800" cy="5889625"/>
          </a:xfrm>
          <a:prstGeom prst="rect">
            <a:avLst/>
          </a:prstGeom>
          <a:noFill/>
        </p:spPr>
      </p:pic>
      <p:sp>
        <p:nvSpPr>
          <p:cNvPr id="117763" name="Text Box 3"/>
          <p:cNvSpPr txBox="1">
            <a:spLocks noChangeArrowheads="1"/>
          </p:cNvSpPr>
          <p:nvPr/>
        </p:nvSpPr>
        <p:spPr bwMode="auto">
          <a:xfrm>
            <a:off x="3048000" y="304800"/>
            <a:ext cx="3810000" cy="396875"/>
          </a:xfrm>
          <a:prstGeom prst="rect">
            <a:avLst/>
          </a:prstGeom>
          <a:noFill/>
          <a:ln w="9525">
            <a:noFill/>
            <a:miter lim="800000"/>
            <a:headEnd/>
            <a:tailEnd/>
          </a:ln>
          <a:effectLst/>
        </p:spPr>
        <p:txBody>
          <a:bodyPr>
            <a:spAutoFit/>
          </a:bodyPr>
          <a:lstStyle/>
          <a:p>
            <a:pPr>
              <a:spcBef>
                <a:spcPct val="50000"/>
              </a:spcBef>
            </a:pPr>
            <a:r>
              <a:rPr lang="en-US" sz="2000" b="1">
                <a:latin typeface="Arial" charset="0"/>
              </a:rPr>
              <a:t>CORTICAL LOBES</a:t>
            </a:r>
          </a:p>
        </p:txBody>
      </p:sp>
    </p:spTree>
  </p:cSld>
  <p:clrMapOvr>
    <a:masterClrMapping/>
  </p:clrMapOvr>
  <p:transition>
    <p:comb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Oval 2" descr="Large grid"/>
          <p:cNvSpPr>
            <a:spLocks noChangeArrowheads="1"/>
          </p:cNvSpPr>
          <p:nvPr/>
        </p:nvSpPr>
        <p:spPr bwMode="auto">
          <a:xfrm>
            <a:off x="2514600" y="1219200"/>
            <a:ext cx="1143000" cy="1143000"/>
          </a:xfrm>
          <a:prstGeom prst="ellipse">
            <a:avLst/>
          </a:prstGeom>
          <a:pattFill prst="lgGrid">
            <a:fgClr>
              <a:srgbClr val="FF3300"/>
            </a:fgClr>
            <a:bgClr>
              <a:schemeClr val="bg1"/>
            </a:bgClr>
          </a:pattFill>
          <a:ln w="9525">
            <a:solidFill>
              <a:schemeClr val="tx1"/>
            </a:solidFill>
            <a:round/>
            <a:headEnd/>
            <a:tailEnd/>
          </a:ln>
          <a:effectLst/>
        </p:spPr>
        <p:txBody>
          <a:bodyPr wrap="none" anchor="ctr"/>
          <a:lstStyle/>
          <a:p>
            <a:pPr algn="ctr"/>
            <a:r>
              <a:rPr lang="en-US" b="1">
                <a:solidFill>
                  <a:srgbClr val="00FF00"/>
                </a:solidFill>
                <a:latin typeface="Arial" charset="0"/>
              </a:rPr>
              <a:t>BRAIN</a:t>
            </a:r>
          </a:p>
        </p:txBody>
      </p:sp>
      <p:sp>
        <p:nvSpPr>
          <p:cNvPr id="132099" name="Rectangle 3" descr="Dark vertical"/>
          <p:cNvSpPr>
            <a:spLocks noChangeArrowheads="1"/>
          </p:cNvSpPr>
          <p:nvPr/>
        </p:nvSpPr>
        <p:spPr bwMode="auto">
          <a:xfrm>
            <a:off x="990600" y="2667000"/>
            <a:ext cx="1828800" cy="457200"/>
          </a:xfrm>
          <a:prstGeom prst="rect">
            <a:avLst/>
          </a:prstGeom>
          <a:pattFill prst="dkVert">
            <a:fgClr>
              <a:srgbClr val="FF3300"/>
            </a:fgClr>
            <a:bgClr>
              <a:schemeClr val="bg1"/>
            </a:bgClr>
          </a:pattFill>
          <a:ln w="9525">
            <a:solidFill>
              <a:schemeClr val="tx1"/>
            </a:solidFill>
            <a:miter lim="800000"/>
            <a:headEnd/>
            <a:tailEnd/>
          </a:ln>
          <a:effectLst/>
        </p:spPr>
        <p:txBody>
          <a:bodyPr wrap="none" anchor="ctr"/>
          <a:lstStyle/>
          <a:p>
            <a:pPr algn="ctr"/>
            <a:r>
              <a:rPr lang="en-US" sz="1800" b="1">
                <a:solidFill>
                  <a:schemeClr val="tx2"/>
                </a:solidFill>
                <a:latin typeface="Arial" charset="0"/>
              </a:rPr>
              <a:t>BRAIN STEM</a:t>
            </a:r>
          </a:p>
        </p:txBody>
      </p:sp>
      <p:sp>
        <p:nvSpPr>
          <p:cNvPr id="132100" name="Rectangle 4" descr="Dark vertical"/>
          <p:cNvSpPr>
            <a:spLocks noChangeArrowheads="1"/>
          </p:cNvSpPr>
          <p:nvPr/>
        </p:nvSpPr>
        <p:spPr bwMode="auto">
          <a:xfrm>
            <a:off x="3429000" y="2667000"/>
            <a:ext cx="1905000" cy="457200"/>
          </a:xfrm>
          <a:prstGeom prst="rect">
            <a:avLst/>
          </a:prstGeom>
          <a:pattFill prst="dkVert">
            <a:fgClr>
              <a:srgbClr val="FF3300"/>
            </a:fgClr>
            <a:bgClr>
              <a:schemeClr val="bg1"/>
            </a:bgClr>
          </a:pattFill>
          <a:ln w="9525">
            <a:solidFill>
              <a:schemeClr val="tx1"/>
            </a:solidFill>
            <a:miter lim="800000"/>
            <a:headEnd/>
            <a:tailEnd/>
          </a:ln>
          <a:effectLst/>
        </p:spPr>
        <p:txBody>
          <a:bodyPr wrap="none" anchor="ctr"/>
          <a:lstStyle/>
          <a:p>
            <a:pPr algn="ctr"/>
            <a:r>
              <a:rPr lang="en-US" sz="1800" b="1">
                <a:solidFill>
                  <a:schemeClr val="tx2"/>
                </a:solidFill>
                <a:latin typeface="Arial" charset="0"/>
              </a:rPr>
              <a:t>DIENCEPHALON</a:t>
            </a:r>
          </a:p>
        </p:txBody>
      </p:sp>
      <p:sp>
        <p:nvSpPr>
          <p:cNvPr id="132101" name="Rectangle 5" descr="Dark vertical"/>
          <p:cNvSpPr>
            <a:spLocks noChangeArrowheads="1"/>
          </p:cNvSpPr>
          <p:nvPr/>
        </p:nvSpPr>
        <p:spPr bwMode="auto">
          <a:xfrm>
            <a:off x="5562600" y="2667000"/>
            <a:ext cx="1524000" cy="457200"/>
          </a:xfrm>
          <a:prstGeom prst="rect">
            <a:avLst/>
          </a:prstGeom>
          <a:pattFill prst="dkVert">
            <a:fgClr>
              <a:srgbClr val="FF3300"/>
            </a:fgClr>
            <a:bgClr>
              <a:schemeClr val="bg1"/>
            </a:bgClr>
          </a:pattFill>
          <a:ln w="9525">
            <a:solidFill>
              <a:schemeClr val="tx1"/>
            </a:solidFill>
            <a:miter lim="800000"/>
            <a:headEnd/>
            <a:tailEnd/>
          </a:ln>
          <a:effectLst/>
        </p:spPr>
        <p:txBody>
          <a:bodyPr wrap="none" anchor="ctr"/>
          <a:lstStyle/>
          <a:p>
            <a:pPr algn="ctr"/>
            <a:r>
              <a:rPr lang="en-US" sz="1800" b="1">
                <a:solidFill>
                  <a:schemeClr val="tx2"/>
                </a:solidFill>
                <a:latin typeface="Arial" charset="0"/>
              </a:rPr>
              <a:t>CEREBRUM</a:t>
            </a:r>
          </a:p>
        </p:txBody>
      </p:sp>
      <p:sp>
        <p:nvSpPr>
          <p:cNvPr id="132102" name="Rectangle 6" descr="Dark vertical"/>
          <p:cNvSpPr>
            <a:spLocks noChangeArrowheads="1"/>
          </p:cNvSpPr>
          <p:nvPr/>
        </p:nvSpPr>
        <p:spPr bwMode="auto">
          <a:xfrm>
            <a:off x="7467600" y="2667000"/>
            <a:ext cx="1676400" cy="457200"/>
          </a:xfrm>
          <a:prstGeom prst="rect">
            <a:avLst/>
          </a:prstGeom>
          <a:pattFill prst="dkVert">
            <a:fgClr>
              <a:srgbClr val="FF3300"/>
            </a:fgClr>
            <a:bgClr>
              <a:schemeClr val="bg1"/>
            </a:bgClr>
          </a:pattFill>
          <a:ln w="9525">
            <a:solidFill>
              <a:schemeClr val="tx1"/>
            </a:solidFill>
            <a:miter lim="800000"/>
            <a:headEnd/>
            <a:tailEnd/>
          </a:ln>
          <a:effectLst/>
        </p:spPr>
        <p:txBody>
          <a:bodyPr wrap="none" anchor="ctr"/>
          <a:lstStyle/>
          <a:p>
            <a:pPr algn="ctr"/>
            <a:r>
              <a:rPr lang="en-US" sz="1800" b="1">
                <a:solidFill>
                  <a:schemeClr val="tx2"/>
                </a:solidFill>
                <a:latin typeface="Arial" charset="0"/>
              </a:rPr>
              <a:t>CEREBELLUM</a:t>
            </a:r>
          </a:p>
        </p:txBody>
      </p:sp>
      <p:sp>
        <p:nvSpPr>
          <p:cNvPr id="132103" name="Rectangle 7" descr="Dark horizontal"/>
          <p:cNvSpPr>
            <a:spLocks noChangeArrowheads="1"/>
          </p:cNvSpPr>
          <p:nvPr/>
        </p:nvSpPr>
        <p:spPr bwMode="auto">
          <a:xfrm>
            <a:off x="0" y="3505200"/>
            <a:ext cx="1524000" cy="533400"/>
          </a:xfrm>
          <a:prstGeom prst="rect">
            <a:avLst/>
          </a:prstGeom>
          <a:pattFill prst="dkHorz">
            <a:fgClr>
              <a:srgbClr val="FF3300"/>
            </a:fgClr>
            <a:bgClr>
              <a:schemeClr val="bg1"/>
            </a:bgClr>
          </a:pattFill>
          <a:ln w="9525">
            <a:solidFill>
              <a:schemeClr val="tx1"/>
            </a:solidFill>
            <a:miter lim="800000"/>
            <a:headEnd/>
            <a:tailEnd/>
          </a:ln>
          <a:effectLst/>
        </p:spPr>
        <p:txBody>
          <a:bodyPr wrap="none" anchor="ctr"/>
          <a:lstStyle/>
          <a:p>
            <a:pPr algn="ctr"/>
            <a:r>
              <a:rPr lang="en-US" sz="1800" b="1">
                <a:solidFill>
                  <a:schemeClr val="tx2"/>
                </a:solidFill>
                <a:latin typeface="Arial" charset="0"/>
              </a:rPr>
              <a:t>MEDULLA</a:t>
            </a:r>
          </a:p>
          <a:p>
            <a:pPr algn="ctr"/>
            <a:r>
              <a:rPr lang="en-US" sz="1800" b="1">
                <a:solidFill>
                  <a:schemeClr val="tx2"/>
                </a:solidFill>
                <a:latin typeface="Arial" charset="0"/>
              </a:rPr>
              <a:t>OBLONGATA</a:t>
            </a:r>
          </a:p>
        </p:txBody>
      </p:sp>
      <p:sp>
        <p:nvSpPr>
          <p:cNvPr id="132104" name="Rectangle 8" descr="Dark horizontal"/>
          <p:cNvSpPr>
            <a:spLocks noChangeArrowheads="1"/>
          </p:cNvSpPr>
          <p:nvPr/>
        </p:nvSpPr>
        <p:spPr bwMode="auto">
          <a:xfrm>
            <a:off x="1600200" y="3505200"/>
            <a:ext cx="838200" cy="457200"/>
          </a:xfrm>
          <a:prstGeom prst="rect">
            <a:avLst/>
          </a:prstGeom>
          <a:pattFill prst="dkHorz">
            <a:fgClr>
              <a:srgbClr val="FF3300"/>
            </a:fgClr>
            <a:bgClr>
              <a:schemeClr val="bg1"/>
            </a:bgClr>
          </a:pattFill>
          <a:ln w="9525">
            <a:solidFill>
              <a:schemeClr val="tx1"/>
            </a:solidFill>
            <a:miter lim="800000"/>
            <a:headEnd/>
            <a:tailEnd/>
          </a:ln>
          <a:effectLst/>
        </p:spPr>
        <p:txBody>
          <a:bodyPr wrap="none" anchor="ctr"/>
          <a:lstStyle/>
          <a:p>
            <a:pPr algn="ctr"/>
            <a:r>
              <a:rPr lang="en-US" sz="1800" b="1">
                <a:solidFill>
                  <a:schemeClr val="tx2"/>
                </a:solidFill>
                <a:latin typeface="Arial" charset="0"/>
              </a:rPr>
              <a:t>PONS</a:t>
            </a:r>
          </a:p>
        </p:txBody>
      </p:sp>
      <p:sp>
        <p:nvSpPr>
          <p:cNvPr id="132105" name="Rectangle 9" descr="Dark horizontal"/>
          <p:cNvSpPr>
            <a:spLocks noChangeArrowheads="1"/>
          </p:cNvSpPr>
          <p:nvPr/>
        </p:nvSpPr>
        <p:spPr bwMode="auto">
          <a:xfrm>
            <a:off x="1219200" y="4191000"/>
            <a:ext cx="2057400" cy="533400"/>
          </a:xfrm>
          <a:prstGeom prst="rect">
            <a:avLst/>
          </a:prstGeom>
          <a:pattFill prst="dkHorz">
            <a:fgClr>
              <a:srgbClr val="FF3300"/>
            </a:fgClr>
            <a:bgClr>
              <a:schemeClr val="bg1"/>
            </a:bgClr>
          </a:pattFill>
          <a:ln w="9525">
            <a:solidFill>
              <a:schemeClr val="tx1"/>
            </a:solidFill>
            <a:miter lim="800000"/>
            <a:headEnd/>
            <a:tailEnd/>
          </a:ln>
          <a:effectLst/>
        </p:spPr>
        <p:txBody>
          <a:bodyPr wrap="none" anchor="ctr"/>
          <a:lstStyle/>
          <a:p>
            <a:pPr algn="ctr"/>
            <a:r>
              <a:rPr lang="en-US" sz="1800" b="1">
                <a:solidFill>
                  <a:schemeClr val="tx2"/>
                </a:solidFill>
                <a:latin typeface="Arial" charset="0"/>
              </a:rPr>
              <a:t>MESENCEPHALON</a:t>
            </a:r>
          </a:p>
        </p:txBody>
      </p:sp>
      <p:sp>
        <p:nvSpPr>
          <p:cNvPr id="132106" name="Rectangle 10" descr="Dark horizontal"/>
          <p:cNvSpPr>
            <a:spLocks noChangeArrowheads="1"/>
          </p:cNvSpPr>
          <p:nvPr/>
        </p:nvSpPr>
        <p:spPr bwMode="auto">
          <a:xfrm>
            <a:off x="3200400" y="3505200"/>
            <a:ext cx="1371600" cy="457200"/>
          </a:xfrm>
          <a:prstGeom prst="rect">
            <a:avLst/>
          </a:prstGeom>
          <a:pattFill prst="dkHorz">
            <a:fgClr>
              <a:srgbClr val="FF3300"/>
            </a:fgClr>
            <a:bgClr>
              <a:schemeClr val="bg1"/>
            </a:bgClr>
          </a:pattFill>
          <a:ln w="9525">
            <a:solidFill>
              <a:schemeClr val="tx1"/>
            </a:solidFill>
            <a:miter lim="800000"/>
            <a:headEnd/>
            <a:tailEnd/>
          </a:ln>
          <a:effectLst/>
        </p:spPr>
        <p:txBody>
          <a:bodyPr wrap="none" anchor="ctr"/>
          <a:lstStyle/>
          <a:p>
            <a:pPr algn="ctr"/>
            <a:r>
              <a:rPr lang="en-US" sz="1800" b="1">
                <a:solidFill>
                  <a:schemeClr val="tx2"/>
                </a:solidFill>
                <a:latin typeface="Arial" charset="0"/>
              </a:rPr>
              <a:t>THALAMUS</a:t>
            </a:r>
          </a:p>
        </p:txBody>
      </p:sp>
      <p:sp>
        <p:nvSpPr>
          <p:cNvPr id="132107" name="Rectangle 11" descr="Dark horizontal"/>
          <p:cNvSpPr>
            <a:spLocks noChangeArrowheads="1"/>
          </p:cNvSpPr>
          <p:nvPr/>
        </p:nvSpPr>
        <p:spPr bwMode="auto">
          <a:xfrm>
            <a:off x="3657600" y="4038600"/>
            <a:ext cx="1981200" cy="457200"/>
          </a:xfrm>
          <a:prstGeom prst="rect">
            <a:avLst/>
          </a:prstGeom>
          <a:pattFill prst="dkHorz">
            <a:fgClr>
              <a:srgbClr val="FF3300"/>
            </a:fgClr>
            <a:bgClr>
              <a:schemeClr val="bg1"/>
            </a:bgClr>
          </a:pattFill>
          <a:ln w="9525">
            <a:solidFill>
              <a:schemeClr val="tx1"/>
            </a:solidFill>
            <a:miter lim="800000"/>
            <a:headEnd/>
            <a:tailEnd/>
          </a:ln>
          <a:effectLst/>
        </p:spPr>
        <p:txBody>
          <a:bodyPr wrap="none" anchor="ctr"/>
          <a:lstStyle/>
          <a:p>
            <a:pPr algn="ctr"/>
            <a:r>
              <a:rPr lang="en-US" sz="1800" b="1">
                <a:solidFill>
                  <a:schemeClr val="tx2"/>
                </a:solidFill>
                <a:latin typeface="Arial" charset="0"/>
              </a:rPr>
              <a:t>HYPOTHALAMUS</a:t>
            </a:r>
          </a:p>
        </p:txBody>
      </p:sp>
      <p:sp>
        <p:nvSpPr>
          <p:cNvPr id="132108" name="Rectangle 12" descr="Dark horizontal"/>
          <p:cNvSpPr>
            <a:spLocks noChangeArrowheads="1"/>
          </p:cNvSpPr>
          <p:nvPr/>
        </p:nvSpPr>
        <p:spPr bwMode="auto">
          <a:xfrm>
            <a:off x="5257800" y="3429000"/>
            <a:ext cx="1371600" cy="533400"/>
          </a:xfrm>
          <a:prstGeom prst="rect">
            <a:avLst/>
          </a:prstGeom>
          <a:pattFill prst="dkHorz">
            <a:fgClr>
              <a:srgbClr val="FF3300"/>
            </a:fgClr>
            <a:bgClr>
              <a:schemeClr val="bg1"/>
            </a:bgClr>
          </a:pattFill>
          <a:ln w="9525">
            <a:solidFill>
              <a:schemeClr val="tx1"/>
            </a:solidFill>
            <a:miter lim="800000"/>
            <a:headEnd/>
            <a:tailEnd/>
          </a:ln>
          <a:effectLst/>
        </p:spPr>
        <p:txBody>
          <a:bodyPr wrap="none" anchor="ctr"/>
          <a:lstStyle/>
          <a:p>
            <a:pPr algn="ctr"/>
            <a:r>
              <a:rPr lang="en-US" sz="1800" b="1">
                <a:solidFill>
                  <a:schemeClr val="tx2"/>
                </a:solidFill>
                <a:latin typeface="Arial" charset="0"/>
              </a:rPr>
              <a:t>CEREBRAL</a:t>
            </a:r>
          </a:p>
          <a:p>
            <a:pPr algn="ctr"/>
            <a:r>
              <a:rPr lang="en-US" sz="1800" b="1">
                <a:solidFill>
                  <a:schemeClr val="tx2"/>
                </a:solidFill>
                <a:latin typeface="Arial" charset="0"/>
              </a:rPr>
              <a:t>CORTEX</a:t>
            </a:r>
          </a:p>
        </p:txBody>
      </p:sp>
      <p:sp>
        <p:nvSpPr>
          <p:cNvPr id="132109" name="Rectangle 13" descr="Dark horizontal"/>
          <p:cNvSpPr>
            <a:spLocks noChangeArrowheads="1"/>
          </p:cNvSpPr>
          <p:nvPr/>
        </p:nvSpPr>
        <p:spPr bwMode="auto">
          <a:xfrm>
            <a:off x="6705600" y="3429000"/>
            <a:ext cx="1447800" cy="533400"/>
          </a:xfrm>
          <a:prstGeom prst="rect">
            <a:avLst/>
          </a:prstGeom>
          <a:pattFill prst="dkHorz">
            <a:fgClr>
              <a:srgbClr val="FF3300"/>
            </a:fgClr>
            <a:bgClr>
              <a:schemeClr val="bg1"/>
            </a:bgClr>
          </a:pattFill>
          <a:ln w="9525">
            <a:solidFill>
              <a:schemeClr val="tx1"/>
            </a:solidFill>
            <a:miter lim="800000"/>
            <a:headEnd/>
            <a:tailEnd/>
          </a:ln>
          <a:effectLst/>
        </p:spPr>
        <p:txBody>
          <a:bodyPr wrap="none" anchor="ctr"/>
          <a:lstStyle/>
          <a:p>
            <a:pPr algn="ctr"/>
            <a:r>
              <a:rPr lang="en-US" sz="1800" b="1">
                <a:solidFill>
                  <a:schemeClr val="tx2"/>
                </a:solidFill>
                <a:latin typeface="Arial" charset="0"/>
              </a:rPr>
              <a:t>BASAL</a:t>
            </a:r>
          </a:p>
          <a:p>
            <a:pPr algn="ctr"/>
            <a:r>
              <a:rPr lang="en-US" sz="1800" b="1">
                <a:solidFill>
                  <a:schemeClr val="tx2"/>
                </a:solidFill>
                <a:latin typeface="Arial" charset="0"/>
              </a:rPr>
              <a:t>GANGLIA</a:t>
            </a:r>
          </a:p>
        </p:txBody>
      </p:sp>
      <p:sp>
        <p:nvSpPr>
          <p:cNvPr id="132110" name="Line 14"/>
          <p:cNvSpPr>
            <a:spLocks noChangeShapeType="1"/>
          </p:cNvSpPr>
          <p:nvPr/>
        </p:nvSpPr>
        <p:spPr bwMode="auto">
          <a:xfrm>
            <a:off x="3048000" y="2362200"/>
            <a:ext cx="0" cy="152400"/>
          </a:xfrm>
          <a:prstGeom prst="line">
            <a:avLst/>
          </a:prstGeom>
          <a:noFill/>
          <a:ln w="9525">
            <a:solidFill>
              <a:schemeClr val="tx1"/>
            </a:solidFill>
            <a:round/>
            <a:headEnd/>
            <a:tailEnd/>
          </a:ln>
          <a:effectLst/>
        </p:spPr>
        <p:txBody>
          <a:bodyPr/>
          <a:lstStyle/>
          <a:p>
            <a:endParaRPr lang="en-US"/>
          </a:p>
        </p:txBody>
      </p:sp>
      <p:sp>
        <p:nvSpPr>
          <p:cNvPr id="132111" name="Line 15"/>
          <p:cNvSpPr>
            <a:spLocks noChangeShapeType="1"/>
          </p:cNvSpPr>
          <p:nvPr/>
        </p:nvSpPr>
        <p:spPr bwMode="auto">
          <a:xfrm>
            <a:off x="1828800" y="2514600"/>
            <a:ext cx="6324600" cy="0"/>
          </a:xfrm>
          <a:prstGeom prst="line">
            <a:avLst/>
          </a:prstGeom>
          <a:noFill/>
          <a:ln w="9525">
            <a:solidFill>
              <a:schemeClr val="tx1"/>
            </a:solidFill>
            <a:round/>
            <a:headEnd/>
            <a:tailEnd/>
          </a:ln>
          <a:effectLst/>
        </p:spPr>
        <p:txBody>
          <a:bodyPr/>
          <a:lstStyle/>
          <a:p>
            <a:endParaRPr lang="en-US"/>
          </a:p>
        </p:txBody>
      </p:sp>
      <p:sp>
        <p:nvSpPr>
          <p:cNvPr id="132112" name="Line 16"/>
          <p:cNvSpPr>
            <a:spLocks noChangeShapeType="1"/>
          </p:cNvSpPr>
          <p:nvPr/>
        </p:nvSpPr>
        <p:spPr bwMode="auto">
          <a:xfrm>
            <a:off x="1828800" y="2514600"/>
            <a:ext cx="0" cy="152400"/>
          </a:xfrm>
          <a:prstGeom prst="line">
            <a:avLst/>
          </a:prstGeom>
          <a:noFill/>
          <a:ln w="9525">
            <a:solidFill>
              <a:schemeClr val="tx1"/>
            </a:solidFill>
            <a:round/>
            <a:headEnd/>
            <a:tailEnd/>
          </a:ln>
          <a:effectLst/>
        </p:spPr>
        <p:txBody>
          <a:bodyPr/>
          <a:lstStyle/>
          <a:p>
            <a:endParaRPr lang="en-US"/>
          </a:p>
        </p:txBody>
      </p:sp>
      <p:sp>
        <p:nvSpPr>
          <p:cNvPr id="132113" name="Line 17"/>
          <p:cNvSpPr>
            <a:spLocks noChangeShapeType="1"/>
          </p:cNvSpPr>
          <p:nvPr/>
        </p:nvSpPr>
        <p:spPr bwMode="auto">
          <a:xfrm flipH="1">
            <a:off x="4419600" y="2514600"/>
            <a:ext cx="0" cy="152400"/>
          </a:xfrm>
          <a:prstGeom prst="line">
            <a:avLst/>
          </a:prstGeom>
          <a:noFill/>
          <a:ln w="9525">
            <a:solidFill>
              <a:schemeClr val="tx1"/>
            </a:solidFill>
            <a:round/>
            <a:headEnd/>
            <a:tailEnd/>
          </a:ln>
          <a:effectLst/>
        </p:spPr>
        <p:txBody>
          <a:bodyPr/>
          <a:lstStyle/>
          <a:p>
            <a:endParaRPr lang="en-US"/>
          </a:p>
        </p:txBody>
      </p:sp>
      <p:sp>
        <p:nvSpPr>
          <p:cNvPr id="132114" name="Line 18"/>
          <p:cNvSpPr>
            <a:spLocks noChangeShapeType="1"/>
          </p:cNvSpPr>
          <p:nvPr/>
        </p:nvSpPr>
        <p:spPr bwMode="auto">
          <a:xfrm>
            <a:off x="6324600" y="2514600"/>
            <a:ext cx="0" cy="152400"/>
          </a:xfrm>
          <a:prstGeom prst="line">
            <a:avLst/>
          </a:prstGeom>
          <a:noFill/>
          <a:ln w="9525">
            <a:solidFill>
              <a:schemeClr val="tx1"/>
            </a:solidFill>
            <a:round/>
            <a:headEnd/>
            <a:tailEnd/>
          </a:ln>
          <a:effectLst/>
        </p:spPr>
        <p:txBody>
          <a:bodyPr/>
          <a:lstStyle/>
          <a:p>
            <a:endParaRPr lang="en-US"/>
          </a:p>
        </p:txBody>
      </p:sp>
      <p:sp>
        <p:nvSpPr>
          <p:cNvPr id="132115" name="Line 19"/>
          <p:cNvSpPr>
            <a:spLocks noChangeShapeType="1"/>
          </p:cNvSpPr>
          <p:nvPr/>
        </p:nvSpPr>
        <p:spPr bwMode="auto">
          <a:xfrm>
            <a:off x="8153400" y="2514600"/>
            <a:ext cx="0" cy="152400"/>
          </a:xfrm>
          <a:prstGeom prst="line">
            <a:avLst/>
          </a:prstGeom>
          <a:noFill/>
          <a:ln w="9525">
            <a:solidFill>
              <a:schemeClr val="tx1"/>
            </a:solidFill>
            <a:round/>
            <a:headEnd/>
            <a:tailEnd/>
          </a:ln>
          <a:effectLst/>
        </p:spPr>
        <p:txBody>
          <a:bodyPr/>
          <a:lstStyle/>
          <a:p>
            <a:endParaRPr lang="en-US"/>
          </a:p>
        </p:txBody>
      </p:sp>
      <p:sp>
        <p:nvSpPr>
          <p:cNvPr id="132116" name="Line 20"/>
          <p:cNvSpPr>
            <a:spLocks noChangeShapeType="1"/>
          </p:cNvSpPr>
          <p:nvPr/>
        </p:nvSpPr>
        <p:spPr bwMode="auto">
          <a:xfrm>
            <a:off x="1828800" y="3124200"/>
            <a:ext cx="0" cy="152400"/>
          </a:xfrm>
          <a:prstGeom prst="line">
            <a:avLst/>
          </a:prstGeom>
          <a:noFill/>
          <a:ln w="9525">
            <a:solidFill>
              <a:schemeClr val="tx1"/>
            </a:solidFill>
            <a:round/>
            <a:headEnd/>
            <a:tailEnd/>
          </a:ln>
          <a:effectLst/>
        </p:spPr>
        <p:txBody>
          <a:bodyPr/>
          <a:lstStyle/>
          <a:p>
            <a:endParaRPr lang="en-US"/>
          </a:p>
        </p:txBody>
      </p:sp>
      <p:sp>
        <p:nvSpPr>
          <p:cNvPr id="132117" name="Line 21"/>
          <p:cNvSpPr>
            <a:spLocks noChangeShapeType="1"/>
          </p:cNvSpPr>
          <p:nvPr/>
        </p:nvSpPr>
        <p:spPr bwMode="auto">
          <a:xfrm>
            <a:off x="762000" y="3276600"/>
            <a:ext cx="1905000" cy="0"/>
          </a:xfrm>
          <a:prstGeom prst="line">
            <a:avLst/>
          </a:prstGeom>
          <a:noFill/>
          <a:ln w="9525">
            <a:solidFill>
              <a:schemeClr val="tx1"/>
            </a:solidFill>
            <a:round/>
            <a:headEnd/>
            <a:tailEnd/>
          </a:ln>
          <a:effectLst/>
        </p:spPr>
        <p:txBody>
          <a:bodyPr/>
          <a:lstStyle/>
          <a:p>
            <a:endParaRPr lang="en-US"/>
          </a:p>
        </p:txBody>
      </p:sp>
      <p:sp>
        <p:nvSpPr>
          <p:cNvPr id="132118" name="Line 22"/>
          <p:cNvSpPr>
            <a:spLocks noChangeShapeType="1"/>
          </p:cNvSpPr>
          <p:nvPr/>
        </p:nvSpPr>
        <p:spPr bwMode="auto">
          <a:xfrm>
            <a:off x="762000" y="3276600"/>
            <a:ext cx="0" cy="228600"/>
          </a:xfrm>
          <a:prstGeom prst="line">
            <a:avLst/>
          </a:prstGeom>
          <a:noFill/>
          <a:ln w="9525">
            <a:solidFill>
              <a:schemeClr val="tx1"/>
            </a:solidFill>
            <a:round/>
            <a:headEnd/>
            <a:tailEnd/>
          </a:ln>
          <a:effectLst/>
        </p:spPr>
        <p:txBody>
          <a:bodyPr/>
          <a:lstStyle/>
          <a:p>
            <a:endParaRPr lang="en-US"/>
          </a:p>
        </p:txBody>
      </p:sp>
      <p:sp>
        <p:nvSpPr>
          <p:cNvPr id="132119" name="Line 23"/>
          <p:cNvSpPr>
            <a:spLocks noChangeShapeType="1"/>
          </p:cNvSpPr>
          <p:nvPr/>
        </p:nvSpPr>
        <p:spPr bwMode="auto">
          <a:xfrm>
            <a:off x="1981200" y="3276600"/>
            <a:ext cx="0" cy="228600"/>
          </a:xfrm>
          <a:prstGeom prst="line">
            <a:avLst/>
          </a:prstGeom>
          <a:noFill/>
          <a:ln w="9525">
            <a:solidFill>
              <a:schemeClr val="tx1"/>
            </a:solidFill>
            <a:round/>
            <a:headEnd/>
            <a:tailEnd/>
          </a:ln>
          <a:effectLst/>
        </p:spPr>
        <p:txBody>
          <a:bodyPr/>
          <a:lstStyle/>
          <a:p>
            <a:endParaRPr lang="en-US"/>
          </a:p>
        </p:txBody>
      </p:sp>
      <p:sp>
        <p:nvSpPr>
          <p:cNvPr id="132120" name="Line 24"/>
          <p:cNvSpPr>
            <a:spLocks noChangeShapeType="1"/>
          </p:cNvSpPr>
          <p:nvPr/>
        </p:nvSpPr>
        <p:spPr bwMode="auto">
          <a:xfrm>
            <a:off x="2667000" y="3276600"/>
            <a:ext cx="0" cy="914400"/>
          </a:xfrm>
          <a:prstGeom prst="line">
            <a:avLst/>
          </a:prstGeom>
          <a:noFill/>
          <a:ln w="9525">
            <a:solidFill>
              <a:schemeClr val="tx1"/>
            </a:solidFill>
            <a:round/>
            <a:headEnd/>
            <a:tailEnd/>
          </a:ln>
          <a:effectLst/>
        </p:spPr>
        <p:txBody>
          <a:bodyPr/>
          <a:lstStyle/>
          <a:p>
            <a:endParaRPr lang="en-US"/>
          </a:p>
        </p:txBody>
      </p:sp>
      <p:sp>
        <p:nvSpPr>
          <p:cNvPr id="132121" name="Line 25"/>
          <p:cNvSpPr>
            <a:spLocks noChangeShapeType="1"/>
          </p:cNvSpPr>
          <p:nvPr/>
        </p:nvSpPr>
        <p:spPr bwMode="auto">
          <a:xfrm>
            <a:off x="4343400" y="3124200"/>
            <a:ext cx="0" cy="228600"/>
          </a:xfrm>
          <a:prstGeom prst="line">
            <a:avLst/>
          </a:prstGeom>
          <a:noFill/>
          <a:ln w="9525">
            <a:solidFill>
              <a:schemeClr val="tx1"/>
            </a:solidFill>
            <a:round/>
            <a:headEnd/>
            <a:tailEnd/>
          </a:ln>
          <a:effectLst/>
        </p:spPr>
        <p:txBody>
          <a:bodyPr/>
          <a:lstStyle/>
          <a:p>
            <a:endParaRPr lang="en-US"/>
          </a:p>
        </p:txBody>
      </p:sp>
      <p:sp>
        <p:nvSpPr>
          <p:cNvPr id="132122" name="Line 26"/>
          <p:cNvSpPr>
            <a:spLocks noChangeShapeType="1"/>
          </p:cNvSpPr>
          <p:nvPr/>
        </p:nvSpPr>
        <p:spPr bwMode="auto">
          <a:xfrm>
            <a:off x="3810000" y="3352800"/>
            <a:ext cx="914400" cy="0"/>
          </a:xfrm>
          <a:prstGeom prst="line">
            <a:avLst/>
          </a:prstGeom>
          <a:noFill/>
          <a:ln w="9525">
            <a:solidFill>
              <a:schemeClr val="tx1"/>
            </a:solidFill>
            <a:round/>
            <a:headEnd/>
            <a:tailEnd/>
          </a:ln>
          <a:effectLst/>
        </p:spPr>
        <p:txBody>
          <a:bodyPr/>
          <a:lstStyle/>
          <a:p>
            <a:endParaRPr lang="en-US"/>
          </a:p>
        </p:txBody>
      </p:sp>
      <p:sp>
        <p:nvSpPr>
          <p:cNvPr id="132123" name="Line 27"/>
          <p:cNvSpPr>
            <a:spLocks noChangeShapeType="1"/>
          </p:cNvSpPr>
          <p:nvPr/>
        </p:nvSpPr>
        <p:spPr bwMode="auto">
          <a:xfrm>
            <a:off x="3810000" y="3352800"/>
            <a:ext cx="0" cy="152400"/>
          </a:xfrm>
          <a:prstGeom prst="line">
            <a:avLst/>
          </a:prstGeom>
          <a:noFill/>
          <a:ln w="9525">
            <a:solidFill>
              <a:schemeClr val="tx1"/>
            </a:solidFill>
            <a:round/>
            <a:headEnd/>
            <a:tailEnd/>
          </a:ln>
          <a:effectLst/>
        </p:spPr>
        <p:txBody>
          <a:bodyPr/>
          <a:lstStyle/>
          <a:p>
            <a:endParaRPr lang="en-US"/>
          </a:p>
        </p:txBody>
      </p:sp>
      <p:sp>
        <p:nvSpPr>
          <p:cNvPr id="132124" name="Line 28"/>
          <p:cNvSpPr>
            <a:spLocks noChangeShapeType="1"/>
          </p:cNvSpPr>
          <p:nvPr/>
        </p:nvSpPr>
        <p:spPr bwMode="auto">
          <a:xfrm>
            <a:off x="4724400" y="3352800"/>
            <a:ext cx="0" cy="685800"/>
          </a:xfrm>
          <a:prstGeom prst="line">
            <a:avLst/>
          </a:prstGeom>
          <a:noFill/>
          <a:ln w="9525">
            <a:solidFill>
              <a:schemeClr val="tx1"/>
            </a:solidFill>
            <a:round/>
            <a:headEnd/>
            <a:tailEnd/>
          </a:ln>
          <a:effectLst/>
        </p:spPr>
        <p:txBody>
          <a:bodyPr/>
          <a:lstStyle/>
          <a:p>
            <a:endParaRPr lang="en-US"/>
          </a:p>
        </p:txBody>
      </p:sp>
      <p:sp>
        <p:nvSpPr>
          <p:cNvPr id="132125" name="Line 29"/>
          <p:cNvSpPr>
            <a:spLocks noChangeShapeType="1"/>
          </p:cNvSpPr>
          <p:nvPr/>
        </p:nvSpPr>
        <p:spPr bwMode="auto">
          <a:xfrm>
            <a:off x="6248400" y="3124200"/>
            <a:ext cx="0" cy="152400"/>
          </a:xfrm>
          <a:prstGeom prst="line">
            <a:avLst/>
          </a:prstGeom>
          <a:noFill/>
          <a:ln w="9525">
            <a:solidFill>
              <a:schemeClr val="tx1"/>
            </a:solidFill>
            <a:round/>
            <a:headEnd/>
            <a:tailEnd/>
          </a:ln>
          <a:effectLst/>
        </p:spPr>
        <p:txBody>
          <a:bodyPr/>
          <a:lstStyle/>
          <a:p>
            <a:endParaRPr lang="en-US"/>
          </a:p>
        </p:txBody>
      </p:sp>
      <p:sp>
        <p:nvSpPr>
          <p:cNvPr id="132126" name="Line 30"/>
          <p:cNvSpPr>
            <a:spLocks noChangeShapeType="1"/>
          </p:cNvSpPr>
          <p:nvPr/>
        </p:nvSpPr>
        <p:spPr bwMode="auto">
          <a:xfrm>
            <a:off x="5867400" y="3276600"/>
            <a:ext cx="1371600" cy="0"/>
          </a:xfrm>
          <a:prstGeom prst="line">
            <a:avLst/>
          </a:prstGeom>
          <a:noFill/>
          <a:ln w="9525">
            <a:solidFill>
              <a:schemeClr val="tx1"/>
            </a:solidFill>
            <a:round/>
            <a:headEnd/>
            <a:tailEnd/>
          </a:ln>
          <a:effectLst/>
        </p:spPr>
        <p:txBody>
          <a:bodyPr/>
          <a:lstStyle/>
          <a:p>
            <a:endParaRPr lang="en-US"/>
          </a:p>
        </p:txBody>
      </p:sp>
      <p:sp>
        <p:nvSpPr>
          <p:cNvPr id="132127" name="Line 31"/>
          <p:cNvSpPr>
            <a:spLocks noChangeShapeType="1"/>
          </p:cNvSpPr>
          <p:nvPr/>
        </p:nvSpPr>
        <p:spPr bwMode="auto">
          <a:xfrm>
            <a:off x="5867400" y="3276600"/>
            <a:ext cx="0" cy="152400"/>
          </a:xfrm>
          <a:prstGeom prst="line">
            <a:avLst/>
          </a:prstGeom>
          <a:noFill/>
          <a:ln w="9525">
            <a:solidFill>
              <a:schemeClr val="tx1"/>
            </a:solidFill>
            <a:round/>
            <a:headEnd/>
            <a:tailEnd/>
          </a:ln>
          <a:effectLst/>
        </p:spPr>
        <p:txBody>
          <a:bodyPr/>
          <a:lstStyle/>
          <a:p>
            <a:endParaRPr lang="en-US"/>
          </a:p>
        </p:txBody>
      </p:sp>
      <p:sp>
        <p:nvSpPr>
          <p:cNvPr id="132128" name="Line 32"/>
          <p:cNvSpPr>
            <a:spLocks noChangeShapeType="1"/>
          </p:cNvSpPr>
          <p:nvPr/>
        </p:nvSpPr>
        <p:spPr bwMode="auto">
          <a:xfrm>
            <a:off x="7239000" y="3276600"/>
            <a:ext cx="0" cy="152400"/>
          </a:xfrm>
          <a:prstGeom prst="line">
            <a:avLst/>
          </a:prstGeom>
          <a:noFill/>
          <a:ln w="9525">
            <a:solidFill>
              <a:schemeClr val="tx1"/>
            </a:solidFill>
            <a:round/>
            <a:headEnd/>
            <a:tailEnd/>
          </a:ln>
          <a:effectLst/>
        </p:spPr>
        <p:txBody>
          <a:bodyPr/>
          <a:lstStyle/>
          <a:p>
            <a:endParaRPr lang="en-US"/>
          </a:p>
        </p:txBody>
      </p:sp>
    </p:spTree>
  </p:cSld>
  <p:clrMapOvr>
    <a:masterClrMapping/>
  </p:clrMapOvr>
  <p:transition>
    <p:comb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135</TotalTime>
  <Words>604</Words>
  <Application>Microsoft PowerPoint</Application>
  <PresentationFormat>On-screen Show (4:3)</PresentationFormat>
  <Paragraphs>142</Paragraphs>
  <Slides>40</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Times</vt:lpstr>
      <vt:lpstr>Arial Black</vt:lpstr>
      <vt:lpstr>Arial</vt:lpstr>
      <vt:lpstr>Wingdings</vt:lpstr>
      <vt:lpstr>Comic Sans MS</vt:lpstr>
      <vt:lpstr>Times New Roman</vt:lpstr>
      <vt:lpstr>Module</vt:lpstr>
      <vt:lpstr>BASIC ANATOMY &amp; PHYSIOLOGY OF CENTRAL NERVOUS SYSTEM </vt:lpstr>
      <vt:lpstr>Slide 2</vt:lpstr>
      <vt:lpstr>SUSUNAN     SARAF</vt:lpstr>
      <vt:lpstr>Slide 4</vt:lpstr>
      <vt:lpstr>Slide 5</vt:lpstr>
      <vt:lpstr>Slide 6</vt:lpstr>
      <vt:lpstr>Otak</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Fisio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   ANATOMY &amp; FUNCTIONAL</dc:title>
  <dc:creator>Setiawan</dc:creator>
  <cp:lastModifiedBy>irfan</cp:lastModifiedBy>
  <cp:revision>11</cp:revision>
  <dcterms:created xsi:type="dcterms:W3CDTF">2006-01-18T12:49:49Z</dcterms:created>
  <dcterms:modified xsi:type="dcterms:W3CDTF">2010-10-27T03:29:44Z</dcterms:modified>
</cp:coreProperties>
</file>