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3" r:id="rId46"/>
    <p:sldId id="304" r:id="rId47"/>
    <p:sldId id="305" r:id="rId48"/>
    <p:sldId id="306" r:id="rId49"/>
    <p:sldId id="307" r:id="rId50"/>
    <p:sldId id="308" r:id="rId51"/>
    <p:sldId id="309" r:id="rId52"/>
    <p:sldId id="310" r:id="rId53"/>
    <p:sldId id="311" r:id="rId54"/>
    <p:sldId id="312" r:id="rId55"/>
    <p:sldId id="313"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D3FF51-A6C5-436C-B2F1-51A1ABC98A69}" type="datetimeFigureOut">
              <a:rPr lang="en-US" smtClean="0"/>
              <a:t>10/31/2010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8A04A6-BA55-4889-95C5-30F56585240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347D4F-AE94-43E9-A0EE-39F7089A1131}" type="slidenum">
              <a:rPr lang="ko-KR" altLang="en-US"/>
              <a:pPr/>
              <a:t>1</a:t>
            </a:fld>
            <a:endParaRPr lang="en-US" altLang="ko-KR"/>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F63BDE-90F5-4108-A473-B58B023B748E}" type="slidenum">
              <a:rPr lang="ko-KR" altLang="en-US"/>
              <a:pPr/>
              <a:t>10</a:t>
            </a:fld>
            <a:endParaRPr lang="en-US" altLang="ko-KR"/>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9DA536-EE53-471F-8770-D71461BAFE36}" type="slidenum">
              <a:rPr lang="ko-KR" altLang="en-US"/>
              <a:pPr/>
              <a:t>11</a:t>
            </a:fld>
            <a:endParaRPr lang="en-US" altLang="ko-KR"/>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DBE8A-AE9D-4B42-AB83-0F6B154F7EA3}" type="slidenum">
              <a:rPr lang="ko-KR" altLang="en-US"/>
              <a:pPr/>
              <a:t>12</a:t>
            </a:fld>
            <a:endParaRPr lang="en-US" altLang="ko-KR"/>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E18122-0FF3-4018-9FDE-6F9B83649428}" type="slidenum">
              <a:rPr lang="ko-KR" altLang="en-US"/>
              <a:pPr/>
              <a:t>13</a:t>
            </a:fld>
            <a:endParaRPr lang="en-US" altLang="ko-KR"/>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6EEE36-799A-4946-89A7-7060E9986D25}" type="slidenum">
              <a:rPr lang="ko-KR" altLang="en-US"/>
              <a:pPr/>
              <a:t>14</a:t>
            </a:fld>
            <a:endParaRPr lang="en-US" altLang="ko-KR"/>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F800D8-F12A-4972-BEE5-3D52476772ED}" type="slidenum">
              <a:rPr lang="ko-KR" altLang="en-US"/>
              <a:pPr/>
              <a:t>15</a:t>
            </a:fld>
            <a:endParaRPr lang="en-US" altLang="ko-KR"/>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93B8CE-F236-4491-8C52-915B57F27674}" type="slidenum">
              <a:rPr lang="ko-KR" altLang="en-US"/>
              <a:pPr/>
              <a:t>16</a:t>
            </a:fld>
            <a:endParaRPr lang="en-US" altLang="ko-KR"/>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03566E-AD19-449F-9A02-B02612215285}" type="slidenum">
              <a:rPr lang="ko-KR" altLang="en-US"/>
              <a:pPr/>
              <a:t>17</a:t>
            </a:fld>
            <a:endParaRPr lang="en-US" altLang="ko-KR"/>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5A1842-A822-4AF0-A95A-E9A9D80DAA77}" type="slidenum">
              <a:rPr lang="ko-KR" altLang="en-US"/>
              <a:pPr/>
              <a:t>18</a:t>
            </a:fld>
            <a:endParaRPr lang="en-US" altLang="ko-KR"/>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2AE922-ECE5-48F2-9FE8-075F575628E8}" type="slidenum">
              <a:rPr lang="ko-KR" altLang="en-US"/>
              <a:pPr/>
              <a:t>19</a:t>
            </a:fld>
            <a:endParaRPr lang="en-US" altLang="ko-KR"/>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4B6263-FA9B-4F69-A0DF-C0D6E8A6C032}" type="slidenum">
              <a:rPr lang="ko-KR" altLang="en-US"/>
              <a:pPr/>
              <a:t>2</a:t>
            </a:fld>
            <a:endParaRPr lang="en-US" altLang="ko-KR"/>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61E748-1C5F-41FB-8D5D-2CA017B2AC5F}" type="slidenum">
              <a:rPr lang="ko-KR" altLang="en-US"/>
              <a:pPr/>
              <a:t>20</a:t>
            </a:fld>
            <a:endParaRPr lang="en-US" altLang="ko-KR"/>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9D2125-1E1B-4268-A299-FD475B5A841B}" type="slidenum">
              <a:rPr lang="ko-KR" altLang="en-US"/>
              <a:pPr/>
              <a:t>21</a:t>
            </a:fld>
            <a:endParaRPr lang="en-US" altLang="ko-KR"/>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D7BDD3-EC99-419C-BA2D-A7A083CCF3E1}" type="slidenum">
              <a:rPr lang="ko-KR" altLang="en-US"/>
              <a:pPr/>
              <a:t>22</a:t>
            </a:fld>
            <a:endParaRPr lang="en-US" altLang="ko-KR"/>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A036D8-A5FE-4ABF-BC41-346FF50FBFFF}" type="slidenum">
              <a:rPr lang="ko-KR" altLang="en-US"/>
              <a:pPr/>
              <a:t>23</a:t>
            </a:fld>
            <a:endParaRPr lang="en-US" altLang="ko-KR"/>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A2CA91-6D78-4A00-BD26-4EE693FC322A}" type="slidenum">
              <a:rPr lang="ko-KR" altLang="en-US"/>
              <a:pPr/>
              <a:t>24</a:t>
            </a:fld>
            <a:endParaRPr lang="en-US" altLang="ko-KR"/>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01F379-EB3A-4C7D-8FB9-4582FD67522D}" type="slidenum">
              <a:rPr lang="ko-KR" altLang="en-US"/>
              <a:pPr/>
              <a:t>25</a:t>
            </a:fld>
            <a:endParaRPr lang="en-US" altLang="ko-KR"/>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3B6AFE-B576-489A-B87D-B88243D18745}" type="slidenum">
              <a:rPr lang="ko-KR" altLang="en-US"/>
              <a:pPr/>
              <a:t>26</a:t>
            </a:fld>
            <a:endParaRPr lang="en-US" altLang="ko-KR"/>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D5673E-80AB-4F07-BF58-124D64CBE53E}" type="slidenum">
              <a:rPr lang="ko-KR" altLang="en-US"/>
              <a:pPr/>
              <a:t>27</a:t>
            </a:fld>
            <a:endParaRPr lang="en-US" altLang="ko-KR"/>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E84BA0-6907-46BA-8AD8-E28063214996}" type="slidenum">
              <a:rPr lang="ko-KR" altLang="en-US"/>
              <a:pPr/>
              <a:t>28</a:t>
            </a:fld>
            <a:endParaRPr lang="en-US" altLang="ko-KR"/>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F00CCA-E756-49CC-975E-BC5564A2BBFB}" type="slidenum">
              <a:rPr lang="ko-KR" altLang="en-US"/>
              <a:pPr/>
              <a:t>29</a:t>
            </a:fld>
            <a:endParaRPr lang="en-US" altLang="ko-KR"/>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CF7BBB-92AF-40EF-8B58-4AF160C16B74}" type="slidenum">
              <a:rPr lang="ko-KR" altLang="en-US"/>
              <a:pPr/>
              <a:t>3</a:t>
            </a:fld>
            <a:endParaRPr lang="en-US" altLang="ko-KR"/>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66548E-D8F0-4F56-8F6E-7A81AD5F8FA8}" type="slidenum">
              <a:rPr lang="ko-KR" altLang="en-US"/>
              <a:pPr/>
              <a:t>30</a:t>
            </a:fld>
            <a:endParaRPr lang="en-US" altLang="ko-KR"/>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0A6036-91BF-4284-814B-39A638F5BFF2}" type="slidenum">
              <a:rPr lang="ko-KR" altLang="en-US"/>
              <a:pPr/>
              <a:t>31</a:t>
            </a:fld>
            <a:endParaRPr lang="en-US" altLang="ko-KR"/>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8CA56E-AFC0-4957-B5BA-2A6792EE65B3}" type="slidenum">
              <a:rPr lang="ko-KR" altLang="en-US"/>
              <a:pPr/>
              <a:t>32</a:t>
            </a:fld>
            <a:endParaRPr lang="en-US" altLang="ko-KR"/>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C45190-A2A1-4989-8FDA-D971D8FA7D7E}" type="slidenum">
              <a:rPr lang="ko-KR" altLang="en-US"/>
              <a:pPr/>
              <a:t>33</a:t>
            </a:fld>
            <a:endParaRPr lang="en-US" altLang="ko-KR"/>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23EC89-EC29-4396-A12B-34330AF60A44}" type="slidenum">
              <a:rPr lang="ko-KR" altLang="en-US"/>
              <a:pPr/>
              <a:t>34</a:t>
            </a:fld>
            <a:endParaRPr lang="en-US" altLang="ko-KR"/>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EA3BB2-2C4F-4248-97AF-B4F0773B4A7B}" type="slidenum">
              <a:rPr lang="ko-KR" altLang="en-US"/>
              <a:pPr/>
              <a:t>35</a:t>
            </a:fld>
            <a:endParaRPr lang="en-US" altLang="ko-KR"/>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CCDE3A-3529-4703-86C1-9199A8636D54}" type="slidenum">
              <a:rPr lang="ko-KR" altLang="en-US"/>
              <a:pPr/>
              <a:t>36</a:t>
            </a:fld>
            <a:endParaRPr lang="en-US" altLang="ko-KR"/>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C627BF-2DEB-4219-9952-FD38A51BB557}" type="slidenum">
              <a:rPr lang="ko-KR" altLang="en-US"/>
              <a:pPr/>
              <a:t>37</a:t>
            </a:fld>
            <a:endParaRPr lang="en-US" altLang="ko-KR"/>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B5FC40-BF8F-4BF0-8495-2AFE55F05060}" type="slidenum">
              <a:rPr lang="ko-KR" altLang="en-US"/>
              <a:pPr/>
              <a:t>38</a:t>
            </a:fld>
            <a:endParaRPr lang="en-US" altLang="ko-KR"/>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1C160-010A-41B4-B76C-FBBABFB28FB1}" type="slidenum">
              <a:rPr lang="ko-KR" altLang="en-US"/>
              <a:pPr/>
              <a:t>39</a:t>
            </a:fld>
            <a:endParaRPr lang="en-US" altLang="ko-KR"/>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68678E-DEF4-4C8A-9A66-073E3CBA2DB6}" type="slidenum">
              <a:rPr lang="ko-KR" altLang="en-US"/>
              <a:pPr/>
              <a:t>4</a:t>
            </a:fld>
            <a:endParaRPr lang="en-US" altLang="ko-KR"/>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B87075-1B45-4E1A-8228-31B448974B8E}" type="slidenum">
              <a:rPr lang="ko-KR" altLang="en-US"/>
              <a:pPr/>
              <a:t>40</a:t>
            </a:fld>
            <a:endParaRPr lang="en-US" altLang="ko-KR"/>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A76B74-49DE-44ED-B7D6-2A6F1AB05B73}" type="slidenum">
              <a:rPr lang="ko-KR" altLang="en-US"/>
              <a:pPr/>
              <a:t>41</a:t>
            </a:fld>
            <a:endParaRPr lang="en-US" altLang="ko-KR"/>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D0EF70-484F-48AA-B684-EC16A0FB48CC}" type="slidenum">
              <a:rPr lang="ko-KR" altLang="en-US"/>
              <a:pPr/>
              <a:t>42</a:t>
            </a:fld>
            <a:endParaRPr lang="en-US" altLang="ko-KR"/>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DF4D61-731B-46CB-A8BC-A62D373FC83C}" type="slidenum">
              <a:rPr lang="ko-KR" altLang="en-US"/>
              <a:pPr/>
              <a:t>43</a:t>
            </a:fld>
            <a:endParaRPr lang="en-US" altLang="ko-KR"/>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1913D3-66F3-4F22-95BC-999A0B4280DB}" type="slidenum">
              <a:rPr lang="ko-KR" altLang="en-US"/>
              <a:pPr/>
              <a:t>44</a:t>
            </a:fld>
            <a:endParaRPr lang="en-US" altLang="ko-KR"/>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9B4AEE-B65B-4772-80B9-17B047ABD233}" type="slidenum">
              <a:rPr lang="ko-KR" altLang="en-US"/>
              <a:pPr/>
              <a:t>45</a:t>
            </a:fld>
            <a:endParaRPr lang="en-US" altLang="ko-KR"/>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14B5F5-4F64-4AF9-B360-DA1078E59622}" type="slidenum">
              <a:rPr lang="ko-KR" altLang="en-US"/>
              <a:pPr/>
              <a:t>46</a:t>
            </a:fld>
            <a:endParaRPr lang="en-US" altLang="ko-KR"/>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ABCCA4-D18C-4E96-A262-6D65740FC93A}" type="slidenum">
              <a:rPr lang="ko-KR" altLang="en-US"/>
              <a:pPr/>
              <a:t>47</a:t>
            </a:fld>
            <a:endParaRPr lang="en-US" altLang="ko-K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EA36AA-F383-4F6B-ACA6-7845BBA7A4A7}" type="slidenum">
              <a:rPr lang="ko-KR" altLang="en-US"/>
              <a:pPr/>
              <a:t>48</a:t>
            </a:fld>
            <a:endParaRPr lang="en-US" altLang="ko-KR"/>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3AC2BE-82C7-4408-950D-23ECCCB16F57}" type="slidenum">
              <a:rPr lang="ko-KR" altLang="en-US"/>
              <a:pPr/>
              <a:t>49</a:t>
            </a:fld>
            <a:endParaRPr lang="en-US" altLang="ko-KR"/>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FF432B-8FA5-4C12-BACC-A08F37D17D06}" type="slidenum">
              <a:rPr lang="ko-KR" altLang="en-US"/>
              <a:pPr/>
              <a:t>5</a:t>
            </a:fld>
            <a:endParaRPr lang="en-US" altLang="ko-KR"/>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FDD079-9BD7-4501-8CA0-C5F2931EE0CD}" type="slidenum">
              <a:rPr lang="ko-KR" altLang="en-US"/>
              <a:pPr/>
              <a:t>50</a:t>
            </a:fld>
            <a:endParaRPr lang="en-US" altLang="ko-KR"/>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519EF5-11E9-4709-9B59-4D98B65E4ED3}" type="slidenum">
              <a:rPr lang="ko-KR" altLang="en-US"/>
              <a:pPr/>
              <a:t>51</a:t>
            </a:fld>
            <a:endParaRPr lang="en-US" altLang="ko-KR"/>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1964C9-CF39-46B6-A9A7-3BF004C42661}" type="slidenum">
              <a:rPr lang="ko-KR" altLang="en-US"/>
              <a:pPr/>
              <a:t>52</a:t>
            </a:fld>
            <a:endParaRPr lang="en-US" altLang="ko-KR"/>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75F6F-9DD2-4F33-8BBC-731BDCCC9D18}" type="slidenum">
              <a:rPr lang="ko-KR" altLang="en-US"/>
              <a:pPr/>
              <a:t>53</a:t>
            </a:fld>
            <a:endParaRPr lang="en-US" altLang="ko-KR"/>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07BBFC-E178-4DEA-A3B4-4AFA68BA717C}" type="slidenum">
              <a:rPr lang="ko-KR" altLang="en-US"/>
              <a:pPr/>
              <a:t>54</a:t>
            </a:fld>
            <a:endParaRPr lang="en-US" altLang="ko-KR"/>
          </a:p>
        </p:txBody>
      </p:sp>
      <p:sp>
        <p:nvSpPr>
          <p:cNvPr id="1228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28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ko-KR">
                <a:ea typeface="굴림" pitchFamily="34" charset="-127"/>
              </a:rPr>
              <a:t>Hypertrophy is the enlargement of a muscle.  Hypertrophied muscles have more capillaries and more mitochondria to help them generate more energy.  Strenuous exercise and steroid hormones can induce muscle hypertrophy.  Since men produce more steroid hormones than women, they usually have more hypertrophied muscles.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8D6DF3-DBD7-4B16-9B5F-94509941FC9C}" type="slidenum">
              <a:rPr lang="ko-KR" altLang="en-US"/>
              <a:pPr/>
              <a:t>55</a:t>
            </a:fld>
            <a:endParaRPr lang="en-US" altLang="ko-KR"/>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A6E485-6CDA-4849-AAFF-38AFCEC5A27F}" type="slidenum">
              <a:rPr lang="ko-KR" altLang="en-US"/>
              <a:pPr/>
              <a:t>6</a:t>
            </a:fld>
            <a:endParaRPr lang="en-US" altLang="ko-K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82346B-F5D1-436C-BD17-CE2C0F8F0A9C}" type="slidenum">
              <a:rPr lang="ko-KR" altLang="en-US"/>
              <a:pPr/>
              <a:t>7</a:t>
            </a:fld>
            <a:endParaRPr lang="en-US" altLang="ko-KR"/>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671D58-FF5B-4857-BBB4-73BE5663E5C7}" type="slidenum">
              <a:rPr lang="ko-KR" altLang="en-US"/>
              <a:pPr/>
              <a:t>8</a:t>
            </a:fld>
            <a:endParaRPr lang="en-US" altLang="ko-KR"/>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5A3F9D-1E4C-4692-8A9E-F8155196EC8F}" type="slidenum">
              <a:rPr lang="ko-KR" altLang="en-US"/>
              <a:pPr/>
              <a:t>9</a:t>
            </a:fld>
            <a:endParaRPr lang="en-US" altLang="ko-KR"/>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88C45A8-027B-4AF7-A43B-DDC761B8F0F7}" type="datetimeFigureOut">
              <a:rPr lang="en-US" smtClean="0"/>
              <a:t>10/31/2010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EEF1529-69FB-4DE7-8EA3-F176F92FC52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8C45A8-027B-4AF7-A43B-DDC761B8F0F7}" type="datetimeFigureOut">
              <a:rPr lang="en-US" smtClean="0"/>
              <a:t>10/31/2010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F1529-69FB-4DE7-8EA3-F176F92FC52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8C45A8-027B-4AF7-A43B-DDC761B8F0F7}" type="datetimeFigureOut">
              <a:rPr lang="en-US" smtClean="0"/>
              <a:t>10/31/2010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F1529-69FB-4DE7-8EA3-F176F92FC52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A3B3D808-5FE4-43A2-856B-01589B6D420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8C45A8-027B-4AF7-A43B-DDC761B8F0F7}" type="datetimeFigureOut">
              <a:rPr lang="en-US" smtClean="0"/>
              <a:t>10/31/2010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F1529-69FB-4DE7-8EA3-F176F92FC52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88C45A8-027B-4AF7-A43B-DDC761B8F0F7}" type="datetimeFigureOut">
              <a:rPr lang="en-US" smtClean="0"/>
              <a:t>10/31/2010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F1529-69FB-4DE7-8EA3-F176F92FC52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88C45A8-027B-4AF7-A43B-DDC761B8F0F7}" type="datetimeFigureOut">
              <a:rPr lang="en-US" smtClean="0"/>
              <a:t>10/31/2010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F1529-69FB-4DE7-8EA3-F176F92FC52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88C45A8-027B-4AF7-A43B-DDC761B8F0F7}" type="datetimeFigureOut">
              <a:rPr lang="en-US" smtClean="0"/>
              <a:t>10/31/2010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EF1529-69FB-4DE7-8EA3-F176F92FC52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88C45A8-027B-4AF7-A43B-DDC761B8F0F7}" type="datetimeFigureOut">
              <a:rPr lang="en-US" smtClean="0"/>
              <a:t>10/31/2010</a:t>
            </a:fld>
            <a:endParaRPr lang="en-US"/>
          </a:p>
        </p:txBody>
      </p:sp>
      <p:sp>
        <p:nvSpPr>
          <p:cNvPr id="8" name="Slide Number Placeholder 7"/>
          <p:cNvSpPr>
            <a:spLocks noGrp="1"/>
          </p:cNvSpPr>
          <p:nvPr>
            <p:ph type="sldNum" sz="quarter" idx="11"/>
          </p:nvPr>
        </p:nvSpPr>
        <p:spPr/>
        <p:txBody>
          <a:bodyPr/>
          <a:lstStyle/>
          <a:p>
            <a:fld id="{6EEF1529-69FB-4DE7-8EA3-F176F92FC529}"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8C45A8-027B-4AF7-A43B-DDC761B8F0F7}" type="datetimeFigureOut">
              <a:rPr lang="en-US" smtClean="0"/>
              <a:t>10/31/2010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EF1529-69FB-4DE7-8EA3-F176F92FC52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88C45A8-027B-4AF7-A43B-DDC761B8F0F7}" type="datetimeFigureOut">
              <a:rPr lang="en-US" smtClean="0"/>
              <a:t>10/31/2010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6EEF1529-69FB-4DE7-8EA3-F176F92FC52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988C45A8-027B-4AF7-A43B-DDC761B8F0F7}" type="datetimeFigureOut">
              <a:rPr lang="en-US" smtClean="0"/>
              <a:t>10/31/2010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F1529-69FB-4DE7-8EA3-F176F92FC52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988C45A8-027B-4AF7-A43B-DDC761B8F0F7}" type="datetimeFigureOut">
              <a:rPr lang="en-US" smtClean="0"/>
              <a:t>10/31/2010</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EEF1529-69FB-4DE7-8EA3-F176F92FC52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medsch.wisc.edu/path703/slide/lectslides/skeletal.html"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5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members.aol.com/Bio50/LecNotes/lecnot30.html" TargetMode="External"/><Relationship Id="rId7"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members.aol.com/Bio50/LecNotes/lecnot31.html"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3.jpeg"/><Relationship Id="rId4" Type="http://schemas.openxmlformats.org/officeDocument/2006/relationships/image" Target="../media/image42.jpeg"/></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026"/>
          <p:cNvSpPr>
            <a:spLocks noGrp="1" noChangeArrowheads="1"/>
          </p:cNvSpPr>
          <p:nvPr>
            <p:ph type="title"/>
          </p:nvPr>
        </p:nvSpPr>
        <p:spPr>
          <a:xfrm>
            <a:off x="1524000" y="762000"/>
            <a:ext cx="6629400" cy="1143000"/>
          </a:xfrm>
          <a:noFill/>
          <a:ln w="19050">
            <a:solidFill>
              <a:schemeClr val="bg2"/>
            </a:solidFill>
          </a:ln>
        </p:spPr>
        <p:txBody>
          <a:bodyPr anchorCtr="0">
            <a:normAutofit fontScale="90000"/>
          </a:bodyPr>
          <a:lstStyle/>
          <a:p>
            <a:r>
              <a:rPr lang="en-US" b="1" i="1" u="sng" noProof="1">
                <a:solidFill>
                  <a:srgbClr val="000000"/>
                </a:solidFill>
              </a:rPr>
              <a:t/>
            </a:r>
            <a:br>
              <a:rPr lang="en-US" b="1" i="1" u="sng" noProof="1">
                <a:solidFill>
                  <a:srgbClr val="000000"/>
                </a:solidFill>
              </a:rPr>
            </a:br>
            <a:r>
              <a:rPr lang="en-US" altLang="ko-KR" b="1" i="1" u="sng">
                <a:solidFill>
                  <a:schemeClr val="tx1"/>
                </a:solidFill>
                <a:effectLst>
                  <a:outerShdw blurRad="38100" dist="38100" dir="2700000" algn="tl">
                    <a:srgbClr val="010199"/>
                  </a:outerShdw>
                </a:effectLst>
                <a:ea typeface="굴림" pitchFamily="34" charset="-127"/>
              </a:rPr>
              <a:t>A</a:t>
            </a:r>
            <a:r>
              <a:rPr lang="en-US" b="1" u="sng" noProof="1">
                <a:solidFill>
                  <a:schemeClr val="tx1"/>
                </a:solidFill>
                <a:effectLst>
                  <a:outerShdw blurRad="38100" dist="38100" dir="2700000" algn="tl">
                    <a:srgbClr val="010199"/>
                  </a:outerShdw>
                </a:effectLst>
              </a:rPr>
              <a:t>sso</a:t>
            </a:r>
            <a:r>
              <a:rPr lang="de-DE" altLang="ko-KR" b="1" u="sng">
                <a:solidFill>
                  <a:schemeClr val="tx1"/>
                </a:solidFill>
                <a:effectLst>
                  <a:outerShdw blurRad="38100" dist="38100" dir="2700000" algn="tl">
                    <a:srgbClr val="010199"/>
                  </a:outerShdw>
                </a:effectLst>
                <a:ea typeface="굴림" pitchFamily="34" charset="-127"/>
              </a:rPr>
              <a:t>c</a:t>
            </a:r>
            <a:r>
              <a:rPr lang="de-DE" b="1" u="sng" noProof="1">
                <a:solidFill>
                  <a:schemeClr val="tx1"/>
                </a:solidFill>
                <a:effectLst>
                  <a:outerShdw blurRad="38100" dist="38100" dir="2700000" algn="tl">
                    <a:srgbClr val="010199"/>
                  </a:outerShdw>
                </a:effectLst>
              </a:rPr>
              <a:t>i</a:t>
            </a:r>
            <a:r>
              <a:rPr lang="de-DE" altLang="ko-KR" b="1" u="sng">
                <a:solidFill>
                  <a:schemeClr val="tx1"/>
                </a:solidFill>
                <a:effectLst>
                  <a:outerShdw blurRad="38100" dist="38100" dir="2700000" algn="tl">
                    <a:srgbClr val="010199"/>
                  </a:outerShdw>
                </a:effectLst>
                <a:ea typeface="굴림" pitchFamily="34" charset="-127"/>
              </a:rPr>
              <a:t>ated</a:t>
            </a:r>
            <a:r>
              <a:rPr lang="de-DE" b="1" u="sng" noProof="1">
                <a:solidFill>
                  <a:schemeClr val="tx1"/>
                </a:solidFill>
                <a:effectLst>
                  <a:outerShdw blurRad="38100" dist="38100" dir="2700000" algn="tl">
                    <a:srgbClr val="010199"/>
                  </a:outerShdw>
                </a:effectLst>
              </a:rPr>
              <a:t> Rea</a:t>
            </a:r>
            <a:r>
              <a:rPr lang="de-DE" altLang="ko-KR" b="1" u="sng">
                <a:solidFill>
                  <a:schemeClr val="tx1"/>
                </a:solidFill>
                <a:effectLst>
                  <a:outerShdw blurRad="38100" dist="38100" dir="2700000" algn="tl">
                    <a:srgbClr val="010199"/>
                  </a:outerShdw>
                </a:effectLst>
                <a:ea typeface="굴림" pitchFamily="34" charset="-127"/>
              </a:rPr>
              <a:t>c</a:t>
            </a:r>
            <a:r>
              <a:rPr lang="de-DE" b="1" u="sng" noProof="1">
                <a:solidFill>
                  <a:schemeClr val="tx1"/>
                </a:solidFill>
                <a:effectLst>
                  <a:outerShdw blurRad="38100" dist="38100" dir="2700000" algn="tl">
                    <a:srgbClr val="010199"/>
                  </a:outerShdw>
                </a:effectLst>
              </a:rPr>
              <a:t>tion</a:t>
            </a:r>
            <a:r>
              <a:rPr lang="de-DE" altLang="ko-KR" b="1" u="sng">
                <a:solidFill>
                  <a:schemeClr val="tx1"/>
                </a:solidFill>
                <a:effectLst>
                  <a:outerShdw blurRad="38100" dist="38100" dir="2700000" algn="tl">
                    <a:srgbClr val="010199"/>
                  </a:outerShdw>
                </a:effectLst>
                <a:ea typeface="굴림" pitchFamily="34" charset="-127"/>
              </a:rPr>
              <a:t>s</a:t>
            </a:r>
            <a:br>
              <a:rPr lang="de-DE" altLang="ko-KR" b="1" u="sng">
                <a:solidFill>
                  <a:schemeClr val="tx1"/>
                </a:solidFill>
                <a:effectLst>
                  <a:outerShdw blurRad="38100" dist="38100" dir="2700000" algn="tl">
                    <a:srgbClr val="010199"/>
                  </a:outerShdw>
                </a:effectLst>
                <a:ea typeface="굴림" pitchFamily="34" charset="-127"/>
              </a:rPr>
            </a:br>
            <a:endParaRPr lang="de-DE" altLang="ko-KR" b="1" u="sng">
              <a:solidFill>
                <a:schemeClr val="tx1"/>
              </a:solidFill>
              <a:effectLst>
                <a:outerShdw blurRad="38100" dist="38100" dir="2700000" algn="tl">
                  <a:srgbClr val="010199"/>
                </a:outerShdw>
              </a:effectLst>
              <a:ea typeface="굴림" pitchFamily="34" charset="-127"/>
            </a:endParaRPr>
          </a:p>
        </p:txBody>
      </p:sp>
      <p:sp>
        <p:nvSpPr>
          <p:cNvPr id="153603" name="Rectangle 1027"/>
          <p:cNvSpPr>
            <a:spLocks noChangeArrowheads="1"/>
          </p:cNvSpPr>
          <p:nvPr/>
        </p:nvSpPr>
        <p:spPr bwMode="auto">
          <a:xfrm>
            <a:off x="1143000" y="2895600"/>
            <a:ext cx="7391400" cy="3124200"/>
          </a:xfrm>
          <a:prstGeom prst="rect">
            <a:avLst/>
          </a:prstGeom>
          <a:noFill/>
          <a:ln w="19050">
            <a:solidFill>
              <a:schemeClr val="bg2"/>
            </a:solidFill>
            <a:miter lim="800000"/>
            <a:headEnd/>
            <a:tailEnd/>
          </a:ln>
          <a:effectLst/>
        </p:spPr>
        <p:txBody>
          <a:bodyPr wrap="none" anchor="ctr"/>
          <a:lstStyle/>
          <a:p>
            <a:pPr algn="ctr" eaLnBrk="1" hangingPunct="1">
              <a:spcBef>
                <a:spcPct val="20000"/>
              </a:spcBef>
            </a:pPr>
            <a:r>
              <a:rPr lang="de-DE" altLang="ko-KR" sz="3200" b="1">
                <a:latin typeface="Times New Roman" pitchFamily="18" charset="0"/>
                <a:ea typeface="굴림" pitchFamily="34" charset="-127"/>
              </a:rPr>
              <a:t>Are a phenomen, </a:t>
            </a:r>
          </a:p>
          <a:p>
            <a:pPr algn="ctr" eaLnBrk="1" hangingPunct="1">
              <a:spcBef>
                <a:spcPct val="20000"/>
              </a:spcBef>
            </a:pPr>
            <a:r>
              <a:rPr lang="de-DE" altLang="ko-KR" sz="3200" b="1">
                <a:latin typeface="Times New Roman" pitchFamily="18" charset="0"/>
                <a:ea typeface="굴림" pitchFamily="34" charset="-127"/>
              </a:rPr>
              <a:t>they are dynamic, can adapt </a:t>
            </a:r>
          </a:p>
          <a:p>
            <a:pPr algn="ctr" eaLnBrk="1" hangingPunct="1">
              <a:spcBef>
                <a:spcPct val="20000"/>
              </a:spcBef>
            </a:pPr>
            <a:r>
              <a:rPr lang="de-DE" altLang="ko-KR" sz="3200" b="1">
                <a:latin typeface="Times New Roman" pitchFamily="18" charset="0"/>
                <a:ea typeface="굴림" pitchFamily="34" charset="-127"/>
              </a:rPr>
              <a:t>to treatment and functional activities</a:t>
            </a:r>
          </a:p>
          <a:p>
            <a:pPr algn="ctr" eaLnBrk="1" hangingPunct="1">
              <a:spcBef>
                <a:spcPct val="20000"/>
              </a:spcBef>
            </a:pPr>
            <a:r>
              <a:rPr lang="de-DE" altLang="ko-KR" sz="3200" b="1">
                <a:latin typeface="Times New Roman" pitchFamily="18" charset="0"/>
                <a:ea typeface="굴림" pitchFamily="34" charset="-127"/>
              </a:rPr>
              <a:t>Therefore very interesting for therapists,</a:t>
            </a:r>
          </a:p>
          <a:p>
            <a:pPr algn="ctr" eaLnBrk="1" hangingPunct="1">
              <a:spcBef>
                <a:spcPct val="20000"/>
              </a:spcBef>
            </a:pPr>
            <a:r>
              <a:rPr lang="de-DE" altLang="ko-KR" sz="3200" b="1">
                <a:latin typeface="Times New Roman" pitchFamily="18" charset="0"/>
                <a:ea typeface="굴림" pitchFamily="34" charset="-127"/>
              </a:rPr>
              <a:t> but not easy to understand.</a:t>
            </a:r>
            <a:endParaRPr lang="de-DE" sz="3200" b="1" noProof="1">
              <a:latin typeface="Times New Roman" pitchFamily="18" charset="0"/>
            </a:endParaRPr>
          </a:p>
        </p:txBody>
      </p:sp>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2_07"/>
          <p:cNvPicPr>
            <a:picLocks noChangeAspect="1" noChangeArrowheads="1"/>
          </p:cNvPicPr>
          <p:nvPr/>
        </p:nvPicPr>
        <p:blipFill>
          <a:blip r:embed="rId3"/>
          <a:srcRect/>
          <a:stretch>
            <a:fillRect/>
          </a:stretch>
        </p:blipFill>
        <p:spPr bwMode="auto">
          <a:xfrm>
            <a:off x="1981200" y="1676400"/>
            <a:ext cx="4953000" cy="4902200"/>
          </a:xfrm>
          <a:prstGeom prst="rect">
            <a:avLst/>
          </a:prstGeom>
          <a:noFill/>
        </p:spPr>
      </p:pic>
      <p:sp>
        <p:nvSpPr>
          <p:cNvPr id="148483" name="Rectangle 3"/>
          <p:cNvSpPr>
            <a:spLocks noChangeArrowheads="1"/>
          </p:cNvSpPr>
          <p:nvPr/>
        </p:nvSpPr>
        <p:spPr bwMode="auto">
          <a:xfrm>
            <a:off x="1066800" y="533400"/>
            <a:ext cx="7772400" cy="1006475"/>
          </a:xfrm>
          <a:prstGeom prst="rect">
            <a:avLst/>
          </a:prstGeom>
          <a:noFill/>
          <a:ln w="9525">
            <a:noFill/>
            <a:miter lim="800000"/>
            <a:headEnd/>
            <a:tailEnd/>
          </a:ln>
          <a:effectLst/>
        </p:spPr>
        <p:txBody>
          <a:bodyPr>
            <a:spAutoFit/>
          </a:bodyPr>
          <a:lstStyle/>
          <a:p>
            <a:pPr eaLnBrk="1" hangingPunct="1"/>
            <a:r>
              <a:rPr lang="de-DE" altLang="ko-KR" sz="2000">
                <a:ea typeface="굴림" pitchFamily="34" charset="-127"/>
              </a:rPr>
              <a:t>Overall organization of neural structures involved in the control of movement. Four distinct systems make essential and distinct contributions to motor control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1295400" y="762000"/>
            <a:ext cx="7086600" cy="774700"/>
          </a:xfrm>
          <a:prstGeom prst="rect">
            <a:avLst/>
          </a:prstGeom>
          <a:noFill/>
          <a:ln w="9525">
            <a:noFill/>
            <a:miter lim="800000"/>
            <a:headEnd/>
            <a:tailEnd/>
          </a:ln>
          <a:effectLst/>
        </p:spPr>
        <p:txBody>
          <a:bodyPr>
            <a:spAutoFit/>
          </a:bodyPr>
          <a:lstStyle/>
          <a:p>
            <a:pPr eaLnBrk="1" latinLnBrk="1" hangingPunct="1"/>
            <a:r>
              <a:rPr kumimoji="1" lang="de-DE" altLang="ko-KR" sz="900" b="1">
                <a:latin typeface="Verdana" pitchFamily="34" charset="0"/>
                <a:ea typeface="굴림" pitchFamily="34" charset="-127"/>
              </a:rPr>
              <a:t>The stretch reflex of the calf muscles is differentially gated during locomotion.</a:t>
            </a:r>
            <a:r>
              <a:rPr kumimoji="1" lang="de-DE" altLang="ko-KR" sz="900">
                <a:latin typeface="Verdana" pitchFamily="34" charset="0"/>
                <a:ea typeface="굴림" pitchFamily="34" charset="-127"/>
              </a:rPr>
              <a:t> </a:t>
            </a:r>
            <a:r>
              <a:rPr kumimoji="1" lang="de-DE" altLang="ko-KR" sz="900">
                <a:latin typeface="Times New Roman"/>
                <a:ea typeface="굴림" pitchFamily="34" charset="-127"/>
              </a:rPr>
              <a:t> </a:t>
            </a:r>
            <a:r>
              <a:rPr kumimoji="1" lang="de-DE" altLang="ko-KR" sz="900">
                <a:latin typeface="Verdana" pitchFamily="34" charset="0"/>
                <a:ea typeface="굴림" pitchFamily="34" charset="-127"/>
              </a:rPr>
              <a:t> Presumed action of the short-latency stretch reflex during the stance (</a:t>
            </a:r>
            <a:r>
              <a:rPr kumimoji="1" lang="de-DE" altLang="ko-KR" sz="900" b="1">
                <a:latin typeface="Verdana" pitchFamily="34" charset="0"/>
                <a:ea typeface="굴림" pitchFamily="34" charset="-127"/>
              </a:rPr>
              <a:t>a</a:t>
            </a:r>
            <a:r>
              <a:rPr kumimoji="1" lang="de-DE" altLang="ko-KR" sz="900">
                <a:latin typeface="Verdana" pitchFamily="34" charset="0"/>
                <a:ea typeface="굴림" pitchFamily="34" charset="-127"/>
              </a:rPr>
              <a:t>) and swing phase (</a:t>
            </a:r>
            <a:r>
              <a:rPr kumimoji="1" lang="de-DE" altLang="ko-KR" sz="900" b="1">
                <a:latin typeface="Verdana" pitchFamily="34" charset="0"/>
                <a:ea typeface="굴림" pitchFamily="34" charset="-127"/>
              </a:rPr>
              <a:t>b</a:t>
            </a:r>
            <a:r>
              <a:rPr kumimoji="1" lang="de-DE" altLang="ko-KR" sz="900">
                <a:latin typeface="Verdana" pitchFamily="34" charset="0"/>
                <a:ea typeface="굴림" pitchFamily="34" charset="-127"/>
              </a:rPr>
              <a:t>) of locomotion. </a:t>
            </a:r>
            <a:r>
              <a:rPr kumimoji="1" lang="de-DE" altLang="ko-KR" sz="900" b="1">
                <a:latin typeface="Verdana" pitchFamily="34" charset="0"/>
                <a:ea typeface="굴림" pitchFamily="34" charset="-127"/>
              </a:rPr>
              <a:t>a</a:t>
            </a:r>
            <a:r>
              <a:rPr kumimoji="1" lang="de-DE" altLang="ko-KR" sz="900">
                <a:latin typeface="Verdana" pitchFamily="34" charset="0"/>
                <a:ea typeface="굴림" pitchFamily="34" charset="-127"/>
              </a:rPr>
              <a:t> | This reflex system is facilitated by supraspinal influences on the pre- and postsynaptic elements during the stance phase for the rapid compensation of ground irregularities. </a:t>
            </a:r>
            <a:r>
              <a:rPr kumimoji="1" lang="de-DE" altLang="ko-KR" sz="900" b="1">
                <a:latin typeface="Verdana" pitchFamily="34" charset="0"/>
                <a:ea typeface="굴림" pitchFamily="34" charset="-127"/>
              </a:rPr>
              <a:t>b</a:t>
            </a:r>
            <a:r>
              <a:rPr kumimoji="1" lang="de-DE" altLang="ko-KR" sz="900">
                <a:latin typeface="Verdana" pitchFamily="34" charset="0"/>
                <a:ea typeface="굴림" pitchFamily="34" charset="-127"/>
              </a:rPr>
              <a:t> | During the swing phase, the stretch-induced reflex activity in the triceps surae, evoked by active dorsiflexion of the foot, is inhibited pre- and postsynaptically to allow proper placing of the foot.</a:t>
            </a:r>
            <a:endParaRPr kumimoji="1" lang="de-DE" altLang="ko-KR" sz="2400">
              <a:latin typeface="Times New Roman" pitchFamily="18" charset="0"/>
              <a:ea typeface="굴림" pitchFamily="34" charset="-127"/>
            </a:endParaRPr>
          </a:p>
        </p:txBody>
      </p:sp>
      <p:pic>
        <p:nvPicPr>
          <p:cNvPr id="133123" name="Picture 3" descr="nrn939-f1"/>
          <p:cNvPicPr>
            <a:picLocks noChangeAspect="1" noChangeArrowheads="1"/>
          </p:cNvPicPr>
          <p:nvPr/>
        </p:nvPicPr>
        <p:blipFill>
          <a:blip r:embed="rId3"/>
          <a:srcRect/>
          <a:stretch>
            <a:fillRect/>
          </a:stretch>
        </p:blipFill>
        <p:spPr bwMode="auto">
          <a:xfrm>
            <a:off x="2514600" y="1676400"/>
            <a:ext cx="5105400" cy="493395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6" name="Picture 4" descr="Click on photo for original source">
            <a:hlinkClick r:id="rId3"/>
          </p:cNvPr>
          <p:cNvPicPr>
            <a:picLocks noChangeAspect="1" noChangeArrowheads="1"/>
          </p:cNvPicPr>
          <p:nvPr/>
        </p:nvPicPr>
        <p:blipFill>
          <a:blip r:embed="rId4"/>
          <a:srcRect/>
          <a:stretch>
            <a:fillRect/>
          </a:stretch>
        </p:blipFill>
        <p:spPr bwMode="auto">
          <a:xfrm>
            <a:off x="1143000" y="2057400"/>
            <a:ext cx="6286500" cy="4229100"/>
          </a:xfrm>
          <a:prstGeom prst="rect">
            <a:avLst/>
          </a:prstGeom>
          <a:noFill/>
        </p:spPr>
      </p:pic>
      <p:grpSp>
        <p:nvGrpSpPr>
          <p:cNvPr id="2" name="Group 21"/>
          <p:cNvGrpSpPr>
            <a:grpSpLocks/>
          </p:cNvGrpSpPr>
          <p:nvPr/>
        </p:nvGrpSpPr>
        <p:grpSpPr bwMode="auto">
          <a:xfrm>
            <a:off x="7467600" y="4876800"/>
            <a:ext cx="1219200" cy="1447800"/>
            <a:chOff x="0" y="0"/>
            <a:chExt cx="641" cy="690"/>
          </a:xfrm>
        </p:grpSpPr>
        <p:sp>
          <p:nvSpPr>
            <p:cNvPr id="115722" name="Rectangle 10"/>
            <p:cNvSpPr>
              <a:spLocks noChangeArrowheads="1"/>
            </p:cNvSpPr>
            <p:nvPr/>
          </p:nvSpPr>
          <p:spPr bwMode="auto">
            <a:xfrm>
              <a:off x="0" y="0"/>
              <a:ext cx="0" cy="0"/>
            </a:xfrm>
            <a:prstGeom prst="rect">
              <a:avLst/>
            </a:prstGeom>
            <a:noFill/>
            <a:ln w="9525">
              <a:noFill/>
              <a:miter lim="800000"/>
              <a:headEnd/>
              <a:tailEnd/>
            </a:ln>
            <a:effectLst/>
          </p:spPr>
          <p:txBody>
            <a:bodyPr>
              <a:spAutoFit/>
            </a:bodyPr>
            <a:lstStyle/>
            <a:p>
              <a:endParaRPr lang="en-US"/>
            </a:p>
          </p:txBody>
        </p:sp>
        <p:grpSp>
          <p:nvGrpSpPr>
            <p:cNvPr id="3" name="Group 20"/>
            <p:cNvGrpSpPr>
              <a:grpSpLocks/>
            </p:cNvGrpSpPr>
            <p:nvPr/>
          </p:nvGrpSpPr>
          <p:grpSpPr bwMode="auto">
            <a:xfrm>
              <a:off x="0" y="0"/>
              <a:ext cx="641" cy="690"/>
              <a:chOff x="0" y="0"/>
              <a:chExt cx="641" cy="690"/>
            </a:xfrm>
          </p:grpSpPr>
          <p:grpSp>
            <p:nvGrpSpPr>
              <p:cNvPr id="4" name="Group 15"/>
              <p:cNvGrpSpPr>
                <a:grpSpLocks/>
              </p:cNvGrpSpPr>
              <p:nvPr/>
            </p:nvGrpSpPr>
            <p:grpSpPr bwMode="auto">
              <a:xfrm>
                <a:off x="0" y="0"/>
                <a:ext cx="641" cy="230"/>
                <a:chOff x="0" y="0"/>
                <a:chExt cx="641" cy="230"/>
              </a:xfrm>
            </p:grpSpPr>
            <p:sp>
              <p:nvSpPr>
                <p:cNvPr id="115726" name="Rectangle 14"/>
                <p:cNvSpPr>
                  <a:spLocks noChangeArrowheads="1"/>
                </p:cNvSpPr>
                <p:nvPr/>
              </p:nvSpPr>
              <p:spPr bwMode="auto">
                <a:xfrm>
                  <a:off x="0" y="0"/>
                  <a:ext cx="641" cy="230"/>
                </a:xfrm>
                <a:prstGeom prst="rect">
                  <a:avLst/>
                </a:prstGeom>
                <a:solidFill>
                  <a:srgbClr val="381027"/>
                </a:solidFill>
                <a:ln w="9525">
                  <a:noFill/>
                  <a:miter lim="800000"/>
                  <a:headEnd/>
                  <a:tailEnd/>
                </a:ln>
                <a:effectLst/>
              </p:spPr>
              <p:txBody>
                <a:bodyPr wrap="none"/>
                <a:lstStyle/>
                <a:p>
                  <a:endParaRPr lang="en-US"/>
                </a:p>
              </p:txBody>
            </p:sp>
            <p:sp>
              <p:nvSpPr>
                <p:cNvPr id="115723" name="Rectangle 11"/>
                <p:cNvSpPr>
                  <a:spLocks noChangeArrowheads="1"/>
                </p:cNvSpPr>
                <p:nvPr/>
              </p:nvSpPr>
              <p:spPr bwMode="auto">
                <a:xfrm>
                  <a:off x="0" y="0"/>
                  <a:ext cx="641" cy="230"/>
                </a:xfrm>
                <a:prstGeom prst="rect">
                  <a:avLst/>
                </a:prstGeom>
                <a:solidFill>
                  <a:srgbClr val="381027"/>
                </a:solidFill>
                <a:ln w="9525">
                  <a:noFill/>
                  <a:miter lim="800000"/>
                  <a:headEnd/>
                  <a:tailEnd/>
                </a:ln>
                <a:effectLst/>
              </p:spPr>
              <p:txBody>
                <a:bodyPr/>
                <a:lstStyle/>
                <a:p>
                  <a:pPr algn="ctr" eaLnBrk="1" hangingPunct="1"/>
                  <a:r>
                    <a:rPr lang="de-DE" altLang="ko-KR" sz="900">
                      <a:solidFill>
                        <a:srgbClr val="FFFFCC"/>
                      </a:solidFill>
                      <a:latin typeface="Comic Sans MS" pitchFamily="66" charset="0"/>
                      <a:ea typeface="굴림" pitchFamily="34" charset="-127"/>
                    </a:rPr>
                    <a:t>Type I</a:t>
                  </a:r>
                  <a:br>
                    <a:rPr lang="de-DE" altLang="ko-KR" sz="900">
                      <a:solidFill>
                        <a:srgbClr val="FFFFCC"/>
                      </a:solidFill>
                      <a:latin typeface="Comic Sans MS" pitchFamily="66" charset="0"/>
                      <a:ea typeface="굴림" pitchFamily="34" charset="-127"/>
                    </a:rPr>
                  </a:br>
                  <a:r>
                    <a:rPr lang="de-DE" altLang="ko-KR" sz="900">
                      <a:solidFill>
                        <a:srgbClr val="FFFFCC"/>
                      </a:solidFill>
                      <a:latin typeface="Comic Sans MS" pitchFamily="66" charset="0"/>
                      <a:ea typeface="굴림" pitchFamily="34" charset="-127"/>
                    </a:rPr>
                    <a:t>(slow oxidative)</a:t>
                  </a:r>
                  <a:endParaRPr lang="de-DE" altLang="ko-KR" sz="2400">
                    <a:latin typeface="Times New Roman" pitchFamily="18" charset="0"/>
                    <a:ea typeface="굴림" pitchFamily="34" charset="-127"/>
                  </a:endParaRPr>
                </a:p>
              </p:txBody>
            </p:sp>
          </p:grpSp>
          <p:grpSp>
            <p:nvGrpSpPr>
              <p:cNvPr id="5" name="Group 17"/>
              <p:cNvGrpSpPr>
                <a:grpSpLocks/>
              </p:cNvGrpSpPr>
              <p:nvPr/>
            </p:nvGrpSpPr>
            <p:grpSpPr bwMode="auto">
              <a:xfrm>
                <a:off x="0" y="230"/>
                <a:ext cx="641" cy="230"/>
                <a:chOff x="0" y="230"/>
                <a:chExt cx="641" cy="230"/>
              </a:xfrm>
            </p:grpSpPr>
            <p:sp>
              <p:nvSpPr>
                <p:cNvPr id="115728" name="Rectangle 16"/>
                <p:cNvSpPr>
                  <a:spLocks noChangeArrowheads="1"/>
                </p:cNvSpPr>
                <p:nvPr/>
              </p:nvSpPr>
              <p:spPr bwMode="auto">
                <a:xfrm>
                  <a:off x="0" y="230"/>
                  <a:ext cx="641" cy="230"/>
                </a:xfrm>
                <a:prstGeom prst="rect">
                  <a:avLst/>
                </a:prstGeom>
                <a:solidFill>
                  <a:srgbClr val="F4DFD8"/>
                </a:solidFill>
                <a:ln w="9525">
                  <a:noFill/>
                  <a:miter lim="800000"/>
                  <a:headEnd/>
                  <a:tailEnd/>
                </a:ln>
                <a:effectLst/>
              </p:spPr>
              <p:txBody>
                <a:bodyPr wrap="none"/>
                <a:lstStyle/>
                <a:p>
                  <a:endParaRPr lang="en-US"/>
                </a:p>
              </p:txBody>
            </p:sp>
            <p:sp>
              <p:nvSpPr>
                <p:cNvPr id="115724" name="Rectangle 12"/>
                <p:cNvSpPr>
                  <a:spLocks noChangeArrowheads="1"/>
                </p:cNvSpPr>
                <p:nvPr/>
              </p:nvSpPr>
              <p:spPr bwMode="auto">
                <a:xfrm>
                  <a:off x="0" y="230"/>
                  <a:ext cx="641" cy="230"/>
                </a:xfrm>
                <a:prstGeom prst="rect">
                  <a:avLst/>
                </a:prstGeom>
                <a:solidFill>
                  <a:srgbClr val="F4DFD8"/>
                </a:solidFill>
                <a:ln w="9525">
                  <a:noFill/>
                  <a:miter lim="800000"/>
                  <a:headEnd/>
                  <a:tailEnd/>
                </a:ln>
                <a:effectLst/>
              </p:spPr>
              <p:txBody>
                <a:bodyPr/>
                <a:lstStyle/>
                <a:p>
                  <a:pPr algn="ctr" eaLnBrk="1" latinLnBrk="1" hangingPunct="1"/>
                  <a:r>
                    <a:rPr kumimoji="1" lang="de-DE" altLang="ko-KR" sz="900">
                      <a:latin typeface="Comic Sans MS" pitchFamily="66" charset="0"/>
                      <a:ea typeface="WP IconicSymbolsA"/>
                      <a:cs typeface="WP IconicSymbolsA"/>
                    </a:rPr>
                    <a:t>Type IIa</a:t>
                  </a:r>
                  <a:br>
                    <a:rPr kumimoji="1" lang="de-DE" altLang="ko-KR" sz="900">
                      <a:latin typeface="Comic Sans MS" pitchFamily="66" charset="0"/>
                      <a:ea typeface="WP IconicSymbolsA"/>
                      <a:cs typeface="WP IconicSymbolsA"/>
                    </a:rPr>
                  </a:br>
                  <a:r>
                    <a:rPr kumimoji="1" lang="de-DE" altLang="ko-KR" sz="900">
                      <a:latin typeface="Comic Sans MS" pitchFamily="66" charset="0"/>
                      <a:ea typeface="WP IconicSymbolsA"/>
                      <a:cs typeface="WP IconicSymbolsA"/>
                    </a:rPr>
                    <a:t>(fast oxidative)</a:t>
                  </a:r>
                  <a:endParaRPr kumimoji="1" lang="de-DE" altLang="ko-KR" sz="2400">
                    <a:latin typeface="Times New Roman" pitchFamily="18" charset="0"/>
                    <a:ea typeface="굴림" pitchFamily="34" charset="-127"/>
                  </a:endParaRPr>
                </a:p>
              </p:txBody>
            </p:sp>
          </p:grpSp>
          <p:grpSp>
            <p:nvGrpSpPr>
              <p:cNvPr id="6" name="Group 19"/>
              <p:cNvGrpSpPr>
                <a:grpSpLocks/>
              </p:cNvGrpSpPr>
              <p:nvPr/>
            </p:nvGrpSpPr>
            <p:grpSpPr bwMode="auto">
              <a:xfrm>
                <a:off x="0" y="460"/>
                <a:ext cx="641" cy="230"/>
                <a:chOff x="0" y="460"/>
                <a:chExt cx="641" cy="230"/>
              </a:xfrm>
            </p:grpSpPr>
            <p:sp>
              <p:nvSpPr>
                <p:cNvPr id="115730" name="Rectangle 18"/>
                <p:cNvSpPr>
                  <a:spLocks noChangeArrowheads="1"/>
                </p:cNvSpPr>
                <p:nvPr/>
              </p:nvSpPr>
              <p:spPr bwMode="auto">
                <a:xfrm>
                  <a:off x="0" y="460"/>
                  <a:ext cx="641" cy="230"/>
                </a:xfrm>
                <a:prstGeom prst="rect">
                  <a:avLst/>
                </a:prstGeom>
                <a:solidFill>
                  <a:srgbClr val="C79A8C"/>
                </a:solidFill>
                <a:ln w="9525">
                  <a:noFill/>
                  <a:miter lim="800000"/>
                  <a:headEnd/>
                  <a:tailEnd/>
                </a:ln>
                <a:effectLst/>
              </p:spPr>
              <p:txBody>
                <a:bodyPr wrap="none"/>
                <a:lstStyle/>
                <a:p>
                  <a:endParaRPr lang="en-US"/>
                </a:p>
              </p:txBody>
            </p:sp>
            <p:sp>
              <p:nvSpPr>
                <p:cNvPr id="115725" name="Rectangle 13"/>
                <p:cNvSpPr>
                  <a:spLocks noChangeArrowheads="1"/>
                </p:cNvSpPr>
                <p:nvPr/>
              </p:nvSpPr>
              <p:spPr bwMode="auto">
                <a:xfrm>
                  <a:off x="0" y="460"/>
                  <a:ext cx="641" cy="230"/>
                </a:xfrm>
                <a:prstGeom prst="rect">
                  <a:avLst/>
                </a:prstGeom>
                <a:solidFill>
                  <a:srgbClr val="C79A8C"/>
                </a:solidFill>
                <a:ln w="9525">
                  <a:noFill/>
                  <a:miter lim="800000"/>
                  <a:headEnd/>
                  <a:tailEnd/>
                </a:ln>
                <a:effectLst/>
              </p:spPr>
              <p:txBody>
                <a:bodyPr/>
                <a:lstStyle/>
                <a:p>
                  <a:pPr algn="ctr" eaLnBrk="1" hangingPunct="1"/>
                  <a:r>
                    <a:rPr lang="de-DE" altLang="ko-KR" sz="900">
                      <a:latin typeface="Comic Sans MS" pitchFamily="66" charset="0"/>
                      <a:ea typeface="굴림" pitchFamily="34" charset="-127"/>
                    </a:rPr>
                    <a:t>Type IIx (IIb)</a:t>
                  </a:r>
                  <a:br>
                    <a:rPr lang="de-DE" altLang="ko-KR" sz="900">
                      <a:latin typeface="Comic Sans MS" pitchFamily="66" charset="0"/>
                      <a:ea typeface="굴림" pitchFamily="34" charset="-127"/>
                    </a:rPr>
                  </a:br>
                  <a:r>
                    <a:rPr lang="de-DE" altLang="ko-KR" sz="900">
                      <a:latin typeface="Comic Sans MS" pitchFamily="66" charset="0"/>
                      <a:ea typeface="굴림" pitchFamily="34" charset="-127"/>
                    </a:rPr>
                    <a:t>(fast glycolytic</a:t>
                  </a:r>
                  <a:endParaRPr lang="de-DE" altLang="ko-KR" sz="2400">
                    <a:latin typeface="Times New Roman" pitchFamily="18" charset="0"/>
                    <a:ea typeface="굴림" pitchFamily="34" charset="-127"/>
                  </a:endParaRPr>
                </a:p>
              </p:txBody>
            </p:sp>
          </p:grpSp>
        </p:grpSp>
      </p:grpSp>
      <p:sp>
        <p:nvSpPr>
          <p:cNvPr id="115734" name="Rectangle 22"/>
          <p:cNvSpPr>
            <a:spLocks noChangeArrowheads="1"/>
          </p:cNvSpPr>
          <p:nvPr/>
        </p:nvSpPr>
        <p:spPr bwMode="auto">
          <a:xfrm>
            <a:off x="1219200" y="838200"/>
            <a:ext cx="7391400" cy="625475"/>
          </a:xfrm>
          <a:prstGeom prst="rect">
            <a:avLst/>
          </a:prstGeom>
          <a:noFill/>
          <a:ln w="9525">
            <a:noFill/>
            <a:miter lim="800000"/>
            <a:headEnd/>
            <a:tailEnd/>
          </a:ln>
          <a:effectLst/>
        </p:spPr>
        <p:txBody>
          <a:bodyPr/>
          <a:lstStyle/>
          <a:p>
            <a:pPr eaLnBrk="1" hangingPunct="1"/>
            <a:r>
              <a:rPr lang="de-DE" altLang="ko-KR" sz="4000">
                <a:ea typeface="굴림" pitchFamily="34" charset="-127"/>
              </a:rPr>
              <a:t>Muscle organs are mix of types</a:t>
            </a:r>
            <a:endParaRPr lang="de-DE" altLang="ko-KR" sz="4000">
              <a:latin typeface="Times New Roman" pitchFamily="18" charset="0"/>
              <a:ea typeface="굴림" pitchFamily="34" charset="-127"/>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1_11"/>
          <p:cNvPicPr>
            <a:picLocks noChangeAspect="1" noChangeArrowheads="1"/>
          </p:cNvPicPr>
          <p:nvPr/>
        </p:nvPicPr>
        <p:blipFill>
          <a:blip r:embed="rId3"/>
          <a:srcRect/>
          <a:stretch>
            <a:fillRect/>
          </a:stretch>
        </p:blipFill>
        <p:spPr bwMode="auto">
          <a:xfrm>
            <a:off x="1752600" y="1647825"/>
            <a:ext cx="6096000" cy="4933950"/>
          </a:xfrm>
          <a:prstGeom prst="rect">
            <a:avLst/>
          </a:prstGeom>
          <a:noFill/>
        </p:spPr>
      </p:pic>
      <p:sp>
        <p:nvSpPr>
          <p:cNvPr id="150531" name="Rectangle 3"/>
          <p:cNvSpPr>
            <a:spLocks noChangeArrowheads="1"/>
          </p:cNvSpPr>
          <p:nvPr/>
        </p:nvSpPr>
        <p:spPr bwMode="auto">
          <a:xfrm>
            <a:off x="1219200" y="381000"/>
            <a:ext cx="7543800" cy="1155700"/>
          </a:xfrm>
          <a:prstGeom prst="rect">
            <a:avLst/>
          </a:prstGeom>
          <a:noFill/>
          <a:ln w="9525">
            <a:noFill/>
            <a:miter lim="800000"/>
            <a:headEnd/>
            <a:tailEnd/>
          </a:ln>
          <a:effectLst/>
        </p:spPr>
        <p:txBody>
          <a:bodyPr>
            <a:spAutoFit/>
          </a:bodyPr>
          <a:lstStyle/>
          <a:p>
            <a:pPr eaLnBrk="1" hangingPunct="1"/>
            <a:r>
              <a:rPr lang="de-DE" altLang="ko-KR" sz="1400" b="1">
                <a:ea typeface="굴림" pitchFamily="34" charset="-127"/>
              </a:rPr>
              <a:t>Comparison of the force and fatigability of the three different types of motor units.</a:t>
            </a:r>
            <a:r>
              <a:rPr lang="de-DE" altLang="ko-KR" sz="1400">
                <a:ea typeface="굴림" pitchFamily="34" charset="-127"/>
              </a:rPr>
              <a:t> In each case, the response reflects stimulation of a single motor neuron. (A) Change in tension in response to single motor neuron action potentials. (B) Tension in response to repetitive stimulation of the motor neurons. (C) Response to repeated stimulation at a level that evokes maximum tension. The y axis represents the force generated by each stimulus.</a:t>
            </a:r>
            <a:endParaRPr lang="de-DE" altLang="ko-KR" sz="2400">
              <a:latin typeface="Times New Roman" pitchFamily="18" charset="0"/>
              <a:ea typeface="굴림" pitchFamily="34" charset="-127"/>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F18-26"/>
          <p:cNvPicPr>
            <a:picLocks noChangeAspect="1" noChangeArrowheads="1"/>
          </p:cNvPicPr>
          <p:nvPr/>
        </p:nvPicPr>
        <p:blipFill>
          <a:blip r:embed="rId3"/>
          <a:srcRect/>
          <a:stretch>
            <a:fillRect/>
          </a:stretch>
        </p:blipFill>
        <p:spPr bwMode="auto">
          <a:xfrm>
            <a:off x="1371600" y="1524000"/>
            <a:ext cx="6858000" cy="484663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p:cNvPicPr>
            <a:picLocks noChangeAspect="1" noChangeArrowheads="1"/>
          </p:cNvPicPr>
          <p:nvPr/>
        </p:nvPicPr>
        <p:blipFill>
          <a:blip r:embed="rId3" cstate="print"/>
          <a:srcRect/>
          <a:stretch>
            <a:fillRect/>
          </a:stretch>
        </p:blipFill>
        <p:spPr bwMode="auto">
          <a:xfrm>
            <a:off x="1600200" y="1752600"/>
            <a:ext cx="6477000" cy="4335463"/>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1_21"/>
          <p:cNvPicPr>
            <a:picLocks noChangeAspect="1" noChangeArrowheads="1"/>
          </p:cNvPicPr>
          <p:nvPr/>
        </p:nvPicPr>
        <p:blipFill>
          <a:blip r:embed="rId3"/>
          <a:srcRect/>
          <a:stretch>
            <a:fillRect/>
          </a:stretch>
        </p:blipFill>
        <p:spPr bwMode="auto">
          <a:xfrm>
            <a:off x="1905000" y="1676400"/>
            <a:ext cx="5715000" cy="4946650"/>
          </a:xfrm>
          <a:prstGeom prst="rect">
            <a:avLst/>
          </a:prstGeom>
          <a:noFill/>
        </p:spPr>
      </p:pic>
      <p:sp>
        <p:nvSpPr>
          <p:cNvPr id="134147" name="Rectangle 3"/>
          <p:cNvSpPr>
            <a:spLocks noChangeArrowheads="1"/>
          </p:cNvSpPr>
          <p:nvPr/>
        </p:nvSpPr>
        <p:spPr bwMode="auto">
          <a:xfrm>
            <a:off x="1143000" y="685800"/>
            <a:ext cx="7620000" cy="730250"/>
          </a:xfrm>
          <a:prstGeom prst="rect">
            <a:avLst/>
          </a:prstGeom>
          <a:noFill/>
          <a:ln w="9525">
            <a:noFill/>
            <a:miter lim="800000"/>
            <a:headEnd/>
            <a:tailEnd/>
          </a:ln>
          <a:effectLst/>
        </p:spPr>
        <p:txBody>
          <a:bodyPr>
            <a:spAutoFit/>
          </a:bodyPr>
          <a:lstStyle/>
          <a:p>
            <a:pPr eaLnBrk="1" hangingPunct="1"/>
            <a:r>
              <a:rPr lang="de-DE" altLang="ko-KR" sz="1400" b="1">
                <a:ea typeface="굴림" pitchFamily="34" charset="-127"/>
              </a:rPr>
              <a:t>The role of gamma motor neuron activity in regulating the responses of muscle spindles.</a:t>
            </a:r>
            <a:r>
              <a:rPr lang="de-DE" altLang="ko-KR" sz="1400">
                <a:ea typeface="굴림" pitchFamily="34" charset="-127"/>
              </a:rPr>
              <a:t> The gamma motor neurons can regulate the gain of muscle spindles so that they can operate efficiently at any length of the parent muscle.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7" name="Picture 3" descr="2_10"/>
          <p:cNvPicPr>
            <a:picLocks noChangeAspect="1" noChangeArrowheads="1"/>
          </p:cNvPicPr>
          <p:nvPr/>
        </p:nvPicPr>
        <p:blipFill>
          <a:blip r:embed="rId3"/>
          <a:srcRect/>
          <a:stretch>
            <a:fillRect/>
          </a:stretch>
        </p:blipFill>
        <p:spPr bwMode="auto">
          <a:xfrm>
            <a:off x="2667000" y="1676400"/>
            <a:ext cx="4056063" cy="4876800"/>
          </a:xfrm>
          <a:prstGeom prst="rect">
            <a:avLst/>
          </a:prstGeom>
          <a:noFill/>
        </p:spPr>
      </p:pic>
      <p:sp>
        <p:nvSpPr>
          <p:cNvPr id="93188" name="Rectangle 4"/>
          <p:cNvSpPr>
            <a:spLocks noChangeArrowheads="1"/>
          </p:cNvSpPr>
          <p:nvPr/>
        </p:nvSpPr>
        <p:spPr bwMode="auto">
          <a:xfrm>
            <a:off x="990600" y="457200"/>
            <a:ext cx="7620000" cy="1155700"/>
          </a:xfrm>
          <a:prstGeom prst="rect">
            <a:avLst/>
          </a:prstGeom>
          <a:noFill/>
          <a:ln w="9525">
            <a:noFill/>
            <a:miter lim="800000"/>
            <a:headEnd/>
            <a:tailEnd/>
          </a:ln>
          <a:effectLst/>
        </p:spPr>
        <p:txBody>
          <a:bodyPr>
            <a:spAutoFit/>
          </a:bodyPr>
          <a:lstStyle/>
          <a:p>
            <a:pPr eaLnBrk="1" hangingPunct="1"/>
            <a:r>
              <a:rPr lang="de-DE" altLang="ko-KR" sz="1400">
                <a:ea typeface="굴림" pitchFamily="34" charset="-127"/>
              </a:rPr>
              <a:t>Summary view of descending pathways, showing multiple projections and different laminar locations of cortical output neurons. Note that superficial cortical laminae (II, III) project to other cortical areas, whereas deep cortical laminae (V, VI) give rise to descending projections, both pyramidal and extrapyramidal. Lamina IV (granule layer) is poorly developed in most parts of primary and secondary motor cortex.</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Dystonie"/>
          <p:cNvPicPr>
            <a:picLocks noChangeAspect="1" noChangeArrowheads="1"/>
          </p:cNvPicPr>
          <p:nvPr/>
        </p:nvPicPr>
        <p:blipFill>
          <a:blip r:embed="rId3" cstate="print"/>
          <a:srcRect/>
          <a:stretch>
            <a:fillRect/>
          </a:stretch>
        </p:blipFill>
        <p:spPr bwMode="auto">
          <a:xfrm>
            <a:off x="3581400" y="1676400"/>
            <a:ext cx="3113088"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box(out)">
                                      <p:cBhvr>
                                        <p:cTn id="7" dur="500"/>
                                        <p:tgtEl>
                                          <p:spTgt spid="6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3" name="Picture 3" descr="nrn939-f3"/>
          <p:cNvPicPr>
            <a:picLocks noChangeAspect="1" noChangeArrowheads="1"/>
          </p:cNvPicPr>
          <p:nvPr/>
        </p:nvPicPr>
        <p:blipFill>
          <a:blip r:embed="rId3"/>
          <a:srcRect/>
          <a:stretch>
            <a:fillRect/>
          </a:stretch>
        </p:blipFill>
        <p:spPr bwMode="auto">
          <a:xfrm>
            <a:off x="2286000" y="1676400"/>
            <a:ext cx="5410200" cy="4905375"/>
          </a:xfrm>
          <a:prstGeom prst="rect">
            <a:avLst/>
          </a:prstGeom>
          <a:noFill/>
        </p:spPr>
      </p:pic>
      <p:sp>
        <p:nvSpPr>
          <p:cNvPr id="76806" name="Rectangle 6"/>
          <p:cNvSpPr>
            <a:spLocks noChangeArrowheads="1"/>
          </p:cNvSpPr>
          <p:nvPr/>
        </p:nvSpPr>
        <p:spPr bwMode="auto">
          <a:xfrm>
            <a:off x="1143000" y="381000"/>
            <a:ext cx="7620000" cy="1155700"/>
          </a:xfrm>
          <a:prstGeom prst="rect">
            <a:avLst/>
          </a:prstGeom>
          <a:noFill/>
          <a:ln w="9525">
            <a:noFill/>
            <a:miter lim="800000"/>
            <a:headEnd/>
            <a:tailEnd/>
          </a:ln>
          <a:effectLst/>
        </p:spPr>
        <p:txBody>
          <a:bodyPr>
            <a:spAutoFit/>
          </a:bodyPr>
          <a:lstStyle/>
          <a:p>
            <a:pPr eaLnBrk="1" latinLnBrk="1" hangingPunct="1"/>
            <a:r>
              <a:rPr kumimoji="1" lang="de-DE" altLang="ko-KR" sz="1400" b="1">
                <a:latin typeface="Verdana" pitchFamily="34" charset="0"/>
                <a:ea typeface="굴림" pitchFamily="34" charset="-127"/>
              </a:rPr>
              <a:t>Schematic of the mechanisms that contribute to spastic paresis and spastic movement disorder.</a:t>
            </a:r>
            <a:r>
              <a:rPr kumimoji="1" lang="de-DE" altLang="ko-KR" sz="1400">
                <a:latin typeface="Verdana" pitchFamily="34" charset="0"/>
                <a:ea typeface="굴림" pitchFamily="34" charset="-127"/>
              </a:rPr>
              <a:t> A central motor lesion leads to changes in the excitability of spinal reflexes and a loss of supraspinal drive. As a consequence, changes in muscle properties occur. The combination of all sequels of the primary lesion leads to the spastic movement disorder. CNS; central nervous system. </a:t>
            </a:r>
            <a:endParaRPr kumimoji="1" lang="de-DE" altLang="ko-KR" sz="1400">
              <a:latin typeface="Times New Roman" pitchFamily="18" charset="0"/>
              <a:ea typeface="굴림" pitchFamily="34" charset="-127"/>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1295400" y="1219200"/>
            <a:ext cx="7162800" cy="990600"/>
          </a:xfrm>
          <a:solidFill>
            <a:srgbClr val="9999FF"/>
          </a:solidFill>
          <a:ln w="19050">
            <a:solidFill>
              <a:schemeClr val="tx1"/>
            </a:solidFill>
          </a:ln>
        </p:spPr>
        <p:txBody>
          <a:bodyPr anchorCtr="0">
            <a:normAutofit fontScale="90000"/>
          </a:bodyPr>
          <a:lstStyle/>
          <a:p>
            <a:r>
              <a:rPr lang="en-US" b="1" i="1" u="sng" noProof="1">
                <a:solidFill>
                  <a:srgbClr val="000000"/>
                </a:solidFill>
              </a:rPr>
              <a:t/>
            </a:r>
            <a:br>
              <a:rPr lang="en-US" b="1" i="1" u="sng" noProof="1">
                <a:solidFill>
                  <a:srgbClr val="000000"/>
                </a:solidFill>
              </a:rPr>
            </a:br>
            <a:r>
              <a:rPr lang="en-US" b="1" i="1" u="sng" noProof="1">
                <a:solidFill>
                  <a:srgbClr val="000000"/>
                </a:solidFill>
              </a:rPr>
              <a:t>Asso</a:t>
            </a:r>
            <a:r>
              <a:rPr lang="de-DE" altLang="ko-KR" b="1" i="1" u="sng">
                <a:solidFill>
                  <a:srgbClr val="000000"/>
                </a:solidFill>
                <a:ea typeface="굴림" pitchFamily="34" charset="-127"/>
              </a:rPr>
              <a:t>c</a:t>
            </a:r>
            <a:r>
              <a:rPr lang="de-DE" b="1" i="1" u="sng" noProof="1">
                <a:solidFill>
                  <a:srgbClr val="000000"/>
                </a:solidFill>
              </a:rPr>
              <a:t>i</a:t>
            </a:r>
            <a:r>
              <a:rPr lang="de-DE" altLang="ko-KR" b="1" i="1" u="sng">
                <a:solidFill>
                  <a:srgbClr val="000000"/>
                </a:solidFill>
                <a:ea typeface="굴림" pitchFamily="34" charset="-127"/>
              </a:rPr>
              <a:t>ated</a:t>
            </a:r>
            <a:r>
              <a:rPr lang="de-DE" b="1" i="1" u="sng" noProof="1">
                <a:solidFill>
                  <a:srgbClr val="000000"/>
                </a:solidFill>
              </a:rPr>
              <a:t> Rea</a:t>
            </a:r>
            <a:r>
              <a:rPr lang="de-DE" altLang="ko-KR" b="1" i="1" u="sng">
                <a:solidFill>
                  <a:srgbClr val="000000"/>
                </a:solidFill>
                <a:ea typeface="굴림" pitchFamily="34" charset="-127"/>
              </a:rPr>
              <a:t>c</a:t>
            </a:r>
            <a:r>
              <a:rPr lang="de-DE" b="1" i="1" u="sng" noProof="1">
                <a:solidFill>
                  <a:srgbClr val="000000"/>
                </a:solidFill>
              </a:rPr>
              <a:t>tion</a:t>
            </a:r>
            <a:r>
              <a:rPr lang="de-DE" altLang="ko-KR" b="1" i="1" u="sng">
                <a:solidFill>
                  <a:srgbClr val="000000"/>
                </a:solidFill>
                <a:ea typeface="굴림" pitchFamily="34" charset="-127"/>
              </a:rPr>
              <a:t>s</a:t>
            </a:r>
            <a:r>
              <a:rPr lang="de-DE" b="1" i="1" u="sng" noProof="1">
                <a:solidFill>
                  <a:srgbClr val="000000"/>
                </a:solidFill>
              </a:rPr>
              <a:t/>
            </a:r>
            <a:br>
              <a:rPr lang="de-DE" b="1" i="1" u="sng" noProof="1">
                <a:solidFill>
                  <a:srgbClr val="000000"/>
                </a:solidFill>
              </a:rPr>
            </a:br>
            <a:endParaRPr lang="de-DE" altLang="ko-KR" b="1" i="1" u="sng">
              <a:solidFill>
                <a:srgbClr val="000000"/>
              </a:solidFill>
              <a:ea typeface="굴림" pitchFamily="34" charset="-127"/>
            </a:endParaRPr>
          </a:p>
        </p:txBody>
      </p:sp>
      <p:sp>
        <p:nvSpPr>
          <p:cNvPr id="154627" name="Rectangle 3"/>
          <p:cNvSpPr>
            <a:spLocks noGrp="1" noChangeArrowheads="1"/>
          </p:cNvSpPr>
          <p:nvPr>
            <p:ph idx="1"/>
          </p:nvPr>
        </p:nvSpPr>
        <p:spPr>
          <a:xfrm>
            <a:off x="990600" y="3276600"/>
            <a:ext cx="7772400" cy="2514600"/>
          </a:xfrm>
          <a:solidFill>
            <a:srgbClr val="9999FF"/>
          </a:solidFill>
          <a:ln>
            <a:solidFill>
              <a:schemeClr val="tx1"/>
            </a:solidFill>
          </a:ln>
        </p:spPr>
        <p:txBody>
          <a:bodyPr/>
          <a:lstStyle/>
          <a:p>
            <a:pPr>
              <a:buFont typeface="Wingdings" pitchFamily="2" charset="2"/>
              <a:buNone/>
            </a:pPr>
            <a:r>
              <a:rPr lang="ko-KR" altLang="de-DE" b="1">
                <a:effectLst>
                  <a:outerShdw blurRad="38100" dist="38100" dir="2700000" algn="tl">
                    <a:srgbClr val="000000"/>
                  </a:outerShdw>
                </a:effectLst>
                <a:ea typeface="굴림" pitchFamily="34" charset="-127"/>
              </a:rPr>
              <a:t>    </a:t>
            </a:r>
            <a:r>
              <a:rPr lang="de-DE" altLang="ko-KR" b="1">
                <a:effectLst>
                  <a:outerShdw blurRad="38100" dist="38100" dir="2700000" algn="tl">
                    <a:srgbClr val="000000"/>
                  </a:outerShdw>
                </a:effectLst>
                <a:ea typeface="굴림" pitchFamily="34" charset="-127"/>
              </a:rPr>
              <a:t>are involuntary reactions to stimuli beyond the individuals level or threshold of inhibitory or modulatory control </a:t>
            </a:r>
            <a:r>
              <a:rPr lang="de-DE" altLang="ko-KR" sz="2000" b="1">
                <a:effectLst>
                  <a:outerShdw blurRad="38100" dist="38100" dir="2700000" algn="tl">
                    <a:srgbClr val="000000"/>
                  </a:outerShdw>
                </a:effectLst>
                <a:ea typeface="굴림" pitchFamily="34" charset="-127"/>
              </a:rPr>
              <a:t>						Stephenson et al 1998</a:t>
            </a:r>
          </a:p>
          <a:p>
            <a:pPr>
              <a:buFont typeface="Wingdings" pitchFamily="2" charset="2"/>
              <a:buNone/>
            </a:pPr>
            <a:endParaRPr lang="de-DE" altLang="ko-KR" sz="2000">
              <a:effectLst>
                <a:outerShdw blurRad="38100" dist="38100" dir="2700000" algn="tl">
                  <a:srgbClr val="000000"/>
                </a:outerShdw>
              </a:effectLst>
              <a:ea typeface="굴림" pitchFamily="34" charset="-127"/>
            </a:endParaRPr>
          </a:p>
          <a:p>
            <a:endParaRPr lang="ko-KR" altLang="de-DE" sz="2000">
              <a:effectLst>
                <a:outerShdw blurRad="38100" dist="38100" dir="2700000" algn="tl">
                  <a:srgbClr val="000000"/>
                </a:outerShdw>
              </a:effectLst>
              <a:ea typeface="굴림" pitchFamily="34" charset="-127"/>
            </a:endParaRPr>
          </a:p>
        </p:txBody>
      </p:sp>
    </p:spTree>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7497763" y="6248400"/>
            <a:ext cx="1111250" cy="304800"/>
          </a:xfrm>
          <a:prstGeom prst="rect">
            <a:avLst/>
          </a:prstGeom>
          <a:noFill/>
          <a:ln w="9525">
            <a:noFill/>
            <a:miter lim="800000"/>
            <a:headEnd/>
            <a:tailEnd/>
          </a:ln>
          <a:effectLst/>
        </p:spPr>
        <p:txBody>
          <a:bodyPr wrap="none">
            <a:spAutoFit/>
          </a:bodyPr>
          <a:lstStyle/>
          <a:p>
            <a:pPr algn="ctr"/>
            <a:r>
              <a:rPr lang="de-DE" altLang="ko-KR" sz="1400" b="1">
                <a:ea typeface="굴림" pitchFamily="34" charset="-127"/>
              </a:rPr>
              <a:t>KIDD, 1988</a:t>
            </a:r>
            <a:endParaRPr lang="de-DE" altLang="ko-KR" sz="1400" b="1">
              <a:latin typeface="Tahoma" pitchFamily="34" charset="0"/>
              <a:ea typeface="굴림" pitchFamily="34" charset="-127"/>
            </a:endParaRPr>
          </a:p>
        </p:txBody>
      </p:sp>
      <p:sp>
        <p:nvSpPr>
          <p:cNvPr id="109571" name="AutoShape 3"/>
          <p:cNvSpPr>
            <a:spLocks noChangeArrowheads="1"/>
          </p:cNvSpPr>
          <p:nvPr/>
        </p:nvSpPr>
        <p:spPr bwMode="auto">
          <a:xfrm>
            <a:off x="2590800" y="2590800"/>
            <a:ext cx="457200" cy="533400"/>
          </a:xfrm>
          <a:prstGeom prst="downArrow">
            <a:avLst>
              <a:gd name="adj1" fmla="val 50000"/>
              <a:gd name="adj2" fmla="val 29167"/>
            </a:avLst>
          </a:prstGeom>
          <a:solidFill>
            <a:srgbClr val="0000CC"/>
          </a:solidFill>
          <a:ln w="9525">
            <a:solidFill>
              <a:schemeClr val="tx1"/>
            </a:solidFill>
            <a:miter lim="800000"/>
            <a:headEnd/>
            <a:tailEnd/>
          </a:ln>
          <a:effectLst/>
        </p:spPr>
        <p:txBody>
          <a:bodyPr vert="eaVert" wrap="none" anchor="ctr"/>
          <a:lstStyle/>
          <a:p>
            <a:endParaRPr lang="en-US"/>
          </a:p>
        </p:txBody>
      </p:sp>
      <p:sp>
        <p:nvSpPr>
          <p:cNvPr id="109572" name="AutoShape 4"/>
          <p:cNvSpPr>
            <a:spLocks noChangeArrowheads="1"/>
          </p:cNvSpPr>
          <p:nvPr/>
        </p:nvSpPr>
        <p:spPr bwMode="auto">
          <a:xfrm>
            <a:off x="5943600" y="2590800"/>
            <a:ext cx="457200" cy="533400"/>
          </a:xfrm>
          <a:prstGeom prst="downArrow">
            <a:avLst>
              <a:gd name="adj1" fmla="val 50000"/>
              <a:gd name="adj2" fmla="val 29167"/>
            </a:avLst>
          </a:prstGeom>
          <a:solidFill>
            <a:srgbClr val="CC3300"/>
          </a:solidFill>
          <a:ln w="9525">
            <a:solidFill>
              <a:schemeClr val="tx1"/>
            </a:solidFill>
            <a:miter lim="800000"/>
            <a:headEnd/>
            <a:tailEnd/>
          </a:ln>
          <a:effectLst/>
        </p:spPr>
        <p:txBody>
          <a:bodyPr vert="eaVert" wrap="none" anchor="ctr"/>
          <a:lstStyle/>
          <a:p>
            <a:endParaRPr lang="en-US"/>
          </a:p>
        </p:txBody>
      </p:sp>
      <p:sp>
        <p:nvSpPr>
          <p:cNvPr id="109573" name="Rectangle 5"/>
          <p:cNvSpPr>
            <a:spLocks noChangeArrowheads="1"/>
          </p:cNvSpPr>
          <p:nvPr/>
        </p:nvSpPr>
        <p:spPr bwMode="auto">
          <a:xfrm>
            <a:off x="1676400" y="1676400"/>
            <a:ext cx="2209800" cy="914400"/>
          </a:xfrm>
          <a:prstGeom prst="rect">
            <a:avLst/>
          </a:prstGeom>
          <a:solidFill>
            <a:srgbClr val="FF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pPr algn="ctr" eaLnBrk="1" hangingPunct="1"/>
            <a:r>
              <a:rPr lang="de-CH" sz="2000" b="1">
                <a:solidFill>
                  <a:srgbClr val="0000CC"/>
                </a:solidFill>
                <a:latin typeface="Tahoma" pitchFamily="34" charset="0"/>
              </a:rPr>
              <a:t>Activity</a:t>
            </a:r>
            <a:endParaRPr lang="de-CH" sz="1600">
              <a:solidFill>
                <a:srgbClr val="0000CC"/>
              </a:solidFill>
              <a:latin typeface="Tahoma" pitchFamily="34" charset="0"/>
            </a:endParaRPr>
          </a:p>
        </p:txBody>
      </p:sp>
      <p:sp>
        <p:nvSpPr>
          <p:cNvPr id="109574" name="Rectangle 6"/>
          <p:cNvSpPr>
            <a:spLocks noChangeArrowheads="1"/>
          </p:cNvSpPr>
          <p:nvPr/>
        </p:nvSpPr>
        <p:spPr bwMode="auto">
          <a:xfrm>
            <a:off x="5105400" y="1676400"/>
            <a:ext cx="2209800" cy="914400"/>
          </a:xfrm>
          <a:prstGeom prst="rect">
            <a:avLst/>
          </a:prstGeom>
          <a:solidFill>
            <a:srgbClr val="FF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pPr algn="ctr" eaLnBrk="1" hangingPunct="1"/>
            <a:r>
              <a:rPr lang="de-CH" sz="1600" b="1">
                <a:solidFill>
                  <a:srgbClr val="0000CC"/>
                </a:solidFill>
                <a:latin typeface="Tahoma" pitchFamily="34" charset="0"/>
              </a:rPr>
              <a:t>Inactivity</a:t>
            </a:r>
          </a:p>
          <a:p>
            <a:pPr algn="ctr" eaLnBrk="1" hangingPunct="1"/>
            <a:r>
              <a:rPr lang="de-CH" sz="1600" b="1">
                <a:solidFill>
                  <a:srgbClr val="0000CC"/>
                </a:solidFill>
                <a:latin typeface="Tahoma" pitchFamily="34" charset="0"/>
              </a:rPr>
              <a:t>Unnatural activity</a:t>
            </a:r>
          </a:p>
          <a:p>
            <a:pPr algn="ctr" eaLnBrk="1" hangingPunct="1"/>
            <a:r>
              <a:rPr lang="de-CH" sz="1600" b="1">
                <a:solidFill>
                  <a:srgbClr val="0000CC"/>
                </a:solidFill>
                <a:latin typeface="Tahoma" pitchFamily="34" charset="0"/>
              </a:rPr>
              <a:t>Impaired activity</a:t>
            </a:r>
            <a:endParaRPr lang="de-CH" sz="1600">
              <a:solidFill>
                <a:srgbClr val="0000CC"/>
              </a:solidFill>
              <a:latin typeface="Tahoma" pitchFamily="34" charset="0"/>
            </a:endParaRPr>
          </a:p>
        </p:txBody>
      </p:sp>
      <p:sp>
        <p:nvSpPr>
          <p:cNvPr id="109575" name="Rectangle 7"/>
          <p:cNvSpPr>
            <a:spLocks noChangeArrowheads="1"/>
          </p:cNvSpPr>
          <p:nvPr/>
        </p:nvSpPr>
        <p:spPr bwMode="auto">
          <a:xfrm>
            <a:off x="1981200" y="3429000"/>
            <a:ext cx="4953000" cy="914400"/>
          </a:xfrm>
          <a:prstGeom prst="rect">
            <a:avLst/>
          </a:prstGeom>
          <a:solidFill>
            <a:srgbClr val="FF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pPr algn="ctr" eaLnBrk="1" hangingPunct="1"/>
            <a:r>
              <a:rPr lang="de-CH" sz="1600" b="1">
                <a:solidFill>
                  <a:srgbClr val="0000CC"/>
                </a:solidFill>
                <a:latin typeface="Tahoma" pitchFamily="34" charset="0"/>
              </a:rPr>
              <a:t>All changes make NEUROPLASTICITY</a:t>
            </a:r>
            <a:endParaRPr lang="de-CH" sz="1600">
              <a:solidFill>
                <a:srgbClr val="0000CC"/>
              </a:solidFill>
              <a:latin typeface="Tahoma" pitchFamily="34" charset="0"/>
            </a:endParaRPr>
          </a:p>
        </p:txBody>
      </p:sp>
      <p:sp>
        <p:nvSpPr>
          <p:cNvPr id="109576" name="Rectangle 8"/>
          <p:cNvSpPr>
            <a:spLocks noChangeArrowheads="1"/>
          </p:cNvSpPr>
          <p:nvPr/>
        </p:nvSpPr>
        <p:spPr bwMode="auto">
          <a:xfrm>
            <a:off x="1676400" y="5181600"/>
            <a:ext cx="2057400" cy="990600"/>
          </a:xfrm>
          <a:prstGeom prst="rect">
            <a:avLst/>
          </a:prstGeom>
          <a:solidFill>
            <a:srgbClr val="FF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pPr algn="ctr" eaLnBrk="1" hangingPunct="1"/>
            <a:r>
              <a:rPr lang="de-CH" sz="2000" b="1">
                <a:solidFill>
                  <a:srgbClr val="0000CC"/>
                </a:solidFill>
                <a:latin typeface="Tahoma" pitchFamily="34" charset="0"/>
              </a:rPr>
              <a:t>Advantage</a:t>
            </a:r>
            <a:endParaRPr lang="de-CH" sz="1600">
              <a:solidFill>
                <a:srgbClr val="0000CC"/>
              </a:solidFill>
              <a:latin typeface="Tahoma" pitchFamily="34" charset="0"/>
            </a:endParaRPr>
          </a:p>
        </p:txBody>
      </p:sp>
      <p:sp>
        <p:nvSpPr>
          <p:cNvPr id="109577" name="Rectangle 9"/>
          <p:cNvSpPr>
            <a:spLocks noChangeArrowheads="1"/>
          </p:cNvSpPr>
          <p:nvPr/>
        </p:nvSpPr>
        <p:spPr bwMode="auto">
          <a:xfrm>
            <a:off x="5029200" y="5105400"/>
            <a:ext cx="2057400" cy="1066800"/>
          </a:xfrm>
          <a:prstGeom prst="rect">
            <a:avLst/>
          </a:prstGeom>
          <a:solidFill>
            <a:srgbClr val="FF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pPr algn="ctr" eaLnBrk="1" hangingPunct="1"/>
            <a:r>
              <a:rPr lang="de-CH" sz="2000" b="1">
                <a:solidFill>
                  <a:srgbClr val="0000CC"/>
                </a:solidFill>
                <a:latin typeface="Tahoma" pitchFamily="34" charset="0"/>
              </a:rPr>
              <a:t>Disadvantage</a:t>
            </a:r>
            <a:endParaRPr lang="de-CH" sz="1600">
              <a:solidFill>
                <a:srgbClr val="0000CC"/>
              </a:solidFill>
              <a:latin typeface="Tahoma" pitchFamily="34" charset="0"/>
            </a:endParaRPr>
          </a:p>
        </p:txBody>
      </p:sp>
      <p:sp>
        <p:nvSpPr>
          <p:cNvPr id="109578" name="AutoShape 10"/>
          <p:cNvSpPr>
            <a:spLocks noChangeArrowheads="1"/>
          </p:cNvSpPr>
          <p:nvPr/>
        </p:nvSpPr>
        <p:spPr bwMode="auto">
          <a:xfrm>
            <a:off x="5943600" y="4343400"/>
            <a:ext cx="457200" cy="533400"/>
          </a:xfrm>
          <a:prstGeom prst="downArrow">
            <a:avLst>
              <a:gd name="adj1" fmla="val 50000"/>
              <a:gd name="adj2" fmla="val 29167"/>
            </a:avLst>
          </a:prstGeom>
          <a:solidFill>
            <a:srgbClr val="CC3300"/>
          </a:solidFill>
          <a:ln w="9525">
            <a:solidFill>
              <a:schemeClr val="tx1"/>
            </a:solidFill>
            <a:miter lim="800000"/>
            <a:headEnd/>
            <a:tailEnd/>
          </a:ln>
          <a:effectLst/>
        </p:spPr>
        <p:txBody>
          <a:bodyPr vert="eaVert" wrap="none" anchor="ctr"/>
          <a:lstStyle/>
          <a:p>
            <a:endParaRPr lang="en-US"/>
          </a:p>
        </p:txBody>
      </p:sp>
      <p:sp>
        <p:nvSpPr>
          <p:cNvPr id="109579" name="AutoShape 11"/>
          <p:cNvSpPr>
            <a:spLocks noChangeArrowheads="1"/>
          </p:cNvSpPr>
          <p:nvPr/>
        </p:nvSpPr>
        <p:spPr bwMode="auto">
          <a:xfrm>
            <a:off x="2590800" y="4343400"/>
            <a:ext cx="457200" cy="533400"/>
          </a:xfrm>
          <a:prstGeom prst="downArrow">
            <a:avLst>
              <a:gd name="adj1" fmla="val 50000"/>
              <a:gd name="adj2" fmla="val 29167"/>
            </a:avLst>
          </a:prstGeom>
          <a:solidFill>
            <a:srgbClr val="0000CC"/>
          </a:solidFill>
          <a:ln w="9525">
            <a:solidFill>
              <a:schemeClr val="tx1"/>
            </a:solidFill>
            <a:miter lim="800000"/>
            <a:headEnd/>
            <a:tailEnd/>
          </a:ln>
          <a:effectLst/>
        </p:spPr>
        <p:txBody>
          <a:bodyPr vert="eaVert"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9573"/>
                                        </p:tgtEl>
                                        <p:attrNameLst>
                                          <p:attrName>style.visibility</p:attrName>
                                        </p:attrNameLst>
                                      </p:cBhvr>
                                      <p:to>
                                        <p:strVal val="visible"/>
                                      </p:to>
                                    </p:set>
                                    <p:anim calcmode="lin" valueType="num">
                                      <p:cBhvr>
                                        <p:cTn id="7" dur="500" fill="hold"/>
                                        <p:tgtEl>
                                          <p:spTgt spid="109573"/>
                                        </p:tgtEl>
                                        <p:attrNameLst>
                                          <p:attrName>ppt_w</p:attrName>
                                        </p:attrNameLst>
                                      </p:cBhvr>
                                      <p:tavLst>
                                        <p:tav tm="0">
                                          <p:val>
                                            <p:fltVal val="0"/>
                                          </p:val>
                                        </p:tav>
                                        <p:tav tm="100000">
                                          <p:val>
                                            <p:strVal val="#ppt_w"/>
                                          </p:val>
                                        </p:tav>
                                      </p:tavLst>
                                    </p:anim>
                                    <p:anim calcmode="lin" valueType="num">
                                      <p:cBhvr>
                                        <p:cTn id="8" dur="500" fill="hold"/>
                                        <p:tgtEl>
                                          <p:spTgt spid="10957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9574"/>
                                        </p:tgtEl>
                                        <p:attrNameLst>
                                          <p:attrName>style.visibility</p:attrName>
                                        </p:attrNameLst>
                                      </p:cBhvr>
                                      <p:to>
                                        <p:strVal val="visible"/>
                                      </p:to>
                                    </p:set>
                                    <p:anim calcmode="lin" valueType="num">
                                      <p:cBhvr>
                                        <p:cTn id="13" dur="500" fill="hold"/>
                                        <p:tgtEl>
                                          <p:spTgt spid="109574"/>
                                        </p:tgtEl>
                                        <p:attrNameLst>
                                          <p:attrName>ppt_w</p:attrName>
                                        </p:attrNameLst>
                                      </p:cBhvr>
                                      <p:tavLst>
                                        <p:tav tm="0">
                                          <p:val>
                                            <p:fltVal val="0"/>
                                          </p:val>
                                        </p:tav>
                                        <p:tav tm="100000">
                                          <p:val>
                                            <p:strVal val="#ppt_w"/>
                                          </p:val>
                                        </p:tav>
                                      </p:tavLst>
                                    </p:anim>
                                    <p:anim calcmode="lin" valueType="num">
                                      <p:cBhvr>
                                        <p:cTn id="14" dur="500" fill="hold"/>
                                        <p:tgtEl>
                                          <p:spTgt spid="10957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9575"/>
                                        </p:tgtEl>
                                        <p:attrNameLst>
                                          <p:attrName>style.visibility</p:attrName>
                                        </p:attrNameLst>
                                      </p:cBhvr>
                                      <p:to>
                                        <p:strVal val="visible"/>
                                      </p:to>
                                    </p:set>
                                    <p:anim calcmode="lin" valueType="num">
                                      <p:cBhvr>
                                        <p:cTn id="19" dur="500" fill="hold"/>
                                        <p:tgtEl>
                                          <p:spTgt spid="109575"/>
                                        </p:tgtEl>
                                        <p:attrNameLst>
                                          <p:attrName>ppt_w</p:attrName>
                                        </p:attrNameLst>
                                      </p:cBhvr>
                                      <p:tavLst>
                                        <p:tav tm="0">
                                          <p:val>
                                            <p:fltVal val="0"/>
                                          </p:val>
                                        </p:tav>
                                        <p:tav tm="100000">
                                          <p:val>
                                            <p:strVal val="#ppt_w"/>
                                          </p:val>
                                        </p:tav>
                                      </p:tavLst>
                                    </p:anim>
                                    <p:anim calcmode="lin" valueType="num">
                                      <p:cBhvr>
                                        <p:cTn id="20" dur="500" fill="hold"/>
                                        <p:tgtEl>
                                          <p:spTgt spid="10957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09576"/>
                                        </p:tgtEl>
                                        <p:attrNameLst>
                                          <p:attrName>style.visibility</p:attrName>
                                        </p:attrNameLst>
                                      </p:cBhvr>
                                      <p:to>
                                        <p:strVal val="visible"/>
                                      </p:to>
                                    </p:set>
                                    <p:anim calcmode="lin" valueType="num">
                                      <p:cBhvr>
                                        <p:cTn id="25" dur="500" fill="hold"/>
                                        <p:tgtEl>
                                          <p:spTgt spid="109576"/>
                                        </p:tgtEl>
                                        <p:attrNameLst>
                                          <p:attrName>ppt_w</p:attrName>
                                        </p:attrNameLst>
                                      </p:cBhvr>
                                      <p:tavLst>
                                        <p:tav tm="0">
                                          <p:val>
                                            <p:fltVal val="0"/>
                                          </p:val>
                                        </p:tav>
                                        <p:tav tm="100000">
                                          <p:val>
                                            <p:strVal val="#ppt_w"/>
                                          </p:val>
                                        </p:tav>
                                      </p:tavLst>
                                    </p:anim>
                                    <p:anim calcmode="lin" valueType="num">
                                      <p:cBhvr>
                                        <p:cTn id="26" dur="500" fill="hold"/>
                                        <p:tgtEl>
                                          <p:spTgt spid="109576"/>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09577"/>
                                        </p:tgtEl>
                                        <p:attrNameLst>
                                          <p:attrName>style.visibility</p:attrName>
                                        </p:attrNameLst>
                                      </p:cBhvr>
                                      <p:to>
                                        <p:strVal val="visible"/>
                                      </p:to>
                                    </p:set>
                                    <p:anim calcmode="lin" valueType="num">
                                      <p:cBhvr>
                                        <p:cTn id="31" dur="500" fill="hold"/>
                                        <p:tgtEl>
                                          <p:spTgt spid="109577"/>
                                        </p:tgtEl>
                                        <p:attrNameLst>
                                          <p:attrName>ppt_w</p:attrName>
                                        </p:attrNameLst>
                                      </p:cBhvr>
                                      <p:tavLst>
                                        <p:tav tm="0">
                                          <p:val>
                                            <p:fltVal val="0"/>
                                          </p:val>
                                        </p:tav>
                                        <p:tav tm="100000">
                                          <p:val>
                                            <p:strVal val="#ppt_w"/>
                                          </p:val>
                                        </p:tav>
                                      </p:tavLst>
                                    </p:anim>
                                    <p:anim calcmode="lin" valueType="num">
                                      <p:cBhvr>
                                        <p:cTn id="32" dur="500" fill="hold"/>
                                        <p:tgtEl>
                                          <p:spTgt spid="109577"/>
                                        </p:tgtEl>
                                        <p:attrNameLst>
                                          <p:attrName>ppt_h</p:attrName>
                                        </p:attrNameLst>
                                      </p:cBhvr>
                                      <p:tavLst>
                                        <p:tav tm="0">
                                          <p:val>
                                            <p:fltVal val="0"/>
                                          </p:val>
                                        </p:tav>
                                        <p:tav tm="100000">
                                          <p:val>
                                            <p:strVal val="#ppt_h"/>
                                          </p:val>
                                        </p:tav>
                                      </p:tavLst>
                                    </p:anim>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499"/>
                                          </p:stCondLst>
                                        </p:cTn>
                                        <p:tgtEl>
                                          <p:spTgt spid="1095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autoUpdateAnimBg="0"/>
      <p:bldP spid="109573" grpId="0" animBg="1" autoUpdateAnimBg="0"/>
      <p:bldP spid="109574" grpId="0" animBg="1" autoUpdateAnimBg="0"/>
      <p:bldP spid="109575" grpId="0" animBg="1" autoUpdateAnimBg="0"/>
      <p:bldP spid="109576" grpId="0" animBg="1" autoUpdateAnimBg="0"/>
      <p:bldP spid="109577"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1" name="Picture 3" descr="2_12"/>
          <p:cNvPicPr>
            <a:picLocks noChangeAspect="1" noChangeArrowheads="1"/>
          </p:cNvPicPr>
          <p:nvPr/>
        </p:nvPicPr>
        <p:blipFill>
          <a:blip r:embed="rId3"/>
          <a:srcRect/>
          <a:stretch>
            <a:fillRect/>
          </a:stretch>
        </p:blipFill>
        <p:spPr bwMode="auto">
          <a:xfrm>
            <a:off x="2133600" y="1676400"/>
            <a:ext cx="5791200" cy="4895850"/>
          </a:xfrm>
          <a:prstGeom prst="rect">
            <a:avLst/>
          </a:prstGeom>
          <a:noFill/>
        </p:spPr>
      </p:pic>
      <p:sp>
        <p:nvSpPr>
          <p:cNvPr id="94212" name="Rectangle 4"/>
          <p:cNvSpPr>
            <a:spLocks noChangeArrowheads="1"/>
          </p:cNvSpPr>
          <p:nvPr/>
        </p:nvSpPr>
        <p:spPr bwMode="auto">
          <a:xfrm>
            <a:off x="990600" y="609600"/>
            <a:ext cx="7848600" cy="822325"/>
          </a:xfrm>
          <a:prstGeom prst="rect">
            <a:avLst/>
          </a:prstGeom>
          <a:noFill/>
          <a:ln w="9525">
            <a:noFill/>
            <a:miter lim="800000"/>
            <a:headEnd/>
            <a:tailEnd/>
          </a:ln>
          <a:effectLst/>
        </p:spPr>
        <p:txBody>
          <a:bodyPr>
            <a:spAutoFit/>
          </a:bodyPr>
          <a:lstStyle/>
          <a:p>
            <a:pPr eaLnBrk="1" hangingPunct="1"/>
            <a:r>
              <a:rPr lang="de-DE" altLang="ko-KR" sz="2400">
                <a:latin typeface="Times New Roman" pitchFamily="18" charset="0"/>
                <a:ea typeface="굴림" pitchFamily="34" charset="-127"/>
              </a:rPr>
              <a:t>The lateral and ventral corticospinal tracts in the human nervous system, one crossed, one uncrossed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5" name="Picture 3" descr="2_13"/>
          <p:cNvPicPr>
            <a:picLocks noChangeAspect="1" noChangeArrowheads="1"/>
          </p:cNvPicPr>
          <p:nvPr/>
        </p:nvPicPr>
        <p:blipFill>
          <a:blip r:embed="rId3"/>
          <a:srcRect/>
          <a:stretch>
            <a:fillRect/>
          </a:stretch>
        </p:blipFill>
        <p:spPr bwMode="auto">
          <a:xfrm>
            <a:off x="1981200" y="1676400"/>
            <a:ext cx="5638800" cy="4946650"/>
          </a:xfrm>
          <a:prstGeom prst="rect">
            <a:avLst/>
          </a:prstGeom>
          <a:noFill/>
        </p:spPr>
      </p:pic>
      <p:sp>
        <p:nvSpPr>
          <p:cNvPr id="95236" name="Rectangle 4"/>
          <p:cNvSpPr>
            <a:spLocks noChangeArrowheads="1"/>
          </p:cNvSpPr>
          <p:nvPr/>
        </p:nvSpPr>
        <p:spPr bwMode="auto">
          <a:xfrm>
            <a:off x="1066800" y="762000"/>
            <a:ext cx="7391400" cy="730250"/>
          </a:xfrm>
          <a:prstGeom prst="rect">
            <a:avLst/>
          </a:prstGeom>
          <a:noFill/>
          <a:ln w="9525">
            <a:noFill/>
            <a:miter lim="800000"/>
            <a:headEnd/>
            <a:tailEnd/>
          </a:ln>
          <a:effectLst/>
        </p:spPr>
        <p:txBody>
          <a:bodyPr>
            <a:spAutoFit/>
          </a:bodyPr>
          <a:lstStyle/>
          <a:p>
            <a:pPr eaLnBrk="1" hangingPunct="1"/>
            <a:r>
              <a:rPr lang="de-DE" altLang="ko-KR" sz="1400">
                <a:ea typeface="굴림" pitchFamily="34" charset="-127"/>
              </a:rPr>
              <a:t>Regional blood flow to the motor cortices under different behavioral conditions. Simple finger flexion, finger movement sequence (performance) and finger movement sequence (mental rehearsal).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9" name="Picture 3" descr="2_14"/>
          <p:cNvPicPr>
            <a:picLocks noChangeAspect="1" noChangeArrowheads="1"/>
          </p:cNvPicPr>
          <p:nvPr/>
        </p:nvPicPr>
        <p:blipFill>
          <a:blip r:embed="rId3"/>
          <a:srcRect/>
          <a:stretch>
            <a:fillRect/>
          </a:stretch>
        </p:blipFill>
        <p:spPr bwMode="auto">
          <a:xfrm>
            <a:off x="1600200" y="2209800"/>
            <a:ext cx="6503988" cy="4079875"/>
          </a:xfrm>
          <a:prstGeom prst="rect">
            <a:avLst/>
          </a:prstGeom>
          <a:noFill/>
        </p:spPr>
      </p:pic>
      <p:sp>
        <p:nvSpPr>
          <p:cNvPr id="96260" name="Rectangle 4"/>
          <p:cNvSpPr>
            <a:spLocks noChangeArrowheads="1"/>
          </p:cNvSpPr>
          <p:nvPr/>
        </p:nvSpPr>
        <p:spPr bwMode="auto">
          <a:xfrm>
            <a:off x="1143000" y="381000"/>
            <a:ext cx="7543800" cy="1187450"/>
          </a:xfrm>
          <a:prstGeom prst="rect">
            <a:avLst/>
          </a:prstGeom>
          <a:noFill/>
          <a:ln w="9525">
            <a:noFill/>
            <a:miter lim="800000"/>
            <a:headEnd/>
            <a:tailEnd/>
          </a:ln>
          <a:effectLst/>
        </p:spPr>
        <p:txBody>
          <a:bodyPr>
            <a:spAutoFit/>
          </a:bodyPr>
          <a:lstStyle/>
          <a:p>
            <a:pPr eaLnBrk="1" hangingPunct="1"/>
            <a:r>
              <a:rPr lang="de-DE" altLang="ko-KR" sz="2400">
                <a:latin typeface="Times New Roman" pitchFamily="18" charset="0"/>
                <a:ea typeface="굴림" pitchFamily="34" charset="-127"/>
              </a:rPr>
              <a:t>The Babinski sign. Following damage to descending motor pathways, stroking the sole of the foot causes an abnormal fanning of the toes and the extension of the big toe.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3" name="Picture 3" descr="2_06"/>
          <p:cNvPicPr>
            <a:picLocks noChangeAspect="1" noChangeArrowheads="1"/>
          </p:cNvPicPr>
          <p:nvPr/>
        </p:nvPicPr>
        <p:blipFill>
          <a:blip r:embed="rId3"/>
          <a:srcRect/>
          <a:stretch>
            <a:fillRect/>
          </a:stretch>
        </p:blipFill>
        <p:spPr bwMode="auto">
          <a:xfrm>
            <a:off x="1295400" y="2819400"/>
            <a:ext cx="7239000" cy="3000375"/>
          </a:xfrm>
          <a:prstGeom prst="rect">
            <a:avLst/>
          </a:prstGeom>
          <a:noFill/>
        </p:spPr>
      </p:pic>
      <p:sp>
        <p:nvSpPr>
          <p:cNvPr id="102404" name="Rectangle 4"/>
          <p:cNvSpPr>
            <a:spLocks noChangeArrowheads="1"/>
          </p:cNvSpPr>
          <p:nvPr/>
        </p:nvSpPr>
        <p:spPr bwMode="auto">
          <a:xfrm>
            <a:off x="1295400" y="609600"/>
            <a:ext cx="7010400" cy="1006475"/>
          </a:xfrm>
          <a:prstGeom prst="rect">
            <a:avLst/>
          </a:prstGeom>
          <a:noFill/>
          <a:ln w="9525">
            <a:noFill/>
            <a:miter lim="800000"/>
            <a:headEnd/>
            <a:tailEnd/>
          </a:ln>
          <a:effectLst/>
        </p:spPr>
        <p:txBody>
          <a:bodyPr>
            <a:spAutoFit/>
          </a:bodyPr>
          <a:lstStyle/>
          <a:p>
            <a:pPr eaLnBrk="1" hangingPunct="1"/>
            <a:r>
              <a:rPr lang="de-DE" altLang="ko-KR" sz="2000">
                <a:ea typeface="굴림" pitchFamily="34" charset="-127"/>
              </a:rPr>
              <a:t>Feedforward and feedback mechanisms of postural control. Feedforward for anticipated postural instability and feedback for unanticipated postural instability.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3" name="Picture 3" descr="2_15"/>
          <p:cNvPicPr>
            <a:picLocks noChangeAspect="1" noChangeArrowheads="1"/>
          </p:cNvPicPr>
          <p:nvPr/>
        </p:nvPicPr>
        <p:blipFill>
          <a:blip r:embed="rId3"/>
          <a:srcRect/>
          <a:stretch>
            <a:fillRect/>
          </a:stretch>
        </p:blipFill>
        <p:spPr bwMode="auto">
          <a:xfrm>
            <a:off x="2362200" y="1676400"/>
            <a:ext cx="4745038" cy="4876800"/>
          </a:xfrm>
          <a:prstGeom prst="rect">
            <a:avLst/>
          </a:prstGeom>
          <a:noFill/>
        </p:spPr>
      </p:pic>
      <p:sp>
        <p:nvSpPr>
          <p:cNvPr id="97284" name="Rectangle 4"/>
          <p:cNvSpPr>
            <a:spLocks noChangeArrowheads="1"/>
          </p:cNvSpPr>
          <p:nvPr/>
        </p:nvSpPr>
        <p:spPr bwMode="auto">
          <a:xfrm>
            <a:off x="1143000" y="533400"/>
            <a:ext cx="7086600" cy="1006475"/>
          </a:xfrm>
          <a:prstGeom prst="rect">
            <a:avLst/>
          </a:prstGeom>
          <a:noFill/>
          <a:ln w="9525">
            <a:noFill/>
            <a:miter lim="800000"/>
            <a:headEnd/>
            <a:tailEnd/>
          </a:ln>
          <a:effectLst/>
        </p:spPr>
        <p:txBody>
          <a:bodyPr>
            <a:spAutoFit/>
          </a:bodyPr>
          <a:lstStyle/>
          <a:p>
            <a:pPr eaLnBrk="1" hangingPunct="1"/>
            <a:r>
              <a:rPr lang="de-DE" altLang="ko-KR" sz="1000">
                <a:ea typeface="굴림" pitchFamily="34" charset="-127"/>
              </a:rPr>
              <a:t>Summary of corticospinal circuit connections mediating fine control of the wrist and fingers, as indicated by experiments in awake, behaving monkeys. A F, clusters of pyramidal tract neurons in the motor cortex. Groups (pools) of motoneurons to different types of muscles: the six extensors were extensors carpi ulnaris (ECU), digitorum communis (EDG), digitorum 2 and 3 (ED2, 3), digitorum 4 and 5 (ED4, 5), carpi radialis longus (ECR-L), and carpi radialis brevis (ECR-B); the six flexors were flexors carpi radialis (FCR), digitorum profunds (FDP), carpi ulnaris (FCU), digitorum sublimis (FDS), plamaris longus (PL), and pronator teres (PT). Open profiles excitatory actions; filled profiles, inhibitory actions.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7" name="Picture 3" descr="2_16"/>
          <p:cNvPicPr>
            <a:picLocks noChangeAspect="1" noChangeArrowheads="1"/>
          </p:cNvPicPr>
          <p:nvPr/>
        </p:nvPicPr>
        <p:blipFill>
          <a:blip r:embed="rId3"/>
          <a:srcRect/>
          <a:stretch>
            <a:fillRect/>
          </a:stretch>
        </p:blipFill>
        <p:spPr bwMode="auto">
          <a:xfrm>
            <a:off x="2971800" y="1676400"/>
            <a:ext cx="4024313" cy="4876800"/>
          </a:xfrm>
          <a:prstGeom prst="rect">
            <a:avLst/>
          </a:prstGeom>
          <a:noFill/>
        </p:spPr>
      </p:pic>
      <p:sp>
        <p:nvSpPr>
          <p:cNvPr id="98308" name="Rectangle 4"/>
          <p:cNvSpPr>
            <a:spLocks noChangeArrowheads="1"/>
          </p:cNvSpPr>
          <p:nvPr/>
        </p:nvSpPr>
        <p:spPr bwMode="auto">
          <a:xfrm>
            <a:off x="1295400" y="457200"/>
            <a:ext cx="7239000" cy="1187450"/>
          </a:xfrm>
          <a:prstGeom prst="rect">
            <a:avLst/>
          </a:prstGeom>
          <a:noFill/>
          <a:ln w="9525">
            <a:noFill/>
            <a:miter lim="800000"/>
            <a:headEnd/>
            <a:tailEnd/>
          </a:ln>
          <a:effectLst/>
        </p:spPr>
        <p:txBody>
          <a:bodyPr>
            <a:spAutoFit/>
          </a:bodyPr>
          <a:lstStyle/>
          <a:p>
            <a:pPr eaLnBrk="1" hangingPunct="1"/>
            <a:r>
              <a:rPr lang="de-DE" altLang="ko-KR" sz="2400">
                <a:latin typeface="Times New Roman" pitchFamily="18" charset="0"/>
                <a:ea typeface="굴림" pitchFamily="34" charset="-127"/>
              </a:rPr>
              <a:t>The topography of organization in the corticospinal tract is preserved in the axons as they descend into the brainstem.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1" name="Picture 3" descr="2_09"/>
          <p:cNvPicPr>
            <a:picLocks noChangeAspect="1" noChangeArrowheads="1"/>
          </p:cNvPicPr>
          <p:nvPr/>
        </p:nvPicPr>
        <p:blipFill>
          <a:blip r:embed="rId3"/>
          <a:srcRect/>
          <a:stretch>
            <a:fillRect/>
          </a:stretch>
        </p:blipFill>
        <p:spPr bwMode="auto">
          <a:xfrm>
            <a:off x="2590800" y="1676400"/>
            <a:ext cx="3617913" cy="4876800"/>
          </a:xfrm>
          <a:prstGeom prst="rect">
            <a:avLst/>
          </a:prstGeom>
          <a:noFill/>
        </p:spPr>
      </p:pic>
      <p:sp>
        <p:nvSpPr>
          <p:cNvPr id="99332" name="Rectangle 4"/>
          <p:cNvSpPr>
            <a:spLocks noChangeArrowheads="1"/>
          </p:cNvSpPr>
          <p:nvPr/>
        </p:nvSpPr>
        <p:spPr bwMode="auto">
          <a:xfrm>
            <a:off x="1219200" y="533400"/>
            <a:ext cx="7391400" cy="1187450"/>
          </a:xfrm>
          <a:prstGeom prst="rect">
            <a:avLst/>
          </a:prstGeom>
          <a:noFill/>
          <a:ln w="9525">
            <a:noFill/>
            <a:miter lim="800000"/>
            <a:headEnd/>
            <a:tailEnd/>
          </a:ln>
          <a:effectLst/>
        </p:spPr>
        <p:txBody>
          <a:bodyPr>
            <a:spAutoFit/>
          </a:bodyPr>
          <a:lstStyle/>
          <a:p>
            <a:pPr eaLnBrk="1" hangingPunct="1"/>
            <a:r>
              <a:rPr lang="de-DE" altLang="ko-KR" sz="2400">
                <a:latin typeface="Times New Roman" pitchFamily="18" charset="0"/>
                <a:ea typeface="굴림" pitchFamily="34" charset="-127"/>
              </a:rPr>
              <a:t>Principal regions of the human brain involved in immediate motor control through descending fibers to motoneurons.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5" name="Picture 3" descr="2_08"/>
          <p:cNvPicPr>
            <a:picLocks noChangeAspect="1" noChangeArrowheads="1"/>
          </p:cNvPicPr>
          <p:nvPr/>
        </p:nvPicPr>
        <p:blipFill>
          <a:blip r:embed="rId3"/>
          <a:srcRect/>
          <a:stretch>
            <a:fillRect/>
          </a:stretch>
        </p:blipFill>
        <p:spPr bwMode="auto">
          <a:xfrm>
            <a:off x="2133600" y="1676400"/>
            <a:ext cx="5105400" cy="4908550"/>
          </a:xfrm>
          <a:prstGeom prst="rect">
            <a:avLst/>
          </a:prstGeom>
          <a:noFill/>
        </p:spPr>
      </p:pic>
      <p:sp>
        <p:nvSpPr>
          <p:cNvPr id="100356" name="Rectangle 4"/>
          <p:cNvSpPr>
            <a:spLocks noChangeArrowheads="1"/>
          </p:cNvSpPr>
          <p:nvPr/>
        </p:nvSpPr>
        <p:spPr bwMode="auto">
          <a:xfrm>
            <a:off x="838200" y="838200"/>
            <a:ext cx="8077200" cy="396875"/>
          </a:xfrm>
          <a:prstGeom prst="rect">
            <a:avLst/>
          </a:prstGeom>
          <a:noFill/>
          <a:ln w="9525">
            <a:noFill/>
            <a:miter lim="800000"/>
            <a:headEnd/>
            <a:tailEnd/>
          </a:ln>
          <a:effectLst/>
        </p:spPr>
        <p:txBody>
          <a:bodyPr>
            <a:spAutoFit/>
          </a:bodyPr>
          <a:lstStyle/>
          <a:p>
            <a:pPr eaLnBrk="1" hangingPunct="1"/>
            <a:r>
              <a:rPr lang="de-DE" altLang="ko-KR" sz="2000">
                <a:ea typeface="굴림" pitchFamily="34" charset="-127"/>
              </a:rPr>
              <a:t>Topographic map of the body musculature in the primary motor cortex.</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430213"/>
            <a:ext cx="8229600" cy="987425"/>
          </a:xfrm>
        </p:spPr>
        <p:txBody>
          <a:bodyPr/>
          <a:lstStyle/>
          <a:p>
            <a:r>
              <a:rPr lang="en-US" altLang="ko-KR">
                <a:ea typeface="굴림" pitchFamily="34" charset="-127"/>
              </a:rPr>
              <a:t>DESCENDING PATHWAY</a:t>
            </a:r>
          </a:p>
        </p:txBody>
      </p:sp>
      <p:pic>
        <p:nvPicPr>
          <p:cNvPr id="92166" name="Picture 6" descr="2_11"/>
          <p:cNvPicPr>
            <a:picLocks noChangeAspect="1" noChangeArrowheads="1"/>
          </p:cNvPicPr>
          <p:nvPr/>
        </p:nvPicPr>
        <p:blipFill>
          <a:blip r:embed="rId3"/>
          <a:srcRect/>
          <a:stretch>
            <a:fillRect/>
          </a:stretch>
        </p:blipFill>
        <p:spPr bwMode="auto">
          <a:xfrm>
            <a:off x="1600200" y="1676400"/>
            <a:ext cx="3289300" cy="48768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1371600" y="1066800"/>
            <a:ext cx="7010400" cy="914400"/>
          </a:xfrm>
          <a:solidFill>
            <a:srgbClr val="9999FF"/>
          </a:solidFill>
          <a:ln w="19050">
            <a:solidFill>
              <a:schemeClr val="tx1"/>
            </a:solidFill>
          </a:ln>
        </p:spPr>
        <p:txBody>
          <a:bodyPr anchorCtr="0">
            <a:normAutofit fontScale="90000"/>
          </a:bodyPr>
          <a:lstStyle/>
          <a:p>
            <a:r>
              <a:rPr lang="en-US" b="1" i="1" u="sng" noProof="1">
                <a:solidFill>
                  <a:srgbClr val="000000"/>
                </a:solidFill>
              </a:rPr>
              <a:t/>
            </a:r>
            <a:br>
              <a:rPr lang="en-US" b="1" i="1" u="sng" noProof="1">
                <a:solidFill>
                  <a:srgbClr val="000000"/>
                </a:solidFill>
              </a:rPr>
            </a:br>
            <a:r>
              <a:rPr lang="en-US" b="1" i="1" u="sng" noProof="1">
                <a:solidFill>
                  <a:srgbClr val="000000"/>
                </a:solidFill>
              </a:rPr>
              <a:t>Asso</a:t>
            </a:r>
            <a:r>
              <a:rPr lang="de-DE" altLang="ko-KR" b="1" i="1" u="sng">
                <a:solidFill>
                  <a:srgbClr val="000000"/>
                </a:solidFill>
                <a:ea typeface="굴림" pitchFamily="34" charset="-127"/>
              </a:rPr>
              <a:t>c</a:t>
            </a:r>
            <a:r>
              <a:rPr lang="de-DE" b="1" i="1" u="sng" noProof="1">
                <a:solidFill>
                  <a:srgbClr val="000000"/>
                </a:solidFill>
              </a:rPr>
              <a:t>i</a:t>
            </a:r>
            <a:r>
              <a:rPr lang="de-DE" altLang="ko-KR" b="1" i="1" u="sng">
                <a:solidFill>
                  <a:srgbClr val="000000"/>
                </a:solidFill>
                <a:ea typeface="굴림" pitchFamily="34" charset="-127"/>
              </a:rPr>
              <a:t>ated</a:t>
            </a:r>
            <a:r>
              <a:rPr lang="de-DE" b="1" i="1" u="sng" noProof="1">
                <a:solidFill>
                  <a:srgbClr val="000000"/>
                </a:solidFill>
              </a:rPr>
              <a:t> Rea</a:t>
            </a:r>
            <a:r>
              <a:rPr lang="de-DE" altLang="ko-KR" b="1" i="1" u="sng">
                <a:solidFill>
                  <a:srgbClr val="000000"/>
                </a:solidFill>
                <a:ea typeface="굴림" pitchFamily="34" charset="-127"/>
              </a:rPr>
              <a:t>c</a:t>
            </a:r>
            <a:r>
              <a:rPr lang="de-DE" b="1" i="1" u="sng" noProof="1">
                <a:solidFill>
                  <a:srgbClr val="000000"/>
                </a:solidFill>
              </a:rPr>
              <a:t>tion</a:t>
            </a:r>
            <a:r>
              <a:rPr lang="de-DE" altLang="ko-KR" b="1" i="1" u="sng">
                <a:solidFill>
                  <a:srgbClr val="000000"/>
                </a:solidFill>
                <a:ea typeface="굴림" pitchFamily="34" charset="-127"/>
              </a:rPr>
              <a:t>s</a:t>
            </a:r>
            <a:r>
              <a:rPr lang="de-DE" b="1" i="1" u="sng" noProof="1">
                <a:solidFill>
                  <a:srgbClr val="000000"/>
                </a:solidFill>
              </a:rPr>
              <a:t/>
            </a:r>
            <a:br>
              <a:rPr lang="de-DE" b="1" i="1" u="sng" noProof="1">
                <a:solidFill>
                  <a:srgbClr val="000000"/>
                </a:solidFill>
              </a:rPr>
            </a:br>
            <a:endParaRPr lang="de-DE" altLang="ko-KR" b="1" i="1" u="sng">
              <a:solidFill>
                <a:srgbClr val="000000"/>
              </a:solidFill>
              <a:ea typeface="굴림" pitchFamily="34" charset="-127"/>
            </a:endParaRPr>
          </a:p>
        </p:txBody>
      </p:sp>
      <p:sp>
        <p:nvSpPr>
          <p:cNvPr id="155651" name="Rectangle 3"/>
          <p:cNvSpPr>
            <a:spLocks noGrp="1" noChangeArrowheads="1"/>
          </p:cNvSpPr>
          <p:nvPr>
            <p:ph idx="1"/>
          </p:nvPr>
        </p:nvSpPr>
        <p:spPr>
          <a:xfrm>
            <a:off x="704850" y="3278188"/>
            <a:ext cx="7405688" cy="1762125"/>
          </a:xfrm>
          <a:solidFill>
            <a:srgbClr val="9999FF"/>
          </a:solidFill>
          <a:ln w="19050">
            <a:solidFill>
              <a:schemeClr val="tx1"/>
            </a:solidFill>
          </a:ln>
        </p:spPr>
        <p:txBody>
          <a:bodyPr/>
          <a:lstStyle/>
          <a:p>
            <a:pPr>
              <a:buFont typeface="Wingdings" pitchFamily="2" charset="2"/>
              <a:buNone/>
            </a:pPr>
            <a:r>
              <a:rPr lang="ko-KR" altLang="de-DE" sz="2800" b="1">
                <a:effectLst>
                  <a:outerShdw blurRad="38100" dist="38100" dir="2700000" algn="tl">
                    <a:srgbClr val="000000"/>
                  </a:outerShdw>
                </a:effectLst>
                <a:ea typeface="굴림" pitchFamily="34" charset="-127"/>
              </a:rPr>
              <a:t>		</a:t>
            </a:r>
            <a:r>
              <a:rPr lang="de-DE" altLang="ko-KR" sz="2800" b="1">
                <a:effectLst>
                  <a:outerShdw blurRad="38100" dist="38100" dir="2700000" algn="tl">
                    <a:srgbClr val="000000"/>
                  </a:outerShdw>
                </a:effectLst>
                <a:ea typeface="굴림" pitchFamily="34" charset="-127"/>
              </a:rPr>
              <a:t>They are compensatory answers</a:t>
            </a:r>
          </a:p>
          <a:p>
            <a:pPr>
              <a:buFont typeface="Wingdings" pitchFamily="2" charset="2"/>
              <a:buNone/>
            </a:pPr>
            <a:r>
              <a:rPr lang="de-DE" altLang="ko-KR" sz="2800" b="1">
                <a:effectLst>
                  <a:outerShdw blurRad="38100" dist="38100" dir="2700000" algn="tl">
                    <a:srgbClr val="000000"/>
                  </a:outerShdw>
                </a:effectLst>
                <a:ea typeface="굴림" pitchFamily="34" charset="-127"/>
              </a:rPr>
              <a:t>		 for the loss of postural control</a:t>
            </a:r>
          </a:p>
          <a:p>
            <a:pPr>
              <a:buFont typeface="Wingdings" pitchFamily="2" charset="2"/>
              <a:buNone/>
            </a:pPr>
            <a:endParaRPr lang="ko-KR" altLang="de-DE" sz="2800">
              <a:effectLst>
                <a:outerShdw blurRad="38100" dist="38100" dir="2700000" algn="tl">
                  <a:srgbClr val="000000"/>
                </a:outerShdw>
              </a:effectLst>
              <a:ea typeface="굴림" pitchFamily="34" charset="-127"/>
            </a:endParaRPr>
          </a:p>
        </p:txBody>
      </p:sp>
    </p:spTree>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7" name="Picture 5" descr="1_17"/>
          <p:cNvPicPr>
            <a:picLocks noChangeAspect="1" noChangeArrowheads="1"/>
          </p:cNvPicPr>
          <p:nvPr/>
        </p:nvPicPr>
        <p:blipFill>
          <a:blip r:embed="rId3"/>
          <a:srcRect/>
          <a:stretch>
            <a:fillRect/>
          </a:stretch>
        </p:blipFill>
        <p:spPr bwMode="auto">
          <a:xfrm>
            <a:off x="990600" y="76200"/>
            <a:ext cx="3886200" cy="6629400"/>
          </a:xfrm>
          <a:prstGeom prst="rect">
            <a:avLst/>
          </a:prstGeom>
          <a:noFill/>
        </p:spPr>
      </p:pic>
      <p:sp>
        <p:nvSpPr>
          <p:cNvPr id="79878" name="Rectangle 6"/>
          <p:cNvSpPr>
            <a:spLocks noChangeArrowheads="1"/>
          </p:cNvSpPr>
          <p:nvPr/>
        </p:nvSpPr>
        <p:spPr bwMode="auto">
          <a:xfrm>
            <a:off x="6096000" y="1981200"/>
            <a:ext cx="2819400" cy="2585323"/>
          </a:xfrm>
          <a:prstGeom prst="rect">
            <a:avLst/>
          </a:prstGeom>
          <a:noFill/>
          <a:ln w="9525">
            <a:noFill/>
            <a:miter lim="800000"/>
            <a:headEnd/>
            <a:tailEnd/>
          </a:ln>
          <a:effectLst/>
        </p:spPr>
        <p:txBody>
          <a:bodyPr wrap="square">
            <a:spAutoFit/>
          </a:bodyPr>
          <a:lstStyle/>
          <a:p>
            <a:pPr eaLnBrk="1" hangingPunct="1"/>
            <a:r>
              <a:rPr lang="de-DE" altLang="ko-KR" b="1" dirty="0">
                <a:ea typeface="굴림" pitchFamily="34" charset="-127"/>
              </a:rPr>
              <a:t>Stretch reflex circuitry</a:t>
            </a:r>
            <a:r>
              <a:rPr lang="de-DE" altLang="ko-KR" dirty="0">
                <a:ea typeface="굴림" pitchFamily="34" charset="-127"/>
              </a:rPr>
              <a:t>, including a diagram of the muscle spindle (the sensory receptor that initiates the stretch reflex). The stretch reflex serves as a negative feedback loop to regulate muscle length.</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5" name="Picture 3" descr="2_03"/>
          <p:cNvPicPr>
            <a:picLocks noChangeAspect="1" noChangeArrowheads="1"/>
          </p:cNvPicPr>
          <p:nvPr/>
        </p:nvPicPr>
        <p:blipFill>
          <a:blip r:embed="rId3"/>
          <a:srcRect/>
          <a:stretch>
            <a:fillRect/>
          </a:stretch>
        </p:blipFill>
        <p:spPr bwMode="auto">
          <a:xfrm>
            <a:off x="1524000" y="1676400"/>
            <a:ext cx="6400800" cy="4916488"/>
          </a:xfrm>
          <a:prstGeom prst="rect">
            <a:avLst/>
          </a:prstGeom>
          <a:noFill/>
        </p:spPr>
      </p:pic>
      <p:sp>
        <p:nvSpPr>
          <p:cNvPr id="105476" name="Rectangle 4"/>
          <p:cNvSpPr>
            <a:spLocks noChangeArrowheads="1"/>
          </p:cNvSpPr>
          <p:nvPr/>
        </p:nvSpPr>
        <p:spPr bwMode="auto">
          <a:xfrm>
            <a:off x="1066800" y="533400"/>
            <a:ext cx="7696200" cy="1006475"/>
          </a:xfrm>
          <a:prstGeom prst="rect">
            <a:avLst/>
          </a:prstGeom>
          <a:noFill/>
          <a:ln w="9525">
            <a:noFill/>
            <a:miter lim="800000"/>
            <a:headEnd/>
            <a:tailEnd/>
          </a:ln>
          <a:effectLst/>
        </p:spPr>
        <p:txBody>
          <a:bodyPr>
            <a:spAutoFit/>
          </a:bodyPr>
          <a:lstStyle/>
          <a:p>
            <a:pPr eaLnBrk="1" hangingPunct="1"/>
            <a:r>
              <a:rPr lang="de-DE" altLang="ko-KR" sz="1500">
                <a:ea typeface="굴림" pitchFamily="34" charset="-127"/>
              </a:rPr>
              <a:t>Diagram of the descending projections from the brainstem to the spinal cord. Pathways that influence motor neurons in the medial part of the ventral horn originate in the superior colliculus, reticular formation, and vestibular nucleus. Pathways that influence motor neurons in the lateral part originate in the red nucleus.</a:t>
            </a:r>
            <a:r>
              <a:rPr lang="de-DE" altLang="ko-KR" sz="1500">
                <a:latin typeface="Times New Roman" pitchFamily="18" charset="0"/>
                <a:ea typeface="굴림" pitchFamily="34" charset="-127"/>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9" name="Picture 3" descr="2_02"/>
          <p:cNvPicPr>
            <a:picLocks noChangeAspect="1" noChangeArrowheads="1"/>
          </p:cNvPicPr>
          <p:nvPr/>
        </p:nvPicPr>
        <p:blipFill>
          <a:blip r:embed="rId3"/>
          <a:srcRect/>
          <a:stretch>
            <a:fillRect/>
          </a:stretch>
        </p:blipFill>
        <p:spPr bwMode="auto">
          <a:xfrm>
            <a:off x="3048000" y="1676400"/>
            <a:ext cx="3176588" cy="4906963"/>
          </a:xfrm>
          <a:prstGeom prst="rect">
            <a:avLst/>
          </a:prstGeom>
          <a:noFill/>
        </p:spPr>
      </p:pic>
      <p:sp>
        <p:nvSpPr>
          <p:cNvPr id="106500" name="Rectangle 4"/>
          <p:cNvSpPr>
            <a:spLocks noChangeArrowheads="1"/>
          </p:cNvSpPr>
          <p:nvPr/>
        </p:nvSpPr>
        <p:spPr bwMode="auto">
          <a:xfrm>
            <a:off x="990600" y="381000"/>
            <a:ext cx="7848600" cy="1190625"/>
          </a:xfrm>
          <a:prstGeom prst="rect">
            <a:avLst/>
          </a:prstGeom>
          <a:noFill/>
          <a:ln w="9525">
            <a:noFill/>
            <a:miter lim="800000"/>
            <a:headEnd/>
            <a:tailEnd/>
          </a:ln>
          <a:effectLst/>
        </p:spPr>
        <p:txBody>
          <a:bodyPr>
            <a:spAutoFit/>
          </a:bodyPr>
          <a:lstStyle/>
          <a:p>
            <a:pPr eaLnBrk="1" hangingPunct="1"/>
            <a:r>
              <a:rPr lang="de-DE" altLang="ko-KR">
                <a:ea typeface="굴림" pitchFamily="34" charset="-127"/>
              </a:rPr>
              <a:t>Interneurons that supply the medial region of the verbal horn are situated medially in the intermediate zone of the spinal cord gray matter and have axons that extend over a number of spinal cord segments and terminate bilaterally.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1" name="Picture 3" descr="nrn939-f2"/>
          <p:cNvPicPr>
            <a:picLocks noChangeAspect="1" noChangeArrowheads="1"/>
          </p:cNvPicPr>
          <p:nvPr/>
        </p:nvPicPr>
        <p:blipFill>
          <a:blip r:embed="rId3"/>
          <a:srcRect/>
          <a:stretch>
            <a:fillRect/>
          </a:stretch>
        </p:blipFill>
        <p:spPr bwMode="auto">
          <a:xfrm>
            <a:off x="2133600" y="1752600"/>
            <a:ext cx="5791200" cy="4738688"/>
          </a:xfrm>
          <a:prstGeom prst="rect">
            <a:avLst/>
          </a:prstGeom>
          <a:noFill/>
        </p:spPr>
      </p:pic>
      <p:sp>
        <p:nvSpPr>
          <p:cNvPr id="78852" name="Rectangle 4"/>
          <p:cNvSpPr>
            <a:spLocks noChangeArrowheads="1"/>
          </p:cNvSpPr>
          <p:nvPr/>
        </p:nvSpPr>
        <p:spPr bwMode="auto">
          <a:xfrm>
            <a:off x="990600" y="457200"/>
            <a:ext cx="7543800" cy="1184275"/>
          </a:xfrm>
          <a:prstGeom prst="rect">
            <a:avLst/>
          </a:prstGeom>
          <a:noFill/>
          <a:ln w="9525">
            <a:noFill/>
            <a:miter lim="800000"/>
            <a:headEnd/>
            <a:tailEnd/>
          </a:ln>
          <a:effectLst/>
        </p:spPr>
        <p:txBody>
          <a:bodyPr>
            <a:spAutoFit/>
          </a:bodyPr>
          <a:lstStyle/>
          <a:p>
            <a:pPr eaLnBrk="1" latinLnBrk="1" hangingPunct="1"/>
            <a:r>
              <a:rPr kumimoji="1" lang="de-DE" altLang="ko-KR" sz="900">
                <a:latin typeface="Times New Roman"/>
                <a:ea typeface="굴림" pitchFamily="34" charset="-127"/>
              </a:rPr>
              <a:t> </a:t>
            </a:r>
            <a:r>
              <a:rPr kumimoji="1" lang="de-DE" altLang="ko-KR" sz="900" b="1">
                <a:latin typeface="Verdana" pitchFamily="34" charset="0"/>
                <a:ea typeface="굴림" pitchFamily="34" charset="-127"/>
              </a:rPr>
              <a:t>Schematic drawing of the neuronal mechanisms involved in human gait.</a:t>
            </a:r>
            <a:r>
              <a:rPr kumimoji="1" lang="de-DE" altLang="ko-KR" sz="900">
                <a:latin typeface="Verdana" pitchFamily="34" charset="0"/>
                <a:ea typeface="굴림" pitchFamily="34" charset="-127"/>
              </a:rPr>
              <a:t> </a:t>
            </a:r>
            <a:r>
              <a:rPr kumimoji="1" lang="de-DE" altLang="ko-KR" sz="900">
                <a:latin typeface="Times New Roman"/>
                <a:ea typeface="굴림" pitchFamily="34" charset="-127"/>
              </a:rPr>
              <a:t> </a:t>
            </a:r>
            <a:r>
              <a:rPr kumimoji="1" lang="de-DE" altLang="ko-KR" sz="900">
                <a:latin typeface="Verdana" pitchFamily="34" charset="0"/>
                <a:ea typeface="굴림" pitchFamily="34" charset="-127"/>
              </a:rPr>
              <a:t> </a:t>
            </a:r>
            <a:r>
              <a:rPr kumimoji="1" lang="de-DE" altLang="ko-KR" sz="900" b="1">
                <a:latin typeface="Verdana" pitchFamily="34" charset="0"/>
                <a:ea typeface="굴림" pitchFamily="34" charset="-127"/>
              </a:rPr>
              <a:t>a</a:t>
            </a:r>
            <a:r>
              <a:rPr kumimoji="1" lang="de-DE" altLang="ko-KR" sz="900">
                <a:latin typeface="Verdana" pitchFamily="34" charset="0"/>
                <a:ea typeface="굴림" pitchFamily="34" charset="-127"/>
              </a:rPr>
              <a:t> | Physiological condition. Leg muscles become activated by a programmed pattern that is generated in spinal neuronal circuits (turquoise pathway). This pattern is modulated by multisensory afferent input, which adapts the pattern to meet existing requirements. Both the programmed pattern and the reflex mechanisms are under supraspinal control. In addition, there is differential neuronal control of leg extensor and flexor muscles. Whereas extensors are mainly activated by proprioceptive feedback, the flexors are predominantly under central control. </a:t>
            </a:r>
            <a:r>
              <a:rPr kumimoji="1" lang="de-DE" altLang="ko-KR" sz="900" b="1">
                <a:latin typeface="Verdana" pitchFamily="34" charset="0"/>
                <a:ea typeface="굴림" pitchFamily="34" charset="-127"/>
              </a:rPr>
              <a:t>b</a:t>
            </a:r>
            <a:r>
              <a:rPr kumimoji="1" lang="de-DE" altLang="ko-KR" sz="900">
                <a:latin typeface="Verdana" pitchFamily="34" charset="0"/>
                <a:ea typeface="굴림" pitchFamily="34" charset="-127"/>
              </a:rPr>
              <a:t> | Proposed situation in Parkinson's disease. In this condition, a load-related impairment of proprioceptive feedback can be assumed (dotted lines). This leads to reduced leg extensor activation during the stance phase, which is poorly adapted to actual requirements (for example, ground conditions). </a:t>
            </a:r>
            <a:endParaRPr kumimoji="1" lang="de-DE" altLang="ko-KR" sz="2400">
              <a:latin typeface="Times New Roman" pitchFamily="18" charset="0"/>
              <a:ea typeface="굴림" pitchFamily="34" charset="-127"/>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371600" y="4017963"/>
            <a:ext cx="6858000" cy="2840037"/>
          </a:xfrm>
          <a:prstGeom prst="rect">
            <a:avLst/>
          </a:prstGeom>
          <a:noFill/>
          <a:ln w="9525">
            <a:solidFill>
              <a:srgbClr val="0000CC"/>
            </a:solidFill>
            <a:miter lim="800000"/>
            <a:headEnd/>
            <a:tailEnd/>
          </a:ln>
          <a:effectLst>
            <a:prstShdw prst="shdw17" dist="17961" dir="2700000">
              <a:srgbClr val="0000CC">
                <a:gamma/>
                <a:shade val="60000"/>
                <a:invGamma/>
              </a:srgbClr>
            </a:prstShdw>
          </a:effectLst>
        </p:spPr>
        <p:txBody>
          <a:bodyPr>
            <a:spAutoFit/>
          </a:bodyPr>
          <a:lstStyle/>
          <a:p>
            <a:pPr>
              <a:spcBef>
                <a:spcPct val="50000"/>
              </a:spcBef>
            </a:pPr>
            <a:r>
              <a:rPr lang="es-ES_tradnl" sz="2400"/>
              <a:t>The phenomena of spasticity can be seen as the </a:t>
            </a:r>
            <a:r>
              <a:rPr lang="es-ES_tradnl" altLang="ko-KR" sz="2400">
                <a:ea typeface="굴림" pitchFamily="34" charset="-127"/>
              </a:rPr>
              <a:t>r</a:t>
            </a:r>
            <a:r>
              <a:rPr lang="es-ES_tradnl" sz="2400"/>
              <a:t>esult of plastic re-organisation of responses in the spinal cord, released partially or wholly from cortical and subcortical controll.</a:t>
            </a:r>
            <a:r>
              <a:rPr lang="es-ES_tradnl" sz="2400">
                <a:latin typeface="Tahoma" pitchFamily="34" charset="0"/>
              </a:rPr>
              <a:t>	</a:t>
            </a:r>
            <a:r>
              <a:rPr lang="es-ES_tradnl" sz="2400">
                <a:solidFill>
                  <a:srgbClr val="FFFF00"/>
                </a:solidFill>
                <a:latin typeface="Tahoma" pitchFamily="34" charset="0"/>
              </a:rPr>
              <a:t>										</a:t>
            </a:r>
            <a:r>
              <a:rPr lang="es-ES_tradnl" sz="2400">
                <a:latin typeface="Tahoma" pitchFamily="34" charset="0"/>
              </a:rPr>
              <a:t>Lance, 1980</a:t>
            </a:r>
            <a:r>
              <a:rPr lang="en-US" altLang="ko-KR" sz="2400">
                <a:latin typeface="Verdana" pitchFamily="34" charset="0"/>
                <a:ea typeface="굴림" pitchFamily="34" charset="-127"/>
              </a:rPr>
              <a:t> </a:t>
            </a:r>
          </a:p>
          <a:p>
            <a:pPr>
              <a:spcBef>
                <a:spcPct val="50000"/>
              </a:spcBef>
            </a:pPr>
            <a:endParaRPr lang="es-ES_tradnl" sz="2400">
              <a:latin typeface="Tahoma" pitchFamily="34" charset="0"/>
            </a:endParaRPr>
          </a:p>
        </p:txBody>
      </p:sp>
      <p:pic>
        <p:nvPicPr>
          <p:cNvPr id="6150" name="Picture 6" descr="page2"/>
          <p:cNvPicPr>
            <a:picLocks noChangeAspect="1" noChangeArrowheads="1"/>
          </p:cNvPicPr>
          <p:nvPr/>
        </p:nvPicPr>
        <p:blipFill>
          <a:blip r:embed="rId3"/>
          <a:srcRect/>
          <a:stretch>
            <a:fillRect/>
          </a:stretch>
        </p:blipFill>
        <p:spPr bwMode="auto">
          <a:xfrm>
            <a:off x="2514600" y="304800"/>
            <a:ext cx="2490788" cy="3429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7" name="Picture 3" descr="1_13"/>
          <p:cNvPicPr>
            <a:picLocks noChangeAspect="1" noChangeArrowheads="1"/>
          </p:cNvPicPr>
          <p:nvPr/>
        </p:nvPicPr>
        <p:blipFill>
          <a:blip r:embed="rId3"/>
          <a:srcRect/>
          <a:stretch>
            <a:fillRect/>
          </a:stretch>
        </p:blipFill>
        <p:spPr bwMode="auto">
          <a:xfrm>
            <a:off x="3124200" y="1676400"/>
            <a:ext cx="3973513" cy="4926013"/>
          </a:xfrm>
          <a:prstGeom prst="rect">
            <a:avLst/>
          </a:prstGeom>
          <a:noFill/>
        </p:spPr>
      </p:pic>
      <p:sp>
        <p:nvSpPr>
          <p:cNvPr id="82948" name="Rectangle 4"/>
          <p:cNvSpPr>
            <a:spLocks noChangeArrowheads="1"/>
          </p:cNvSpPr>
          <p:nvPr/>
        </p:nvSpPr>
        <p:spPr bwMode="auto">
          <a:xfrm>
            <a:off x="990600" y="762000"/>
            <a:ext cx="7848600" cy="701675"/>
          </a:xfrm>
          <a:prstGeom prst="rect">
            <a:avLst/>
          </a:prstGeom>
          <a:noFill/>
          <a:ln w="9525">
            <a:noFill/>
            <a:miter lim="800000"/>
            <a:headEnd/>
            <a:tailEnd/>
          </a:ln>
          <a:effectLst/>
        </p:spPr>
        <p:txBody>
          <a:bodyPr>
            <a:spAutoFit/>
          </a:bodyPr>
          <a:lstStyle/>
          <a:p>
            <a:pPr eaLnBrk="1" hangingPunct="1"/>
            <a:r>
              <a:rPr lang="de-DE" altLang="ko-KR" sz="2000">
                <a:ea typeface="굴림" pitchFamily="34" charset="-127"/>
              </a:rPr>
              <a:t>Organization of motor neurons in the ventral horn of the spinal cord demonstrated by retrograde labeling from individual muscles.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1" name="Picture 3" descr="1_14"/>
          <p:cNvPicPr>
            <a:picLocks noChangeAspect="1" noChangeArrowheads="1"/>
          </p:cNvPicPr>
          <p:nvPr/>
        </p:nvPicPr>
        <p:blipFill>
          <a:blip r:embed="rId3"/>
          <a:srcRect/>
          <a:stretch>
            <a:fillRect/>
          </a:stretch>
        </p:blipFill>
        <p:spPr bwMode="auto">
          <a:xfrm>
            <a:off x="3200400" y="1676400"/>
            <a:ext cx="3871913" cy="4876800"/>
          </a:xfrm>
          <a:prstGeom prst="rect">
            <a:avLst/>
          </a:prstGeom>
          <a:noFill/>
        </p:spPr>
      </p:pic>
      <p:sp>
        <p:nvSpPr>
          <p:cNvPr id="83972" name="Rectangle 4"/>
          <p:cNvSpPr>
            <a:spLocks noChangeArrowheads="1"/>
          </p:cNvSpPr>
          <p:nvPr/>
        </p:nvSpPr>
        <p:spPr bwMode="auto">
          <a:xfrm>
            <a:off x="1066800" y="609600"/>
            <a:ext cx="7772400" cy="942975"/>
          </a:xfrm>
          <a:prstGeom prst="rect">
            <a:avLst/>
          </a:prstGeom>
          <a:noFill/>
          <a:ln w="9525">
            <a:noFill/>
            <a:miter lim="800000"/>
            <a:headEnd/>
            <a:tailEnd/>
          </a:ln>
          <a:effectLst/>
        </p:spPr>
        <p:txBody>
          <a:bodyPr>
            <a:spAutoFit/>
          </a:bodyPr>
          <a:lstStyle/>
          <a:p>
            <a:pPr eaLnBrk="1" hangingPunct="1"/>
            <a:r>
              <a:rPr lang="de-DE" altLang="ko-KR" sz="1400">
                <a:ea typeface="굴림" pitchFamily="34" charset="-127"/>
              </a:rPr>
              <a:t>Diagram illustrating the position of the Ia inhibitory interneuron (Ia IN) as an integrating node in a number of spinal circuits. Excitatory neurons and synaptic terminals are indicated by open profiles, inhibitory by closed profiles. FRA, flexor reflex afferents; MN, motorneuron; Ia afferent, sensory nerve from muscle spindle.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5" name="Picture 3" descr="1_15"/>
          <p:cNvPicPr>
            <a:picLocks noChangeAspect="1" noChangeArrowheads="1"/>
          </p:cNvPicPr>
          <p:nvPr/>
        </p:nvPicPr>
        <p:blipFill>
          <a:blip r:embed="rId3"/>
          <a:srcRect/>
          <a:stretch>
            <a:fillRect/>
          </a:stretch>
        </p:blipFill>
        <p:spPr bwMode="auto">
          <a:xfrm>
            <a:off x="2362200" y="1676400"/>
            <a:ext cx="4500563" cy="4899025"/>
          </a:xfrm>
          <a:prstGeom prst="rect">
            <a:avLst/>
          </a:prstGeom>
          <a:noFill/>
        </p:spPr>
      </p:pic>
      <p:sp>
        <p:nvSpPr>
          <p:cNvPr id="84996" name="Rectangle 4"/>
          <p:cNvSpPr>
            <a:spLocks noChangeArrowheads="1"/>
          </p:cNvSpPr>
          <p:nvPr/>
        </p:nvSpPr>
        <p:spPr bwMode="auto">
          <a:xfrm>
            <a:off x="1219200" y="685800"/>
            <a:ext cx="7467600" cy="396875"/>
          </a:xfrm>
          <a:prstGeom prst="rect">
            <a:avLst/>
          </a:prstGeom>
          <a:noFill/>
          <a:ln w="9525">
            <a:noFill/>
            <a:miter lim="800000"/>
            <a:headEnd/>
            <a:tailEnd/>
          </a:ln>
          <a:effectLst/>
        </p:spPr>
        <p:txBody>
          <a:bodyPr>
            <a:spAutoFit/>
          </a:bodyPr>
          <a:lstStyle/>
          <a:p>
            <a:pPr eaLnBrk="1" hangingPunct="1"/>
            <a:r>
              <a:rPr lang="de-DE" altLang="ko-KR" sz="2000">
                <a:ea typeface="굴림" pitchFamily="34" charset="-127"/>
              </a:rPr>
              <a:t>The main neural components common to most motor systems.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9" name="Picture 3" descr="1_20"/>
          <p:cNvPicPr>
            <a:picLocks noChangeAspect="1" noChangeArrowheads="1"/>
          </p:cNvPicPr>
          <p:nvPr/>
        </p:nvPicPr>
        <p:blipFill>
          <a:blip r:embed="rId3"/>
          <a:srcRect/>
          <a:stretch>
            <a:fillRect/>
          </a:stretch>
        </p:blipFill>
        <p:spPr bwMode="auto">
          <a:xfrm>
            <a:off x="2438400" y="1676400"/>
            <a:ext cx="4670425" cy="4930775"/>
          </a:xfrm>
          <a:prstGeom prst="rect">
            <a:avLst/>
          </a:prstGeom>
          <a:noFill/>
        </p:spPr>
      </p:pic>
      <p:sp>
        <p:nvSpPr>
          <p:cNvPr id="86020" name="Rectangle 4"/>
          <p:cNvSpPr>
            <a:spLocks noChangeArrowheads="1"/>
          </p:cNvSpPr>
          <p:nvPr/>
        </p:nvSpPr>
        <p:spPr bwMode="auto">
          <a:xfrm>
            <a:off x="1600200" y="762000"/>
            <a:ext cx="6781800" cy="457200"/>
          </a:xfrm>
          <a:prstGeom prst="rect">
            <a:avLst/>
          </a:prstGeom>
          <a:noFill/>
          <a:ln w="9525">
            <a:noFill/>
            <a:miter lim="800000"/>
            <a:headEnd/>
            <a:tailEnd/>
          </a:ln>
          <a:effectLst/>
        </p:spPr>
        <p:txBody>
          <a:bodyPr>
            <a:spAutoFit/>
          </a:bodyPr>
          <a:lstStyle/>
          <a:p>
            <a:pPr eaLnBrk="1" hangingPunct="1"/>
            <a:r>
              <a:rPr lang="de-DE" altLang="ko-KR" sz="2400">
                <a:latin typeface="Times New Roman" pitchFamily="18" charset="0"/>
                <a:ea typeface="굴림" pitchFamily="34" charset="-127"/>
              </a:rPr>
              <a:t>Spinal cord circuitry responsible for the flexion reflex.</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5" name="Picture 1027" descr="1_23"/>
          <p:cNvPicPr>
            <a:picLocks noChangeAspect="1" noChangeArrowheads="1"/>
          </p:cNvPicPr>
          <p:nvPr/>
        </p:nvPicPr>
        <p:blipFill>
          <a:blip r:embed="rId3"/>
          <a:srcRect/>
          <a:stretch>
            <a:fillRect/>
          </a:stretch>
        </p:blipFill>
        <p:spPr bwMode="auto">
          <a:xfrm>
            <a:off x="1066800" y="1752600"/>
            <a:ext cx="7715250" cy="4857750"/>
          </a:xfrm>
          <a:prstGeom prst="rect">
            <a:avLst/>
          </a:prstGeom>
          <a:noFill/>
        </p:spPr>
      </p:pic>
      <p:sp>
        <p:nvSpPr>
          <p:cNvPr id="90116" name="Rectangle 1028"/>
          <p:cNvSpPr>
            <a:spLocks noChangeArrowheads="1"/>
          </p:cNvSpPr>
          <p:nvPr/>
        </p:nvSpPr>
        <p:spPr bwMode="auto">
          <a:xfrm>
            <a:off x="1143000" y="457200"/>
            <a:ext cx="7162800" cy="822325"/>
          </a:xfrm>
          <a:prstGeom prst="rect">
            <a:avLst/>
          </a:prstGeom>
          <a:noFill/>
          <a:ln w="9525">
            <a:noFill/>
            <a:miter lim="800000"/>
            <a:headEnd/>
            <a:tailEnd/>
          </a:ln>
          <a:effectLst/>
        </p:spPr>
        <p:txBody>
          <a:bodyPr>
            <a:spAutoFit/>
          </a:bodyPr>
          <a:lstStyle/>
          <a:p>
            <a:pPr eaLnBrk="1" hangingPunct="1"/>
            <a:r>
              <a:rPr lang="de-DE" altLang="ko-KR" sz="2400">
                <a:latin typeface="Times New Roman" pitchFamily="18" charset="0"/>
                <a:ea typeface="굴림" pitchFamily="34" charset="-127"/>
              </a:rPr>
              <a:t>The step cycle, showing phases of leg flexion (F) and extension (E) and their relation to the swing and stance.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idx="1"/>
          </p:nvPr>
        </p:nvSpPr>
        <p:spPr>
          <a:xfrm>
            <a:off x="914400" y="2438400"/>
            <a:ext cx="7772400" cy="4114800"/>
          </a:xfrm>
          <a:solidFill>
            <a:srgbClr val="9999FF"/>
          </a:solidFill>
          <a:ln>
            <a:solidFill>
              <a:schemeClr val="tx2"/>
            </a:solidFill>
          </a:ln>
        </p:spPr>
        <p:txBody>
          <a:bodyPr/>
          <a:lstStyle/>
          <a:p>
            <a:pPr>
              <a:buFont typeface="Wingdings" pitchFamily="2" charset="2"/>
              <a:buNone/>
            </a:pPr>
            <a:r>
              <a:rPr lang="ko-KR" altLang="de-DE" sz="2800">
                <a:effectLst>
                  <a:outerShdw blurRad="38100" dist="38100" dir="2700000" algn="tl">
                    <a:srgbClr val="000000"/>
                  </a:outerShdw>
                </a:effectLst>
                <a:ea typeface="굴림" pitchFamily="34" charset="-127"/>
              </a:rPr>
              <a:t>   „</a:t>
            </a:r>
            <a:r>
              <a:rPr lang="de-DE" altLang="ko-KR" sz="2800">
                <a:effectLst>
                  <a:outerShdw blurRad="38100" dist="38100" dir="2700000" algn="tl">
                    <a:srgbClr val="000000"/>
                  </a:outerShdw>
                </a:effectLst>
                <a:ea typeface="굴림" pitchFamily="34" charset="-127"/>
              </a:rPr>
              <a:t>Associated Reactions are released postural reactions in muscles deprived of voluntary control.</a:t>
            </a:r>
          </a:p>
          <a:p>
            <a:pPr>
              <a:buFont typeface="Wingdings" pitchFamily="2" charset="2"/>
              <a:buNone/>
            </a:pPr>
            <a:r>
              <a:rPr lang="de-DE" altLang="ko-KR" sz="2800">
                <a:effectLst>
                  <a:outerShdw blurRad="38100" dist="38100" dir="2700000" algn="tl">
                    <a:srgbClr val="000000"/>
                  </a:outerShdw>
                </a:effectLst>
                <a:ea typeface="굴림" pitchFamily="34" charset="-127"/>
              </a:rPr>
              <a:t>	Appearing in the muscles of the effected side on certain voluntary movements of the normal limb, head and trunk or on such semi-voluntary activities such as yawning.“</a:t>
            </a:r>
          </a:p>
          <a:p>
            <a:pPr>
              <a:buFont typeface="Wingdings" pitchFamily="2" charset="2"/>
              <a:buNone/>
            </a:pPr>
            <a:r>
              <a:rPr lang="de-DE" altLang="ko-KR" sz="2800">
                <a:effectLst>
                  <a:outerShdw blurRad="38100" dist="38100" dir="2700000" algn="tl">
                    <a:srgbClr val="000000"/>
                  </a:outerShdw>
                </a:effectLst>
                <a:ea typeface="굴림" pitchFamily="34" charset="-127"/>
              </a:rPr>
              <a:t>							</a:t>
            </a:r>
            <a:r>
              <a:rPr lang="de-DE" altLang="ko-KR" sz="1800">
                <a:effectLst>
                  <a:outerShdw blurRad="38100" dist="38100" dir="2700000" algn="tl">
                    <a:srgbClr val="000000"/>
                  </a:outerShdw>
                </a:effectLst>
                <a:ea typeface="굴림" pitchFamily="34" charset="-127"/>
              </a:rPr>
              <a:t>Walshe 1923</a:t>
            </a:r>
          </a:p>
        </p:txBody>
      </p:sp>
      <p:sp>
        <p:nvSpPr>
          <p:cNvPr id="156675" name="Rectangle 3"/>
          <p:cNvSpPr>
            <a:spLocks noChangeArrowheads="1"/>
          </p:cNvSpPr>
          <p:nvPr/>
        </p:nvSpPr>
        <p:spPr bwMode="auto">
          <a:xfrm>
            <a:off x="1752600" y="685800"/>
            <a:ext cx="6477000" cy="1066800"/>
          </a:xfrm>
          <a:prstGeom prst="rect">
            <a:avLst/>
          </a:prstGeom>
          <a:solidFill>
            <a:srgbClr val="9999FF"/>
          </a:solidFill>
          <a:ln w="19050">
            <a:solidFill>
              <a:schemeClr val="tx1"/>
            </a:solidFill>
            <a:miter lim="800000"/>
            <a:headEnd/>
            <a:tailEnd/>
          </a:ln>
          <a:effectLst/>
        </p:spPr>
        <p:txBody>
          <a:bodyPr anchor="ctr"/>
          <a:lstStyle/>
          <a:p>
            <a:pPr algn="ctr" eaLnBrk="1" hangingPunct="1"/>
            <a:r>
              <a:rPr lang="en-US" sz="4400" b="1" i="1" u="sng" noProof="1">
                <a:solidFill>
                  <a:srgbClr val="000000"/>
                </a:solidFill>
                <a:latin typeface="Times New Roman" pitchFamily="18" charset="0"/>
              </a:rPr>
              <a:t/>
            </a:r>
            <a:br>
              <a:rPr lang="en-US" sz="4400" b="1" i="1" u="sng" noProof="1">
                <a:solidFill>
                  <a:srgbClr val="000000"/>
                </a:solidFill>
                <a:latin typeface="Times New Roman" pitchFamily="18" charset="0"/>
              </a:rPr>
            </a:br>
            <a:r>
              <a:rPr lang="en-US" sz="4400" b="1" i="1" u="sng" noProof="1">
                <a:solidFill>
                  <a:srgbClr val="000000"/>
                </a:solidFill>
              </a:rPr>
              <a:t>Asso</a:t>
            </a:r>
            <a:r>
              <a:rPr lang="de-DE" altLang="ko-KR" sz="4400" b="1" i="1" u="sng">
                <a:solidFill>
                  <a:srgbClr val="000000"/>
                </a:solidFill>
                <a:ea typeface="굴림" pitchFamily="34" charset="-127"/>
              </a:rPr>
              <a:t>c</a:t>
            </a:r>
            <a:r>
              <a:rPr lang="de-DE" sz="4400" b="1" i="1" u="sng" noProof="1">
                <a:solidFill>
                  <a:srgbClr val="000000"/>
                </a:solidFill>
              </a:rPr>
              <a:t>i</a:t>
            </a:r>
            <a:r>
              <a:rPr lang="de-DE" altLang="ko-KR" sz="4400" b="1" i="1" u="sng">
                <a:solidFill>
                  <a:srgbClr val="000000"/>
                </a:solidFill>
                <a:ea typeface="굴림" pitchFamily="34" charset="-127"/>
              </a:rPr>
              <a:t>ated</a:t>
            </a:r>
            <a:r>
              <a:rPr lang="de-DE" sz="4400" b="1" i="1" u="sng" noProof="1">
                <a:solidFill>
                  <a:srgbClr val="000000"/>
                </a:solidFill>
              </a:rPr>
              <a:t> Rea</a:t>
            </a:r>
            <a:r>
              <a:rPr lang="de-DE" altLang="ko-KR" sz="4400" b="1" i="1" u="sng">
                <a:solidFill>
                  <a:srgbClr val="000000"/>
                </a:solidFill>
                <a:ea typeface="굴림" pitchFamily="34" charset="-127"/>
              </a:rPr>
              <a:t>c</a:t>
            </a:r>
            <a:r>
              <a:rPr lang="de-DE" sz="4400" b="1" i="1" u="sng" noProof="1">
                <a:solidFill>
                  <a:srgbClr val="000000"/>
                </a:solidFill>
              </a:rPr>
              <a:t>tion</a:t>
            </a:r>
            <a:r>
              <a:rPr lang="de-DE" altLang="ko-KR" sz="4400" b="1" i="1" u="sng">
                <a:solidFill>
                  <a:srgbClr val="000000"/>
                </a:solidFill>
                <a:ea typeface="굴림" pitchFamily="34" charset="-127"/>
              </a:rPr>
              <a:t>s</a:t>
            </a:r>
            <a:r>
              <a:rPr lang="de-DE" sz="4400" b="1" i="1" u="sng" noProof="1">
                <a:solidFill>
                  <a:srgbClr val="000000"/>
                </a:solidFill>
                <a:latin typeface="Times New Roman" pitchFamily="18" charset="0"/>
              </a:rPr>
              <a:t/>
            </a:r>
            <a:br>
              <a:rPr lang="de-DE" sz="4400" b="1" i="1" u="sng" noProof="1">
                <a:solidFill>
                  <a:srgbClr val="000000"/>
                </a:solidFill>
                <a:latin typeface="Times New Roman" pitchFamily="18" charset="0"/>
              </a:rPr>
            </a:br>
            <a:endParaRPr lang="de-DE" altLang="ko-KR" sz="4400" b="1" i="1" u="sng">
              <a:solidFill>
                <a:srgbClr val="000000"/>
              </a:solidFill>
              <a:latin typeface="Times New Roman" pitchFamily="18" charset="0"/>
              <a:ea typeface="굴림" pitchFamily="34" charset="-127"/>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9" name="Picture 3" descr="1_24"/>
          <p:cNvPicPr>
            <a:picLocks noChangeAspect="1" noChangeArrowheads="1"/>
          </p:cNvPicPr>
          <p:nvPr/>
        </p:nvPicPr>
        <p:blipFill>
          <a:blip r:embed="rId3"/>
          <a:srcRect/>
          <a:stretch>
            <a:fillRect/>
          </a:stretch>
        </p:blipFill>
        <p:spPr bwMode="auto">
          <a:xfrm>
            <a:off x="1219200" y="2895600"/>
            <a:ext cx="7623175" cy="2193925"/>
          </a:xfrm>
          <a:prstGeom prst="rect">
            <a:avLst/>
          </a:prstGeom>
          <a:noFill/>
        </p:spPr>
      </p:pic>
      <p:sp>
        <p:nvSpPr>
          <p:cNvPr id="91140" name="Rectangle 4"/>
          <p:cNvSpPr>
            <a:spLocks noChangeArrowheads="1"/>
          </p:cNvSpPr>
          <p:nvPr/>
        </p:nvSpPr>
        <p:spPr bwMode="auto">
          <a:xfrm>
            <a:off x="1295400" y="685800"/>
            <a:ext cx="7239000" cy="825500"/>
          </a:xfrm>
          <a:prstGeom prst="rect">
            <a:avLst/>
          </a:prstGeom>
          <a:noFill/>
          <a:ln w="9525">
            <a:noFill/>
            <a:miter lim="800000"/>
            <a:headEnd/>
            <a:tailEnd/>
          </a:ln>
          <a:effectLst/>
        </p:spPr>
        <p:txBody>
          <a:bodyPr>
            <a:spAutoFit/>
          </a:bodyPr>
          <a:lstStyle/>
          <a:p>
            <a:pPr eaLnBrk="1" hangingPunct="1"/>
            <a:r>
              <a:rPr lang="de-DE" altLang="ko-KR" sz="1600">
                <a:ea typeface="굴림" pitchFamily="34" charset="-127"/>
              </a:rPr>
              <a:t>Levels of processing involved in regulation of a more "complex" movement, throwing a ball. Numerous inputs are monitored and adjust activity of motorneurons and interneurons throughout completion of the movement.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81000"/>
            <a:ext cx="7772400" cy="703263"/>
          </a:xfrm>
        </p:spPr>
        <p:txBody>
          <a:bodyPr>
            <a:normAutofit fontScale="90000"/>
          </a:bodyPr>
          <a:lstStyle/>
          <a:p>
            <a:r>
              <a:rPr lang="ko-KR" altLang="de-DE">
                <a:solidFill>
                  <a:schemeClr val="tx1"/>
                </a:solidFill>
                <a:effectLst>
                  <a:outerShdw blurRad="38100" dist="38100" dir="2700000" algn="tl">
                    <a:srgbClr val="010199"/>
                  </a:outerShdw>
                </a:effectLst>
                <a:ea typeface="굴림" pitchFamily="34" charset="-127"/>
              </a:rPr>
              <a:t> </a:t>
            </a:r>
            <a:r>
              <a:rPr lang="de-DE" altLang="ko-KR">
                <a:solidFill>
                  <a:schemeClr val="tx1"/>
                </a:solidFill>
                <a:effectLst>
                  <a:outerShdw blurRad="38100" dist="38100" dir="2700000" algn="tl">
                    <a:srgbClr val="010199"/>
                  </a:outerShdw>
                </a:effectLst>
                <a:ea typeface="굴림" pitchFamily="34" charset="-127"/>
              </a:rPr>
              <a:t>Spasticity</a:t>
            </a:r>
            <a:r>
              <a:rPr lang="de-DE" altLang="ko-KR">
                <a:solidFill>
                  <a:srgbClr val="FFFF00"/>
                </a:solidFill>
                <a:latin typeface="Bookman Old Style" pitchFamily="18" charset="0"/>
                <a:ea typeface="굴림" pitchFamily="34" charset="-127"/>
              </a:rPr>
              <a:t>	</a:t>
            </a:r>
          </a:p>
        </p:txBody>
      </p:sp>
      <p:sp>
        <p:nvSpPr>
          <p:cNvPr id="7171" name="Rectangle 3"/>
          <p:cNvSpPr>
            <a:spLocks noGrp="1" noChangeArrowheads="1"/>
          </p:cNvSpPr>
          <p:nvPr>
            <p:ph idx="1"/>
          </p:nvPr>
        </p:nvSpPr>
        <p:spPr>
          <a:xfrm>
            <a:off x="1066800" y="2895600"/>
            <a:ext cx="7620000" cy="3200400"/>
          </a:xfrm>
          <a:noFill/>
          <a:ln>
            <a:solidFill>
              <a:srgbClr val="0000CC"/>
            </a:solidFill>
          </a:ln>
          <a:effectLst>
            <a:prstShdw prst="shdw17" dist="17961" dir="2700000">
              <a:srgbClr val="0000CC">
                <a:gamma/>
                <a:shade val="60000"/>
                <a:invGamma/>
              </a:srgbClr>
            </a:prstShdw>
          </a:effectLst>
        </p:spPr>
        <p:txBody>
          <a:bodyPr/>
          <a:lstStyle/>
          <a:p>
            <a:pPr algn="dist">
              <a:buFont typeface="Wingdings" pitchFamily="2" charset="2"/>
              <a:buNone/>
            </a:pPr>
            <a:r>
              <a:rPr lang="de-CH" sz="3600">
                <a:latin typeface="Bookman Old Style" pitchFamily="18" charset="0"/>
              </a:rPr>
              <a:t>	</a:t>
            </a:r>
            <a:r>
              <a:rPr lang="de-CH" sz="2400"/>
              <a:t>The term  „Spasticity“ is used to discribe a number of clinical symptoms, but there is no distinction wether they are of cerebral or spinal natur or wether the intensity of hypertonus is presenting quickly and strongly like in brain injuries, or the development is more slowly and in different intensitivities as in more focal lesions like cerebral vascular accidents.</a:t>
            </a:r>
            <a:endParaRPr lang="de-DE" altLang="ko-KR" sz="2400">
              <a:ea typeface="굴림" pitchFamily="34" charset="-127"/>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533400"/>
            <a:ext cx="8458200" cy="1066800"/>
          </a:xfrm>
          <a:ln>
            <a:solidFill>
              <a:srgbClr val="0000CC"/>
            </a:solidFill>
          </a:ln>
          <a:effectLst>
            <a:prstShdw prst="shdw17" dist="17961" dir="2700000">
              <a:srgbClr val="0000CC">
                <a:gamma/>
                <a:shade val="60000"/>
                <a:invGamma/>
              </a:srgbClr>
            </a:prstShdw>
          </a:effectLst>
        </p:spPr>
        <p:txBody>
          <a:bodyPr>
            <a:normAutofit fontScale="90000"/>
          </a:bodyPr>
          <a:lstStyle/>
          <a:p>
            <a:r>
              <a:rPr lang="ko-KR" altLang="de-DE" sz="3600" b="1">
                <a:solidFill>
                  <a:srgbClr val="FFFF00"/>
                </a:solidFill>
                <a:ea typeface="굴림" pitchFamily="34" charset="-127"/>
              </a:rPr>
              <a:t/>
            </a:r>
            <a:br>
              <a:rPr lang="ko-KR" altLang="de-DE" sz="3600" b="1">
                <a:solidFill>
                  <a:srgbClr val="FFFF00"/>
                </a:solidFill>
                <a:ea typeface="굴림" pitchFamily="34" charset="-127"/>
              </a:rPr>
            </a:br>
            <a:r>
              <a:rPr lang="de-DE" altLang="ko-KR" sz="3600" b="1">
                <a:solidFill>
                  <a:schemeClr val="tx1"/>
                </a:solidFill>
                <a:effectLst>
                  <a:outerShdw blurRad="38100" dist="38100" dir="2700000" algn="tl">
                    <a:srgbClr val="010199"/>
                  </a:outerShdw>
                </a:effectLst>
                <a:ea typeface="굴림" pitchFamily="34" charset="-127"/>
              </a:rPr>
              <a:t>Upper motor neurone syndrome</a:t>
            </a:r>
            <a:r>
              <a:rPr lang="de-DE" altLang="ko-KR" sz="3600" b="1">
                <a:solidFill>
                  <a:srgbClr val="FFFF00"/>
                </a:solidFill>
                <a:ea typeface="굴림" pitchFamily="34" charset="-127"/>
              </a:rPr>
              <a:t/>
            </a:r>
            <a:br>
              <a:rPr lang="de-DE" altLang="ko-KR" sz="3600" b="1">
                <a:solidFill>
                  <a:srgbClr val="FFFF00"/>
                </a:solidFill>
                <a:ea typeface="굴림" pitchFamily="34" charset="-127"/>
              </a:rPr>
            </a:br>
            <a:endParaRPr lang="de-DE" altLang="ko-KR" sz="3600" b="1">
              <a:solidFill>
                <a:srgbClr val="FFFF00"/>
              </a:solidFill>
              <a:ea typeface="굴림" pitchFamily="34" charset="-127"/>
            </a:endParaRPr>
          </a:p>
        </p:txBody>
      </p:sp>
      <p:sp>
        <p:nvSpPr>
          <p:cNvPr id="12291" name="Rectangle 3"/>
          <p:cNvSpPr>
            <a:spLocks noGrp="1" noChangeArrowheads="1"/>
          </p:cNvSpPr>
          <p:nvPr>
            <p:ph sz="half" idx="1"/>
          </p:nvPr>
        </p:nvSpPr>
        <p:spPr>
          <a:xfrm>
            <a:off x="685800" y="2209800"/>
            <a:ext cx="3810000" cy="4114800"/>
          </a:xfrm>
          <a:solidFill>
            <a:schemeClr val="bg1"/>
          </a:solidFill>
          <a:ln w="38100">
            <a:solidFill>
              <a:srgbClr val="FF9933"/>
            </a:solidFill>
          </a:ln>
        </p:spPr>
        <p:txBody>
          <a:bodyPr/>
          <a:lstStyle/>
          <a:p>
            <a:r>
              <a:rPr lang="de-DE" altLang="ko-KR" u="sng">
                <a:solidFill>
                  <a:srgbClr val="0000CC"/>
                </a:solidFill>
                <a:effectLst>
                  <a:outerShdw blurRad="38100" dist="38100" dir="2700000" algn="tl">
                    <a:srgbClr val="FFFFFF"/>
                  </a:outerShdw>
                </a:effectLst>
                <a:ea typeface="굴림" pitchFamily="34" charset="-127"/>
              </a:rPr>
              <a:t>Negative signs  =</a:t>
            </a:r>
          </a:p>
          <a:p>
            <a:r>
              <a:rPr lang="de-DE" altLang="ko-KR" u="sng">
                <a:solidFill>
                  <a:srgbClr val="0000CC"/>
                </a:solidFill>
                <a:effectLst>
                  <a:outerShdw blurRad="38100" dist="38100" dir="2700000" algn="tl">
                    <a:srgbClr val="FFFFFF"/>
                  </a:outerShdw>
                </a:effectLst>
                <a:ea typeface="굴림" pitchFamily="34" charset="-127"/>
              </a:rPr>
              <a:t>Minus-symptoms</a:t>
            </a:r>
          </a:p>
        </p:txBody>
      </p:sp>
      <p:sp>
        <p:nvSpPr>
          <p:cNvPr id="12292" name="Rectangle 4"/>
          <p:cNvSpPr>
            <a:spLocks noGrp="1" noChangeArrowheads="1"/>
          </p:cNvSpPr>
          <p:nvPr>
            <p:ph sz="half" idx="2"/>
          </p:nvPr>
        </p:nvSpPr>
        <p:spPr>
          <a:xfrm>
            <a:off x="4648200" y="2209800"/>
            <a:ext cx="3810000" cy="4114800"/>
          </a:xfrm>
          <a:solidFill>
            <a:schemeClr val="bg1"/>
          </a:solidFill>
          <a:ln w="38100">
            <a:solidFill>
              <a:srgbClr val="FF9933"/>
            </a:solidFill>
          </a:ln>
        </p:spPr>
        <p:txBody>
          <a:bodyPr/>
          <a:lstStyle/>
          <a:p>
            <a:r>
              <a:rPr lang="de-DE" altLang="ko-KR" sz="3200" u="sng">
                <a:solidFill>
                  <a:srgbClr val="0000CC"/>
                </a:solidFill>
                <a:effectLst>
                  <a:outerShdw blurRad="38100" dist="38100" dir="2700000" algn="tl">
                    <a:srgbClr val="FFFFFF"/>
                  </a:outerShdw>
                </a:effectLst>
                <a:ea typeface="굴림" pitchFamily="34" charset="-127"/>
              </a:rPr>
              <a:t>Positive signs  =</a:t>
            </a:r>
          </a:p>
          <a:p>
            <a:r>
              <a:rPr lang="de-DE" altLang="ko-KR" u="sng">
                <a:solidFill>
                  <a:srgbClr val="0000CC"/>
                </a:solidFill>
                <a:effectLst>
                  <a:outerShdw blurRad="38100" dist="38100" dir="2700000" algn="tl">
                    <a:srgbClr val="FFFFFF"/>
                  </a:outerShdw>
                </a:effectLst>
                <a:ea typeface="굴림" pitchFamily="34" charset="-127"/>
              </a:rPr>
              <a:t>Plus-symptoms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6"/>
          <p:cNvSpPr>
            <a:spLocks noGrp="1" noChangeArrowheads="1"/>
          </p:cNvSpPr>
          <p:nvPr>
            <p:ph type="title"/>
          </p:nvPr>
        </p:nvSpPr>
        <p:spPr>
          <a:xfrm>
            <a:off x="381000" y="533400"/>
            <a:ext cx="8305800" cy="1066800"/>
          </a:xfrm>
          <a:noFill/>
          <a:ln>
            <a:solidFill>
              <a:srgbClr val="0000CC"/>
            </a:solidFill>
          </a:ln>
          <a:effectLst>
            <a:prstShdw prst="shdw17" dist="17961" dir="2700000">
              <a:srgbClr val="0000CC">
                <a:gamma/>
                <a:shade val="60000"/>
                <a:invGamma/>
              </a:srgbClr>
            </a:prstShdw>
          </a:effectLst>
        </p:spPr>
        <p:txBody>
          <a:bodyPr anchorCtr="0">
            <a:normAutofit fontScale="90000"/>
          </a:bodyPr>
          <a:lstStyle/>
          <a:p>
            <a:r>
              <a:rPr lang="ko-KR" altLang="de-DE" sz="3600" b="1">
                <a:solidFill>
                  <a:schemeClr val="tx1"/>
                </a:solidFill>
                <a:effectLst>
                  <a:outerShdw blurRad="38100" dist="38100" dir="2700000" algn="tl">
                    <a:srgbClr val="010199"/>
                  </a:outerShdw>
                </a:effectLst>
                <a:ea typeface="굴림" pitchFamily="34" charset="-127"/>
              </a:rPr>
              <a:t/>
            </a:r>
            <a:br>
              <a:rPr lang="ko-KR" altLang="de-DE" sz="3600" b="1">
                <a:solidFill>
                  <a:schemeClr val="tx1"/>
                </a:solidFill>
                <a:effectLst>
                  <a:outerShdw blurRad="38100" dist="38100" dir="2700000" algn="tl">
                    <a:srgbClr val="010199"/>
                  </a:outerShdw>
                </a:effectLst>
                <a:ea typeface="굴림" pitchFamily="34" charset="-127"/>
              </a:rPr>
            </a:br>
            <a:r>
              <a:rPr lang="ko-KR" altLang="de-DE" sz="3600" b="1">
                <a:solidFill>
                  <a:schemeClr val="tx1"/>
                </a:solidFill>
                <a:effectLst>
                  <a:outerShdw blurRad="38100" dist="38100" dir="2700000" algn="tl">
                    <a:srgbClr val="010199"/>
                  </a:outerShdw>
                </a:effectLst>
                <a:ea typeface="굴림" pitchFamily="34" charset="-127"/>
              </a:rPr>
              <a:t> </a:t>
            </a:r>
            <a:r>
              <a:rPr lang="de-DE" altLang="ko-KR" sz="3600" b="1">
                <a:solidFill>
                  <a:schemeClr val="tx1"/>
                </a:solidFill>
                <a:effectLst>
                  <a:outerShdw blurRad="38100" dist="38100" dir="2700000" algn="tl">
                    <a:srgbClr val="010199"/>
                  </a:outerShdw>
                </a:effectLst>
                <a:ea typeface="굴림" pitchFamily="34" charset="-127"/>
              </a:rPr>
              <a:t>Upper motor neurone syndrome</a:t>
            </a:r>
            <a:r>
              <a:rPr lang="de-DE" altLang="ko-KR" sz="3600" b="1">
                <a:solidFill>
                  <a:srgbClr val="FFFF00"/>
                </a:solidFill>
                <a:ea typeface="굴림" pitchFamily="34" charset="-127"/>
              </a:rPr>
              <a:t/>
            </a:r>
            <a:br>
              <a:rPr lang="de-DE" altLang="ko-KR" sz="3600" b="1">
                <a:solidFill>
                  <a:srgbClr val="FFFF00"/>
                </a:solidFill>
                <a:ea typeface="굴림" pitchFamily="34" charset="-127"/>
              </a:rPr>
            </a:br>
            <a:endParaRPr lang="de-DE" altLang="ko-KR" sz="3600" b="1">
              <a:solidFill>
                <a:srgbClr val="FFFF00"/>
              </a:solidFill>
              <a:ea typeface="굴림" pitchFamily="34" charset="-127"/>
            </a:endParaRPr>
          </a:p>
        </p:txBody>
      </p:sp>
      <p:sp>
        <p:nvSpPr>
          <p:cNvPr id="13320" name="Rectangle 8"/>
          <p:cNvSpPr>
            <a:spLocks noGrp="1" noChangeArrowheads="1"/>
          </p:cNvSpPr>
          <p:nvPr>
            <p:ph sz="half" idx="1"/>
          </p:nvPr>
        </p:nvSpPr>
        <p:spPr>
          <a:xfrm>
            <a:off x="1981200" y="1981200"/>
            <a:ext cx="4033838" cy="4530725"/>
          </a:xfrm>
          <a:solidFill>
            <a:schemeClr val="bg1"/>
          </a:solidFill>
          <a:ln w="38100">
            <a:solidFill>
              <a:srgbClr val="FF9933"/>
            </a:solidFill>
          </a:ln>
        </p:spPr>
        <p:txBody>
          <a:bodyPr/>
          <a:lstStyle/>
          <a:p>
            <a:r>
              <a:rPr lang="de-DE" altLang="ko-KR" u="sng" dirty="0">
                <a:solidFill>
                  <a:srgbClr val="0000CC"/>
                </a:solidFill>
                <a:effectLst>
                  <a:outerShdw blurRad="38100" dist="38100" dir="2700000" algn="tl">
                    <a:srgbClr val="FFFFFF"/>
                  </a:outerShdw>
                </a:effectLst>
                <a:ea typeface="굴림" pitchFamily="34" charset="-127"/>
              </a:rPr>
              <a:t>Negative signs</a:t>
            </a:r>
          </a:p>
          <a:p>
            <a:r>
              <a:rPr lang="de-DE" altLang="ko-KR" sz="2400" dirty="0">
                <a:solidFill>
                  <a:srgbClr val="0000CC"/>
                </a:solidFill>
                <a:effectLst>
                  <a:outerShdw blurRad="38100" dist="38100" dir="2700000" algn="tl">
                    <a:srgbClr val="FFFFFF"/>
                  </a:outerShdw>
                </a:effectLst>
                <a:ea typeface="굴림" pitchFamily="34" charset="-127"/>
              </a:rPr>
              <a:t>Weakness</a:t>
            </a:r>
          </a:p>
          <a:p>
            <a:r>
              <a:rPr lang="de-DE" altLang="ko-KR" sz="2400" dirty="0">
                <a:solidFill>
                  <a:srgbClr val="0000CC"/>
                </a:solidFill>
                <a:effectLst>
                  <a:outerShdw blurRad="38100" dist="38100" dir="2700000" algn="tl">
                    <a:srgbClr val="FFFFFF"/>
                  </a:outerShdw>
                </a:effectLst>
                <a:ea typeface="굴림" pitchFamily="34" charset="-127"/>
              </a:rPr>
              <a:t>Fatigue</a:t>
            </a:r>
          </a:p>
          <a:p>
            <a:r>
              <a:rPr lang="de-DE" altLang="ko-KR" sz="2400" dirty="0">
                <a:solidFill>
                  <a:srgbClr val="0000CC"/>
                </a:solidFill>
                <a:effectLst>
                  <a:outerShdw blurRad="38100" dist="38100" dir="2700000" algn="tl">
                    <a:srgbClr val="FFFFFF"/>
                  </a:outerShdw>
                </a:effectLst>
                <a:ea typeface="굴림" pitchFamily="34" charset="-127"/>
              </a:rPr>
              <a:t>Sensorischer loss</a:t>
            </a:r>
          </a:p>
          <a:p>
            <a:r>
              <a:rPr lang="de-DE" altLang="ko-KR" sz="2400" dirty="0">
                <a:solidFill>
                  <a:srgbClr val="0000CC"/>
                </a:solidFill>
                <a:effectLst>
                  <a:outerShdw blurRad="38100" dist="38100" dir="2700000" algn="tl">
                    <a:srgbClr val="FFFFFF"/>
                  </a:outerShdw>
                </a:effectLst>
                <a:ea typeface="굴림" pitchFamily="34" charset="-127"/>
              </a:rPr>
              <a:t>Acute hypotonia</a:t>
            </a:r>
          </a:p>
          <a:p>
            <a:r>
              <a:rPr lang="de-DE" altLang="ko-KR" sz="2400" dirty="0">
                <a:solidFill>
                  <a:srgbClr val="0000CC"/>
                </a:solidFill>
                <a:effectLst>
                  <a:outerShdw blurRad="38100" dist="38100" dir="2700000" algn="tl">
                    <a:srgbClr val="FFFFFF"/>
                  </a:outerShdw>
                </a:effectLst>
                <a:ea typeface="굴림" pitchFamily="34" charset="-127"/>
              </a:rPr>
              <a:t>Diaschisis</a:t>
            </a:r>
          </a:p>
          <a:p>
            <a:r>
              <a:rPr lang="de-DE" altLang="ko-KR" sz="2400" dirty="0">
                <a:solidFill>
                  <a:srgbClr val="0000CC"/>
                </a:solidFill>
                <a:effectLst>
                  <a:outerShdw blurRad="38100" dist="38100" dir="2700000" algn="tl">
                    <a:srgbClr val="FFFFFF"/>
                  </a:outerShdw>
                </a:effectLst>
                <a:ea typeface="굴림" pitchFamily="34" charset="-127"/>
              </a:rPr>
              <a:t>Hyperreflexia</a:t>
            </a:r>
            <a:r>
              <a:rPr lang="de-DE" altLang="ko-KR" dirty="0">
                <a:solidFill>
                  <a:srgbClr val="0000CC"/>
                </a:solidFill>
                <a:effectLst>
                  <a:outerShdw blurRad="38100" dist="38100" dir="2700000" algn="tl">
                    <a:srgbClr val="FFFFFF"/>
                  </a:outerShdw>
                </a:effectLst>
                <a:ea typeface="굴림" pitchFamily="34" charset="-127"/>
              </a:rPr>
              <a:t>           </a:t>
            </a:r>
            <a:r>
              <a:rPr lang="de-DE" altLang="ko-KR" sz="2000" dirty="0">
                <a:solidFill>
                  <a:srgbClr val="0000CC"/>
                </a:solidFill>
                <a:effectLst>
                  <a:outerShdw blurRad="38100" dist="38100" dir="2700000" algn="tl">
                    <a:srgbClr val="FFFFFF"/>
                  </a:outerShdw>
                </a:effectLst>
                <a:ea typeface="굴림" pitchFamily="34" charset="-127"/>
              </a:rPr>
              <a:t>(Input of skin receptors is not filtered by CSS)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81000" y="533400"/>
            <a:ext cx="8458200" cy="1066800"/>
          </a:xfrm>
          <a:ln>
            <a:solidFill>
              <a:srgbClr val="FFFF00"/>
            </a:solidFill>
          </a:ln>
          <a:effectLst>
            <a:prstShdw prst="shdw17" dist="17961" dir="2700000">
              <a:srgbClr val="FFFF00">
                <a:gamma/>
                <a:shade val="60000"/>
                <a:invGamma/>
              </a:srgbClr>
            </a:prstShdw>
          </a:effectLst>
        </p:spPr>
        <p:txBody>
          <a:bodyPr>
            <a:normAutofit fontScale="90000"/>
          </a:bodyPr>
          <a:lstStyle/>
          <a:p>
            <a:r>
              <a:rPr lang="ko-KR" altLang="de-DE" sz="3600" b="1">
                <a:solidFill>
                  <a:srgbClr val="FFFF00"/>
                </a:solidFill>
                <a:ea typeface="굴림" pitchFamily="34" charset="-127"/>
              </a:rPr>
              <a:t/>
            </a:r>
            <a:br>
              <a:rPr lang="ko-KR" altLang="de-DE" sz="3600" b="1">
                <a:solidFill>
                  <a:srgbClr val="FFFF00"/>
                </a:solidFill>
                <a:ea typeface="굴림" pitchFamily="34" charset="-127"/>
              </a:rPr>
            </a:br>
            <a:r>
              <a:rPr lang="de-DE" altLang="ko-KR" sz="3600" b="1">
                <a:solidFill>
                  <a:schemeClr val="tx1"/>
                </a:solidFill>
                <a:effectLst>
                  <a:outerShdw blurRad="38100" dist="38100" dir="2700000" algn="tl">
                    <a:srgbClr val="010199"/>
                  </a:outerShdw>
                </a:effectLst>
                <a:ea typeface="굴림" pitchFamily="34" charset="-127"/>
              </a:rPr>
              <a:t>Upper motor neurone syndrome</a:t>
            </a:r>
            <a:r>
              <a:rPr lang="de-DE" altLang="ko-KR" sz="3600" b="1">
                <a:solidFill>
                  <a:srgbClr val="FFFF00"/>
                </a:solidFill>
                <a:ea typeface="굴림" pitchFamily="34" charset="-127"/>
              </a:rPr>
              <a:t/>
            </a:r>
            <a:br>
              <a:rPr lang="de-DE" altLang="ko-KR" sz="3600" b="1">
                <a:solidFill>
                  <a:srgbClr val="FFFF00"/>
                </a:solidFill>
                <a:ea typeface="굴림" pitchFamily="34" charset="-127"/>
              </a:rPr>
            </a:br>
            <a:endParaRPr lang="de-DE" altLang="ko-KR" sz="3600" b="1">
              <a:solidFill>
                <a:srgbClr val="FFFF00"/>
              </a:solidFill>
              <a:ea typeface="굴림" pitchFamily="34" charset="-127"/>
            </a:endParaRPr>
          </a:p>
        </p:txBody>
      </p:sp>
      <p:sp>
        <p:nvSpPr>
          <p:cNvPr id="65539" name="Rectangle 3"/>
          <p:cNvSpPr>
            <a:spLocks noGrp="1" noChangeArrowheads="1"/>
          </p:cNvSpPr>
          <p:nvPr>
            <p:ph sz="half" idx="1"/>
          </p:nvPr>
        </p:nvSpPr>
        <p:spPr>
          <a:xfrm>
            <a:off x="685800" y="2209800"/>
            <a:ext cx="3810000" cy="4114800"/>
          </a:xfrm>
          <a:solidFill>
            <a:schemeClr val="bg1"/>
          </a:solidFill>
          <a:ln w="38100">
            <a:solidFill>
              <a:srgbClr val="FF9933"/>
            </a:solidFill>
          </a:ln>
        </p:spPr>
        <p:txBody>
          <a:bodyPr/>
          <a:lstStyle/>
          <a:p>
            <a:r>
              <a:rPr lang="de-DE" altLang="ko-KR" u="sng">
                <a:solidFill>
                  <a:srgbClr val="0000CC"/>
                </a:solidFill>
                <a:effectLst>
                  <a:outerShdw blurRad="38100" dist="38100" dir="2700000" algn="tl">
                    <a:srgbClr val="FFFFFF"/>
                  </a:outerShdw>
                </a:effectLst>
                <a:ea typeface="굴림" pitchFamily="34" charset="-127"/>
              </a:rPr>
              <a:t>Negative signs</a:t>
            </a:r>
          </a:p>
          <a:p>
            <a:r>
              <a:rPr lang="de-DE" altLang="ko-KR" sz="2400">
                <a:solidFill>
                  <a:srgbClr val="0000CC"/>
                </a:solidFill>
                <a:effectLst>
                  <a:outerShdw blurRad="38100" dist="38100" dir="2700000" algn="tl">
                    <a:srgbClr val="FFFFFF"/>
                  </a:outerShdw>
                </a:effectLst>
                <a:ea typeface="굴림" pitchFamily="34" charset="-127"/>
              </a:rPr>
              <a:t>Weakness</a:t>
            </a:r>
          </a:p>
          <a:p>
            <a:r>
              <a:rPr lang="de-DE" altLang="ko-KR" sz="2400">
                <a:solidFill>
                  <a:srgbClr val="0000CC"/>
                </a:solidFill>
                <a:effectLst>
                  <a:outerShdw blurRad="38100" dist="38100" dir="2700000" algn="tl">
                    <a:srgbClr val="FFFFFF"/>
                  </a:outerShdw>
                </a:effectLst>
                <a:ea typeface="굴림" pitchFamily="34" charset="-127"/>
              </a:rPr>
              <a:t>Fatigue</a:t>
            </a:r>
          </a:p>
          <a:p>
            <a:r>
              <a:rPr lang="de-DE" altLang="ko-KR" sz="2400">
                <a:solidFill>
                  <a:srgbClr val="0000CC"/>
                </a:solidFill>
                <a:effectLst>
                  <a:outerShdw blurRad="38100" dist="38100" dir="2700000" algn="tl">
                    <a:srgbClr val="FFFFFF"/>
                  </a:outerShdw>
                </a:effectLst>
                <a:ea typeface="굴림" pitchFamily="34" charset="-127"/>
              </a:rPr>
              <a:t>Sensorischer loss</a:t>
            </a:r>
          </a:p>
          <a:p>
            <a:r>
              <a:rPr lang="de-DE" altLang="ko-KR" sz="2400">
                <a:solidFill>
                  <a:srgbClr val="0000CC"/>
                </a:solidFill>
                <a:effectLst>
                  <a:outerShdw blurRad="38100" dist="38100" dir="2700000" algn="tl">
                    <a:srgbClr val="FFFFFF"/>
                  </a:outerShdw>
                </a:effectLst>
                <a:ea typeface="굴림" pitchFamily="34" charset="-127"/>
              </a:rPr>
              <a:t>Acute hypotonia</a:t>
            </a:r>
          </a:p>
          <a:p>
            <a:r>
              <a:rPr lang="de-DE" altLang="ko-KR" sz="2400">
                <a:solidFill>
                  <a:srgbClr val="0000CC"/>
                </a:solidFill>
                <a:effectLst>
                  <a:outerShdw blurRad="38100" dist="38100" dir="2700000" algn="tl">
                    <a:srgbClr val="FFFFFF"/>
                  </a:outerShdw>
                </a:effectLst>
                <a:ea typeface="굴림" pitchFamily="34" charset="-127"/>
              </a:rPr>
              <a:t>Diaschisis</a:t>
            </a:r>
          </a:p>
          <a:p>
            <a:r>
              <a:rPr lang="de-DE" altLang="ko-KR" sz="2400">
                <a:solidFill>
                  <a:srgbClr val="0000CC"/>
                </a:solidFill>
                <a:effectLst>
                  <a:outerShdw blurRad="38100" dist="38100" dir="2700000" algn="tl">
                    <a:srgbClr val="FFFFFF"/>
                  </a:outerShdw>
                </a:effectLst>
                <a:ea typeface="굴림" pitchFamily="34" charset="-127"/>
              </a:rPr>
              <a:t>Hyperreflexia</a:t>
            </a:r>
            <a:r>
              <a:rPr lang="de-DE" altLang="ko-KR">
                <a:solidFill>
                  <a:srgbClr val="0000CC"/>
                </a:solidFill>
                <a:effectLst>
                  <a:outerShdw blurRad="38100" dist="38100" dir="2700000" algn="tl">
                    <a:srgbClr val="FFFFFF"/>
                  </a:outerShdw>
                </a:effectLst>
                <a:ea typeface="굴림" pitchFamily="34" charset="-127"/>
              </a:rPr>
              <a:t>           </a:t>
            </a:r>
            <a:r>
              <a:rPr lang="de-DE" altLang="ko-KR" sz="2000">
                <a:solidFill>
                  <a:srgbClr val="0000CC"/>
                </a:solidFill>
                <a:effectLst>
                  <a:outerShdw blurRad="38100" dist="38100" dir="2700000" algn="tl">
                    <a:srgbClr val="FFFFFF"/>
                  </a:outerShdw>
                </a:effectLst>
                <a:ea typeface="굴림" pitchFamily="34" charset="-127"/>
              </a:rPr>
              <a:t>(Input of skin receptors is not filtered by CSS)</a:t>
            </a:r>
          </a:p>
        </p:txBody>
      </p:sp>
      <p:sp>
        <p:nvSpPr>
          <p:cNvPr id="65540" name="Rectangle 4"/>
          <p:cNvSpPr>
            <a:spLocks noGrp="1" noChangeArrowheads="1"/>
          </p:cNvSpPr>
          <p:nvPr>
            <p:ph sz="half" idx="2"/>
          </p:nvPr>
        </p:nvSpPr>
        <p:spPr>
          <a:xfrm>
            <a:off x="4648200" y="2209800"/>
            <a:ext cx="3810000" cy="4114800"/>
          </a:xfrm>
          <a:solidFill>
            <a:schemeClr val="bg1"/>
          </a:solidFill>
          <a:ln w="38100">
            <a:solidFill>
              <a:srgbClr val="FF9933"/>
            </a:solidFill>
          </a:ln>
        </p:spPr>
        <p:txBody>
          <a:bodyPr/>
          <a:lstStyle/>
          <a:p>
            <a:r>
              <a:rPr lang="de-DE" altLang="ko-KR" u="sng">
                <a:solidFill>
                  <a:srgbClr val="0000CC"/>
                </a:solidFill>
                <a:effectLst>
                  <a:outerShdw blurRad="38100" dist="38100" dir="2700000" algn="tl">
                    <a:srgbClr val="FFFFFF"/>
                  </a:outerShdw>
                </a:effectLst>
                <a:ea typeface="굴림" pitchFamily="34" charset="-127"/>
              </a:rPr>
              <a:t>Positive signs</a:t>
            </a:r>
          </a:p>
          <a:p>
            <a:r>
              <a:rPr lang="de-DE" altLang="ko-KR" sz="2400">
                <a:solidFill>
                  <a:srgbClr val="0000CC"/>
                </a:solidFill>
                <a:effectLst>
                  <a:outerShdw blurRad="38100" dist="38100" dir="2700000" algn="tl">
                    <a:srgbClr val="FFFFFF"/>
                  </a:outerShdw>
                </a:effectLst>
                <a:ea typeface="굴림" pitchFamily="34" charset="-127"/>
              </a:rPr>
              <a:t>Clonus</a:t>
            </a:r>
          </a:p>
          <a:p>
            <a:r>
              <a:rPr lang="de-DE" altLang="ko-KR" sz="2400">
                <a:solidFill>
                  <a:srgbClr val="0000CC"/>
                </a:solidFill>
                <a:effectLst>
                  <a:outerShdw blurRad="38100" dist="38100" dir="2700000" algn="tl">
                    <a:srgbClr val="FFFFFF"/>
                  </a:outerShdw>
                </a:effectLst>
                <a:ea typeface="굴림" pitchFamily="34" charset="-127"/>
              </a:rPr>
              <a:t>Associated Reactions</a:t>
            </a:r>
          </a:p>
          <a:p>
            <a:r>
              <a:rPr lang="de-DE" altLang="ko-KR" sz="2400">
                <a:solidFill>
                  <a:srgbClr val="0000CC"/>
                </a:solidFill>
                <a:effectLst>
                  <a:outerShdw blurRad="38100" dist="38100" dir="2700000" algn="tl">
                    <a:srgbClr val="FFFFFF"/>
                  </a:outerShdw>
                </a:effectLst>
                <a:ea typeface="굴림" pitchFamily="34" charset="-127"/>
              </a:rPr>
              <a:t>Non-neural changes in muscles</a:t>
            </a:r>
          </a:p>
          <a:p>
            <a:r>
              <a:rPr lang="de-DE" altLang="ko-KR" sz="2400">
                <a:solidFill>
                  <a:srgbClr val="0000CC"/>
                </a:solidFill>
                <a:effectLst>
                  <a:outerShdw blurRad="38100" dist="38100" dir="2700000" algn="tl">
                    <a:srgbClr val="FFFFFF"/>
                  </a:outerShdw>
                </a:effectLst>
                <a:ea typeface="굴림" pitchFamily="34" charset="-127"/>
              </a:rPr>
              <a:t>Spasticity</a:t>
            </a:r>
          </a:p>
          <a:p>
            <a:r>
              <a:rPr lang="de-DE" altLang="ko-KR" sz="2400">
                <a:solidFill>
                  <a:srgbClr val="0000CC"/>
                </a:solidFill>
                <a:effectLst>
                  <a:outerShdw blurRad="38100" dist="38100" dir="2700000" algn="tl">
                    <a:srgbClr val="FFFFFF"/>
                  </a:outerShdw>
                </a:effectLst>
                <a:ea typeface="굴림" pitchFamily="34" charset="-127"/>
              </a:rPr>
              <a:t>Dyssynergy in movement patterns</a:t>
            </a:r>
          </a:p>
          <a:p>
            <a:r>
              <a:rPr lang="de-DE" altLang="ko-KR" sz="2400">
                <a:solidFill>
                  <a:srgbClr val="0000CC"/>
                </a:solidFill>
                <a:effectLst>
                  <a:outerShdw blurRad="38100" dist="38100" dir="2700000" algn="tl">
                    <a:srgbClr val="FFFFFF"/>
                  </a:outerShdw>
                </a:effectLst>
                <a:ea typeface="굴림" pitchFamily="34" charset="-127"/>
              </a:rPr>
              <a:t>Fixation-strategies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228600"/>
            <a:ext cx="7772400" cy="762000"/>
          </a:xfrm>
          <a:ln>
            <a:solidFill>
              <a:srgbClr val="0000CC"/>
            </a:solidFill>
          </a:ln>
          <a:effectLst>
            <a:prstShdw prst="shdw17" dist="17961" dir="2700000">
              <a:srgbClr val="0000CC">
                <a:gamma/>
                <a:shade val="60000"/>
                <a:invGamma/>
              </a:srgbClr>
            </a:prstShdw>
          </a:effectLst>
        </p:spPr>
        <p:txBody>
          <a:bodyPr/>
          <a:lstStyle/>
          <a:p>
            <a:r>
              <a:rPr lang="de-DE" altLang="ko-KR" sz="3600">
                <a:solidFill>
                  <a:schemeClr val="tx1"/>
                </a:solidFill>
                <a:effectLst>
                  <a:outerShdw blurRad="38100" dist="38100" dir="2700000" algn="tl">
                    <a:srgbClr val="010199"/>
                  </a:outerShdw>
                </a:effectLst>
                <a:ea typeface="굴림" pitchFamily="34" charset="-127"/>
              </a:rPr>
              <a:t>The neurological deficit</a:t>
            </a:r>
          </a:p>
        </p:txBody>
      </p:sp>
      <p:sp>
        <p:nvSpPr>
          <p:cNvPr id="21507" name="Rectangle 3"/>
          <p:cNvSpPr>
            <a:spLocks noGrp="1" noChangeArrowheads="1"/>
          </p:cNvSpPr>
          <p:nvPr>
            <p:ph idx="1"/>
          </p:nvPr>
        </p:nvSpPr>
        <p:spPr>
          <a:xfrm>
            <a:off x="1447800" y="1371600"/>
            <a:ext cx="6934200" cy="5105400"/>
          </a:xfrm>
          <a:ln>
            <a:solidFill>
              <a:srgbClr val="0000CC"/>
            </a:solidFill>
          </a:ln>
          <a:effectLst>
            <a:prstShdw prst="shdw17" dist="17961" dir="2700000">
              <a:srgbClr val="0000CC">
                <a:gamma/>
                <a:shade val="60000"/>
                <a:invGamma/>
              </a:srgbClr>
            </a:prstShdw>
          </a:effectLst>
        </p:spPr>
        <p:txBody>
          <a:bodyPr/>
          <a:lstStyle/>
          <a:p>
            <a:pPr>
              <a:lnSpc>
                <a:spcPct val="80000"/>
              </a:lnSpc>
            </a:pPr>
            <a:r>
              <a:rPr lang="de-DE" altLang="ko-KR" sz="2000">
                <a:ea typeface="굴림" pitchFamily="34" charset="-127"/>
              </a:rPr>
              <a:t>Primary Impairments</a:t>
            </a:r>
          </a:p>
          <a:p>
            <a:pPr lvl="1">
              <a:lnSpc>
                <a:spcPct val="80000"/>
              </a:lnSpc>
            </a:pPr>
            <a:r>
              <a:rPr lang="de-DE" altLang="ko-KR" sz="2000">
                <a:ea typeface="굴림" pitchFamily="34" charset="-127"/>
              </a:rPr>
              <a:t>Neurological weakness</a:t>
            </a:r>
          </a:p>
          <a:p>
            <a:pPr lvl="1">
              <a:lnSpc>
                <a:spcPct val="80000"/>
              </a:lnSpc>
            </a:pPr>
            <a:r>
              <a:rPr lang="de-DE" altLang="ko-KR" sz="2000">
                <a:ea typeface="굴림" pitchFamily="34" charset="-127"/>
              </a:rPr>
              <a:t>Muscle activation deficit </a:t>
            </a:r>
          </a:p>
          <a:p>
            <a:pPr lvl="1">
              <a:lnSpc>
                <a:spcPct val="80000"/>
              </a:lnSpc>
            </a:pPr>
            <a:r>
              <a:rPr lang="de-DE" altLang="ko-KR" sz="2000">
                <a:ea typeface="굴림" pitchFamily="34" charset="-127"/>
              </a:rPr>
              <a:t>Spasticity</a:t>
            </a:r>
          </a:p>
          <a:p>
            <a:pPr lvl="1">
              <a:lnSpc>
                <a:spcPct val="80000"/>
              </a:lnSpc>
            </a:pPr>
            <a:r>
              <a:rPr lang="de-DE" altLang="ko-KR" sz="2000">
                <a:ea typeface="굴림" pitchFamily="34" charset="-127"/>
              </a:rPr>
              <a:t>Changes in tone </a:t>
            </a:r>
          </a:p>
          <a:p>
            <a:pPr>
              <a:lnSpc>
                <a:spcPct val="80000"/>
              </a:lnSpc>
            </a:pPr>
            <a:endParaRPr lang="de-DE" altLang="ko-KR" sz="2000">
              <a:ea typeface="굴림" pitchFamily="34" charset="-127"/>
            </a:endParaRPr>
          </a:p>
          <a:p>
            <a:pPr>
              <a:lnSpc>
                <a:spcPct val="80000"/>
              </a:lnSpc>
            </a:pPr>
            <a:r>
              <a:rPr lang="de-DE" altLang="ko-KR" sz="2000">
                <a:ea typeface="굴림" pitchFamily="34" charset="-127"/>
              </a:rPr>
              <a:t>Secondary Impairments</a:t>
            </a:r>
          </a:p>
          <a:p>
            <a:pPr lvl="1">
              <a:lnSpc>
                <a:spcPct val="80000"/>
              </a:lnSpc>
            </a:pPr>
            <a:r>
              <a:rPr lang="de-DE" altLang="ko-KR" sz="2000">
                <a:ea typeface="굴림" pitchFamily="34" charset="-127"/>
              </a:rPr>
              <a:t>Altered alignment</a:t>
            </a:r>
          </a:p>
          <a:p>
            <a:pPr lvl="1">
              <a:lnSpc>
                <a:spcPct val="80000"/>
              </a:lnSpc>
            </a:pPr>
            <a:r>
              <a:rPr lang="de-DE" altLang="ko-KR" sz="2000">
                <a:ea typeface="굴림" pitchFamily="34" charset="-127"/>
              </a:rPr>
              <a:t>Changes in muscle length and position </a:t>
            </a:r>
          </a:p>
          <a:p>
            <a:pPr lvl="1">
              <a:lnSpc>
                <a:spcPct val="80000"/>
              </a:lnSpc>
            </a:pPr>
            <a:r>
              <a:rPr lang="de-DE" altLang="ko-KR" sz="2000">
                <a:ea typeface="굴림" pitchFamily="34" charset="-127"/>
              </a:rPr>
              <a:t>edema</a:t>
            </a:r>
          </a:p>
          <a:p>
            <a:pPr lvl="1">
              <a:lnSpc>
                <a:spcPct val="80000"/>
              </a:lnSpc>
            </a:pPr>
            <a:r>
              <a:rPr lang="de-DE" altLang="ko-KR" sz="2000">
                <a:ea typeface="굴림" pitchFamily="34" charset="-127"/>
              </a:rPr>
              <a:t>pain</a:t>
            </a:r>
          </a:p>
          <a:p>
            <a:pPr>
              <a:lnSpc>
                <a:spcPct val="80000"/>
              </a:lnSpc>
            </a:pPr>
            <a:endParaRPr lang="de-DE" altLang="ko-KR" sz="2000">
              <a:ea typeface="굴림" pitchFamily="34" charset="-127"/>
            </a:endParaRPr>
          </a:p>
          <a:p>
            <a:pPr>
              <a:lnSpc>
                <a:spcPct val="80000"/>
              </a:lnSpc>
            </a:pPr>
            <a:r>
              <a:rPr lang="de-DE" altLang="ko-KR" sz="2000">
                <a:ea typeface="굴림" pitchFamily="34" charset="-127"/>
              </a:rPr>
              <a:t>Composite Impairments </a:t>
            </a:r>
          </a:p>
          <a:p>
            <a:pPr lvl="1">
              <a:lnSpc>
                <a:spcPct val="80000"/>
              </a:lnSpc>
            </a:pPr>
            <a:r>
              <a:rPr lang="de-DE" altLang="ko-KR" sz="2000">
                <a:ea typeface="굴림" pitchFamily="34" charset="-127"/>
              </a:rPr>
              <a:t>Clinical hypertonicity (spastic movement disorder)</a:t>
            </a:r>
          </a:p>
          <a:p>
            <a:pPr lvl="1">
              <a:lnSpc>
                <a:spcPct val="80000"/>
              </a:lnSpc>
            </a:pPr>
            <a:r>
              <a:rPr lang="de-DE" altLang="ko-KR" sz="2000">
                <a:ea typeface="굴림" pitchFamily="34" charset="-127"/>
              </a:rPr>
              <a:t>Altered postural control</a:t>
            </a:r>
          </a:p>
          <a:p>
            <a:pPr lvl="1">
              <a:lnSpc>
                <a:spcPct val="80000"/>
              </a:lnSpc>
            </a:pPr>
            <a:r>
              <a:rPr lang="de-DE" altLang="ko-KR" sz="2000">
                <a:ea typeface="굴림" pitchFamily="34" charset="-127"/>
              </a:rPr>
              <a:t>Loss of selective movement</a:t>
            </a:r>
          </a:p>
          <a:p>
            <a:pPr>
              <a:lnSpc>
                <a:spcPct val="80000"/>
              </a:lnSpc>
            </a:pPr>
            <a:endParaRPr lang="de-DE" altLang="ko-KR" sz="2000">
              <a:ea typeface="굴림" pitchFamily="34"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6">
                                            <p:txEl>
                                              <p:charRg st="4294967295" end="429496729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150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150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150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50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150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2150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21507">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21507">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1507">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21507">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21507">
                                            <p:txEl>
                                              <p:pRg st="14" end="14"/>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499"/>
                                          </p:stCondLst>
                                        </p:cTn>
                                        <p:tgtEl>
                                          <p:spTgt spid="2150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7"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2209800"/>
            <a:ext cx="7772400" cy="1143000"/>
          </a:xfrm>
          <a:solidFill>
            <a:srgbClr val="FFFF00"/>
          </a:solidFill>
          <a:ln>
            <a:solidFill>
              <a:srgbClr val="FF6600"/>
            </a:solidFill>
          </a:ln>
          <a:effectLst>
            <a:outerShdw dist="107763" dir="2700000" algn="ctr" rotWithShape="0">
              <a:schemeClr val="bg2"/>
            </a:outerShdw>
          </a:effectLst>
        </p:spPr>
        <p:txBody>
          <a:bodyPr anchorCtr="0"/>
          <a:lstStyle/>
          <a:p>
            <a:r>
              <a:rPr lang="de-CH" sz="3200" b="1">
                <a:solidFill>
                  <a:srgbClr val="0000CC"/>
                </a:solidFill>
                <a:effectLst>
                  <a:outerShdw blurRad="38100" dist="38100" dir="2700000" algn="tl">
                    <a:srgbClr val="000000"/>
                  </a:outerShdw>
                </a:effectLst>
                <a:latin typeface="Tahoma" pitchFamily="34" charset="0"/>
              </a:rPr>
              <a:t>Primarye Denervation</a:t>
            </a:r>
            <a:br>
              <a:rPr lang="de-CH" sz="3200" b="1">
                <a:solidFill>
                  <a:srgbClr val="0000CC"/>
                </a:solidFill>
                <a:effectLst>
                  <a:outerShdw blurRad="38100" dist="38100" dir="2700000" algn="tl">
                    <a:srgbClr val="000000"/>
                  </a:outerShdw>
                </a:effectLst>
                <a:latin typeface="Tahoma" pitchFamily="34" charset="0"/>
              </a:rPr>
            </a:br>
            <a:r>
              <a:rPr lang="de-CH" sz="3200">
                <a:solidFill>
                  <a:srgbClr val="0000CC"/>
                </a:solidFill>
                <a:effectLst>
                  <a:outerShdw blurRad="38100" dist="38100" dir="2700000" algn="tl">
                    <a:srgbClr val="000000"/>
                  </a:outerShdw>
                </a:effectLst>
                <a:latin typeface="Tahoma" pitchFamily="34" charset="0"/>
              </a:rPr>
              <a:t>Flaccid / acute Hypotonia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500" fill="hold"/>
                                        <p:tgtEl>
                                          <p:spTgt spid="25602"/>
                                        </p:tgtEl>
                                        <p:attrNameLst>
                                          <p:attrName>ppt_w</p:attrName>
                                        </p:attrNameLst>
                                      </p:cBhvr>
                                      <p:tavLst>
                                        <p:tav tm="0">
                                          <p:val>
                                            <p:fltVal val="0"/>
                                          </p:val>
                                        </p:tav>
                                        <p:tav tm="100000">
                                          <p:val>
                                            <p:strVal val="#ppt_w"/>
                                          </p:val>
                                        </p:tav>
                                      </p:tavLst>
                                    </p:anim>
                                    <p:anim calcmode="lin" valueType="num">
                                      <p:cBhvr>
                                        <p:cTn id="8" dur="500" fill="hold"/>
                                        <p:tgtEl>
                                          <p:spTgt spid="2560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762000" y="2286000"/>
            <a:ext cx="7391400" cy="1295400"/>
          </a:xfrm>
          <a:prstGeom prst="rect">
            <a:avLst/>
          </a:prstGeom>
          <a:solidFill>
            <a:srgbClr val="FFFF00"/>
          </a:solidFill>
          <a:ln w="19050">
            <a:solidFill>
              <a:srgbClr val="FF6600"/>
            </a:solidFill>
            <a:miter lim="800000"/>
            <a:headEnd/>
            <a:tailEnd/>
          </a:ln>
          <a:effectLst>
            <a:outerShdw dist="107763" dir="2700000" algn="ctr" rotWithShape="0">
              <a:schemeClr val="bg2"/>
            </a:outerShdw>
          </a:effectLst>
        </p:spPr>
        <p:txBody>
          <a:bodyPr wrap="none" anchor="ctr"/>
          <a:lstStyle/>
          <a:p>
            <a:pPr algn="ctr"/>
            <a:r>
              <a:rPr lang="de-DE" altLang="ko-KR" sz="3200" b="1">
                <a:solidFill>
                  <a:schemeClr val="accent2"/>
                </a:solidFill>
                <a:latin typeface="Tahoma" pitchFamily="34" charset="0"/>
                <a:ea typeface="굴림" pitchFamily="34" charset="-127"/>
              </a:rPr>
              <a:t>Associated Reactions</a:t>
            </a:r>
          </a:p>
          <a:p>
            <a:pPr algn="ctr"/>
            <a:r>
              <a:rPr lang="de-DE" altLang="ko-KR" sz="3200">
                <a:solidFill>
                  <a:schemeClr val="accent2"/>
                </a:solidFill>
                <a:latin typeface="Tahoma" pitchFamily="34" charset="0"/>
                <a:ea typeface="굴림" pitchFamily="34" charset="-127"/>
              </a:rPr>
              <a:t>Recovery / new</a:t>
            </a:r>
          </a:p>
        </p:txBody>
      </p:sp>
    </p:spTree>
  </p:cSld>
  <p:clrMapOvr>
    <a:masterClrMapping/>
  </p:clrMapOvr>
  <p:transition>
    <p:zo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A"/>
          <p:cNvPicPr>
            <a:picLocks noChangeAspect="1" noChangeArrowheads="1"/>
          </p:cNvPicPr>
          <p:nvPr/>
        </p:nvPicPr>
        <p:blipFill>
          <a:blip r:embed="rId3"/>
          <a:srcRect/>
          <a:stretch>
            <a:fillRect/>
          </a:stretch>
        </p:blipFill>
        <p:spPr bwMode="auto">
          <a:xfrm>
            <a:off x="2057400" y="0"/>
            <a:ext cx="4733925"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box(out)">
                                      <p:cBhvr>
                                        <p:cTn id="7"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a:srcRect/>
          <a:stretch>
            <a:fillRect/>
          </a:stretch>
        </p:blipFill>
        <p:spPr bwMode="auto">
          <a:xfrm>
            <a:off x="2057400" y="0"/>
            <a:ext cx="4924425" cy="68008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box(out)">
                                      <p:cBhvr>
                                        <p:cTn id="7" dur="500"/>
                                        <p:tgtEl>
                                          <p:spTgt spid="66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a:xfrm>
            <a:off x="1600200" y="762000"/>
            <a:ext cx="6400800" cy="1219200"/>
          </a:xfrm>
          <a:solidFill>
            <a:srgbClr val="9999FF"/>
          </a:solidFill>
          <a:ln w="19050">
            <a:solidFill>
              <a:schemeClr val="tx1"/>
            </a:solidFill>
          </a:ln>
        </p:spPr>
        <p:txBody>
          <a:bodyPr anchorCtr="0">
            <a:normAutofit fontScale="90000"/>
          </a:bodyPr>
          <a:lstStyle/>
          <a:p>
            <a:r>
              <a:rPr lang="en-US" b="1" i="1" u="sng" noProof="1">
                <a:solidFill>
                  <a:srgbClr val="000000"/>
                </a:solidFill>
              </a:rPr>
              <a:t/>
            </a:r>
            <a:br>
              <a:rPr lang="en-US" b="1" i="1" u="sng" noProof="1">
                <a:solidFill>
                  <a:srgbClr val="000000"/>
                </a:solidFill>
              </a:rPr>
            </a:br>
            <a:r>
              <a:rPr lang="en-US" b="1" u="sng" noProof="1">
                <a:solidFill>
                  <a:srgbClr val="000000"/>
                </a:solidFill>
              </a:rPr>
              <a:t>Asso</a:t>
            </a:r>
            <a:r>
              <a:rPr lang="de-DE" altLang="ko-KR" b="1" u="sng">
                <a:solidFill>
                  <a:srgbClr val="000000"/>
                </a:solidFill>
                <a:ea typeface="굴림" pitchFamily="34" charset="-127"/>
              </a:rPr>
              <a:t>c</a:t>
            </a:r>
            <a:r>
              <a:rPr lang="de-DE" b="1" u="sng" noProof="1">
                <a:solidFill>
                  <a:srgbClr val="000000"/>
                </a:solidFill>
              </a:rPr>
              <a:t>i</a:t>
            </a:r>
            <a:r>
              <a:rPr lang="de-DE" altLang="ko-KR" b="1" u="sng">
                <a:solidFill>
                  <a:srgbClr val="000000"/>
                </a:solidFill>
                <a:ea typeface="굴림" pitchFamily="34" charset="-127"/>
              </a:rPr>
              <a:t>ated</a:t>
            </a:r>
            <a:r>
              <a:rPr lang="de-DE" b="1" u="sng" noProof="1">
                <a:solidFill>
                  <a:srgbClr val="000000"/>
                </a:solidFill>
              </a:rPr>
              <a:t> Rea</a:t>
            </a:r>
            <a:r>
              <a:rPr lang="de-DE" altLang="ko-KR" b="1" u="sng">
                <a:solidFill>
                  <a:srgbClr val="000000"/>
                </a:solidFill>
                <a:ea typeface="굴림" pitchFamily="34" charset="-127"/>
              </a:rPr>
              <a:t>c</a:t>
            </a:r>
            <a:r>
              <a:rPr lang="de-DE" b="1" u="sng" noProof="1">
                <a:solidFill>
                  <a:srgbClr val="000000"/>
                </a:solidFill>
              </a:rPr>
              <a:t>tion</a:t>
            </a:r>
            <a:r>
              <a:rPr lang="de-DE" altLang="ko-KR" b="1" u="sng">
                <a:solidFill>
                  <a:srgbClr val="000000"/>
                </a:solidFill>
                <a:ea typeface="굴림" pitchFamily="34" charset="-127"/>
              </a:rPr>
              <a:t>s</a:t>
            </a:r>
            <a:r>
              <a:rPr lang="de-DE" b="1" i="1" u="sng" noProof="1">
                <a:solidFill>
                  <a:srgbClr val="000000"/>
                </a:solidFill>
              </a:rPr>
              <a:t/>
            </a:r>
            <a:br>
              <a:rPr lang="de-DE" b="1" i="1" u="sng" noProof="1">
                <a:solidFill>
                  <a:srgbClr val="000000"/>
                </a:solidFill>
              </a:rPr>
            </a:br>
            <a:endParaRPr lang="de-DE" altLang="ko-KR" b="1" i="1" u="sng">
              <a:solidFill>
                <a:srgbClr val="000000"/>
              </a:solidFill>
              <a:ea typeface="굴림" pitchFamily="34" charset="-127"/>
            </a:endParaRPr>
          </a:p>
        </p:txBody>
      </p:sp>
      <p:sp>
        <p:nvSpPr>
          <p:cNvPr id="157699" name="Rectangle 1027"/>
          <p:cNvSpPr>
            <a:spLocks noGrp="1" noChangeArrowheads="1"/>
          </p:cNvSpPr>
          <p:nvPr>
            <p:ph idx="1"/>
          </p:nvPr>
        </p:nvSpPr>
        <p:spPr>
          <a:xfrm>
            <a:off x="785813" y="3025775"/>
            <a:ext cx="7818437" cy="1762125"/>
          </a:xfrm>
          <a:solidFill>
            <a:srgbClr val="9999FF"/>
          </a:solidFill>
          <a:ln>
            <a:solidFill>
              <a:schemeClr val="tx1"/>
            </a:solidFill>
          </a:ln>
        </p:spPr>
        <p:txBody>
          <a:bodyPr/>
          <a:lstStyle/>
          <a:p>
            <a:pPr>
              <a:buFont typeface="Wingdings" pitchFamily="2" charset="2"/>
              <a:buNone/>
            </a:pPr>
            <a:r>
              <a:rPr lang="de-DE" altLang="ko-KR" sz="2800" b="1">
                <a:effectLst>
                  <a:outerShdw blurRad="38100" dist="38100" dir="2700000" algn="tl">
                    <a:srgbClr val="000000"/>
                  </a:outerShdw>
                </a:effectLst>
                <a:ea typeface="굴림" pitchFamily="34" charset="-127"/>
              </a:rPr>
              <a:t>They are a deviation of the Hennemann - Principle and therefore are causing a deviation in reciprocal inhibition</a:t>
            </a:r>
          </a:p>
          <a:p>
            <a:endParaRPr lang="ko-KR" altLang="de-DE" sz="2800">
              <a:effectLst>
                <a:outerShdw blurRad="38100" dist="38100" dir="2700000" algn="tl">
                  <a:srgbClr val="000000"/>
                </a:outerShdw>
              </a:effectLst>
              <a:ea typeface="굴림" pitchFamily="34" charset="-127"/>
            </a:endParaRPr>
          </a:p>
        </p:txBody>
      </p:sp>
    </p:spTree>
  </p:cSld>
  <p:clrMapOvr>
    <a:masterClrMapping/>
  </p:clrMapOvr>
  <p:transition>
    <p:zo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2266950" y="2239963"/>
            <a:ext cx="9144000" cy="0"/>
          </a:xfrm>
          <a:prstGeom prst="rect">
            <a:avLst/>
          </a:prstGeom>
          <a:noFill/>
          <a:ln w="9525">
            <a:noFill/>
            <a:miter lim="800000"/>
            <a:headEnd/>
            <a:tailEnd/>
          </a:ln>
          <a:effectLst/>
        </p:spPr>
        <p:txBody>
          <a:bodyPr>
            <a:spAutoFit/>
          </a:bodyPr>
          <a:lstStyle/>
          <a:p>
            <a:endParaRPr lang="en-US"/>
          </a:p>
        </p:txBody>
      </p:sp>
      <p:pic>
        <p:nvPicPr>
          <p:cNvPr id="111620" name="Picture 4" descr="ln14b"/>
          <p:cNvPicPr>
            <a:picLocks noChangeAspect="1" noChangeArrowheads="1"/>
          </p:cNvPicPr>
          <p:nvPr/>
        </p:nvPicPr>
        <p:blipFill>
          <a:blip r:embed="rId3"/>
          <a:srcRect/>
          <a:stretch>
            <a:fillRect/>
          </a:stretch>
        </p:blipFill>
        <p:spPr bwMode="auto">
          <a:xfrm>
            <a:off x="1219200" y="1501775"/>
            <a:ext cx="2971800" cy="1336675"/>
          </a:xfrm>
          <a:prstGeom prst="rect">
            <a:avLst/>
          </a:prstGeom>
          <a:noFill/>
        </p:spPr>
      </p:pic>
      <p:pic>
        <p:nvPicPr>
          <p:cNvPr id="111629" name="Picture 13" descr="ln13c"/>
          <p:cNvPicPr>
            <a:picLocks noChangeAspect="1" noChangeArrowheads="1"/>
          </p:cNvPicPr>
          <p:nvPr/>
        </p:nvPicPr>
        <p:blipFill>
          <a:blip r:embed="rId4"/>
          <a:srcRect/>
          <a:stretch>
            <a:fillRect/>
          </a:stretch>
        </p:blipFill>
        <p:spPr bwMode="auto">
          <a:xfrm>
            <a:off x="1295400" y="3048000"/>
            <a:ext cx="2895600" cy="1527175"/>
          </a:xfrm>
          <a:prstGeom prst="rect">
            <a:avLst/>
          </a:prstGeom>
          <a:noFill/>
        </p:spPr>
      </p:pic>
      <p:sp>
        <p:nvSpPr>
          <p:cNvPr id="111636" name="Rectangle 20"/>
          <p:cNvSpPr>
            <a:spLocks noChangeArrowheads="1"/>
          </p:cNvSpPr>
          <p:nvPr/>
        </p:nvSpPr>
        <p:spPr bwMode="auto">
          <a:xfrm>
            <a:off x="6553200" y="2057400"/>
            <a:ext cx="9144000" cy="0"/>
          </a:xfrm>
          <a:prstGeom prst="rect">
            <a:avLst/>
          </a:prstGeom>
          <a:noFill/>
          <a:ln w="9525">
            <a:noFill/>
            <a:miter lim="800000"/>
            <a:headEnd/>
            <a:tailEnd/>
          </a:ln>
          <a:effectLst/>
        </p:spPr>
        <p:txBody>
          <a:bodyPr>
            <a:spAutoFit/>
          </a:bodyPr>
          <a:lstStyle/>
          <a:p>
            <a:endParaRPr lang="en-US"/>
          </a:p>
        </p:txBody>
      </p:sp>
      <p:pic>
        <p:nvPicPr>
          <p:cNvPr id="111638" name="Picture 22" descr="ln14e"/>
          <p:cNvPicPr>
            <a:picLocks noChangeAspect="1" noChangeArrowheads="1"/>
          </p:cNvPicPr>
          <p:nvPr/>
        </p:nvPicPr>
        <p:blipFill>
          <a:blip r:embed="rId5"/>
          <a:srcRect/>
          <a:stretch>
            <a:fillRect/>
          </a:stretch>
        </p:blipFill>
        <p:spPr bwMode="auto">
          <a:xfrm>
            <a:off x="1295400" y="4876800"/>
            <a:ext cx="2895600" cy="1646238"/>
          </a:xfrm>
          <a:prstGeom prst="rect">
            <a:avLst/>
          </a:prstGeom>
          <a:noFill/>
        </p:spPr>
      </p:pic>
      <p:sp>
        <p:nvSpPr>
          <p:cNvPr id="111645" name="Rectangle 29"/>
          <p:cNvSpPr>
            <a:spLocks noChangeArrowheads="1"/>
          </p:cNvSpPr>
          <p:nvPr/>
        </p:nvSpPr>
        <p:spPr bwMode="auto">
          <a:xfrm>
            <a:off x="2563813" y="2105025"/>
            <a:ext cx="9144000" cy="0"/>
          </a:xfrm>
          <a:prstGeom prst="rect">
            <a:avLst/>
          </a:prstGeom>
          <a:noFill/>
          <a:ln w="9525">
            <a:noFill/>
            <a:miter lim="800000"/>
            <a:headEnd/>
            <a:tailEnd/>
          </a:ln>
          <a:effectLst/>
        </p:spPr>
        <p:txBody>
          <a:bodyPr>
            <a:spAutoFit/>
          </a:bodyPr>
          <a:lstStyle/>
          <a:p>
            <a:endParaRPr lang="en-US"/>
          </a:p>
        </p:txBody>
      </p:sp>
      <p:grpSp>
        <p:nvGrpSpPr>
          <p:cNvPr id="2" name="Group 36"/>
          <p:cNvGrpSpPr>
            <a:grpSpLocks/>
          </p:cNvGrpSpPr>
          <p:nvPr/>
        </p:nvGrpSpPr>
        <p:grpSpPr bwMode="auto">
          <a:xfrm>
            <a:off x="4419600" y="1676400"/>
            <a:ext cx="4027488" cy="1100138"/>
            <a:chOff x="-3" y="-3"/>
            <a:chExt cx="2537" cy="1674"/>
          </a:xfrm>
        </p:grpSpPr>
        <p:grpSp>
          <p:nvGrpSpPr>
            <p:cNvPr id="3" name="Group 34"/>
            <p:cNvGrpSpPr>
              <a:grpSpLocks/>
            </p:cNvGrpSpPr>
            <p:nvPr/>
          </p:nvGrpSpPr>
          <p:grpSpPr bwMode="auto">
            <a:xfrm>
              <a:off x="0" y="0"/>
              <a:ext cx="2531" cy="1668"/>
              <a:chOff x="0" y="0"/>
              <a:chExt cx="2531" cy="1668"/>
            </a:xfrm>
          </p:grpSpPr>
          <p:sp>
            <p:nvSpPr>
              <p:cNvPr id="111649" name="Rectangle 33"/>
              <p:cNvSpPr>
                <a:spLocks noChangeArrowheads="1"/>
              </p:cNvSpPr>
              <p:nvPr/>
            </p:nvSpPr>
            <p:spPr bwMode="auto">
              <a:xfrm>
                <a:off x="0" y="0"/>
                <a:ext cx="2531" cy="1668"/>
              </a:xfrm>
              <a:prstGeom prst="rect">
                <a:avLst/>
              </a:prstGeom>
              <a:solidFill>
                <a:srgbClr val="FFF3C7"/>
              </a:solidFill>
              <a:ln w="9525">
                <a:noFill/>
                <a:miter lim="800000"/>
                <a:headEnd/>
                <a:tailEnd/>
              </a:ln>
              <a:effectLst/>
            </p:spPr>
            <p:txBody>
              <a:bodyPr wrap="none"/>
              <a:lstStyle/>
              <a:p>
                <a:endParaRPr lang="en-US"/>
              </a:p>
            </p:txBody>
          </p:sp>
          <p:grpSp>
            <p:nvGrpSpPr>
              <p:cNvPr id="4" name="Group 32"/>
              <p:cNvGrpSpPr>
                <a:grpSpLocks/>
              </p:cNvGrpSpPr>
              <p:nvPr/>
            </p:nvGrpSpPr>
            <p:grpSpPr bwMode="auto">
              <a:xfrm>
                <a:off x="0" y="0"/>
                <a:ext cx="2531" cy="1668"/>
                <a:chOff x="0" y="0"/>
                <a:chExt cx="2531" cy="1668"/>
              </a:xfrm>
            </p:grpSpPr>
            <p:sp>
              <p:nvSpPr>
                <p:cNvPr id="111646" name="Rectangle 30"/>
                <p:cNvSpPr>
                  <a:spLocks noChangeArrowheads="1"/>
                </p:cNvSpPr>
                <p:nvPr/>
              </p:nvSpPr>
              <p:spPr bwMode="auto">
                <a:xfrm>
                  <a:off x="0" y="0"/>
                  <a:ext cx="2531" cy="1668"/>
                </a:xfrm>
                <a:prstGeom prst="rect">
                  <a:avLst/>
                </a:prstGeom>
                <a:solidFill>
                  <a:srgbClr val="FFF3C7"/>
                </a:solidFill>
                <a:ln w="9525">
                  <a:noFill/>
                  <a:miter lim="800000"/>
                  <a:headEnd/>
                  <a:tailEnd/>
                </a:ln>
                <a:effectLst/>
              </p:spPr>
              <p:txBody>
                <a:bodyPr anchor="ctr"/>
                <a:lstStyle/>
                <a:p>
                  <a:pPr algn="ctr" eaLnBrk="1" hangingPunct="1"/>
                  <a:r>
                    <a:rPr lang="de-DE" altLang="ko-KR" sz="1600">
                      <a:solidFill>
                        <a:schemeClr val="bg2"/>
                      </a:solidFill>
                      <a:latin typeface="Times New Roman" pitchFamily="18" charset="0"/>
                      <a:ea typeface="굴림" pitchFamily="34" charset="-127"/>
                    </a:rPr>
                    <a:t>This figure corresponds to point C on the graph. The muscle is stretched to a point where there is very little overlap between actin and myosin. The isometric tension will be low. </a:t>
                  </a:r>
                </a:p>
              </p:txBody>
            </p:sp>
            <p:sp>
              <p:nvSpPr>
                <p:cNvPr id="111647" name="Rectangle 31"/>
                <p:cNvSpPr>
                  <a:spLocks noChangeArrowheads="1"/>
                </p:cNvSpPr>
                <p:nvPr/>
              </p:nvSpPr>
              <p:spPr bwMode="auto">
                <a:xfrm>
                  <a:off x="0" y="0"/>
                  <a:ext cx="2531" cy="1668"/>
                </a:xfrm>
                <a:prstGeom prst="rect">
                  <a:avLst/>
                </a:prstGeom>
                <a:noFill/>
                <a:ln w="7">
                  <a:solidFill>
                    <a:srgbClr val="A0A0A0"/>
                  </a:solidFill>
                  <a:miter lim="800000"/>
                  <a:headEnd/>
                  <a:tailEnd/>
                </a:ln>
                <a:effectLst/>
              </p:spPr>
              <p:txBody>
                <a:bodyPr wrap="none"/>
                <a:lstStyle/>
                <a:p>
                  <a:endParaRPr lang="en-US"/>
                </a:p>
              </p:txBody>
            </p:sp>
          </p:grpSp>
        </p:grpSp>
        <p:sp>
          <p:nvSpPr>
            <p:cNvPr id="111651" name="Rectangle 35"/>
            <p:cNvSpPr>
              <a:spLocks noChangeArrowheads="1"/>
            </p:cNvSpPr>
            <p:nvPr/>
          </p:nvSpPr>
          <p:spPr bwMode="auto">
            <a:xfrm>
              <a:off x="-3" y="-3"/>
              <a:ext cx="2537" cy="1674"/>
            </a:xfrm>
            <a:prstGeom prst="rect">
              <a:avLst/>
            </a:prstGeom>
            <a:noFill/>
            <a:ln w="9525">
              <a:solidFill>
                <a:srgbClr val="A0A0A0"/>
              </a:solidFill>
              <a:miter lim="800000"/>
              <a:headEnd/>
              <a:tailEnd/>
            </a:ln>
            <a:effectLst/>
          </p:spPr>
          <p:txBody>
            <a:bodyPr wrap="none"/>
            <a:lstStyle/>
            <a:p>
              <a:endParaRPr lang="en-US"/>
            </a:p>
          </p:txBody>
        </p:sp>
      </p:grpSp>
      <p:grpSp>
        <p:nvGrpSpPr>
          <p:cNvPr id="5" name="Group 44"/>
          <p:cNvGrpSpPr>
            <a:grpSpLocks/>
          </p:cNvGrpSpPr>
          <p:nvPr/>
        </p:nvGrpSpPr>
        <p:grpSpPr bwMode="auto">
          <a:xfrm>
            <a:off x="4419600" y="3276600"/>
            <a:ext cx="4027488" cy="1219200"/>
            <a:chOff x="-3" y="-3"/>
            <a:chExt cx="2537" cy="1444"/>
          </a:xfrm>
        </p:grpSpPr>
        <p:grpSp>
          <p:nvGrpSpPr>
            <p:cNvPr id="6" name="Group 42"/>
            <p:cNvGrpSpPr>
              <a:grpSpLocks/>
            </p:cNvGrpSpPr>
            <p:nvPr/>
          </p:nvGrpSpPr>
          <p:grpSpPr bwMode="auto">
            <a:xfrm>
              <a:off x="0" y="0"/>
              <a:ext cx="2531" cy="1438"/>
              <a:chOff x="0" y="0"/>
              <a:chExt cx="2531" cy="1438"/>
            </a:xfrm>
          </p:grpSpPr>
          <p:sp>
            <p:nvSpPr>
              <p:cNvPr id="111657" name="Rectangle 41"/>
              <p:cNvSpPr>
                <a:spLocks noChangeArrowheads="1"/>
              </p:cNvSpPr>
              <p:nvPr/>
            </p:nvSpPr>
            <p:spPr bwMode="auto">
              <a:xfrm>
                <a:off x="0" y="0"/>
                <a:ext cx="2531" cy="1438"/>
              </a:xfrm>
              <a:prstGeom prst="rect">
                <a:avLst/>
              </a:prstGeom>
              <a:solidFill>
                <a:srgbClr val="FFF3C7"/>
              </a:solidFill>
              <a:ln w="9525">
                <a:noFill/>
                <a:miter lim="800000"/>
                <a:headEnd/>
                <a:tailEnd/>
              </a:ln>
              <a:effectLst/>
            </p:spPr>
            <p:txBody>
              <a:bodyPr wrap="none"/>
              <a:lstStyle/>
              <a:p>
                <a:endParaRPr lang="en-US"/>
              </a:p>
            </p:txBody>
          </p:sp>
          <p:grpSp>
            <p:nvGrpSpPr>
              <p:cNvPr id="7" name="Group 40"/>
              <p:cNvGrpSpPr>
                <a:grpSpLocks/>
              </p:cNvGrpSpPr>
              <p:nvPr/>
            </p:nvGrpSpPr>
            <p:grpSpPr bwMode="auto">
              <a:xfrm>
                <a:off x="0" y="0"/>
                <a:ext cx="2531" cy="1438"/>
                <a:chOff x="0" y="0"/>
                <a:chExt cx="2531" cy="1438"/>
              </a:xfrm>
            </p:grpSpPr>
            <p:sp>
              <p:nvSpPr>
                <p:cNvPr id="111654" name="Rectangle 38"/>
                <p:cNvSpPr>
                  <a:spLocks noChangeArrowheads="1"/>
                </p:cNvSpPr>
                <p:nvPr/>
              </p:nvSpPr>
              <p:spPr bwMode="auto">
                <a:xfrm>
                  <a:off x="0" y="0"/>
                  <a:ext cx="2531" cy="1438"/>
                </a:xfrm>
                <a:prstGeom prst="rect">
                  <a:avLst/>
                </a:prstGeom>
                <a:solidFill>
                  <a:srgbClr val="FFF3C7"/>
                </a:solidFill>
                <a:ln w="9525">
                  <a:noFill/>
                  <a:miter lim="800000"/>
                  <a:headEnd/>
                  <a:tailEnd/>
                </a:ln>
                <a:effectLst/>
              </p:spPr>
              <p:txBody>
                <a:bodyPr anchor="ctr"/>
                <a:lstStyle/>
                <a:p>
                  <a:pPr algn="ctr" eaLnBrk="1" hangingPunct="1"/>
                  <a:r>
                    <a:rPr lang="de-DE" altLang="ko-KR" sz="1600">
                      <a:solidFill>
                        <a:schemeClr val="bg2"/>
                      </a:solidFill>
                      <a:latin typeface="Times New Roman" pitchFamily="18" charset="0"/>
                      <a:ea typeface="굴림" pitchFamily="34" charset="-127"/>
                    </a:rPr>
                    <a:t>At point B on the graph there is considerable overlap between actin and myosin. There are many active crossbridges, so the isometric tension will be high. </a:t>
                  </a:r>
                </a:p>
              </p:txBody>
            </p:sp>
            <p:sp>
              <p:nvSpPr>
                <p:cNvPr id="111655" name="Rectangle 39"/>
                <p:cNvSpPr>
                  <a:spLocks noChangeArrowheads="1"/>
                </p:cNvSpPr>
                <p:nvPr/>
              </p:nvSpPr>
              <p:spPr bwMode="auto">
                <a:xfrm>
                  <a:off x="0" y="0"/>
                  <a:ext cx="2531" cy="1438"/>
                </a:xfrm>
                <a:prstGeom prst="rect">
                  <a:avLst/>
                </a:prstGeom>
                <a:noFill/>
                <a:ln w="7">
                  <a:solidFill>
                    <a:srgbClr val="A0A0A0"/>
                  </a:solidFill>
                  <a:miter lim="800000"/>
                  <a:headEnd/>
                  <a:tailEnd/>
                </a:ln>
                <a:effectLst/>
              </p:spPr>
              <p:txBody>
                <a:bodyPr wrap="none"/>
                <a:lstStyle/>
                <a:p>
                  <a:endParaRPr lang="en-US"/>
                </a:p>
              </p:txBody>
            </p:sp>
          </p:grpSp>
        </p:grpSp>
        <p:sp>
          <p:nvSpPr>
            <p:cNvPr id="111659" name="Rectangle 43"/>
            <p:cNvSpPr>
              <a:spLocks noChangeArrowheads="1"/>
            </p:cNvSpPr>
            <p:nvPr/>
          </p:nvSpPr>
          <p:spPr bwMode="auto">
            <a:xfrm>
              <a:off x="-3" y="-3"/>
              <a:ext cx="2537" cy="1444"/>
            </a:xfrm>
            <a:prstGeom prst="rect">
              <a:avLst/>
            </a:prstGeom>
            <a:noFill/>
            <a:ln w="9525">
              <a:solidFill>
                <a:srgbClr val="A0A0A0"/>
              </a:solidFill>
              <a:miter lim="800000"/>
              <a:headEnd/>
              <a:tailEnd/>
            </a:ln>
            <a:effectLst/>
          </p:spPr>
          <p:txBody>
            <a:bodyPr wrap="none"/>
            <a:lstStyle/>
            <a:p>
              <a:endParaRPr lang="en-US"/>
            </a:p>
          </p:txBody>
        </p:sp>
      </p:grpSp>
      <p:sp>
        <p:nvSpPr>
          <p:cNvPr id="111661" name="Rectangle 45"/>
          <p:cNvSpPr>
            <a:spLocks noChangeArrowheads="1"/>
          </p:cNvSpPr>
          <p:nvPr/>
        </p:nvSpPr>
        <p:spPr bwMode="auto">
          <a:xfrm>
            <a:off x="2563813" y="2287588"/>
            <a:ext cx="9144000" cy="0"/>
          </a:xfrm>
          <a:prstGeom prst="rect">
            <a:avLst/>
          </a:prstGeom>
          <a:noFill/>
          <a:ln w="9525">
            <a:noFill/>
            <a:miter lim="800000"/>
            <a:headEnd/>
            <a:tailEnd/>
          </a:ln>
          <a:effectLst/>
        </p:spPr>
        <p:txBody>
          <a:bodyPr>
            <a:spAutoFit/>
          </a:bodyPr>
          <a:lstStyle/>
          <a:p>
            <a:endParaRPr lang="en-US"/>
          </a:p>
        </p:txBody>
      </p:sp>
      <p:grpSp>
        <p:nvGrpSpPr>
          <p:cNvPr id="8" name="Group 52"/>
          <p:cNvGrpSpPr>
            <a:grpSpLocks/>
          </p:cNvGrpSpPr>
          <p:nvPr/>
        </p:nvGrpSpPr>
        <p:grpSpPr bwMode="auto">
          <a:xfrm>
            <a:off x="4419600" y="4953000"/>
            <a:ext cx="4027488" cy="1295400"/>
            <a:chOff x="-3" y="-3"/>
            <a:chExt cx="2537" cy="1444"/>
          </a:xfrm>
        </p:grpSpPr>
        <p:grpSp>
          <p:nvGrpSpPr>
            <p:cNvPr id="9" name="Group 50"/>
            <p:cNvGrpSpPr>
              <a:grpSpLocks/>
            </p:cNvGrpSpPr>
            <p:nvPr/>
          </p:nvGrpSpPr>
          <p:grpSpPr bwMode="auto">
            <a:xfrm>
              <a:off x="0" y="0"/>
              <a:ext cx="2531" cy="1438"/>
              <a:chOff x="0" y="0"/>
              <a:chExt cx="2531" cy="1438"/>
            </a:xfrm>
          </p:grpSpPr>
          <p:sp>
            <p:nvSpPr>
              <p:cNvPr id="111665" name="Rectangle 49"/>
              <p:cNvSpPr>
                <a:spLocks noChangeArrowheads="1"/>
              </p:cNvSpPr>
              <p:nvPr/>
            </p:nvSpPr>
            <p:spPr bwMode="auto">
              <a:xfrm>
                <a:off x="0" y="0"/>
                <a:ext cx="2531" cy="1438"/>
              </a:xfrm>
              <a:prstGeom prst="rect">
                <a:avLst/>
              </a:prstGeom>
              <a:solidFill>
                <a:srgbClr val="FFF3C7"/>
              </a:solidFill>
              <a:ln w="9525">
                <a:noFill/>
                <a:miter lim="800000"/>
                <a:headEnd/>
                <a:tailEnd/>
              </a:ln>
              <a:effectLst/>
            </p:spPr>
            <p:txBody>
              <a:bodyPr wrap="none"/>
              <a:lstStyle/>
              <a:p>
                <a:endParaRPr lang="en-US"/>
              </a:p>
            </p:txBody>
          </p:sp>
          <p:grpSp>
            <p:nvGrpSpPr>
              <p:cNvPr id="10" name="Group 48"/>
              <p:cNvGrpSpPr>
                <a:grpSpLocks/>
              </p:cNvGrpSpPr>
              <p:nvPr/>
            </p:nvGrpSpPr>
            <p:grpSpPr bwMode="auto">
              <a:xfrm>
                <a:off x="0" y="0"/>
                <a:ext cx="2531" cy="1438"/>
                <a:chOff x="0" y="0"/>
                <a:chExt cx="2531" cy="1438"/>
              </a:xfrm>
            </p:grpSpPr>
            <p:sp>
              <p:nvSpPr>
                <p:cNvPr id="111662" name="Rectangle 46"/>
                <p:cNvSpPr>
                  <a:spLocks noChangeArrowheads="1"/>
                </p:cNvSpPr>
                <p:nvPr/>
              </p:nvSpPr>
              <p:spPr bwMode="auto">
                <a:xfrm>
                  <a:off x="0" y="0"/>
                  <a:ext cx="2531" cy="1438"/>
                </a:xfrm>
                <a:prstGeom prst="rect">
                  <a:avLst/>
                </a:prstGeom>
                <a:solidFill>
                  <a:srgbClr val="FFF3C7"/>
                </a:solidFill>
                <a:ln w="9525">
                  <a:noFill/>
                  <a:miter lim="800000"/>
                  <a:headEnd/>
                  <a:tailEnd/>
                </a:ln>
                <a:effectLst/>
              </p:spPr>
              <p:txBody>
                <a:bodyPr anchor="ctr"/>
                <a:lstStyle/>
                <a:p>
                  <a:pPr algn="ctr" eaLnBrk="1" hangingPunct="1"/>
                  <a:r>
                    <a:rPr lang="ko-KR" altLang="de-DE" sz="1600">
                      <a:solidFill>
                        <a:schemeClr val="bg2"/>
                      </a:solidFill>
                      <a:latin typeface="Times New Roman" pitchFamily="18" charset="0"/>
                      <a:ea typeface="굴림" pitchFamily="34" charset="-127"/>
                    </a:rPr>
                    <a:t> </a:t>
                  </a:r>
                  <a:r>
                    <a:rPr lang="de-DE" altLang="ko-KR" sz="1600">
                      <a:solidFill>
                        <a:schemeClr val="bg2"/>
                      </a:solidFill>
                      <a:latin typeface="Times New Roman" pitchFamily="18" charset="0"/>
                      <a:ea typeface="굴림" pitchFamily="34" charset="-127"/>
                    </a:rPr>
                    <a:t>At point A there is a lot of overlap between actin and myosin, but the actin filaments are pushing on each other. This distorts the filaments, weakening the crossbridges.</a:t>
                  </a:r>
                </a:p>
              </p:txBody>
            </p:sp>
            <p:sp>
              <p:nvSpPr>
                <p:cNvPr id="111663" name="Rectangle 47"/>
                <p:cNvSpPr>
                  <a:spLocks noChangeArrowheads="1"/>
                </p:cNvSpPr>
                <p:nvPr/>
              </p:nvSpPr>
              <p:spPr bwMode="auto">
                <a:xfrm>
                  <a:off x="0" y="0"/>
                  <a:ext cx="2531" cy="1438"/>
                </a:xfrm>
                <a:prstGeom prst="rect">
                  <a:avLst/>
                </a:prstGeom>
                <a:noFill/>
                <a:ln w="7">
                  <a:solidFill>
                    <a:srgbClr val="A0A0A0"/>
                  </a:solidFill>
                  <a:miter lim="800000"/>
                  <a:headEnd/>
                  <a:tailEnd/>
                </a:ln>
                <a:effectLst/>
              </p:spPr>
              <p:txBody>
                <a:bodyPr wrap="none"/>
                <a:lstStyle/>
                <a:p>
                  <a:endParaRPr lang="en-US"/>
                </a:p>
              </p:txBody>
            </p:sp>
          </p:grpSp>
        </p:grpSp>
        <p:sp>
          <p:nvSpPr>
            <p:cNvPr id="111667" name="Rectangle 51"/>
            <p:cNvSpPr>
              <a:spLocks noChangeArrowheads="1"/>
            </p:cNvSpPr>
            <p:nvPr/>
          </p:nvSpPr>
          <p:spPr bwMode="auto">
            <a:xfrm>
              <a:off x="-3" y="-3"/>
              <a:ext cx="2537" cy="1444"/>
            </a:xfrm>
            <a:prstGeom prst="rect">
              <a:avLst/>
            </a:prstGeom>
            <a:noFill/>
            <a:ln w="9525">
              <a:solidFill>
                <a:srgbClr val="A0A0A0"/>
              </a:solidFill>
              <a:miter lim="800000"/>
              <a:headEnd/>
              <a:tailEnd/>
            </a:ln>
            <a:effectLst/>
          </p:spPr>
          <p:txBody>
            <a:bodyPr wrap="none"/>
            <a:lstStyle/>
            <a:p>
              <a:endParaRPr lang="en-US"/>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2563813" y="2287588"/>
            <a:ext cx="9144000" cy="0"/>
          </a:xfrm>
          <a:prstGeom prst="rect">
            <a:avLst/>
          </a:prstGeom>
          <a:noFill/>
          <a:ln w="9525">
            <a:noFill/>
            <a:miter lim="800000"/>
            <a:headEnd/>
            <a:tailEnd/>
          </a:ln>
          <a:effectLst/>
        </p:spPr>
        <p:txBody>
          <a:bodyPr>
            <a:spAutoFit/>
          </a:bodyPr>
          <a:lstStyle/>
          <a:p>
            <a:endParaRPr lang="en-US"/>
          </a:p>
        </p:txBody>
      </p:sp>
      <p:sp>
        <p:nvSpPr>
          <p:cNvPr id="112650" name="Rectangle 10"/>
          <p:cNvSpPr>
            <a:spLocks noChangeArrowheads="1"/>
          </p:cNvSpPr>
          <p:nvPr/>
        </p:nvSpPr>
        <p:spPr bwMode="auto">
          <a:xfrm>
            <a:off x="2563813" y="2287588"/>
            <a:ext cx="9144000" cy="0"/>
          </a:xfrm>
          <a:prstGeom prst="rect">
            <a:avLst/>
          </a:prstGeom>
          <a:noFill/>
          <a:ln w="9525">
            <a:noFill/>
            <a:miter lim="800000"/>
            <a:headEnd/>
            <a:tailEnd/>
          </a:ln>
          <a:effectLst/>
        </p:spPr>
        <p:txBody>
          <a:bodyPr>
            <a:spAutoFit/>
          </a:bodyPr>
          <a:lstStyle/>
          <a:p>
            <a:endParaRPr lang="en-US"/>
          </a:p>
        </p:txBody>
      </p:sp>
      <p:sp>
        <p:nvSpPr>
          <p:cNvPr id="112658" name="Rectangle 18"/>
          <p:cNvSpPr>
            <a:spLocks noChangeArrowheads="1"/>
          </p:cNvSpPr>
          <p:nvPr/>
        </p:nvSpPr>
        <p:spPr bwMode="auto">
          <a:xfrm>
            <a:off x="2563813" y="2287588"/>
            <a:ext cx="9144000" cy="0"/>
          </a:xfrm>
          <a:prstGeom prst="rect">
            <a:avLst/>
          </a:prstGeom>
          <a:noFill/>
          <a:ln w="9525">
            <a:noFill/>
            <a:miter lim="800000"/>
            <a:headEnd/>
            <a:tailEnd/>
          </a:ln>
          <a:effectLst/>
        </p:spPr>
        <p:txBody>
          <a:bodyPr>
            <a:spAutoFit/>
          </a:bodyPr>
          <a:lstStyle/>
          <a:p>
            <a:endParaRPr lang="en-US"/>
          </a:p>
        </p:txBody>
      </p:sp>
      <p:sp>
        <p:nvSpPr>
          <p:cNvPr id="112668" name="Rectangle 28"/>
          <p:cNvSpPr>
            <a:spLocks noChangeArrowheads="1"/>
          </p:cNvSpPr>
          <p:nvPr/>
        </p:nvSpPr>
        <p:spPr bwMode="auto">
          <a:xfrm>
            <a:off x="2049463" y="-13052425"/>
            <a:ext cx="9144000" cy="0"/>
          </a:xfrm>
          <a:prstGeom prst="rect">
            <a:avLst/>
          </a:prstGeom>
          <a:noFill/>
          <a:ln w="9525">
            <a:noFill/>
            <a:miter lim="800000"/>
            <a:headEnd/>
            <a:tailEnd/>
          </a:ln>
          <a:effectLst/>
        </p:spPr>
        <p:txBody>
          <a:bodyPr>
            <a:spAutoFit/>
          </a:bodyPr>
          <a:lstStyle/>
          <a:p>
            <a:endParaRPr lang="en-US"/>
          </a:p>
        </p:txBody>
      </p:sp>
      <p:grpSp>
        <p:nvGrpSpPr>
          <p:cNvPr id="2" name="Group 382"/>
          <p:cNvGrpSpPr>
            <a:grpSpLocks/>
          </p:cNvGrpSpPr>
          <p:nvPr/>
        </p:nvGrpSpPr>
        <p:grpSpPr bwMode="auto">
          <a:xfrm>
            <a:off x="1219200" y="685800"/>
            <a:ext cx="6858000" cy="5791200"/>
            <a:chOff x="-5" y="-5"/>
            <a:chExt cx="3188" cy="20774"/>
          </a:xfrm>
        </p:grpSpPr>
        <p:grpSp>
          <p:nvGrpSpPr>
            <p:cNvPr id="3" name="Group 380"/>
            <p:cNvGrpSpPr>
              <a:grpSpLocks/>
            </p:cNvGrpSpPr>
            <p:nvPr/>
          </p:nvGrpSpPr>
          <p:grpSpPr bwMode="auto">
            <a:xfrm>
              <a:off x="0" y="0"/>
              <a:ext cx="3178" cy="20764"/>
              <a:chOff x="0" y="0"/>
              <a:chExt cx="3178" cy="20764"/>
            </a:xfrm>
          </p:grpSpPr>
          <p:grpSp>
            <p:nvGrpSpPr>
              <p:cNvPr id="4" name="Group 123"/>
              <p:cNvGrpSpPr>
                <a:grpSpLocks/>
              </p:cNvGrpSpPr>
              <p:nvPr/>
            </p:nvGrpSpPr>
            <p:grpSpPr bwMode="auto">
              <a:xfrm>
                <a:off x="0" y="0"/>
                <a:ext cx="296" cy="1668"/>
                <a:chOff x="0" y="0"/>
                <a:chExt cx="296" cy="1668"/>
              </a:xfrm>
            </p:grpSpPr>
            <p:sp>
              <p:nvSpPr>
                <p:cNvPr id="112762" name="Rectangle 122"/>
                <p:cNvSpPr>
                  <a:spLocks noChangeArrowheads="1"/>
                </p:cNvSpPr>
                <p:nvPr/>
              </p:nvSpPr>
              <p:spPr bwMode="auto">
                <a:xfrm>
                  <a:off x="0" y="0"/>
                  <a:ext cx="296" cy="1668"/>
                </a:xfrm>
                <a:prstGeom prst="rect">
                  <a:avLst/>
                </a:prstGeom>
                <a:solidFill>
                  <a:srgbClr val="FFE7A8"/>
                </a:solidFill>
                <a:ln w="9525">
                  <a:noFill/>
                  <a:miter lim="800000"/>
                  <a:headEnd/>
                  <a:tailEnd/>
                </a:ln>
                <a:effectLst/>
              </p:spPr>
              <p:txBody>
                <a:bodyPr wrap="none"/>
                <a:lstStyle/>
                <a:p>
                  <a:endParaRPr lang="en-US"/>
                </a:p>
              </p:txBody>
            </p:sp>
            <p:grpSp>
              <p:nvGrpSpPr>
                <p:cNvPr id="5" name="Group 121"/>
                <p:cNvGrpSpPr>
                  <a:grpSpLocks/>
                </p:cNvGrpSpPr>
                <p:nvPr/>
              </p:nvGrpSpPr>
              <p:grpSpPr bwMode="auto">
                <a:xfrm>
                  <a:off x="0" y="0"/>
                  <a:ext cx="296" cy="1668"/>
                  <a:chOff x="0" y="0"/>
                  <a:chExt cx="296" cy="1668"/>
                </a:xfrm>
              </p:grpSpPr>
              <p:sp>
                <p:nvSpPr>
                  <p:cNvPr id="112669" name="Rectangle 29"/>
                  <p:cNvSpPr>
                    <a:spLocks noChangeArrowheads="1"/>
                  </p:cNvSpPr>
                  <p:nvPr/>
                </p:nvSpPr>
                <p:spPr bwMode="auto">
                  <a:xfrm>
                    <a:off x="0" y="0"/>
                    <a:ext cx="296" cy="1668"/>
                  </a:xfrm>
                  <a:prstGeom prst="rect">
                    <a:avLst/>
                  </a:prstGeom>
                  <a:solidFill>
                    <a:srgbClr val="FFE7A8"/>
                  </a:solidFill>
                  <a:ln w="9525">
                    <a:noFill/>
                    <a:miter lim="800000"/>
                    <a:headEnd/>
                    <a:tailEnd/>
                  </a:ln>
                  <a:effectLst/>
                </p:spPr>
                <p:txBody>
                  <a:bodyPr anchor="ctr"/>
                  <a:lstStyle/>
                  <a:p>
                    <a:pPr eaLnBrk="1" hangingPunct="1"/>
                    <a:r>
                      <a:rPr lang="ko-KR" altLang="de-DE" sz="1200">
                        <a:solidFill>
                          <a:schemeClr val="bg2"/>
                        </a:solidFill>
                        <a:latin typeface="Times New Roman" pitchFamily="18" charset="0"/>
                        <a:ea typeface="굴림" pitchFamily="34" charset="-127"/>
                      </a:rPr>
                      <a:t> </a:t>
                    </a:r>
                    <a:r>
                      <a:rPr lang="de-DE" altLang="ko-KR" sz="1200" b="1">
                        <a:solidFill>
                          <a:schemeClr val="bg2"/>
                        </a:solidFill>
                        <a:latin typeface="Times New Roman" pitchFamily="18" charset="0"/>
                        <a:ea typeface="굴림" pitchFamily="34" charset="-127"/>
                      </a:rPr>
                      <a:t>Nerve</a:t>
                    </a:r>
                    <a:endParaRPr lang="de-DE" altLang="ko-KR" sz="1200">
                      <a:solidFill>
                        <a:schemeClr val="bg2"/>
                      </a:solidFill>
                      <a:latin typeface="Times New Roman" pitchFamily="18" charset="0"/>
                      <a:ea typeface="굴림" pitchFamily="34" charset="-127"/>
                    </a:endParaRPr>
                  </a:p>
                </p:txBody>
              </p:sp>
              <p:sp>
                <p:nvSpPr>
                  <p:cNvPr id="112760" name="Rectangle 120"/>
                  <p:cNvSpPr>
                    <a:spLocks noChangeArrowheads="1"/>
                  </p:cNvSpPr>
                  <p:nvPr/>
                </p:nvSpPr>
                <p:spPr bwMode="auto">
                  <a:xfrm>
                    <a:off x="0" y="0"/>
                    <a:ext cx="296" cy="1668"/>
                  </a:xfrm>
                  <a:prstGeom prst="rect">
                    <a:avLst/>
                  </a:prstGeom>
                  <a:noFill/>
                  <a:ln w="7">
                    <a:solidFill>
                      <a:srgbClr val="A0A0A0"/>
                    </a:solidFill>
                    <a:miter lim="800000"/>
                    <a:headEnd/>
                    <a:tailEnd/>
                  </a:ln>
                  <a:effectLst/>
                </p:spPr>
                <p:txBody>
                  <a:bodyPr wrap="none"/>
                  <a:lstStyle/>
                  <a:p>
                    <a:endParaRPr lang="en-US"/>
                  </a:p>
                </p:txBody>
              </p:sp>
            </p:grpSp>
          </p:grpSp>
          <p:grpSp>
            <p:nvGrpSpPr>
              <p:cNvPr id="6" name="Group 127"/>
              <p:cNvGrpSpPr>
                <a:grpSpLocks/>
              </p:cNvGrpSpPr>
              <p:nvPr/>
            </p:nvGrpSpPr>
            <p:grpSpPr bwMode="auto">
              <a:xfrm>
                <a:off x="296" y="0"/>
                <a:ext cx="642" cy="1668"/>
                <a:chOff x="296" y="0"/>
                <a:chExt cx="642" cy="1668"/>
              </a:xfrm>
            </p:grpSpPr>
            <p:sp>
              <p:nvSpPr>
                <p:cNvPr id="112766" name="Rectangle 126"/>
                <p:cNvSpPr>
                  <a:spLocks noChangeArrowheads="1"/>
                </p:cNvSpPr>
                <p:nvPr/>
              </p:nvSpPr>
              <p:spPr bwMode="auto">
                <a:xfrm>
                  <a:off x="296" y="0"/>
                  <a:ext cx="642" cy="1668"/>
                </a:xfrm>
                <a:prstGeom prst="rect">
                  <a:avLst/>
                </a:prstGeom>
                <a:solidFill>
                  <a:srgbClr val="FFE7A8"/>
                </a:solidFill>
                <a:ln w="9525">
                  <a:noFill/>
                  <a:miter lim="800000"/>
                  <a:headEnd/>
                  <a:tailEnd/>
                </a:ln>
                <a:effectLst/>
              </p:spPr>
              <p:txBody>
                <a:bodyPr wrap="none"/>
                <a:lstStyle/>
                <a:p>
                  <a:endParaRPr lang="en-US"/>
                </a:p>
              </p:txBody>
            </p:sp>
            <p:grpSp>
              <p:nvGrpSpPr>
                <p:cNvPr id="7" name="Group 125"/>
                <p:cNvGrpSpPr>
                  <a:grpSpLocks/>
                </p:cNvGrpSpPr>
                <p:nvPr/>
              </p:nvGrpSpPr>
              <p:grpSpPr bwMode="auto">
                <a:xfrm>
                  <a:off x="296" y="0"/>
                  <a:ext cx="642" cy="1668"/>
                  <a:chOff x="296" y="0"/>
                  <a:chExt cx="642" cy="1668"/>
                </a:xfrm>
              </p:grpSpPr>
              <p:sp>
                <p:nvSpPr>
                  <p:cNvPr id="112670" name="Rectangle 30"/>
                  <p:cNvSpPr>
                    <a:spLocks noChangeArrowheads="1"/>
                  </p:cNvSpPr>
                  <p:nvPr/>
                </p:nvSpPr>
                <p:spPr bwMode="auto">
                  <a:xfrm>
                    <a:off x="296" y="0"/>
                    <a:ext cx="642" cy="1668"/>
                  </a:xfrm>
                  <a:prstGeom prst="rect">
                    <a:avLst/>
                  </a:prstGeom>
                  <a:solidFill>
                    <a:srgbClr val="FFE7A8"/>
                  </a:solidFill>
                  <a:ln w="9525">
                    <a:noFill/>
                    <a:miter lim="800000"/>
                    <a:headEnd/>
                    <a:tailEnd/>
                  </a:ln>
                  <a:effectLst/>
                </p:spPr>
                <p:txBody>
                  <a:bodyPr anchor="ctr"/>
                  <a:lstStyle/>
                  <a:p>
                    <a:pPr eaLnBrk="1" hangingPunct="1"/>
                    <a:r>
                      <a:rPr lang="ko-KR" altLang="de-DE" sz="1200">
                        <a:solidFill>
                          <a:schemeClr val="bg2"/>
                        </a:solidFill>
                        <a:latin typeface="Times New Roman" pitchFamily="18" charset="0"/>
                        <a:ea typeface="굴림" pitchFamily="34" charset="-127"/>
                      </a:rPr>
                      <a:t> </a:t>
                    </a:r>
                    <a:r>
                      <a:rPr lang="de-DE" altLang="ko-KR" sz="1200" b="1">
                        <a:solidFill>
                          <a:schemeClr val="bg2"/>
                        </a:solidFill>
                        <a:latin typeface="Times New Roman" pitchFamily="18" charset="0"/>
                        <a:ea typeface="굴림" pitchFamily="34" charset="-127"/>
                      </a:rPr>
                      <a:t>Name</a:t>
                    </a:r>
                    <a:endParaRPr lang="de-DE" altLang="ko-KR" sz="1200">
                      <a:solidFill>
                        <a:schemeClr val="bg2"/>
                      </a:solidFill>
                      <a:latin typeface="Times New Roman" pitchFamily="18" charset="0"/>
                      <a:ea typeface="굴림" pitchFamily="34" charset="-127"/>
                    </a:endParaRPr>
                  </a:p>
                </p:txBody>
              </p:sp>
              <p:sp>
                <p:nvSpPr>
                  <p:cNvPr id="112764" name="Rectangle 124"/>
                  <p:cNvSpPr>
                    <a:spLocks noChangeArrowheads="1"/>
                  </p:cNvSpPr>
                  <p:nvPr/>
                </p:nvSpPr>
                <p:spPr bwMode="auto">
                  <a:xfrm>
                    <a:off x="296" y="0"/>
                    <a:ext cx="642" cy="1668"/>
                  </a:xfrm>
                  <a:prstGeom prst="rect">
                    <a:avLst/>
                  </a:prstGeom>
                  <a:noFill/>
                  <a:ln w="7">
                    <a:solidFill>
                      <a:srgbClr val="A0A0A0"/>
                    </a:solidFill>
                    <a:miter lim="800000"/>
                    <a:headEnd/>
                    <a:tailEnd/>
                  </a:ln>
                  <a:effectLst/>
                </p:spPr>
                <p:txBody>
                  <a:bodyPr wrap="none"/>
                  <a:lstStyle/>
                  <a:p>
                    <a:endParaRPr lang="en-US"/>
                  </a:p>
                </p:txBody>
              </p:sp>
            </p:grpSp>
          </p:grpSp>
          <p:grpSp>
            <p:nvGrpSpPr>
              <p:cNvPr id="8" name="Group 131"/>
              <p:cNvGrpSpPr>
                <a:grpSpLocks/>
              </p:cNvGrpSpPr>
              <p:nvPr/>
            </p:nvGrpSpPr>
            <p:grpSpPr bwMode="auto">
              <a:xfrm>
                <a:off x="938" y="0"/>
                <a:ext cx="557" cy="1668"/>
                <a:chOff x="938" y="0"/>
                <a:chExt cx="557" cy="1668"/>
              </a:xfrm>
            </p:grpSpPr>
            <p:sp>
              <p:nvSpPr>
                <p:cNvPr id="112770" name="Rectangle 130"/>
                <p:cNvSpPr>
                  <a:spLocks noChangeArrowheads="1"/>
                </p:cNvSpPr>
                <p:nvPr/>
              </p:nvSpPr>
              <p:spPr bwMode="auto">
                <a:xfrm>
                  <a:off x="938" y="0"/>
                  <a:ext cx="557" cy="1668"/>
                </a:xfrm>
                <a:prstGeom prst="rect">
                  <a:avLst/>
                </a:prstGeom>
                <a:solidFill>
                  <a:srgbClr val="FFE7A8"/>
                </a:solidFill>
                <a:ln w="9525">
                  <a:noFill/>
                  <a:miter lim="800000"/>
                  <a:headEnd/>
                  <a:tailEnd/>
                </a:ln>
                <a:effectLst/>
              </p:spPr>
              <p:txBody>
                <a:bodyPr wrap="none"/>
                <a:lstStyle/>
                <a:p>
                  <a:endParaRPr lang="en-US"/>
                </a:p>
              </p:txBody>
            </p:sp>
            <p:grpSp>
              <p:nvGrpSpPr>
                <p:cNvPr id="9" name="Group 129"/>
                <p:cNvGrpSpPr>
                  <a:grpSpLocks/>
                </p:cNvGrpSpPr>
                <p:nvPr/>
              </p:nvGrpSpPr>
              <p:grpSpPr bwMode="auto">
                <a:xfrm>
                  <a:off x="938" y="0"/>
                  <a:ext cx="557" cy="1668"/>
                  <a:chOff x="938" y="0"/>
                  <a:chExt cx="557" cy="1668"/>
                </a:xfrm>
              </p:grpSpPr>
              <p:sp>
                <p:nvSpPr>
                  <p:cNvPr id="112671" name="Rectangle 31"/>
                  <p:cNvSpPr>
                    <a:spLocks noChangeArrowheads="1"/>
                  </p:cNvSpPr>
                  <p:nvPr/>
                </p:nvSpPr>
                <p:spPr bwMode="auto">
                  <a:xfrm>
                    <a:off x="938" y="0"/>
                    <a:ext cx="557" cy="1668"/>
                  </a:xfrm>
                  <a:prstGeom prst="rect">
                    <a:avLst/>
                  </a:prstGeom>
                  <a:solidFill>
                    <a:srgbClr val="FFE7A8"/>
                  </a:solidFill>
                  <a:ln w="9525">
                    <a:noFill/>
                    <a:miter lim="800000"/>
                    <a:headEnd/>
                    <a:tailEnd/>
                  </a:ln>
                  <a:effectLst/>
                </p:spPr>
                <p:txBody>
                  <a:bodyPr anchor="ctr"/>
                  <a:lstStyle/>
                  <a:p>
                    <a:pPr eaLnBrk="1" hangingPunct="1"/>
                    <a:r>
                      <a:rPr lang="ko-KR" altLang="de-DE" sz="1200">
                        <a:solidFill>
                          <a:schemeClr val="bg2"/>
                        </a:solidFill>
                        <a:latin typeface="Times New Roman" pitchFamily="18" charset="0"/>
                        <a:ea typeface="굴림" pitchFamily="34" charset="-127"/>
                      </a:rPr>
                      <a:t> </a:t>
                    </a:r>
                    <a:r>
                      <a:rPr lang="de-DE" altLang="ko-KR" sz="1200" b="1">
                        <a:solidFill>
                          <a:schemeClr val="bg2"/>
                        </a:solidFill>
                        <a:latin typeface="Times New Roman" pitchFamily="18" charset="0"/>
                        <a:ea typeface="굴림" pitchFamily="34" charset="-127"/>
                      </a:rPr>
                      <a:t>Sensory</a:t>
                    </a:r>
                    <a:endParaRPr lang="de-DE" altLang="ko-KR" sz="1200">
                      <a:solidFill>
                        <a:schemeClr val="bg2"/>
                      </a:solidFill>
                      <a:latin typeface="Times New Roman" pitchFamily="18" charset="0"/>
                      <a:ea typeface="굴림" pitchFamily="34" charset="-127"/>
                    </a:endParaRPr>
                  </a:p>
                </p:txBody>
              </p:sp>
              <p:sp>
                <p:nvSpPr>
                  <p:cNvPr id="112768" name="Rectangle 128"/>
                  <p:cNvSpPr>
                    <a:spLocks noChangeArrowheads="1"/>
                  </p:cNvSpPr>
                  <p:nvPr/>
                </p:nvSpPr>
                <p:spPr bwMode="auto">
                  <a:xfrm>
                    <a:off x="938" y="0"/>
                    <a:ext cx="557" cy="1668"/>
                  </a:xfrm>
                  <a:prstGeom prst="rect">
                    <a:avLst/>
                  </a:prstGeom>
                  <a:noFill/>
                  <a:ln w="7">
                    <a:solidFill>
                      <a:srgbClr val="A0A0A0"/>
                    </a:solidFill>
                    <a:miter lim="800000"/>
                    <a:headEnd/>
                    <a:tailEnd/>
                  </a:ln>
                  <a:effectLst/>
                </p:spPr>
                <p:txBody>
                  <a:bodyPr wrap="none"/>
                  <a:lstStyle/>
                  <a:p>
                    <a:endParaRPr lang="en-US"/>
                  </a:p>
                </p:txBody>
              </p:sp>
            </p:grpSp>
          </p:grpSp>
          <p:grpSp>
            <p:nvGrpSpPr>
              <p:cNvPr id="10" name="Group 135"/>
              <p:cNvGrpSpPr>
                <a:grpSpLocks/>
              </p:cNvGrpSpPr>
              <p:nvPr/>
            </p:nvGrpSpPr>
            <p:grpSpPr bwMode="auto">
              <a:xfrm>
                <a:off x="1495" y="0"/>
                <a:ext cx="988" cy="1668"/>
                <a:chOff x="1495" y="0"/>
                <a:chExt cx="988" cy="1668"/>
              </a:xfrm>
            </p:grpSpPr>
            <p:sp>
              <p:nvSpPr>
                <p:cNvPr id="112774" name="Rectangle 134"/>
                <p:cNvSpPr>
                  <a:spLocks noChangeArrowheads="1"/>
                </p:cNvSpPr>
                <p:nvPr/>
              </p:nvSpPr>
              <p:spPr bwMode="auto">
                <a:xfrm>
                  <a:off x="1495" y="0"/>
                  <a:ext cx="988" cy="1668"/>
                </a:xfrm>
                <a:prstGeom prst="rect">
                  <a:avLst/>
                </a:prstGeom>
                <a:solidFill>
                  <a:srgbClr val="FFE7A8"/>
                </a:solidFill>
                <a:ln w="9525">
                  <a:noFill/>
                  <a:miter lim="800000"/>
                  <a:headEnd/>
                  <a:tailEnd/>
                </a:ln>
                <a:effectLst/>
              </p:spPr>
              <p:txBody>
                <a:bodyPr wrap="none"/>
                <a:lstStyle/>
                <a:p>
                  <a:endParaRPr lang="en-US"/>
                </a:p>
              </p:txBody>
            </p:sp>
            <p:grpSp>
              <p:nvGrpSpPr>
                <p:cNvPr id="11" name="Group 133"/>
                <p:cNvGrpSpPr>
                  <a:grpSpLocks/>
                </p:cNvGrpSpPr>
                <p:nvPr/>
              </p:nvGrpSpPr>
              <p:grpSpPr bwMode="auto">
                <a:xfrm>
                  <a:off x="1495" y="0"/>
                  <a:ext cx="988" cy="1668"/>
                  <a:chOff x="1495" y="0"/>
                  <a:chExt cx="988" cy="1668"/>
                </a:xfrm>
              </p:grpSpPr>
              <p:sp>
                <p:nvSpPr>
                  <p:cNvPr id="112672" name="Rectangle 32"/>
                  <p:cNvSpPr>
                    <a:spLocks noChangeArrowheads="1"/>
                  </p:cNvSpPr>
                  <p:nvPr/>
                </p:nvSpPr>
                <p:spPr bwMode="auto">
                  <a:xfrm>
                    <a:off x="1495" y="0"/>
                    <a:ext cx="988" cy="1668"/>
                  </a:xfrm>
                  <a:prstGeom prst="rect">
                    <a:avLst/>
                  </a:prstGeom>
                  <a:solidFill>
                    <a:srgbClr val="FFE7A8"/>
                  </a:solidFill>
                  <a:ln w="9525">
                    <a:noFill/>
                    <a:miter lim="800000"/>
                    <a:headEnd/>
                    <a:tailEnd/>
                  </a:ln>
                  <a:effectLst/>
                </p:spPr>
                <p:txBody>
                  <a:bodyPr anchor="ctr"/>
                  <a:lstStyle/>
                  <a:p>
                    <a:pPr eaLnBrk="1" hangingPunct="1"/>
                    <a:r>
                      <a:rPr lang="ko-KR" altLang="de-DE" sz="1200">
                        <a:solidFill>
                          <a:schemeClr val="bg2"/>
                        </a:solidFill>
                        <a:latin typeface="Times New Roman" pitchFamily="18" charset="0"/>
                        <a:ea typeface="굴림" pitchFamily="34" charset="-127"/>
                      </a:rPr>
                      <a:t> </a:t>
                    </a:r>
                    <a:r>
                      <a:rPr lang="de-DE" altLang="ko-KR" sz="1200" b="1">
                        <a:solidFill>
                          <a:schemeClr val="bg2"/>
                        </a:solidFill>
                        <a:latin typeface="Times New Roman" pitchFamily="18" charset="0"/>
                        <a:ea typeface="굴림" pitchFamily="34" charset="-127"/>
                      </a:rPr>
                      <a:t>Motor</a:t>
                    </a:r>
                    <a:endParaRPr lang="de-DE" altLang="ko-KR" sz="1200">
                      <a:solidFill>
                        <a:schemeClr val="bg2"/>
                      </a:solidFill>
                      <a:latin typeface="Times New Roman" pitchFamily="18" charset="0"/>
                      <a:ea typeface="굴림" pitchFamily="34" charset="-127"/>
                    </a:endParaRPr>
                  </a:p>
                </p:txBody>
              </p:sp>
              <p:sp>
                <p:nvSpPr>
                  <p:cNvPr id="112772" name="Rectangle 132"/>
                  <p:cNvSpPr>
                    <a:spLocks noChangeArrowheads="1"/>
                  </p:cNvSpPr>
                  <p:nvPr/>
                </p:nvSpPr>
                <p:spPr bwMode="auto">
                  <a:xfrm>
                    <a:off x="1495" y="0"/>
                    <a:ext cx="988" cy="1668"/>
                  </a:xfrm>
                  <a:prstGeom prst="rect">
                    <a:avLst/>
                  </a:prstGeom>
                  <a:noFill/>
                  <a:ln w="7">
                    <a:solidFill>
                      <a:srgbClr val="A0A0A0"/>
                    </a:solidFill>
                    <a:miter lim="800000"/>
                    <a:headEnd/>
                    <a:tailEnd/>
                  </a:ln>
                  <a:effectLst/>
                </p:spPr>
                <p:txBody>
                  <a:bodyPr wrap="none"/>
                  <a:lstStyle/>
                  <a:p>
                    <a:endParaRPr lang="en-US"/>
                  </a:p>
                </p:txBody>
              </p:sp>
            </p:grpSp>
          </p:grpSp>
          <p:grpSp>
            <p:nvGrpSpPr>
              <p:cNvPr id="12" name="Group 139"/>
              <p:cNvGrpSpPr>
                <a:grpSpLocks/>
              </p:cNvGrpSpPr>
              <p:nvPr/>
            </p:nvGrpSpPr>
            <p:grpSpPr bwMode="auto">
              <a:xfrm>
                <a:off x="2483" y="0"/>
                <a:ext cx="695" cy="1668"/>
                <a:chOff x="2483" y="0"/>
                <a:chExt cx="695" cy="1668"/>
              </a:xfrm>
            </p:grpSpPr>
            <p:sp>
              <p:nvSpPr>
                <p:cNvPr id="112778" name="Rectangle 138"/>
                <p:cNvSpPr>
                  <a:spLocks noChangeArrowheads="1"/>
                </p:cNvSpPr>
                <p:nvPr/>
              </p:nvSpPr>
              <p:spPr bwMode="auto">
                <a:xfrm>
                  <a:off x="2483" y="0"/>
                  <a:ext cx="695" cy="1668"/>
                </a:xfrm>
                <a:prstGeom prst="rect">
                  <a:avLst/>
                </a:prstGeom>
                <a:solidFill>
                  <a:srgbClr val="FFE7A8"/>
                </a:solidFill>
                <a:ln w="9525">
                  <a:noFill/>
                  <a:miter lim="800000"/>
                  <a:headEnd/>
                  <a:tailEnd/>
                </a:ln>
                <a:effectLst/>
              </p:spPr>
              <p:txBody>
                <a:bodyPr wrap="none"/>
                <a:lstStyle/>
                <a:p>
                  <a:endParaRPr lang="en-US"/>
                </a:p>
              </p:txBody>
            </p:sp>
            <p:grpSp>
              <p:nvGrpSpPr>
                <p:cNvPr id="13" name="Group 137"/>
                <p:cNvGrpSpPr>
                  <a:grpSpLocks/>
                </p:cNvGrpSpPr>
                <p:nvPr/>
              </p:nvGrpSpPr>
              <p:grpSpPr bwMode="auto">
                <a:xfrm>
                  <a:off x="2483" y="0"/>
                  <a:ext cx="695" cy="1668"/>
                  <a:chOff x="2483" y="0"/>
                  <a:chExt cx="695" cy="1668"/>
                </a:xfrm>
              </p:grpSpPr>
              <p:sp>
                <p:nvSpPr>
                  <p:cNvPr id="112673" name="Rectangle 33"/>
                  <p:cNvSpPr>
                    <a:spLocks noChangeArrowheads="1"/>
                  </p:cNvSpPr>
                  <p:nvPr/>
                </p:nvSpPr>
                <p:spPr bwMode="auto">
                  <a:xfrm>
                    <a:off x="2483" y="0"/>
                    <a:ext cx="695" cy="1668"/>
                  </a:xfrm>
                  <a:prstGeom prst="rect">
                    <a:avLst/>
                  </a:prstGeom>
                  <a:solidFill>
                    <a:srgbClr val="FFE7A8"/>
                  </a:solidFill>
                  <a:ln w="9525">
                    <a:noFill/>
                    <a:miter lim="800000"/>
                    <a:headEnd/>
                    <a:tailEnd/>
                  </a:ln>
                  <a:effectLst/>
                </p:spPr>
                <p:txBody>
                  <a:bodyPr anchor="ctr"/>
                  <a:lstStyle/>
                  <a:p>
                    <a:pPr eaLnBrk="1" hangingPunct="1"/>
                    <a:r>
                      <a:rPr lang="ko-KR" altLang="de-DE" sz="1200">
                        <a:solidFill>
                          <a:schemeClr val="bg2"/>
                        </a:solidFill>
                        <a:latin typeface="Times New Roman" pitchFamily="18" charset="0"/>
                        <a:ea typeface="굴림" pitchFamily="34" charset="-127"/>
                      </a:rPr>
                      <a:t> </a:t>
                    </a:r>
                    <a:r>
                      <a:rPr lang="de-DE" altLang="ko-KR" sz="1200" b="1">
                        <a:solidFill>
                          <a:schemeClr val="bg2"/>
                        </a:solidFill>
                        <a:latin typeface="Times New Roman" pitchFamily="18" charset="0"/>
                        <a:ea typeface="굴림" pitchFamily="34" charset="-127"/>
                      </a:rPr>
                      <a:t>Autonomic</a:t>
                    </a:r>
                    <a:br>
                      <a:rPr lang="de-DE" altLang="ko-KR" sz="1200" b="1">
                        <a:solidFill>
                          <a:schemeClr val="bg2"/>
                        </a:solidFill>
                        <a:latin typeface="Times New Roman" pitchFamily="18" charset="0"/>
                        <a:ea typeface="굴림" pitchFamily="34" charset="-127"/>
                      </a:rPr>
                    </a:br>
                    <a:r>
                      <a:rPr lang="de-DE" altLang="ko-KR" sz="1200" b="1">
                        <a:solidFill>
                          <a:schemeClr val="bg2"/>
                        </a:solidFill>
                        <a:latin typeface="Times New Roman" pitchFamily="18" charset="0"/>
                        <a:ea typeface="굴림" pitchFamily="34" charset="-127"/>
                      </a:rPr>
                      <a:t>Parasympathetic</a:t>
                    </a:r>
                    <a:endParaRPr lang="de-DE" altLang="ko-KR" sz="1200">
                      <a:solidFill>
                        <a:schemeClr val="bg2"/>
                      </a:solidFill>
                      <a:latin typeface="Times New Roman" pitchFamily="18" charset="0"/>
                      <a:ea typeface="굴림" pitchFamily="34" charset="-127"/>
                    </a:endParaRPr>
                  </a:p>
                </p:txBody>
              </p:sp>
              <p:sp>
                <p:nvSpPr>
                  <p:cNvPr id="112776" name="Rectangle 136"/>
                  <p:cNvSpPr>
                    <a:spLocks noChangeArrowheads="1"/>
                  </p:cNvSpPr>
                  <p:nvPr/>
                </p:nvSpPr>
                <p:spPr bwMode="auto">
                  <a:xfrm>
                    <a:off x="2483" y="0"/>
                    <a:ext cx="695" cy="1668"/>
                  </a:xfrm>
                  <a:prstGeom prst="rect">
                    <a:avLst/>
                  </a:prstGeom>
                  <a:noFill/>
                  <a:ln w="7">
                    <a:solidFill>
                      <a:srgbClr val="A0A0A0"/>
                    </a:solidFill>
                    <a:miter lim="800000"/>
                    <a:headEnd/>
                    <a:tailEnd/>
                  </a:ln>
                  <a:effectLst/>
                </p:spPr>
                <p:txBody>
                  <a:bodyPr wrap="none"/>
                  <a:lstStyle/>
                  <a:p>
                    <a:endParaRPr lang="en-US"/>
                  </a:p>
                </p:txBody>
              </p:sp>
            </p:grpSp>
          </p:grpSp>
          <p:grpSp>
            <p:nvGrpSpPr>
              <p:cNvPr id="14" name="Group 143"/>
              <p:cNvGrpSpPr>
                <a:grpSpLocks/>
              </p:cNvGrpSpPr>
              <p:nvPr/>
            </p:nvGrpSpPr>
            <p:grpSpPr bwMode="auto">
              <a:xfrm>
                <a:off x="0" y="1668"/>
                <a:ext cx="296" cy="748"/>
                <a:chOff x="0" y="1668"/>
                <a:chExt cx="296" cy="748"/>
              </a:xfrm>
            </p:grpSpPr>
            <p:sp>
              <p:nvSpPr>
                <p:cNvPr id="112782" name="Rectangle 142"/>
                <p:cNvSpPr>
                  <a:spLocks noChangeArrowheads="1"/>
                </p:cNvSpPr>
                <p:nvPr/>
              </p:nvSpPr>
              <p:spPr bwMode="auto">
                <a:xfrm>
                  <a:off x="0" y="1668"/>
                  <a:ext cx="296" cy="748"/>
                </a:xfrm>
                <a:prstGeom prst="rect">
                  <a:avLst/>
                </a:prstGeom>
                <a:solidFill>
                  <a:srgbClr val="FFE7A8"/>
                </a:solidFill>
                <a:ln w="9525">
                  <a:noFill/>
                  <a:miter lim="800000"/>
                  <a:headEnd/>
                  <a:tailEnd/>
                </a:ln>
                <a:effectLst/>
              </p:spPr>
              <p:txBody>
                <a:bodyPr wrap="none"/>
                <a:lstStyle/>
                <a:p>
                  <a:endParaRPr lang="en-US"/>
                </a:p>
              </p:txBody>
            </p:sp>
            <p:grpSp>
              <p:nvGrpSpPr>
                <p:cNvPr id="15" name="Group 141"/>
                <p:cNvGrpSpPr>
                  <a:grpSpLocks/>
                </p:cNvGrpSpPr>
                <p:nvPr/>
              </p:nvGrpSpPr>
              <p:grpSpPr bwMode="auto">
                <a:xfrm>
                  <a:off x="0" y="1668"/>
                  <a:ext cx="296" cy="748"/>
                  <a:chOff x="0" y="1668"/>
                  <a:chExt cx="296" cy="748"/>
                </a:xfrm>
              </p:grpSpPr>
              <p:sp>
                <p:nvSpPr>
                  <p:cNvPr id="112674" name="Rectangle 34"/>
                  <p:cNvSpPr>
                    <a:spLocks noChangeArrowheads="1"/>
                  </p:cNvSpPr>
                  <p:nvPr/>
                </p:nvSpPr>
                <p:spPr bwMode="auto">
                  <a:xfrm>
                    <a:off x="0" y="1668"/>
                    <a:ext cx="296" cy="748"/>
                  </a:xfrm>
                  <a:prstGeom prst="rect">
                    <a:avLst/>
                  </a:prstGeom>
                  <a:solidFill>
                    <a:srgbClr val="FFE7A8"/>
                  </a:solidFill>
                  <a:ln w="9525">
                    <a:noFill/>
                    <a:miter lim="800000"/>
                    <a:headEnd/>
                    <a:tailEnd/>
                  </a:ln>
                  <a:effectLst/>
                </p:spPr>
                <p:txBody>
                  <a:bodyPr anchor="ctr"/>
                  <a:lstStyle/>
                  <a:p>
                    <a:pPr algn="ctr" eaLnBrk="1" hangingPunct="1"/>
                    <a:r>
                      <a:rPr lang="ko-KR" altLang="de-DE" sz="1200">
                        <a:solidFill>
                          <a:schemeClr val="bg2"/>
                        </a:solidFill>
                        <a:latin typeface="Times New Roman" pitchFamily="18" charset="0"/>
                        <a:ea typeface="굴림" pitchFamily="34" charset="-127"/>
                      </a:rPr>
                      <a:t> </a:t>
                    </a:r>
                    <a:r>
                      <a:rPr lang="de-DE" altLang="ko-KR" sz="1200" b="1">
                        <a:solidFill>
                          <a:schemeClr val="bg2"/>
                        </a:solidFill>
                        <a:latin typeface="Times New Roman" pitchFamily="18" charset="0"/>
                        <a:ea typeface="굴림" pitchFamily="34" charset="-127"/>
                      </a:rPr>
                      <a:t>I</a:t>
                    </a:r>
                    <a:endParaRPr lang="de-DE" altLang="ko-KR" sz="1200">
                      <a:solidFill>
                        <a:schemeClr val="bg2"/>
                      </a:solidFill>
                      <a:latin typeface="Times New Roman" pitchFamily="18" charset="0"/>
                      <a:ea typeface="굴림" pitchFamily="34" charset="-127"/>
                    </a:endParaRPr>
                  </a:p>
                </p:txBody>
              </p:sp>
              <p:sp>
                <p:nvSpPr>
                  <p:cNvPr id="112780" name="Rectangle 140"/>
                  <p:cNvSpPr>
                    <a:spLocks noChangeArrowheads="1"/>
                  </p:cNvSpPr>
                  <p:nvPr/>
                </p:nvSpPr>
                <p:spPr bwMode="auto">
                  <a:xfrm>
                    <a:off x="0" y="1668"/>
                    <a:ext cx="296" cy="748"/>
                  </a:xfrm>
                  <a:prstGeom prst="rect">
                    <a:avLst/>
                  </a:prstGeom>
                  <a:noFill/>
                  <a:ln w="7">
                    <a:solidFill>
                      <a:srgbClr val="A0A0A0"/>
                    </a:solidFill>
                    <a:miter lim="800000"/>
                    <a:headEnd/>
                    <a:tailEnd/>
                  </a:ln>
                  <a:effectLst/>
                </p:spPr>
                <p:txBody>
                  <a:bodyPr wrap="none"/>
                  <a:lstStyle/>
                  <a:p>
                    <a:endParaRPr lang="en-US"/>
                  </a:p>
                </p:txBody>
              </p:sp>
            </p:grpSp>
          </p:grpSp>
          <p:grpSp>
            <p:nvGrpSpPr>
              <p:cNvPr id="16" name="Group 147"/>
              <p:cNvGrpSpPr>
                <a:grpSpLocks/>
              </p:cNvGrpSpPr>
              <p:nvPr/>
            </p:nvGrpSpPr>
            <p:grpSpPr bwMode="auto">
              <a:xfrm>
                <a:off x="296" y="1668"/>
                <a:ext cx="642" cy="748"/>
                <a:chOff x="296" y="1668"/>
                <a:chExt cx="642" cy="748"/>
              </a:xfrm>
            </p:grpSpPr>
            <p:sp>
              <p:nvSpPr>
                <p:cNvPr id="112786" name="Rectangle 146"/>
                <p:cNvSpPr>
                  <a:spLocks noChangeArrowheads="1"/>
                </p:cNvSpPr>
                <p:nvPr/>
              </p:nvSpPr>
              <p:spPr bwMode="auto">
                <a:xfrm>
                  <a:off x="296" y="1668"/>
                  <a:ext cx="642" cy="748"/>
                </a:xfrm>
                <a:prstGeom prst="rect">
                  <a:avLst/>
                </a:prstGeom>
                <a:solidFill>
                  <a:srgbClr val="FFE7A8"/>
                </a:solidFill>
                <a:ln w="9525">
                  <a:noFill/>
                  <a:miter lim="800000"/>
                  <a:headEnd/>
                  <a:tailEnd/>
                </a:ln>
                <a:effectLst/>
              </p:spPr>
              <p:txBody>
                <a:bodyPr wrap="none"/>
                <a:lstStyle/>
                <a:p>
                  <a:endParaRPr lang="en-US"/>
                </a:p>
              </p:txBody>
            </p:sp>
            <p:grpSp>
              <p:nvGrpSpPr>
                <p:cNvPr id="17" name="Group 145"/>
                <p:cNvGrpSpPr>
                  <a:grpSpLocks/>
                </p:cNvGrpSpPr>
                <p:nvPr/>
              </p:nvGrpSpPr>
              <p:grpSpPr bwMode="auto">
                <a:xfrm>
                  <a:off x="296" y="1668"/>
                  <a:ext cx="642" cy="748"/>
                  <a:chOff x="296" y="1668"/>
                  <a:chExt cx="642" cy="748"/>
                </a:xfrm>
              </p:grpSpPr>
              <p:sp>
                <p:nvSpPr>
                  <p:cNvPr id="112675" name="Rectangle 35"/>
                  <p:cNvSpPr>
                    <a:spLocks noChangeArrowheads="1"/>
                  </p:cNvSpPr>
                  <p:nvPr/>
                </p:nvSpPr>
                <p:spPr bwMode="auto">
                  <a:xfrm>
                    <a:off x="296" y="1668"/>
                    <a:ext cx="642" cy="748"/>
                  </a:xfrm>
                  <a:prstGeom prst="rect">
                    <a:avLst/>
                  </a:prstGeom>
                  <a:solidFill>
                    <a:srgbClr val="FFE7A8"/>
                  </a:solidFill>
                  <a:ln w="9525">
                    <a:noFill/>
                    <a:miter lim="800000"/>
                    <a:headEnd/>
                    <a:tailEnd/>
                  </a:ln>
                  <a:effectLst/>
                </p:spPr>
                <p:txBody>
                  <a:bodyPr anchor="ctr"/>
                  <a:lstStyle/>
                  <a:p>
                    <a:pPr algn="ctr" eaLnBrk="1" hangingPunct="1"/>
                    <a:r>
                      <a:rPr lang="ko-KR" altLang="de-DE" sz="1200">
                        <a:solidFill>
                          <a:schemeClr val="bg2"/>
                        </a:solidFill>
                        <a:latin typeface="Times New Roman" pitchFamily="18" charset="0"/>
                        <a:ea typeface="굴림" pitchFamily="34" charset="-127"/>
                      </a:rPr>
                      <a:t> </a:t>
                    </a:r>
                    <a:r>
                      <a:rPr lang="de-DE" altLang="ko-KR" sz="1200">
                        <a:solidFill>
                          <a:schemeClr val="bg2"/>
                        </a:solidFill>
                        <a:latin typeface="Times New Roman" pitchFamily="18" charset="0"/>
                        <a:ea typeface="굴림" pitchFamily="34" charset="-127"/>
                      </a:rPr>
                      <a:t>Olfactory</a:t>
                    </a:r>
                  </a:p>
                </p:txBody>
              </p:sp>
              <p:sp>
                <p:nvSpPr>
                  <p:cNvPr id="112784" name="Rectangle 144"/>
                  <p:cNvSpPr>
                    <a:spLocks noChangeArrowheads="1"/>
                  </p:cNvSpPr>
                  <p:nvPr/>
                </p:nvSpPr>
                <p:spPr bwMode="auto">
                  <a:xfrm>
                    <a:off x="296" y="1668"/>
                    <a:ext cx="642" cy="748"/>
                  </a:xfrm>
                  <a:prstGeom prst="rect">
                    <a:avLst/>
                  </a:prstGeom>
                  <a:noFill/>
                  <a:ln w="7">
                    <a:solidFill>
                      <a:srgbClr val="A0A0A0"/>
                    </a:solidFill>
                    <a:miter lim="800000"/>
                    <a:headEnd/>
                    <a:tailEnd/>
                  </a:ln>
                  <a:effectLst/>
                </p:spPr>
                <p:txBody>
                  <a:bodyPr wrap="none"/>
                  <a:lstStyle/>
                  <a:p>
                    <a:endParaRPr lang="en-US"/>
                  </a:p>
                </p:txBody>
              </p:sp>
            </p:grpSp>
          </p:grpSp>
          <p:grpSp>
            <p:nvGrpSpPr>
              <p:cNvPr id="18" name="Group 151"/>
              <p:cNvGrpSpPr>
                <a:grpSpLocks/>
              </p:cNvGrpSpPr>
              <p:nvPr/>
            </p:nvGrpSpPr>
            <p:grpSpPr bwMode="auto">
              <a:xfrm>
                <a:off x="938" y="1668"/>
                <a:ext cx="557" cy="748"/>
                <a:chOff x="938" y="1668"/>
                <a:chExt cx="557" cy="748"/>
              </a:xfrm>
            </p:grpSpPr>
            <p:sp>
              <p:nvSpPr>
                <p:cNvPr id="112790" name="Rectangle 150"/>
                <p:cNvSpPr>
                  <a:spLocks noChangeArrowheads="1"/>
                </p:cNvSpPr>
                <p:nvPr/>
              </p:nvSpPr>
              <p:spPr bwMode="auto">
                <a:xfrm>
                  <a:off x="938" y="1668"/>
                  <a:ext cx="557" cy="748"/>
                </a:xfrm>
                <a:prstGeom prst="rect">
                  <a:avLst/>
                </a:prstGeom>
                <a:solidFill>
                  <a:srgbClr val="FFE7A8"/>
                </a:solidFill>
                <a:ln w="9525">
                  <a:noFill/>
                  <a:miter lim="800000"/>
                  <a:headEnd/>
                  <a:tailEnd/>
                </a:ln>
                <a:effectLst/>
              </p:spPr>
              <p:txBody>
                <a:bodyPr wrap="none"/>
                <a:lstStyle/>
                <a:p>
                  <a:endParaRPr lang="en-US"/>
                </a:p>
              </p:txBody>
            </p:sp>
            <p:grpSp>
              <p:nvGrpSpPr>
                <p:cNvPr id="19" name="Group 149"/>
                <p:cNvGrpSpPr>
                  <a:grpSpLocks/>
                </p:cNvGrpSpPr>
                <p:nvPr/>
              </p:nvGrpSpPr>
              <p:grpSpPr bwMode="auto">
                <a:xfrm>
                  <a:off x="938" y="1668"/>
                  <a:ext cx="557" cy="748"/>
                  <a:chOff x="938" y="1668"/>
                  <a:chExt cx="557" cy="748"/>
                </a:xfrm>
              </p:grpSpPr>
              <p:sp>
                <p:nvSpPr>
                  <p:cNvPr id="112676" name="Rectangle 36"/>
                  <p:cNvSpPr>
                    <a:spLocks noChangeArrowheads="1"/>
                  </p:cNvSpPr>
                  <p:nvPr/>
                </p:nvSpPr>
                <p:spPr bwMode="auto">
                  <a:xfrm>
                    <a:off x="938" y="1668"/>
                    <a:ext cx="557" cy="748"/>
                  </a:xfrm>
                  <a:prstGeom prst="rect">
                    <a:avLst/>
                  </a:prstGeom>
                  <a:solidFill>
                    <a:srgbClr val="FFE7A8"/>
                  </a:solidFill>
                  <a:ln w="9525">
                    <a:noFill/>
                    <a:miter lim="800000"/>
                    <a:headEnd/>
                    <a:tailEnd/>
                  </a:ln>
                  <a:effectLst/>
                </p:spPr>
                <p:txBody>
                  <a:bodyPr anchor="ctr"/>
                  <a:lstStyle/>
                  <a:p>
                    <a:pPr algn="ctr" eaLnBrk="1" hangingPunct="1"/>
                    <a:r>
                      <a:rPr lang="ko-KR" altLang="de-DE" sz="1200">
                        <a:solidFill>
                          <a:schemeClr val="bg2"/>
                        </a:solidFill>
                        <a:latin typeface="Times New Roman" pitchFamily="18" charset="0"/>
                        <a:ea typeface="굴림" pitchFamily="34" charset="-127"/>
                      </a:rPr>
                      <a:t> </a:t>
                    </a:r>
                    <a:r>
                      <a:rPr lang="de-DE" altLang="ko-KR" sz="1200">
                        <a:solidFill>
                          <a:schemeClr val="bg2"/>
                        </a:solidFill>
                        <a:latin typeface="Times New Roman" pitchFamily="18" charset="0"/>
                        <a:ea typeface="굴림" pitchFamily="34" charset="-127"/>
                      </a:rPr>
                      <a:t>Smell</a:t>
                    </a:r>
                    <a:br>
                      <a:rPr lang="de-DE" altLang="ko-KR" sz="1200">
                        <a:solidFill>
                          <a:schemeClr val="bg2"/>
                        </a:solidFill>
                        <a:latin typeface="Times New Roman" pitchFamily="18" charset="0"/>
                        <a:ea typeface="굴림" pitchFamily="34" charset="-127"/>
                      </a:rPr>
                    </a:br>
                    <a:r>
                      <a:rPr lang="de-DE" altLang="ko-KR" sz="1200">
                        <a:solidFill>
                          <a:schemeClr val="bg2"/>
                        </a:solidFill>
                        <a:latin typeface="Times New Roman" pitchFamily="18" charset="0"/>
                        <a:ea typeface="굴림" pitchFamily="34" charset="-127"/>
                      </a:rPr>
                      <a:t>     </a:t>
                    </a:r>
                  </a:p>
                </p:txBody>
              </p:sp>
              <p:sp>
                <p:nvSpPr>
                  <p:cNvPr id="112788" name="Rectangle 148"/>
                  <p:cNvSpPr>
                    <a:spLocks noChangeArrowheads="1"/>
                  </p:cNvSpPr>
                  <p:nvPr/>
                </p:nvSpPr>
                <p:spPr bwMode="auto">
                  <a:xfrm>
                    <a:off x="938" y="1668"/>
                    <a:ext cx="557" cy="748"/>
                  </a:xfrm>
                  <a:prstGeom prst="rect">
                    <a:avLst/>
                  </a:prstGeom>
                  <a:noFill/>
                  <a:ln w="7">
                    <a:solidFill>
                      <a:srgbClr val="A0A0A0"/>
                    </a:solidFill>
                    <a:miter lim="800000"/>
                    <a:headEnd/>
                    <a:tailEnd/>
                  </a:ln>
                  <a:effectLst/>
                </p:spPr>
                <p:txBody>
                  <a:bodyPr wrap="none"/>
                  <a:lstStyle/>
                  <a:p>
                    <a:endParaRPr lang="en-US"/>
                  </a:p>
                </p:txBody>
              </p:sp>
            </p:grpSp>
          </p:grpSp>
          <p:grpSp>
            <p:nvGrpSpPr>
              <p:cNvPr id="20" name="Group 155"/>
              <p:cNvGrpSpPr>
                <a:grpSpLocks/>
              </p:cNvGrpSpPr>
              <p:nvPr/>
            </p:nvGrpSpPr>
            <p:grpSpPr bwMode="auto">
              <a:xfrm>
                <a:off x="1495" y="1668"/>
                <a:ext cx="988" cy="748"/>
                <a:chOff x="1495" y="1668"/>
                <a:chExt cx="988" cy="748"/>
              </a:xfrm>
            </p:grpSpPr>
            <p:sp>
              <p:nvSpPr>
                <p:cNvPr id="112794" name="Rectangle 154"/>
                <p:cNvSpPr>
                  <a:spLocks noChangeArrowheads="1"/>
                </p:cNvSpPr>
                <p:nvPr/>
              </p:nvSpPr>
              <p:spPr bwMode="auto">
                <a:xfrm>
                  <a:off x="1495" y="1668"/>
                  <a:ext cx="988" cy="748"/>
                </a:xfrm>
                <a:prstGeom prst="rect">
                  <a:avLst/>
                </a:prstGeom>
                <a:solidFill>
                  <a:srgbClr val="FFE7A8"/>
                </a:solidFill>
                <a:ln w="9525">
                  <a:noFill/>
                  <a:miter lim="800000"/>
                  <a:headEnd/>
                  <a:tailEnd/>
                </a:ln>
                <a:effectLst/>
              </p:spPr>
              <p:txBody>
                <a:bodyPr wrap="none"/>
                <a:lstStyle/>
                <a:p>
                  <a:endParaRPr lang="en-US"/>
                </a:p>
              </p:txBody>
            </p:sp>
            <p:grpSp>
              <p:nvGrpSpPr>
                <p:cNvPr id="21" name="Group 153"/>
                <p:cNvGrpSpPr>
                  <a:grpSpLocks/>
                </p:cNvGrpSpPr>
                <p:nvPr/>
              </p:nvGrpSpPr>
              <p:grpSpPr bwMode="auto">
                <a:xfrm>
                  <a:off x="1495" y="1668"/>
                  <a:ext cx="988" cy="748"/>
                  <a:chOff x="1495" y="1668"/>
                  <a:chExt cx="988" cy="748"/>
                </a:xfrm>
              </p:grpSpPr>
              <p:sp>
                <p:nvSpPr>
                  <p:cNvPr id="112678" name="Rectangle 38"/>
                  <p:cNvSpPr>
                    <a:spLocks noChangeArrowheads="1" noTextEdit="1"/>
                  </p:cNvSpPr>
                  <p:nvPr/>
                </p:nvSpPr>
                <p:spPr bwMode="auto">
                  <a:xfrm>
                    <a:off x="1495" y="1668"/>
                    <a:ext cx="988" cy="748"/>
                  </a:xfrm>
                  <a:prstGeom prst="rect">
                    <a:avLst/>
                  </a:prstGeom>
                  <a:solidFill>
                    <a:srgbClr val="FFE7A8"/>
                  </a:solidFill>
                  <a:ln w="9525">
                    <a:noFill/>
                    <a:miter lim="800000"/>
                    <a:headEnd/>
                    <a:tailEnd/>
                  </a:ln>
                  <a:effectLst/>
                </p:spPr>
                <p:txBody>
                  <a:bodyPr anchor="ctr">
                    <a:spAutoFit/>
                  </a:bodyPr>
                  <a:lstStyle/>
                  <a:p>
                    <a:endParaRPr lang="en-US"/>
                  </a:p>
                </p:txBody>
              </p:sp>
              <p:sp>
                <p:nvSpPr>
                  <p:cNvPr id="112792" name="Rectangle 152"/>
                  <p:cNvSpPr>
                    <a:spLocks noChangeArrowheads="1"/>
                  </p:cNvSpPr>
                  <p:nvPr/>
                </p:nvSpPr>
                <p:spPr bwMode="auto">
                  <a:xfrm>
                    <a:off x="1495" y="1668"/>
                    <a:ext cx="988" cy="748"/>
                  </a:xfrm>
                  <a:prstGeom prst="rect">
                    <a:avLst/>
                  </a:prstGeom>
                  <a:noFill/>
                  <a:ln w="7">
                    <a:solidFill>
                      <a:srgbClr val="A0A0A0"/>
                    </a:solidFill>
                    <a:miter lim="800000"/>
                    <a:headEnd/>
                    <a:tailEnd/>
                  </a:ln>
                  <a:effectLst/>
                </p:spPr>
                <p:txBody>
                  <a:bodyPr wrap="none"/>
                  <a:lstStyle/>
                  <a:p>
                    <a:endParaRPr lang="en-US"/>
                  </a:p>
                </p:txBody>
              </p:sp>
            </p:grpSp>
          </p:grpSp>
          <p:grpSp>
            <p:nvGrpSpPr>
              <p:cNvPr id="22" name="Group 159"/>
              <p:cNvGrpSpPr>
                <a:grpSpLocks/>
              </p:cNvGrpSpPr>
              <p:nvPr/>
            </p:nvGrpSpPr>
            <p:grpSpPr bwMode="auto">
              <a:xfrm>
                <a:off x="2483" y="1668"/>
                <a:ext cx="695" cy="748"/>
                <a:chOff x="2483" y="1668"/>
                <a:chExt cx="695" cy="748"/>
              </a:xfrm>
            </p:grpSpPr>
            <p:sp>
              <p:nvSpPr>
                <p:cNvPr id="112798" name="Rectangle 158"/>
                <p:cNvSpPr>
                  <a:spLocks noChangeArrowheads="1"/>
                </p:cNvSpPr>
                <p:nvPr/>
              </p:nvSpPr>
              <p:spPr bwMode="auto">
                <a:xfrm>
                  <a:off x="2483" y="1668"/>
                  <a:ext cx="695" cy="748"/>
                </a:xfrm>
                <a:prstGeom prst="rect">
                  <a:avLst/>
                </a:prstGeom>
                <a:solidFill>
                  <a:srgbClr val="FFE7A8"/>
                </a:solidFill>
                <a:ln w="9525">
                  <a:noFill/>
                  <a:miter lim="800000"/>
                  <a:headEnd/>
                  <a:tailEnd/>
                </a:ln>
                <a:effectLst/>
              </p:spPr>
              <p:txBody>
                <a:bodyPr wrap="none"/>
                <a:lstStyle/>
                <a:p>
                  <a:endParaRPr lang="en-US"/>
                </a:p>
              </p:txBody>
            </p:sp>
            <p:grpSp>
              <p:nvGrpSpPr>
                <p:cNvPr id="23" name="Group 157"/>
                <p:cNvGrpSpPr>
                  <a:grpSpLocks/>
                </p:cNvGrpSpPr>
                <p:nvPr/>
              </p:nvGrpSpPr>
              <p:grpSpPr bwMode="auto">
                <a:xfrm>
                  <a:off x="2483" y="1668"/>
                  <a:ext cx="695" cy="748"/>
                  <a:chOff x="2483" y="1668"/>
                  <a:chExt cx="695" cy="748"/>
                </a:xfrm>
              </p:grpSpPr>
              <p:sp>
                <p:nvSpPr>
                  <p:cNvPr id="112679" name="Rectangle 39"/>
                  <p:cNvSpPr>
                    <a:spLocks noChangeArrowheads="1" noTextEdit="1"/>
                  </p:cNvSpPr>
                  <p:nvPr/>
                </p:nvSpPr>
                <p:spPr bwMode="auto">
                  <a:xfrm>
                    <a:off x="2483" y="1668"/>
                    <a:ext cx="695" cy="748"/>
                  </a:xfrm>
                  <a:prstGeom prst="rect">
                    <a:avLst/>
                  </a:prstGeom>
                  <a:solidFill>
                    <a:srgbClr val="FFE7A8"/>
                  </a:solidFill>
                  <a:ln w="9525">
                    <a:noFill/>
                    <a:miter lim="800000"/>
                    <a:headEnd/>
                    <a:tailEnd/>
                  </a:ln>
                  <a:effectLst/>
                </p:spPr>
                <p:txBody>
                  <a:bodyPr anchor="ctr">
                    <a:spAutoFit/>
                  </a:bodyPr>
                  <a:lstStyle/>
                  <a:p>
                    <a:endParaRPr lang="en-US"/>
                  </a:p>
                </p:txBody>
              </p:sp>
              <p:sp>
                <p:nvSpPr>
                  <p:cNvPr id="112796" name="Rectangle 156"/>
                  <p:cNvSpPr>
                    <a:spLocks noChangeArrowheads="1"/>
                  </p:cNvSpPr>
                  <p:nvPr/>
                </p:nvSpPr>
                <p:spPr bwMode="auto">
                  <a:xfrm>
                    <a:off x="2483" y="1668"/>
                    <a:ext cx="695" cy="748"/>
                  </a:xfrm>
                  <a:prstGeom prst="rect">
                    <a:avLst/>
                  </a:prstGeom>
                  <a:noFill/>
                  <a:ln w="7">
                    <a:solidFill>
                      <a:srgbClr val="A0A0A0"/>
                    </a:solidFill>
                    <a:miter lim="800000"/>
                    <a:headEnd/>
                    <a:tailEnd/>
                  </a:ln>
                  <a:effectLst/>
                </p:spPr>
                <p:txBody>
                  <a:bodyPr wrap="none"/>
                  <a:lstStyle/>
                  <a:p>
                    <a:endParaRPr lang="en-US"/>
                  </a:p>
                </p:txBody>
              </p:sp>
            </p:grpSp>
          </p:grpSp>
          <p:grpSp>
            <p:nvGrpSpPr>
              <p:cNvPr id="24" name="Group 163"/>
              <p:cNvGrpSpPr>
                <a:grpSpLocks/>
              </p:cNvGrpSpPr>
              <p:nvPr/>
            </p:nvGrpSpPr>
            <p:grpSpPr bwMode="auto">
              <a:xfrm>
                <a:off x="0" y="2416"/>
                <a:ext cx="296" cy="748"/>
                <a:chOff x="0" y="2416"/>
                <a:chExt cx="296" cy="748"/>
              </a:xfrm>
            </p:grpSpPr>
            <p:sp>
              <p:nvSpPr>
                <p:cNvPr id="112802" name="Rectangle 162"/>
                <p:cNvSpPr>
                  <a:spLocks noChangeArrowheads="1"/>
                </p:cNvSpPr>
                <p:nvPr/>
              </p:nvSpPr>
              <p:spPr bwMode="auto">
                <a:xfrm>
                  <a:off x="0" y="2416"/>
                  <a:ext cx="296" cy="748"/>
                </a:xfrm>
                <a:prstGeom prst="rect">
                  <a:avLst/>
                </a:prstGeom>
                <a:solidFill>
                  <a:srgbClr val="FFE7A8"/>
                </a:solidFill>
                <a:ln w="9525">
                  <a:noFill/>
                  <a:miter lim="800000"/>
                  <a:headEnd/>
                  <a:tailEnd/>
                </a:ln>
                <a:effectLst/>
              </p:spPr>
              <p:txBody>
                <a:bodyPr wrap="none"/>
                <a:lstStyle/>
                <a:p>
                  <a:endParaRPr lang="en-US"/>
                </a:p>
              </p:txBody>
            </p:sp>
            <p:grpSp>
              <p:nvGrpSpPr>
                <p:cNvPr id="25" name="Group 161"/>
                <p:cNvGrpSpPr>
                  <a:grpSpLocks/>
                </p:cNvGrpSpPr>
                <p:nvPr/>
              </p:nvGrpSpPr>
              <p:grpSpPr bwMode="auto">
                <a:xfrm>
                  <a:off x="0" y="2416"/>
                  <a:ext cx="296" cy="748"/>
                  <a:chOff x="0" y="2416"/>
                  <a:chExt cx="296" cy="748"/>
                </a:xfrm>
              </p:grpSpPr>
              <p:sp>
                <p:nvSpPr>
                  <p:cNvPr id="112680" name="Rectangle 40"/>
                  <p:cNvSpPr>
                    <a:spLocks noChangeArrowheads="1"/>
                  </p:cNvSpPr>
                  <p:nvPr/>
                </p:nvSpPr>
                <p:spPr bwMode="auto">
                  <a:xfrm>
                    <a:off x="0" y="2416"/>
                    <a:ext cx="296" cy="748"/>
                  </a:xfrm>
                  <a:prstGeom prst="rect">
                    <a:avLst/>
                  </a:prstGeom>
                  <a:solidFill>
                    <a:srgbClr val="FFE7A8"/>
                  </a:solidFill>
                  <a:ln w="9525">
                    <a:noFill/>
                    <a:miter lim="800000"/>
                    <a:headEnd/>
                    <a:tailEnd/>
                  </a:ln>
                  <a:effectLst/>
                </p:spPr>
                <p:txBody>
                  <a:bodyPr anchor="ctr"/>
                  <a:lstStyle/>
                  <a:p>
                    <a:pPr algn="ctr" eaLnBrk="1" hangingPunct="1"/>
                    <a:r>
                      <a:rPr lang="ko-KR" altLang="de-DE" sz="1200">
                        <a:solidFill>
                          <a:schemeClr val="bg2"/>
                        </a:solidFill>
                        <a:latin typeface="Times New Roman" pitchFamily="18" charset="0"/>
                        <a:ea typeface="굴림" pitchFamily="34" charset="-127"/>
                      </a:rPr>
                      <a:t> </a:t>
                    </a:r>
                    <a:r>
                      <a:rPr lang="de-DE" altLang="ko-KR" sz="1200" b="1">
                        <a:solidFill>
                          <a:schemeClr val="bg2"/>
                        </a:solidFill>
                        <a:latin typeface="Times New Roman" pitchFamily="18" charset="0"/>
                        <a:ea typeface="굴림" pitchFamily="34" charset="-127"/>
                      </a:rPr>
                      <a:t>II</a:t>
                    </a:r>
                    <a:endParaRPr lang="de-DE" altLang="ko-KR" sz="1200">
                      <a:solidFill>
                        <a:schemeClr val="bg2"/>
                      </a:solidFill>
                      <a:latin typeface="Times New Roman" pitchFamily="18" charset="0"/>
                      <a:ea typeface="굴림" pitchFamily="34" charset="-127"/>
                    </a:endParaRPr>
                  </a:p>
                </p:txBody>
              </p:sp>
              <p:sp>
                <p:nvSpPr>
                  <p:cNvPr id="112800" name="Rectangle 160"/>
                  <p:cNvSpPr>
                    <a:spLocks noChangeArrowheads="1"/>
                  </p:cNvSpPr>
                  <p:nvPr/>
                </p:nvSpPr>
                <p:spPr bwMode="auto">
                  <a:xfrm>
                    <a:off x="0" y="2416"/>
                    <a:ext cx="296" cy="748"/>
                  </a:xfrm>
                  <a:prstGeom prst="rect">
                    <a:avLst/>
                  </a:prstGeom>
                  <a:noFill/>
                  <a:ln w="7">
                    <a:solidFill>
                      <a:srgbClr val="A0A0A0"/>
                    </a:solidFill>
                    <a:miter lim="800000"/>
                    <a:headEnd/>
                    <a:tailEnd/>
                  </a:ln>
                  <a:effectLst/>
                </p:spPr>
                <p:txBody>
                  <a:bodyPr wrap="none"/>
                  <a:lstStyle/>
                  <a:p>
                    <a:endParaRPr lang="en-US"/>
                  </a:p>
                </p:txBody>
              </p:sp>
            </p:grpSp>
          </p:grpSp>
          <p:grpSp>
            <p:nvGrpSpPr>
              <p:cNvPr id="26" name="Group 167"/>
              <p:cNvGrpSpPr>
                <a:grpSpLocks/>
              </p:cNvGrpSpPr>
              <p:nvPr/>
            </p:nvGrpSpPr>
            <p:grpSpPr bwMode="auto">
              <a:xfrm>
                <a:off x="296" y="2416"/>
                <a:ext cx="642" cy="748"/>
                <a:chOff x="296" y="2416"/>
                <a:chExt cx="642" cy="748"/>
              </a:xfrm>
            </p:grpSpPr>
            <p:sp>
              <p:nvSpPr>
                <p:cNvPr id="112806" name="Rectangle 166"/>
                <p:cNvSpPr>
                  <a:spLocks noChangeArrowheads="1"/>
                </p:cNvSpPr>
                <p:nvPr/>
              </p:nvSpPr>
              <p:spPr bwMode="auto">
                <a:xfrm>
                  <a:off x="296" y="2416"/>
                  <a:ext cx="642" cy="748"/>
                </a:xfrm>
                <a:prstGeom prst="rect">
                  <a:avLst/>
                </a:prstGeom>
                <a:solidFill>
                  <a:srgbClr val="FFE7A8"/>
                </a:solidFill>
                <a:ln w="9525">
                  <a:noFill/>
                  <a:miter lim="800000"/>
                  <a:headEnd/>
                  <a:tailEnd/>
                </a:ln>
                <a:effectLst/>
              </p:spPr>
              <p:txBody>
                <a:bodyPr wrap="none"/>
                <a:lstStyle/>
                <a:p>
                  <a:endParaRPr lang="en-US"/>
                </a:p>
              </p:txBody>
            </p:sp>
            <p:grpSp>
              <p:nvGrpSpPr>
                <p:cNvPr id="27" name="Group 165"/>
                <p:cNvGrpSpPr>
                  <a:grpSpLocks/>
                </p:cNvGrpSpPr>
                <p:nvPr/>
              </p:nvGrpSpPr>
              <p:grpSpPr bwMode="auto">
                <a:xfrm>
                  <a:off x="296" y="2416"/>
                  <a:ext cx="642" cy="748"/>
                  <a:chOff x="296" y="2416"/>
                  <a:chExt cx="642" cy="748"/>
                </a:xfrm>
              </p:grpSpPr>
              <p:sp>
                <p:nvSpPr>
                  <p:cNvPr id="112681" name="Rectangle 41"/>
                  <p:cNvSpPr>
                    <a:spLocks noChangeArrowheads="1"/>
                  </p:cNvSpPr>
                  <p:nvPr/>
                </p:nvSpPr>
                <p:spPr bwMode="auto">
                  <a:xfrm>
                    <a:off x="296" y="2416"/>
                    <a:ext cx="642" cy="748"/>
                  </a:xfrm>
                  <a:prstGeom prst="rect">
                    <a:avLst/>
                  </a:prstGeom>
                  <a:solidFill>
                    <a:srgbClr val="FFE7A8"/>
                  </a:solidFill>
                  <a:ln w="9525">
                    <a:noFill/>
                    <a:miter lim="800000"/>
                    <a:headEnd/>
                    <a:tailEnd/>
                  </a:ln>
                  <a:effectLst/>
                </p:spPr>
                <p:txBody>
                  <a:bodyPr anchor="ctr"/>
                  <a:lstStyle/>
                  <a:p>
                    <a:pPr algn="ctr" eaLnBrk="1" hangingPunct="1"/>
                    <a:r>
                      <a:rPr lang="ko-KR" altLang="de-DE" sz="1200">
                        <a:solidFill>
                          <a:schemeClr val="bg2"/>
                        </a:solidFill>
                        <a:latin typeface="Times New Roman" pitchFamily="18" charset="0"/>
                        <a:ea typeface="굴림" pitchFamily="34" charset="-127"/>
                      </a:rPr>
                      <a:t> </a:t>
                    </a:r>
                    <a:r>
                      <a:rPr lang="de-DE" altLang="ko-KR" sz="1200">
                        <a:solidFill>
                          <a:schemeClr val="bg2"/>
                        </a:solidFill>
                        <a:latin typeface="Times New Roman" pitchFamily="18" charset="0"/>
                        <a:ea typeface="굴림" pitchFamily="34" charset="-127"/>
                      </a:rPr>
                      <a:t>Optic</a:t>
                    </a:r>
                  </a:p>
                </p:txBody>
              </p:sp>
              <p:sp>
                <p:nvSpPr>
                  <p:cNvPr id="112804" name="Rectangle 164"/>
                  <p:cNvSpPr>
                    <a:spLocks noChangeArrowheads="1"/>
                  </p:cNvSpPr>
                  <p:nvPr/>
                </p:nvSpPr>
                <p:spPr bwMode="auto">
                  <a:xfrm>
                    <a:off x="296" y="2416"/>
                    <a:ext cx="642" cy="748"/>
                  </a:xfrm>
                  <a:prstGeom prst="rect">
                    <a:avLst/>
                  </a:prstGeom>
                  <a:noFill/>
                  <a:ln w="7">
                    <a:solidFill>
                      <a:srgbClr val="A0A0A0"/>
                    </a:solidFill>
                    <a:miter lim="800000"/>
                    <a:headEnd/>
                    <a:tailEnd/>
                  </a:ln>
                  <a:effectLst/>
                </p:spPr>
                <p:txBody>
                  <a:bodyPr wrap="none"/>
                  <a:lstStyle/>
                  <a:p>
                    <a:endParaRPr lang="en-US"/>
                  </a:p>
                </p:txBody>
              </p:sp>
            </p:grpSp>
          </p:grpSp>
          <p:grpSp>
            <p:nvGrpSpPr>
              <p:cNvPr id="28" name="Group 171"/>
              <p:cNvGrpSpPr>
                <a:grpSpLocks/>
              </p:cNvGrpSpPr>
              <p:nvPr/>
            </p:nvGrpSpPr>
            <p:grpSpPr bwMode="auto">
              <a:xfrm>
                <a:off x="938" y="2416"/>
                <a:ext cx="557" cy="748"/>
                <a:chOff x="938" y="2416"/>
                <a:chExt cx="557" cy="748"/>
              </a:xfrm>
            </p:grpSpPr>
            <p:sp>
              <p:nvSpPr>
                <p:cNvPr id="112810" name="Rectangle 170"/>
                <p:cNvSpPr>
                  <a:spLocks noChangeArrowheads="1"/>
                </p:cNvSpPr>
                <p:nvPr/>
              </p:nvSpPr>
              <p:spPr bwMode="auto">
                <a:xfrm>
                  <a:off x="938" y="2416"/>
                  <a:ext cx="557" cy="748"/>
                </a:xfrm>
                <a:prstGeom prst="rect">
                  <a:avLst/>
                </a:prstGeom>
                <a:solidFill>
                  <a:srgbClr val="FFE7A8"/>
                </a:solidFill>
                <a:ln w="9525">
                  <a:noFill/>
                  <a:miter lim="800000"/>
                  <a:headEnd/>
                  <a:tailEnd/>
                </a:ln>
                <a:effectLst/>
              </p:spPr>
              <p:txBody>
                <a:bodyPr wrap="none"/>
                <a:lstStyle/>
                <a:p>
                  <a:endParaRPr lang="en-US"/>
                </a:p>
              </p:txBody>
            </p:sp>
            <p:grpSp>
              <p:nvGrpSpPr>
                <p:cNvPr id="29" name="Group 169"/>
                <p:cNvGrpSpPr>
                  <a:grpSpLocks/>
                </p:cNvGrpSpPr>
                <p:nvPr/>
              </p:nvGrpSpPr>
              <p:grpSpPr bwMode="auto">
                <a:xfrm>
                  <a:off x="938" y="2416"/>
                  <a:ext cx="557" cy="748"/>
                  <a:chOff x="938" y="2416"/>
                  <a:chExt cx="557" cy="748"/>
                </a:xfrm>
              </p:grpSpPr>
              <p:sp>
                <p:nvSpPr>
                  <p:cNvPr id="112682" name="Rectangle 42"/>
                  <p:cNvSpPr>
                    <a:spLocks noChangeArrowheads="1"/>
                  </p:cNvSpPr>
                  <p:nvPr/>
                </p:nvSpPr>
                <p:spPr bwMode="auto">
                  <a:xfrm>
                    <a:off x="938" y="2416"/>
                    <a:ext cx="557" cy="748"/>
                  </a:xfrm>
                  <a:prstGeom prst="rect">
                    <a:avLst/>
                  </a:prstGeom>
                  <a:solidFill>
                    <a:srgbClr val="FFE7A8"/>
                  </a:solidFill>
                  <a:ln w="9525">
                    <a:noFill/>
                    <a:miter lim="800000"/>
                    <a:headEnd/>
                    <a:tailEnd/>
                  </a:ln>
                  <a:effectLst/>
                </p:spPr>
                <p:txBody>
                  <a:bodyPr anchor="ctr"/>
                  <a:lstStyle/>
                  <a:p>
                    <a:pPr algn="ctr" eaLnBrk="1" hangingPunct="1"/>
                    <a:r>
                      <a:rPr lang="ko-KR" altLang="de-DE" sz="1200">
                        <a:solidFill>
                          <a:schemeClr val="bg2"/>
                        </a:solidFill>
                        <a:latin typeface="Times New Roman" pitchFamily="18" charset="0"/>
                        <a:ea typeface="굴림" pitchFamily="34" charset="-127"/>
                      </a:rPr>
                      <a:t> </a:t>
                    </a:r>
                    <a:r>
                      <a:rPr lang="de-DE" altLang="ko-KR" sz="1200">
                        <a:solidFill>
                          <a:schemeClr val="bg2"/>
                        </a:solidFill>
                        <a:latin typeface="Times New Roman" pitchFamily="18" charset="0"/>
                        <a:ea typeface="굴림" pitchFamily="34" charset="-127"/>
                        <a:hlinkClick r:id="rId3"/>
                      </a:rPr>
                      <a:t>Vision</a:t>
                    </a:r>
                    <a:r>
                      <a:rPr lang="de-DE" altLang="ko-KR" sz="1200">
                        <a:solidFill>
                          <a:schemeClr val="bg2"/>
                        </a:solidFill>
                        <a:latin typeface="Times New Roman" pitchFamily="18" charset="0"/>
                        <a:ea typeface="굴림" pitchFamily="34" charset="-127"/>
                      </a:rPr>
                      <a:t/>
                    </a:r>
                    <a:br>
                      <a:rPr lang="de-DE" altLang="ko-KR" sz="1200">
                        <a:solidFill>
                          <a:schemeClr val="bg2"/>
                        </a:solidFill>
                        <a:latin typeface="Times New Roman" pitchFamily="18" charset="0"/>
                        <a:ea typeface="굴림" pitchFamily="34" charset="-127"/>
                      </a:rPr>
                    </a:br>
                    <a:r>
                      <a:rPr lang="de-DE" altLang="ko-KR" sz="1200">
                        <a:solidFill>
                          <a:schemeClr val="bg2"/>
                        </a:solidFill>
                        <a:latin typeface="Times New Roman" pitchFamily="18" charset="0"/>
                        <a:ea typeface="굴림" pitchFamily="34" charset="-127"/>
                      </a:rPr>
                      <a:t>     </a:t>
                    </a:r>
                  </a:p>
                </p:txBody>
              </p:sp>
              <p:sp>
                <p:nvSpPr>
                  <p:cNvPr id="112808" name="Rectangle 168"/>
                  <p:cNvSpPr>
                    <a:spLocks noChangeArrowheads="1"/>
                  </p:cNvSpPr>
                  <p:nvPr/>
                </p:nvSpPr>
                <p:spPr bwMode="auto">
                  <a:xfrm>
                    <a:off x="938" y="2416"/>
                    <a:ext cx="557" cy="748"/>
                  </a:xfrm>
                  <a:prstGeom prst="rect">
                    <a:avLst/>
                  </a:prstGeom>
                  <a:noFill/>
                  <a:ln w="7">
                    <a:solidFill>
                      <a:srgbClr val="A0A0A0"/>
                    </a:solidFill>
                    <a:miter lim="800000"/>
                    <a:headEnd/>
                    <a:tailEnd/>
                  </a:ln>
                  <a:effectLst/>
                </p:spPr>
                <p:txBody>
                  <a:bodyPr wrap="none"/>
                  <a:lstStyle/>
                  <a:p>
                    <a:endParaRPr lang="en-US"/>
                  </a:p>
                </p:txBody>
              </p:sp>
            </p:grpSp>
          </p:grpSp>
          <p:grpSp>
            <p:nvGrpSpPr>
              <p:cNvPr id="30" name="Group 175"/>
              <p:cNvGrpSpPr>
                <a:grpSpLocks/>
              </p:cNvGrpSpPr>
              <p:nvPr/>
            </p:nvGrpSpPr>
            <p:grpSpPr bwMode="auto">
              <a:xfrm>
                <a:off x="1495" y="2416"/>
                <a:ext cx="988" cy="748"/>
                <a:chOff x="1495" y="2416"/>
                <a:chExt cx="988" cy="748"/>
              </a:xfrm>
            </p:grpSpPr>
            <p:sp>
              <p:nvSpPr>
                <p:cNvPr id="112814" name="Rectangle 174"/>
                <p:cNvSpPr>
                  <a:spLocks noChangeArrowheads="1"/>
                </p:cNvSpPr>
                <p:nvPr/>
              </p:nvSpPr>
              <p:spPr bwMode="auto">
                <a:xfrm>
                  <a:off x="1495" y="2416"/>
                  <a:ext cx="988" cy="748"/>
                </a:xfrm>
                <a:prstGeom prst="rect">
                  <a:avLst/>
                </a:prstGeom>
                <a:solidFill>
                  <a:srgbClr val="FFE7A8"/>
                </a:solidFill>
                <a:ln w="9525">
                  <a:noFill/>
                  <a:miter lim="800000"/>
                  <a:headEnd/>
                  <a:tailEnd/>
                </a:ln>
                <a:effectLst/>
              </p:spPr>
              <p:txBody>
                <a:bodyPr wrap="none"/>
                <a:lstStyle/>
                <a:p>
                  <a:endParaRPr lang="en-US"/>
                </a:p>
              </p:txBody>
            </p:sp>
            <p:grpSp>
              <p:nvGrpSpPr>
                <p:cNvPr id="31" name="Group 173"/>
                <p:cNvGrpSpPr>
                  <a:grpSpLocks/>
                </p:cNvGrpSpPr>
                <p:nvPr/>
              </p:nvGrpSpPr>
              <p:grpSpPr bwMode="auto">
                <a:xfrm>
                  <a:off x="1495" y="2416"/>
                  <a:ext cx="988" cy="748"/>
                  <a:chOff x="1495" y="2416"/>
                  <a:chExt cx="988" cy="748"/>
                </a:xfrm>
              </p:grpSpPr>
              <p:sp>
                <p:nvSpPr>
                  <p:cNvPr id="112684" name="Rectangle 44"/>
                  <p:cNvSpPr>
                    <a:spLocks noChangeArrowheads="1" noTextEdit="1"/>
                  </p:cNvSpPr>
                  <p:nvPr/>
                </p:nvSpPr>
                <p:spPr bwMode="auto">
                  <a:xfrm>
                    <a:off x="1495" y="2416"/>
                    <a:ext cx="988" cy="748"/>
                  </a:xfrm>
                  <a:prstGeom prst="rect">
                    <a:avLst/>
                  </a:prstGeom>
                  <a:solidFill>
                    <a:srgbClr val="FFE7A8"/>
                  </a:solidFill>
                  <a:ln w="9525">
                    <a:noFill/>
                    <a:miter lim="800000"/>
                    <a:headEnd/>
                    <a:tailEnd/>
                  </a:ln>
                  <a:effectLst/>
                </p:spPr>
                <p:txBody>
                  <a:bodyPr anchor="ctr">
                    <a:spAutoFit/>
                  </a:bodyPr>
                  <a:lstStyle/>
                  <a:p>
                    <a:endParaRPr lang="en-US"/>
                  </a:p>
                </p:txBody>
              </p:sp>
              <p:sp>
                <p:nvSpPr>
                  <p:cNvPr id="112812" name="Rectangle 172"/>
                  <p:cNvSpPr>
                    <a:spLocks noChangeArrowheads="1"/>
                  </p:cNvSpPr>
                  <p:nvPr/>
                </p:nvSpPr>
                <p:spPr bwMode="auto">
                  <a:xfrm>
                    <a:off x="1495" y="2416"/>
                    <a:ext cx="988" cy="748"/>
                  </a:xfrm>
                  <a:prstGeom prst="rect">
                    <a:avLst/>
                  </a:prstGeom>
                  <a:noFill/>
                  <a:ln w="7">
                    <a:solidFill>
                      <a:srgbClr val="A0A0A0"/>
                    </a:solidFill>
                    <a:miter lim="800000"/>
                    <a:headEnd/>
                    <a:tailEnd/>
                  </a:ln>
                  <a:effectLst/>
                </p:spPr>
                <p:txBody>
                  <a:bodyPr wrap="none"/>
                  <a:lstStyle/>
                  <a:p>
                    <a:endParaRPr lang="en-US"/>
                  </a:p>
                </p:txBody>
              </p:sp>
            </p:grpSp>
          </p:grpSp>
          <p:grpSp>
            <p:nvGrpSpPr>
              <p:cNvPr id="112640" name="Group 179"/>
              <p:cNvGrpSpPr>
                <a:grpSpLocks/>
              </p:cNvGrpSpPr>
              <p:nvPr/>
            </p:nvGrpSpPr>
            <p:grpSpPr bwMode="auto">
              <a:xfrm>
                <a:off x="2483" y="2416"/>
                <a:ext cx="695" cy="748"/>
                <a:chOff x="2483" y="2416"/>
                <a:chExt cx="695" cy="748"/>
              </a:xfrm>
            </p:grpSpPr>
            <p:sp>
              <p:nvSpPr>
                <p:cNvPr id="112818" name="Rectangle 178"/>
                <p:cNvSpPr>
                  <a:spLocks noChangeArrowheads="1"/>
                </p:cNvSpPr>
                <p:nvPr/>
              </p:nvSpPr>
              <p:spPr bwMode="auto">
                <a:xfrm>
                  <a:off x="2483" y="2416"/>
                  <a:ext cx="695" cy="748"/>
                </a:xfrm>
                <a:prstGeom prst="rect">
                  <a:avLst/>
                </a:prstGeom>
                <a:solidFill>
                  <a:srgbClr val="FFE7A8"/>
                </a:solidFill>
                <a:ln w="9525">
                  <a:noFill/>
                  <a:miter lim="800000"/>
                  <a:headEnd/>
                  <a:tailEnd/>
                </a:ln>
                <a:effectLst/>
              </p:spPr>
              <p:txBody>
                <a:bodyPr wrap="none"/>
                <a:lstStyle/>
                <a:p>
                  <a:endParaRPr lang="en-US"/>
                </a:p>
              </p:txBody>
            </p:sp>
            <p:grpSp>
              <p:nvGrpSpPr>
                <p:cNvPr id="112641" name="Group 177"/>
                <p:cNvGrpSpPr>
                  <a:grpSpLocks/>
                </p:cNvGrpSpPr>
                <p:nvPr/>
              </p:nvGrpSpPr>
              <p:grpSpPr bwMode="auto">
                <a:xfrm>
                  <a:off x="2483" y="2416"/>
                  <a:ext cx="695" cy="748"/>
                  <a:chOff x="2483" y="2416"/>
                  <a:chExt cx="695" cy="748"/>
                </a:xfrm>
              </p:grpSpPr>
              <p:sp>
                <p:nvSpPr>
                  <p:cNvPr id="112685" name="Rectangle 45"/>
                  <p:cNvSpPr>
                    <a:spLocks noChangeArrowheads="1"/>
                  </p:cNvSpPr>
                  <p:nvPr/>
                </p:nvSpPr>
                <p:spPr bwMode="auto">
                  <a:xfrm>
                    <a:off x="2483" y="2416"/>
                    <a:ext cx="695" cy="748"/>
                  </a:xfrm>
                  <a:prstGeom prst="rect">
                    <a:avLst/>
                  </a:prstGeom>
                  <a:solidFill>
                    <a:srgbClr val="FFE7A8"/>
                  </a:solidFill>
                  <a:ln w="9525">
                    <a:noFill/>
                    <a:miter lim="800000"/>
                    <a:headEnd/>
                    <a:tailEnd/>
                  </a:ln>
                  <a:effectLst/>
                </p:spPr>
                <p:txBody>
                  <a:bodyPr>
                    <a:spAutoFit/>
                  </a:bodyPr>
                  <a:lstStyle/>
                  <a:p>
                    <a:endParaRPr lang="en-US"/>
                  </a:p>
                </p:txBody>
              </p:sp>
              <p:sp>
                <p:nvSpPr>
                  <p:cNvPr id="112816" name="Rectangle 176"/>
                  <p:cNvSpPr>
                    <a:spLocks noChangeArrowheads="1"/>
                  </p:cNvSpPr>
                  <p:nvPr/>
                </p:nvSpPr>
                <p:spPr bwMode="auto">
                  <a:xfrm>
                    <a:off x="2483" y="2416"/>
                    <a:ext cx="695" cy="748"/>
                  </a:xfrm>
                  <a:prstGeom prst="rect">
                    <a:avLst/>
                  </a:prstGeom>
                  <a:noFill/>
                  <a:ln w="7">
                    <a:solidFill>
                      <a:srgbClr val="A0A0A0"/>
                    </a:solidFill>
                    <a:miter lim="800000"/>
                    <a:headEnd/>
                    <a:tailEnd/>
                  </a:ln>
                  <a:effectLst/>
                </p:spPr>
                <p:txBody>
                  <a:bodyPr wrap="none"/>
                  <a:lstStyle/>
                  <a:p>
                    <a:endParaRPr lang="en-US"/>
                  </a:p>
                </p:txBody>
              </p:sp>
            </p:grpSp>
          </p:grpSp>
          <p:grpSp>
            <p:nvGrpSpPr>
              <p:cNvPr id="112643" name="Group 183"/>
              <p:cNvGrpSpPr>
                <a:grpSpLocks/>
              </p:cNvGrpSpPr>
              <p:nvPr/>
            </p:nvGrpSpPr>
            <p:grpSpPr bwMode="auto">
              <a:xfrm>
                <a:off x="0" y="3164"/>
                <a:ext cx="296" cy="2588"/>
                <a:chOff x="0" y="3164"/>
                <a:chExt cx="296" cy="2588"/>
              </a:xfrm>
            </p:grpSpPr>
            <p:sp>
              <p:nvSpPr>
                <p:cNvPr id="112822" name="Rectangle 182"/>
                <p:cNvSpPr>
                  <a:spLocks noChangeArrowheads="1"/>
                </p:cNvSpPr>
                <p:nvPr/>
              </p:nvSpPr>
              <p:spPr bwMode="auto">
                <a:xfrm>
                  <a:off x="0" y="3164"/>
                  <a:ext cx="296" cy="2588"/>
                </a:xfrm>
                <a:prstGeom prst="rect">
                  <a:avLst/>
                </a:prstGeom>
                <a:solidFill>
                  <a:srgbClr val="FFE7A8"/>
                </a:solidFill>
                <a:ln w="9525">
                  <a:noFill/>
                  <a:miter lim="800000"/>
                  <a:headEnd/>
                  <a:tailEnd/>
                </a:ln>
                <a:effectLst/>
              </p:spPr>
              <p:txBody>
                <a:bodyPr wrap="none"/>
                <a:lstStyle/>
                <a:p>
                  <a:endParaRPr lang="en-US"/>
                </a:p>
              </p:txBody>
            </p:sp>
            <p:grpSp>
              <p:nvGrpSpPr>
                <p:cNvPr id="112644" name="Group 181"/>
                <p:cNvGrpSpPr>
                  <a:grpSpLocks/>
                </p:cNvGrpSpPr>
                <p:nvPr/>
              </p:nvGrpSpPr>
              <p:grpSpPr bwMode="auto">
                <a:xfrm>
                  <a:off x="0" y="3164"/>
                  <a:ext cx="296" cy="2588"/>
                  <a:chOff x="0" y="3164"/>
                  <a:chExt cx="296" cy="2588"/>
                </a:xfrm>
              </p:grpSpPr>
              <p:sp>
                <p:nvSpPr>
                  <p:cNvPr id="112686" name="Rectangle 46"/>
                  <p:cNvSpPr>
                    <a:spLocks noChangeArrowheads="1"/>
                  </p:cNvSpPr>
                  <p:nvPr/>
                </p:nvSpPr>
                <p:spPr bwMode="auto">
                  <a:xfrm>
                    <a:off x="0" y="3164"/>
                    <a:ext cx="296" cy="2588"/>
                  </a:xfrm>
                  <a:prstGeom prst="rect">
                    <a:avLst/>
                  </a:prstGeom>
                  <a:solidFill>
                    <a:srgbClr val="FFE7A8"/>
                  </a:solidFill>
                  <a:ln w="9525">
                    <a:noFill/>
                    <a:miter lim="800000"/>
                    <a:headEnd/>
                    <a:tailEnd/>
                  </a:ln>
                  <a:effectLst/>
                </p:spPr>
                <p:txBody>
                  <a:bodyPr anchor="ctr"/>
                  <a:lstStyle/>
                  <a:p>
                    <a:pPr algn="ctr" eaLnBrk="1" hangingPunct="1"/>
                    <a:r>
                      <a:rPr lang="ko-KR" altLang="de-DE" sz="1200">
                        <a:solidFill>
                          <a:schemeClr val="bg2"/>
                        </a:solidFill>
                        <a:latin typeface="Times New Roman" pitchFamily="18" charset="0"/>
                        <a:ea typeface="굴림" pitchFamily="34" charset="-127"/>
                      </a:rPr>
                      <a:t> </a:t>
                    </a:r>
                    <a:r>
                      <a:rPr lang="de-DE" altLang="ko-KR" sz="1200" b="1">
                        <a:solidFill>
                          <a:schemeClr val="bg2"/>
                        </a:solidFill>
                        <a:latin typeface="Times New Roman" pitchFamily="18" charset="0"/>
                        <a:ea typeface="굴림" pitchFamily="34" charset="-127"/>
                      </a:rPr>
                      <a:t>III</a:t>
                    </a:r>
                    <a:endParaRPr lang="de-DE" altLang="ko-KR" sz="1200">
                      <a:solidFill>
                        <a:schemeClr val="bg2"/>
                      </a:solidFill>
                      <a:latin typeface="Times New Roman" pitchFamily="18" charset="0"/>
                      <a:ea typeface="굴림" pitchFamily="34" charset="-127"/>
                    </a:endParaRPr>
                  </a:p>
                </p:txBody>
              </p:sp>
              <p:sp>
                <p:nvSpPr>
                  <p:cNvPr id="112820" name="Rectangle 180"/>
                  <p:cNvSpPr>
                    <a:spLocks noChangeArrowheads="1"/>
                  </p:cNvSpPr>
                  <p:nvPr/>
                </p:nvSpPr>
                <p:spPr bwMode="auto">
                  <a:xfrm>
                    <a:off x="0" y="3164"/>
                    <a:ext cx="296" cy="2588"/>
                  </a:xfrm>
                  <a:prstGeom prst="rect">
                    <a:avLst/>
                  </a:prstGeom>
                  <a:noFill/>
                  <a:ln w="7">
                    <a:solidFill>
                      <a:srgbClr val="A0A0A0"/>
                    </a:solidFill>
                    <a:miter lim="800000"/>
                    <a:headEnd/>
                    <a:tailEnd/>
                  </a:ln>
                  <a:effectLst/>
                </p:spPr>
                <p:txBody>
                  <a:bodyPr wrap="none"/>
                  <a:lstStyle/>
                  <a:p>
                    <a:endParaRPr lang="en-US"/>
                  </a:p>
                </p:txBody>
              </p:sp>
            </p:grpSp>
          </p:grpSp>
          <p:grpSp>
            <p:nvGrpSpPr>
              <p:cNvPr id="112645" name="Group 187"/>
              <p:cNvGrpSpPr>
                <a:grpSpLocks/>
              </p:cNvGrpSpPr>
              <p:nvPr/>
            </p:nvGrpSpPr>
            <p:grpSpPr bwMode="auto">
              <a:xfrm>
                <a:off x="296" y="3164"/>
                <a:ext cx="642" cy="2588"/>
                <a:chOff x="296" y="3164"/>
                <a:chExt cx="642" cy="2588"/>
              </a:xfrm>
            </p:grpSpPr>
            <p:sp>
              <p:nvSpPr>
                <p:cNvPr id="112826" name="Rectangle 186"/>
                <p:cNvSpPr>
                  <a:spLocks noChangeArrowheads="1"/>
                </p:cNvSpPr>
                <p:nvPr/>
              </p:nvSpPr>
              <p:spPr bwMode="auto">
                <a:xfrm>
                  <a:off x="296" y="3164"/>
                  <a:ext cx="642" cy="2588"/>
                </a:xfrm>
                <a:prstGeom prst="rect">
                  <a:avLst/>
                </a:prstGeom>
                <a:solidFill>
                  <a:srgbClr val="FFE7A8"/>
                </a:solidFill>
                <a:ln w="9525">
                  <a:noFill/>
                  <a:miter lim="800000"/>
                  <a:headEnd/>
                  <a:tailEnd/>
                </a:ln>
                <a:effectLst/>
              </p:spPr>
              <p:txBody>
                <a:bodyPr wrap="none"/>
                <a:lstStyle/>
                <a:p>
                  <a:endParaRPr lang="en-US"/>
                </a:p>
              </p:txBody>
            </p:sp>
            <p:grpSp>
              <p:nvGrpSpPr>
                <p:cNvPr id="112646" name="Group 185"/>
                <p:cNvGrpSpPr>
                  <a:grpSpLocks/>
                </p:cNvGrpSpPr>
                <p:nvPr/>
              </p:nvGrpSpPr>
              <p:grpSpPr bwMode="auto">
                <a:xfrm>
                  <a:off x="296" y="3164"/>
                  <a:ext cx="642" cy="2588"/>
                  <a:chOff x="296" y="3164"/>
                  <a:chExt cx="642" cy="2588"/>
                </a:xfrm>
              </p:grpSpPr>
              <p:sp>
                <p:nvSpPr>
                  <p:cNvPr id="112687" name="Rectangle 47"/>
                  <p:cNvSpPr>
                    <a:spLocks noChangeArrowheads="1"/>
                  </p:cNvSpPr>
                  <p:nvPr/>
                </p:nvSpPr>
                <p:spPr bwMode="auto">
                  <a:xfrm>
                    <a:off x="296" y="3164"/>
                    <a:ext cx="642" cy="2588"/>
                  </a:xfrm>
                  <a:prstGeom prst="rect">
                    <a:avLst/>
                  </a:prstGeom>
                  <a:solidFill>
                    <a:srgbClr val="FFE7A8"/>
                  </a:solidFill>
                  <a:ln w="9525">
                    <a:noFill/>
                    <a:miter lim="800000"/>
                    <a:headEnd/>
                    <a:tailEnd/>
                  </a:ln>
                  <a:effectLst/>
                </p:spPr>
                <p:txBody>
                  <a:bodyPr anchor="ctr"/>
                  <a:lstStyle/>
                  <a:p>
                    <a:pPr algn="ctr" eaLnBrk="1" hangingPunct="1"/>
                    <a:r>
                      <a:rPr lang="de-DE" altLang="ko-KR" sz="1200">
                        <a:solidFill>
                          <a:schemeClr val="bg2"/>
                        </a:solidFill>
                        <a:latin typeface="Times New Roman" pitchFamily="18" charset="0"/>
                        <a:ea typeface="굴림" pitchFamily="34" charset="-127"/>
                      </a:rPr>
                      <a:t>Oculomotor</a:t>
                    </a:r>
                  </a:p>
                </p:txBody>
              </p:sp>
              <p:sp>
                <p:nvSpPr>
                  <p:cNvPr id="112824" name="Rectangle 184"/>
                  <p:cNvSpPr>
                    <a:spLocks noChangeArrowheads="1"/>
                  </p:cNvSpPr>
                  <p:nvPr/>
                </p:nvSpPr>
                <p:spPr bwMode="auto">
                  <a:xfrm>
                    <a:off x="296" y="3164"/>
                    <a:ext cx="642" cy="2588"/>
                  </a:xfrm>
                  <a:prstGeom prst="rect">
                    <a:avLst/>
                  </a:prstGeom>
                  <a:noFill/>
                  <a:ln w="7">
                    <a:solidFill>
                      <a:srgbClr val="A0A0A0"/>
                    </a:solidFill>
                    <a:miter lim="800000"/>
                    <a:headEnd/>
                    <a:tailEnd/>
                  </a:ln>
                  <a:effectLst/>
                </p:spPr>
                <p:txBody>
                  <a:bodyPr wrap="none"/>
                  <a:lstStyle/>
                  <a:p>
                    <a:endParaRPr lang="en-US"/>
                  </a:p>
                </p:txBody>
              </p:sp>
            </p:grpSp>
          </p:grpSp>
          <p:grpSp>
            <p:nvGrpSpPr>
              <p:cNvPr id="112647" name="Group 191"/>
              <p:cNvGrpSpPr>
                <a:grpSpLocks/>
              </p:cNvGrpSpPr>
              <p:nvPr/>
            </p:nvGrpSpPr>
            <p:grpSpPr bwMode="auto">
              <a:xfrm>
                <a:off x="938" y="3164"/>
                <a:ext cx="557" cy="2588"/>
                <a:chOff x="938" y="3164"/>
                <a:chExt cx="557" cy="2588"/>
              </a:xfrm>
            </p:grpSpPr>
            <p:sp>
              <p:nvSpPr>
                <p:cNvPr id="112830" name="Rectangle 190"/>
                <p:cNvSpPr>
                  <a:spLocks noChangeArrowheads="1"/>
                </p:cNvSpPr>
                <p:nvPr/>
              </p:nvSpPr>
              <p:spPr bwMode="auto">
                <a:xfrm>
                  <a:off x="938" y="3164"/>
                  <a:ext cx="557" cy="2588"/>
                </a:xfrm>
                <a:prstGeom prst="rect">
                  <a:avLst/>
                </a:prstGeom>
                <a:solidFill>
                  <a:srgbClr val="FFE7A8"/>
                </a:solidFill>
                <a:ln w="9525">
                  <a:noFill/>
                  <a:miter lim="800000"/>
                  <a:headEnd/>
                  <a:tailEnd/>
                </a:ln>
                <a:effectLst/>
              </p:spPr>
              <p:txBody>
                <a:bodyPr wrap="none"/>
                <a:lstStyle/>
                <a:p>
                  <a:endParaRPr lang="en-US"/>
                </a:p>
              </p:txBody>
            </p:sp>
            <p:grpSp>
              <p:nvGrpSpPr>
                <p:cNvPr id="112648" name="Group 189"/>
                <p:cNvGrpSpPr>
                  <a:grpSpLocks/>
                </p:cNvGrpSpPr>
                <p:nvPr/>
              </p:nvGrpSpPr>
              <p:grpSpPr bwMode="auto">
                <a:xfrm>
                  <a:off x="938" y="3164"/>
                  <a:ext cx="557" cy="2588"/>
                  <a:chOff x="938" y="3164"/>
                  <a:chExt cx="557" cy="2588"/>
                </a:xfrm>
              </p:grpSpPr>
              <p:sp>
                <p:nvSpPr>
                  <p:cNvPr id="112688" name="Rectangle 48"/>
                  <p:cNvSpPr>
                    <a:spLocks noChangeArrowheads="1"/>
                  </p:cNvSpPr>
                  <p:nvPr/>
                </p:nvSpPr>
                <p:spPr bwMode="auto">
                  <a:xfrm>
                    <a:off x="938" y="3164"/>
                    <a:ext cx="557" cy="2588"/>
                  </a:xfrm>
                  <a:prstGeom prst="rect">
                    <a:avLst/>
                  </a:prstGeom>
                  <a:solidFill>
                    <a:srgbClr val="FFE7A8"/>
                  </a:solidFill>
                  <a:ln w="9525">
                    <a:noFill/>
                    <a:miter lim="800000"/>
                    <a:headEnd/>
                    <a:tailEnd/>
                  </a:ln>
                  <a:effectLst/>
                </p:spPr>
                <p:txBody>
                  <a:bodyPr anchor="ctr"/>
                  <a:lstStyle/>
                  <a:p>
                    <a:pPr algn="ctr" eaLnBrk="1" hangingPunct="1"/>
                    <a:r>
                      <a:rPr lang="ko-KR" altLang="de-DE" sz="1200">
                        <a:solidFill>
                          <a:schemeClr val="bg2"/>
                        </a:solidFill>
                        <a:latin typeface="Times New Roman" pitchFamily="18" charset="0"/>
                        <a:ea typeface="굴림" pitchFamily="34" charset="-127"/>
                      </a:rPr>
                      <a:t> </a:t>
                    </a:r>
                    <a:r>
                      <a:rPr lang="de-DE" altLang="ko-KR" sz="1200">
                        <a:solidFill>
                          <a:schemeClr val="bg2"/>
                        </a:solidFill>
                        <a:latin typeface="Times New Roman" pitchFamily="18" charset="0"/>
                        <a:ea typeface="굴림" pitchFamily="34" charset="-127"/>
                      </a:rPr>
                      <a:t>Proprioception     </a:t>
                    </a:r>
                  </a:p>
                </p:txBody>
              </p:sp>
              <p:sp>
                <p:nvSpPr>
                  <p:cNvPr id="112828" name="Rectangle 188"/>
                  <p:cNvSpPr>
                    <a:spLocks noChangeArrowheads="1"/>
                  </p:cNvSpPr>
                  <p:nvPr/>
                </p:nvSpPr>
                <p:spPr bwMode="auto">
                  <a:xfrm>
                    <a:off x="938" y="3164"/>
                    <a:ext cx="557" cy="2588"/>
                  </a:xfrm>
                  <a:prstGeom prst="rect">
                    <a:avLst/>
                  </a:prstGeom>
                  <a:noFill/>
                  <a:ln w="7">
                    <a:solidFill>
                      <a:srgbClr val="A0A0A0"/>
                    </a:solidFill>
                    <a:miter lim="800000"/>
                    <a:headEnd/>
                    <a:tailEnd/>
                  </a:ln>
                  <a:effectLst/>
                </p:spPr>
                <p:txBody>
                  <a:bodyPr wrap="none"/>
                  <a:lstStyle/>
                  <a:p>
                    <a:endParaRPr lang="en-US"/>
                  </a:p>
                </p:txBody>
              </p:sp>
            </p:grpSp>
          </p:grpSp>
          <p:grpSp>
            <p:nvGrpSpPr>
              <p:cNvPr id="112649" name="Group 195"/>
              <p:cNvGrpSpPr>
                <a:grpSpLocks/>
              </p:cNvGrpSpPr>
              <p:nvPr/>
            </p:nvGrpSpPr>
            <p:grpSpPr bwMode="auto">
              <a:xfrm>
                <a:off x="1495" y="3164"/>
                <a:ext cx="988" cy="2588"/>
                <a:chOff x="1495" y="3164"/>
                <a:chExt cx="988" cy="2588"/>
              </a:xfrm>
            </p:grpSpPr>
            <p:sp>
              <p:nvSpPr>
                <p:cNvPr id="112834" name="Rectangle 194"/>
                <p:cNvSpPr>
                  <a:spLocks noChangeArrowheads="1"/>
                </p:cNvSpPr>
                <p:nvPr/>
              </p:nvSpPr>
              <p:spPr bwMode="auto">
                <a:xfrm>
                  <a:off x="1495" y="3164"/>
                  <a:ext cx="988" cy="2588"/>
                </a:xfrm>
                <a:prstGeom prst="rect">
                  <a:avLst/>
                </a:prstGeom>
                <a:solidFill>
                  <a:srgbClr val="FFE7A8"/>
                </a:solidFill>
                <a:ln w="9525">
                  <a:noFill/>
                  <a:miter lim="800000"/>
                  <a:headEnd/>
                  <a:tailEnd/>
                </a:ln>
                <a:effectLst/>
              </p:spPr>
              <p:txBody>
                <a:bodyPr wrap="none"/>
                <a:lstStyle/>
                <a:p>
                  <a:endParaRPr lang="en-US"/>
                </a:p>
              </p:txBody>
            </p:sp>
            <p:grpSp>
              <p:nvGrpSpPr>
                <p:cNvPr id="112651" name="Group 193"/>
                <p:cNvGrpSpPr>
                  <a:grpSpLocks/>
                </p:cNvGrpSpPr>
                <p:nvPr/>
              </p:nvGrpSpPr>
              <p:grpSpPr bwMode="auto">
                <a:xfrm>
                  <a:off x="1495" y="3164"/>
                  <a:ext cx="988" cy="2588"/>
                  <a:chOff x="1495" y="3164"/>
                  <a:chExt cx="988" cy="2588"/>
                </a:xfrm>
              </p:grpSpPr>
              <p:sp>
                <p:nvSpPr>
                  <p:cNvPr id="112690" name="Rectangle 50"/>
                  <p:cNvSpPr>
                    <a:spLocks noChangeArrowheads="1"/>
                  </p:cNvSpPr>
                  <p:nvPr/>
                </p:nvSpPr>
                <p:spPr bwMode="auto">
                  <a:xfrm>
                    <a:off x="1495" y="3164"/>
                    <a:ext cx="988" cy="2588"/>
                  </a:xfrm>
                  <a:prstGeom prst="rect">
                    <a:avLst/>
                  </a:prstGeom>
                  <a:solidFill>
                    <a:srgbClr val="FFE7A8"/>
                  </a:solidFill>
                  <a:ln w="9525">
                    <a:noFill/>
                    <a:miter lim="800000"/>
                    <a:headEnd/>
                    <a:tailEnd/>
                  </a:ln>
                  <a:effectLst/>
                </p:spPr>
                <p:txBody>
                  <a:bodyPr anchor="ctr"/>
                  <a:lstStyle/>
                  <a:p>
                    <a:pPr algn="ctr" eaLnBrk="1" hangingPunct="1"/>
                    <a:r>
                      <a:rPr lang="ko-KR" altLang="de-DE" sz="1200">
                        <a:solidFill>
                          <a:schemeClr val="bg2"/>
                        </a:solidFill>
                        <a:latin typeface="Times New Roman" pitchFamily="18" charset="0"/>
                        <a:ea typeface="굴림" pitchFamily="34" charset="-127"/>
                      </a:rPr>
                      <a:t> </a:t>
                    </a:r>
                    <a:r>
                      <a:rPr lang="ko-KR" altLang="de-DE" sz="1200">
                        <a:solidFill>
                          <a:schemeClr val="bg2"/>
                        </a:solidFill>
                        <a:latin typeface="Times New Roman" pitchFamily="18" charset="0"/>
                        <a:ea typeface="굴림" pitchFamily="34" charset="-127"/>
                        <a:hlinkClick r:id="rId3"/>
                      </a:rPr>
                      <a:t>4 </a:t>
                    </a:r>
                    <a:r>
                      <a:rPr lang="de-DE" altLang="ko-KR" sz="1200">
                        <a:solidFill>
                          <a:schemeClr val="bg2"/>
                        </a:solidFill>
                        <a:latin typeface="Times New Roman" pitchFamily="18" charset="0"/>
                        <a:ea typeface="굴림" pitchFamily="34" charset="-127"/>
                        <a:hlinkClick r:id="rId3"/>
                      </a:rPr>
                      <a:t>Extrinsic eye muscles</a:t>
                    </a:r>
                    <a:r>
                      <a:rPr lang="de-DE" altLang="ko-KR" sz="1200">
                        <a:solidFill>
                          <a:schemeClr val="bg2"/>
                        </a:solidFill>
                        <a:latin typeface="Times New Roman" pitchFamily="18" charset="0"/>
                        <a:ea typeface="굴림" pitchFamily="34" charset="-127"/>
                      </a:rPr>
                      <a:t/>
                    </a:r>
                    <a:br>
                      <a:rPr lang="de-DE" altLang="ko-KR" sz="1200">
                        <a:solidFill>
                          <a:schemeClr val="bg2"/>
                        </a:solidFill>
                        <a:latin typeface="Times New Roman" pitchFamily="18" charset="0"/>
                        <a:ea typeface="굴림" pitchFamily="34" charset="-127"/>
                      </a:rPr>
                    </a:br>
                    <a:r>
                      <a:rPr lang="de-DE" altLang="ko-KR" sz="1200">
                        <a:solidFill>
                          <a:schemeClr val="bg2"/>
                        </a:solidFill>
                        <a:latin typeface="Times New Roman" pitchFamily="18" charset="0"/>
                        <a:ea typeface="굴림" pitchFamily="34" charset="-127"/>
                      </a:rPr>
                      <a:t>     </a:t>
                    </a:r>
                  </a:p>
                </p:txBody>
              </p:sp>
              <p:sp>
                <p:nvSpPr>
                  <p:cNvPr id="112832" name="Rectangle 192"/>
                  <p:cNvSpPr>
                    <a:spLocks noChangeArrowheads="1"/>
                  </p:cNvSpPr>
                  <p:nvPr/>
                </p:nvSpPr>
                <p:spPr bwMode="auto">
                  <a:xfrm>
                    <a:off x="1495" y="3164"/>
                    <a:ext cx="988" cy="2588"/>
                  </a:xfrm>
                  <a:prstGeom prst="rect">
                    <a:avLst/>
                  </a:prstGeom>
                  <a:noFill/>
                  <a:ln w="7">
                    <a:solidFill>
                      <a:srgbClr val="A0A0A0"/>
                    </a:solidFill>
                    <a:miter lim="800000"/>
                    <a:headEnd/>
                    <a:tailEnd/>
                  </a:ln>
                  <a:effectLst/>
                </p:spPr>
                <p:txBody>
                  <a:bodyPr wrap="none"/>
                  <a:lstStyle/>
                  <a:p>
                    <a:endParaRPr lang="en-US"/>
                  </a:p>
                </p:txBody>
              </p:sp>
            </p:grpSp>
          </p:grpSp>
          <p:grpSp>
            <p:nvGrpSpPr>
              <p:cNvPr id="112652" name="Group 199"/>
              <p:cNvGrpSpPr>
                <a:grpSpLocks/>
              </p:cNvGrpSpPr>
              <p:nvPr/>
            </p:nvGrpSpPr>
            <p:grpSpPr bwMode="auto">
              <a:xfrm>
                <a:off x="2483" y="3164"/>
                <a:ext cx="695" cy="2588"/>
                <a:chOff x="2483" y="3164"/>
                <a:chExt cx="695" cy="2588"/>
              </a:xfrm>
            </p:grpSpPr>
            <p:sp>
              <p:nvSpPr>
                <p:cNvPr id="112838" name="Rectangle 198"/>
                <p:cNvSpPr>
                  <a:spLocks noChangeArrowheads="1"/>
                </p:cNvSpPr>
                <p:nvPr/>
              </p:nvSpPr>
              <p:spPr bwMode="auto">
                <a:xfrm>
                  <a:off x="2483" y="3164"/>
                  <a:ext cx="695" cy="2588"/>
                </a:xfrm>
                <a:prstGeom prst="rect">
                  <a:avLst/>
                </a:prstGeom>
                <a:solidFill>
                  <a:srgbClr val="FFE7A8"/>
                </a:solidFill>
                <a:ln w="9525">
                  <a:noFill/>
                  <a:miter lim="800000"/>
                  <a:headEnd/>
                  <a:tailEnd/>
                </a:ln>
                <a:effectLst/>
              </p:spPr>
              <p:txBody>
                <a:bodyPr wrap="none"/>
                <a:lstStyle/>
                <a:p>
                  <a:endParaRPr lang="en-US"/>
                </a:p>
              </p:txBody>
            </p:sp>
            <p:grpSp>
              <p:nvGrpSpPr>
                <p:cNvPr id="112653" name="Group 197"/>
                <p:cNvGrpSpPr>
                  <a:grpSpLocks/>
                </p:cNvGrpSpPr>
                <p:nvPr/>
              </p:nvGrpSpPr>
              <p:grpSpPr bwMode="auto">
                <a:xfrm>
                  <a:off x="2483" y="3164"/>
                  <a:ext cx="695" cy="2588"/>
                  <a:chOff x="2483" y="3164"/>
                  <a:chExt cx="695" cy="2588"/>
                </a:xfrm>
              </p:grpSpPr>
              <p:sp>
                <p:nvSpPr>
                  <p:cNvPr id="112692" name="Rectangle 52"/>
                  <p:cNvSpPr>
                    <a:spLocks noChangeArrowheads="1"/>
                  </p:cNvSpPr>
                  <p:nvPr/>
                </p:nvSpPr>
                <p:spPr bwMode="auto">
                  <a:xfrm>
                    <a:off x="2483" y="3164"/>
                    <a:ext cx="695" cy="2588"/>
                  </a:xfrm>
                  <a:prstGeom prst="rect">
                    <a:avLst/>
                  </a:prstGeom>
                  <a:solidFill>
                    <a:srgbClr val="FFE7A8"/>
                  </a:solidFill>
                  <a:ln w="9525">
                    <a:noFill/>
                    <a:miter lim="800000"/>
                    <a:headEnd/>
                    <a:tailEnd/>
                  </a:ln>
                  <a:effectLst/>
                </p:spPr>
                <p:txBody>
                  <a:bodyPr anchor="ctr"/>
                  <a:lstStyle/>
                  <a:p>
                    <a:pPr algn="ctr" eaLnBrk="1" hangingPunct="1"/>
                    <a:r>
                      <a:rPr lang="ko-KR" altLang="de-DE" sz="1200">
                        <a:solidFill>
                          <a:schemeClr val="bg2"/>
                        </a:solidFill>
                        <a:latin typeface="Times New Roman" pitchFamily="18" charset="0"/>
                        <a:ea typeface="굴림" pitchFamily="34" charset="-127"/>
                      </a:rPr>
                      <a:t>  </a:t>
                    </a:r>
                    <a:r>
                      <a:rPr lang="de-DE" altLang="ko-KR" sz="1200">
                        <a:solidFill>
                          <a:schemeClr val="bg2"/>
                        </a:solidFill>
                        <a:latin typeface="Times New Roman" pitchFamily="18" charset="0"/>
                        <a:ea typeface="굴림" pitchFamily="34" charset="-127"/>
                        <a:hlinkClick r:id="rId3"/>
                      </a:rPr>
                      <a:t>Pupil constriction</a:t>
                    </a:r>
                    <a:r>
                      <a:rPr lang="de-DE" altLang="ko-KR" sz="1200">
                        <a:solidFill>
                          <a:schemeClr val="bg2"/>
                        </a:solidFill>
                        <a:latin typeface="Times New Roman" pitchFamily="18" charset="0"/>
                        <a:ea typeface="굴림" pitchFamily="34" charset="-127"/>
                      </a:rPr>
                      <a:t/>
                    </a:r>
                    <a:br>
                      <a:rPr lang="de-DE" altLang="ko-KR" sz="1200">
                        <a:solidFill>
                          <a:schemeClr val="bg2"/>
                        </a:solidFill>
                        <a:latin typeface="Times New Roman" pitchFamily="18" charset="0"/>
                        <a:ea typeface="굴림" pitchFamily="34" charset="-127"/>
                      </a:rPr>
                    </a:br>
                    <a:r>
                      <a:rPr lang="de-DE" altLang="ko-KR" sz="1200">
                        <a:solidFill>
                          <a:schemeClr val="bg2"/>
                        </a:solidFill>
                        <a:latin typeface="Times New Roman" pitchFamily="18" charset="0"/>
                        <a:ea typeface="굴림" pitchFamily="34" charset="-127"/>
                      </a:rPr>
                      <a:t>Accomodation</a:t>
                    </a:r>
                    <a:br>
                      <a:rPr lang="de-DE" altLang="ko-KR" sz="1200">
                        <a:solidFill>
                          <a:schemeClr val="bg2"/>
                        </a:solidFill>
                        <a:latin typeface="Times New Roman" pitchFamily="18" charset="0"/>
                        <a:ea typeface="굴림" pitchFamily="34" charset="-127"/>
                      </a:rPr>
                    </a:br>
                    <a:r>
                      <a:rPr lang="de-DE" altLang="ko-KR" sz="1200">
                        <a:solidFill>
                          <a:schemeClr val="bg2"/>
                        </a:solidFill>
                        <a:latin typeface="Times New Roman" pitchFamily="18" charset="0"/>
                        <a:ea typeface="굴림" pitchFamily="34" charset="-127"/>
                        <a:hlinkClick r:id="rId3"/>
                      </a:rPr>
                      <a:t>Focusing</a:t>
                    </a:r>
                    <a:r>
                      <a:rPr lang="de-DE" altLang="ko-KR" sz="1200">
                        <a:solidFill>
                          <a:schemeClr val="bg2"/>
                        </a:solidFill>
                        <a:latin typeface="Times New Roman" pitchFamily="18" charset="0"/>
                        <a:ea typeface="굴림" pitchFamily="34" charset="-127"/>
                      </a:rPr>
                      <a:t/>
                    </a:r>
                    <a:br>
                      <a:rPr lang="de-DE" altLang="ko-KR" sz="1200">
                        <a:solidFill>
                          <a:schemeClr val="bg2"/>
                        </a:solidFill>
                        <a:latin typeface="Times New Roman" pitchFamily="18" charset="0"/>
                        <a:ea typeface="굴림" pitchFamily="34" charset="-127"/>
                      </a:rPr>
                    </a:br>
                    <a:r>
                      <a:rPr lang="de-DE" altLang="ko-KR" sz="1200">
                        <a:solidFill>
                          <a:schemeClr val="bg2"/>
                        </a:solidFill>
                        <a:latin typeface="Times New Roman" pitchFamily="18" charset="0"/>
                        <a:ea typeface="굴림" pitchFamily="34" charset="-127"/>
                      </a:rPr>
                      <a:t>     </a:t>
                    </a:r>
                  </a:p>
                </p:txBody>
              </p:sp>
              <p:sp>
                <p:nvSpPr>
                  <p:cNvPr id="112836" name="Rectangle 196"/>
                  <p:cNvSpPr>
                    <a:spLocks noChangeArrowheads="1"/>
                  </p:cNvSpPr>
                  <p:nvPr/>
                </p:nvSpPr>
                <p:spPr bwMode="auto">
                  <a:xfrm>
                    <a:off x="2483" y="3164"/>
                    <a:ext cx="695" cy="2588"/>
                  </a:xfrm>
                  <a:prstGeom prst="rect">
                    <a:avLst/>
                  </a:prstGeom>
                  <a:noFill/>
                  <a:ln w="7">
                    <a:solidFill>
                      <a:srgbClr val="A0A0A0"/>
                    </a:solidFill>
                    <a:miter lim="800000"/>
                    <a:headEnd/>
                    <a:tailEnd/>
                  </a:ln>
                  <a:effectLst/>
                </p:spPr>
                <p:txBody>
                  <a:bodyPr wrap="none"/>
                  <a:lstStyle/>
                  <a:p>
                    <a:endParaRPr lang="en-US"/>
                  </a:p>
                </p:txBody>
              </p:sp>
            </p:grpSp>
          </p:grpSp>
          <p:grpSp>
            <p:nvGrpSpPr>
              <p:cNvPr id="112654" name="Group 203"/>
              <p:cNvGrpSpPr>
                <a:grpSpLocks/>
              </p:cNvGrpSpPr>
              <p:nvPr/>
            </p:nvGrpSpPr>
            <p:grpSpPr bwMode="auto">
              <a:xfrm>
                <a:off x="0" y="5752"/>
                <a:ext cx="296" cy="1208"/>
                <a:chOff x="0" y="5752"/>
                <a:chExt cx="296" cy="1208"/>
              </a:xfrm>
            </p:grpSpPr>
            <p:sp>
              <p:nvSpPr>
                <p:cNvPr id="112842" name="Rectangle 202"/>
                <p:cNvSpPr>
                  <a:spLocks noChangeArrowheads="1"/>
                </p:cNvSpPr>
                <p:nvPr/>
              </p:nvSpPr>
              <p:spPr bwMode="auto">
                <a:xfrm>
                  <a:off x="0" y="5752"/>
                  <a:ext cx="296" cy="1208"/>
                </a:xfrm>
                <a:prstGeom prst="rect">
                  <a:avLst/>
                </a:prstGeom>
                <a:solidFill>
                  <a:srgbClr val="FFE7A8"/>
                </a:solidFill>
                <a:ln w="9525">
                  <a:noFill/>
                  <a:miter lim="800000"/>
                  <a:headEnd/>
                  <a:tailEnd/>
                </a:ln>
                <a:effectLst/>
              </p:spPr>
              <p:txBody>
                <a:bodyPr wrap="none"/>
                <a:lstStyle/>
                <a:p>
                  <a:endParaRPr lang="en-US"/>
                </a:p>
              </p:txBody>
            </p:sp>
            <p:grpSp>
              <p:nvGrpSpPr>
                <p:cNvPr id="112655" name="Group 201"/>
                <p:cNvGrpSpPr>
                  <a:grpSpLocks/>
                </p:cNvGrpSpPr>
                <p:nvPr/>
              </p:nvGrpSpPr>
              <p:grpSpPr bwMode="auto">
                <a:xfrm>
                  <a:off x="0" y="5752"/>
                  <a:ext cx="296" cy="1208"/>
                  <a:chOff x="0" y="5752"/>
                  <a:chExt cx="296" cy="1208"/>
                </a:xfrm>
              </p:grpSpPr>
              <p:sp>
                <p:nvSpPr>
                  <p:cNvPr id="112694" name="Rectangle 54"/>
                  <p:cNvSpPr>
                    <a:spLocks noChangeArrowheads="1"/>
                  </p:cNvSpPr>
                  <p:nvPr/>
                </p:nvSpPr>
                <p:spPr bwMode="auto">
                  <a:xfrm>
                    <a:off x="0" y="5752"/>
                    <a:ext cx="296" cy="1208"/>
                  </a:xfrm>
                  <a:prstGeom prst="rect">
                    <a:avLst/>
                  </a:prstGeom>
                  <a:solidFill>
                    <a:srgbClr val="FFE7A8"/>
                  </a:solidFill>
                  <a:ln w="9525">
                    <a:noFill/>
                    <a:miter lim="800000"/>
                    <a:headEnd/>
                    <a:tailEnd/>
                  </a:ln>
                  <a:effectLst/>
                </p:spPr>
                <p:txBody>
                  <a:bodyPr anchor="ctr"/>
                  <a:lstStyle/>
                  <a:p>
                    <a:pPr algn="ctr" eaLnBrk="1" hangingPunct="1"/>
                    <a:r>
                      <a:rPr lang="ko-KR" altLang="de-DE" sz="1200">
                        <a:solidFill>
                          <a:schemeClr val="bg2"/>
                        </a:solidFill>
                        <a:latin typeface="Times New Roman" pitchFamily="18" charset="0"/>
                        <a:ea typeface="굴림" pitchFamily="34" charset="-127"/>
                      </a:rPr>
                      <a:t> </a:t>
                    </a:r>
                    <a:r>
                      <a:rPr lang="de-DE" altLang="ko-KR" sz="1200" b="1">
                        <a:solidFill>
                          <a:schemeClr val="bg2"/>
                        </a:solidFill>
                        <a:latin typeface="Times New Roman" pitchFamily="18" charset="0"/>
                        <a:ea typeface="굴림" pitchFamily="34" charset="-127"/>
                      </a:rPr>
                      <a:t>IV</a:t>
                    </a:r>
                    <a:endParaRPr lang="de-DE" altLang="ko-KR" sz="1200">
                      <a:solidFill>
                        <a:schemeClr val="bg2"/>
                      </a:solidFill>
                      <a:latin typeface="Times New Roman" pitchFamily="18" charset="0"/>
                      <a:ea typeface="굴림" pitchFamily="34" charset="-127"/>
                    </a:endParaRPr>
                  </a:p>
                </p:txBody>
              </p:sp>
              <p:sp>
                <p:nvSpPr>
                  <p:cNvPr id="112840" name="Rectangle 200"/>
                  <p:cNvSpPr>
                    <a:spLocks noChangeArrowheads="1"/>
                  </p:cNvSpPr>
                  <p:nvPr/>
                </p:nvSpPr>
                <p:spPr bwMode="auto">
                  <a:xfrm>
                    <a:off x="0" y="5752"/>
                    <a:ext cx="296" cy="1208"/>
                  </a:xfrm>
                  <a:prstGeom prst="rect">
                    <a:avLst/>
                  </a:prstGeom>
                  <a:noFill/>
                  <a:ln w="7">
                    <a:solidFill>
                      <a:srgbClr val="A0A0A0"/>
                    </a:solidFill>
                    <a:miter lim="800000"/>
                    <a:headEnd/>
                    <a:tailEnd/>
                  </a:ln>
                  <a:effectLst/>
                </p:spPr>
                <p:txBody>
                  <a:bodyPr wrap="none"/>
                  <a:lstStyle/>
                  <a:p>
                    <a:endParaRPr lang="en-US"/>
                  </a:p>
                </p:txBody>
              </p:sp>
            </p:grpSp>
          </p:grpSp>
          <p:grpSp>
            <p:nvGrpSpPr>
              <p:cNvPr id="112656" name="Group 207"/>
              <p:cNvGrpSpPr>
                <a:grpSpLocks/>
              </p:cNvGrpSpPr>
              <p:nvPr/>
            </p:nvGrpSpPr>
            <p:grpSpPr bwMode="auto">
              <a:xfrm>
                <a:off x="296" y="5752"/>
                <a:ext cx="642" cy="1208"/>
                <a:chOff x="296" y="5752"/>
                <a:chExt cx="642" cy="1208"/>
              </a:xfrm>
            </p:grpSpPr>
            <p:sp>
              <p:nvSpPr>
                <p:cNvPr id="112846" name="Rectangle 206"/>
                <p:cNvSpPr>
                  <a:spLocks noChangeArrowheads="1"/>
                </p:cNvSpPr>
                <p:nvPr/>
              </p:nvSpPr>
              <p:spPr bwMode="auto">
                <a:xfrm>
                  <a:off x="296" y="5752"/>
                  <a:ext cx="642" cy="1208"/>
                </a:xfrm>
                <a:prstGeom prst="rect">
                  <a:avLst/>
                </a:prstGeom>
                <a:solidFill>
                  <a:srgbClr val="FFE7A8"/>
                </a:solidFill>
                <a:ln w="9525">
                  <a:noFill/>
                  <a:miter lim="800000"/>
                  <a:headEnd/>
                  <a:tailEnd/>
                </a:ln>
                <a:effectLst/>
              </p:spPr>
              <p:txBody>
                <a:bodyPr wrap="none"/>
                <a:lstStyle/>
                <a:p>
                  <a:endParaRPr lang="en-US"/>
                </a:p>
              </p:txBody>
            </p:sp>
            <p:grpSp>
              <p:nvGrpSpPr>
                <p:cNvPr id="112657" name="Group 205"/>
                <p:cNvGrpSpPr>
                  <a:grpSpLocks/>
                </p:cNvGrpSpPr>
                <p:nvPr/>
              </p:nvGrpSpPr>
              <p:grpSpPr bwMode="auto">
                <a:xfrm>
                  <a:off x="296" y="5752"/>
                  <a:ext cx="642" cy="1208"/>
                  <a:chOff x="296" y="5752"/>
                  <a:chExt cx="642" cy="1208"/>
                </a:xfrm>
              </p:grpSpPr>
              <p:sp>
                <p:nvSpPr>
                  <p:cNvPr id="112695" name="Rectangle 55"/>
                  <p:cNvSpPr>
                    <a:spLocks noChangeArrowheads="1"/>
                  </p:cNvSpPr>
                  <p:nvPr/>
                </p:nvSpPr>
                <p:spPr bwMode="auto">
                  <a:xfrm>
                    <a:off x="296" y="5752"/>
                    <a:ext cx="642" cy="1208"/>
                  </a:xfrm>
                  <a:prstGeom prst="rect">
                    <a:avLst/>
                  </a:prstGeom>
                  <a:solidFill>
                    <a:srgbClr val="FFE7A8"/>
                  </a:solidFill>
                  <a:ln w="9525">
                    <a:noFill/>
                    <a:miter lim="800000"/>
                    <a:headEnd/>
                    <a:tailEnd/>
                  </a:ln>
                  <a:effectLst/>
                </p:spPr>
                <p:txBody>
                  <a:bodyPr anchor="ctr"/>
                  <a:lstStyle/>
                  <a:p>
                    <a:pPr algn="ctr" eaLnBrk="1" hangingPunct="1"/>
                    <a:r>
                      <a:rPr lang="ko-KR" altLang="de-DE" sz="1200">
                        <a:solidFill>
                          <a:schemeClr val="bg2"/>
                        </a:solidFill>
                        <a:latin typeface="Times New Roman" pitchFamily="18" charset="0"/>
                        <a:ea typeface="굴림" pitchFamily="34" charset="-127"/>
                      </a:rPr>
                      <a:t> </a:t>
                    </a:r>
                    <a:r>
                      <a:rPr lang="de-DE" altLang="ko-KR" sz="1200">
                        <a:solidFill>
                          <a:schemeClr val="bg2"/>
                        </a:solidFill>
                        <a:latin typeface="Times New Roman" pitchFamily="18" charset="0"/>
                        <a:ea typeface="굴림" pitchFamily="34" charset="-127"/>
                      </a:rPr>
                      <a:t>Trochlear</a:t>
                    </a:r>
                  </a:p>
                </p:txBody>
              </p:sp>
              <p:sp>
                <p:nvSpPr>
                  <p:cNvPr id="112844" name="Rectangle 204"/>
                  <p:cNvSpPr>
                    <a:spLocks noChangeArrowheads="1"/>
                  </p:cNvSpPr>
                  <p:nvPr/>
                </p:nvSpPr>
                <p:spPr bwMode="auto">
                  <a:xfrm>
                    <a:off x="296" y="5752"/>
                    <a:ext cx="642" cy="1208"/>
                  </a:xfrm>
                  <a:prstGeom prst="rect">
                    <a:avLst/>
                  </a:prstGeom>
                  <a:noFill/>
                  <a:ln w="7">
                    <a:solidFill>
                      <a:srgbClr val="A0A0A0"/>
                    </a:solidFill>
                    <a:miter lim="800000"/>
                    <a:headEnd/>
                    <a:tailEnd/>
                  </a:ln>
                  <a:effectLst/>
                </p:spPr>
                <p:txBody>
                  <a:bodyPr wrap="none"/>
                  <a:lstStyle/>
                  <a:p>
                    <a:endParaRPr lang="en-US"/>
                  </a:p>
                </p:txBody>
              </p:sp>
            </p:grpSp>
          </p:grpSp>
          <p:grpSp>
            <p:nvGrpSpPr>
              <p:cNvPr id="112659" name="Group 211"/>
              <p:cNvGrpSpPr>
                <a:grpSpLocks/>
              </p:cNvGrpSpPr>
              <p:nvPr/>
            </p:nvGrpSpPr>
            <p:grpSpPr bwMode="auto">
              <a:xfrm>
                <a:off x="938" y="5752"/>
                <a:ext cx="557" cy="1208"/>
                <a:chOff x="938" y="5752"/>
                <a:chExt cx="557" cy="1208"/>
              </a:xfrm>
            </p:grpSpPr>
            <p:sp>
              <p:nvSpPr>
                <p:cNvPr id="112850" name="Rectangle 210"/>
                <p:cNvSpPr>
                  <a:spLocks noChangeArrowheads="1"/>
                </p:cNvSpPr>
                <p:nvPr/>
              </p:nvSpPr>
              <p:spPr bwMode="auto">
                <a:xfrm>
                  <a:off x="938" y="5752"/>
                  <a:ext cx="557" cy="1208"/>
                </a:xfrm>
                <a:prstGeom prst="rect">
                  <a:avLst/>
                </a:prstGeom>
                <a:solidFill>
                  <a:srgbClr val="FFE7A8"/>
                </a:solidFill>
                <a:ln w="9525">
                  <a:noFill/>
                  <a:miter lim="800000"/>
                  <a:headEnd/>
                  <a:tailEnd/>
                </a:ln>
                <a:effectLst/>
              </p:spPr>
              <p:txBody>
                <a:bodyPr wrap="none"/>
                <a:lstStyle/>
                <a:p>
                  <a:endParaRPr lang="en-US"/>
                </a:p>
              </p:txBody>
            </p:sp>
            <p:grpSp>
              <p:nvGrpSpPr>
                <p:cNvPr id="112660" name="Group 209"/>
                <p:cNvGrpSpPr>
                  <a:grpSpLocks/>
                </p:cNvGrpSpPr>
                <p:nvPr/>
              </p:nvGrpSpPr>
              <p:grpSpPr bwMode="auto">
                <a:xfrm>
                  <a:off x="938" y="5752"/>
                  <a:ext cx="557" cy="1208"/>
                  <a:chOff x="938" y="5752"/>
                  <a:chExt cx="557" cy="1208"/>
                </a:xfrm>
              </p:grpSpPr>
              <p:sp>
                <p:nvSpPr>
                  <p:cNvPr id="112696" name="Rectangle 56"/>
                  <p:cNvSpPr>
                    <a:spLocks noChangeArrowheads="1"/>
                  </p:cNvSpPr>
                  <p:nvPr/>
                </p:nvSpPr>
                <p:spPr bwMode="auto">
                  <a:xfrm>
                    <a:off x="938" y="5752"/>
                    <a:ext cx="557" cy="1208"/>
                  </a:xfrm>
                  <a:prstGeom prst="rect">
                    <a:avLst/>
                  </a:prstGeom>
                  <a:solidFill>
                    <a:srgbClr val="FFE7A8"/>
                  </a:solidFill>
                  <a:ln w="9525">
                    <a:noFill/>
                    <a:miter lim="800000"/>
                    <a:headEnd/>
                    <a:tailEnd/>
                  </a:ln>
                  <a:effectLst/>
                </p:spPr>
                <p:txBody>
                  <a:bodyPr anchor="ctr"/>
                  <a:lstStyle/>
                  <a:p>
                    <a:pPr algn="ctr" eaLnBrk="1" hangingPunct="1"/>
                    <a:r>
                      <a:rPr lang="ko-KR" altLang="de-DE" sz="1200">
                        <a:solidFill>
                          <a:schemeClr val="bg2"/>
                        </a:solidFill>
                        <a:latin typeface="Times New Roman" pitchFamily="18" charset="0"/>
                        <a:ea typeface="굴림" pitchFamily="34" charset="-127"/>
                      </a:rPr>
                      <a:t> </a:t>
                    </a:r>
                    <a:r>
                      <a:rPr lang="de-DE" altLang="ko-KR" sz="1200">
                        <a:solidFill>
                          <a:schemeClr val="bg2"/>
                        </a:solidFill>
                        <a:latin typeface="Times New Roman" pitchFamily="18" charset="0"/>
                        <a:ea typeface="굴림" pitchFamily="34" charset="-127"/>
                      </a:rPr>
                      <a:t>Proprioception     </a:t>
                    </a:r>
                  </a:p>
                </p:txBody>
              </p:sp>
              <p:sp>
                <p:nvSpPr>
                  <p:cNvPr id="112848" name="Rectangle 208"/>
                  <p:cNvSpPr>
                    <a:spLocks noChangeArrowheads="1"/>
                  </p:cNvSpPr>
                  <p:nvPr/>
                </p:nvSpPr>
                <p:spPr bwMode="auto">
                  <a:xfrm>
                    <a:off x="938" y="5752"/>
                    <a:ext cx="557" cy="1208"/>
                  </a:xfrm>
                  <a:prstGeom prst="rect">
                    <a:avLst/>
                  </a:prstGeom>
                  <a:noFill/>
                  <a:ln w="7">
                    <a:solidFill>
                      <a:srgbClr val="A0A0A0"/>
                    </a:solidFill>
                    <a:miter lim="800000"/>
                    <a:headEnd/>
                    <a:tailEnd/>
                  </a:ln>
                  <a:effectLst/>
                </p:spPr>
                <p:txBody>
                  <a:bodyPr wrap="none"/>
                  <a:lstStyle/>
                  <a:p>
                    <a:endParaRPr lang="en-US"/>
                  </a:p>
                </p:txBody>
              </p:sp>
            </p:grpSp>
          </p:grpSp>
          <p:grpSp>
            <p:nvGrpSpPr>
              <p:cNvPr id="112661" name="Group 215"/>
              <p:cNvGrpSpPr>
                <a:grpSpLocks/>
              </p:cNvGrpSpPr>
              <p:nvPr/>
            </p:nvGrpSpPr>
            <p:grpSpPr bwMode="auto">
              <a:xfrm>
                <a:off x="1495" y="5752"/>
                <a:ext cx="988" cy="1208"/>
                <a:chOff x="1495" y="5752"/>
                <a:chExt cx="988" cy="1208"/>
              </a:xfrm>
            </p:grpSpPr>
            <p:sp>
              <p:nvSpPr>
                <p:cNvPr id="112854" name="Rectangle 214"/>
                <p:cNvSpPr>
                  <a:spLocks noChangeArrowheads="1"/>
                </p:cNvSpPr>
                <p:nvPr/>
              </p:nvSpPr>
              <p:spPr bwMode="auto">
                <a:xfrm>
                  <a:off x="1495" y="5752"/>
                  <a:ext cx="988" cy="1208"/>
                </a:xfrm>
                <a:prstGeom prst="rect">
                  <a:avLst/>
                </a:prstGeom>
                <a:solidFill>
                  <a:srgbClr val="FFE7A8"/>
                </a:solidFill>
                <a:ln w="9525">
                  <a:noFill/>
                  <a:miter lim="800000"/>
                  <a:headEnd/>
                  <a:tailEnd/>
                </a:ln>
                <a:effectLst/>
              </p:spPr>
              <p:txBody>
                <a:bodyPr wrap="none"/>
                <a:lstStyle/>
                <a:p>
                  <a:endParaRPr lang="en-US"/>
                </a:p>
              </p:txBody>
            </p:sp>
            <p:grpSp>
              <p:nvGrpSpPr>
                <p:cNvPr id="112662" name="Group 213"/>
                <p:cNvGrpSpPr>
                  <a:grpSpLocks/>
                </p:cNvGrpSpPr>
                <p:nvPr/>
              </p:nvGrpSpPr>
              <p:grpSpPr bwMode="auto">
                <a:xfrm>
                  <a:off x="1495" y="5752"/>
                  <a:ext cx="988" cy="1208"/>
                  <a:chOff x="1495" y="5752"/>
                  <a:chExt cx="988" cy="1208"/>
                </a:xfrm>
              </p:grpSpPr>
              <p:sp>
                <p:nvSpPr>
                  <p:cNvPr id="112698" name="Rectangle 58"/>
                  <p:cNvSpPr>
                    <a:spLocks noChangeArrowheads="1"/>
                  </p:cNvSpPr>
                  <p:nvPr/>
                </p:nvSpPr>
                <p:spPr bwMode="auto">
                  <a:xfrm>
                    <a:off x="1495" y="5752"/>
                    <a:ext cx="988" cy="1208"/>
                  </a:xfrm>
                  <a:prstGeom prst="rect">
                    <a:avLst/>
                  </a:prstGeom>
                  <a:solidFill>
                    <a:srgbClr val="FFE7A8"/>
                  </a:solidFill>
                  <a:ln w="9525">
                    <a:noFill/>
                    <a:miter lim="800000"/>
                    <a:headEnd/>
                    <a:tailEnd/>
                  </a:ln>
                  <a:effectLst/>
                </p:spPr>
                <p:txBody>
                  <a:bodyPr anchor="ctr"/>
                  <a:lstStyle/>
                  <a:p>
                    <a:pPr algn="ctr" eaLnBrk="1" hangingPunct="1"/>
                    <a:r>
                      <a:rPr lang="ko-KR" altLang="de-DE" sz="1200">
                        <a:solidFill>
                          <a:schemeClr val="bg2"/>
                        </a:solidFill>
                        <a:latin typeface="Times New Roman" pitchFamily="18" charset="0"/>
                        <a:ea typeface="굴림" pitchFamily="34" charset="-127"/>
                      </a:rPr>
                      <a:t> </a:t>
                    </a:r>
                    <a:r>
                      <a:rPr lang="ko-KR" altLang="de-DE" sz="1200">
                        <a:solidFill>
                          <a:schemeClr val="bg2"/>
                        </a:solidFill>
                        <a:latin typeface="Times New Roman" pitchFamily="18" charset="0"/>
                        <a:ea typeface="굴림" pitchFamily="34" charset="-127"/>
                        <a:hlinkClick r:id="rId3"/>
                      </a:rPr>
                      <a:t>1 </a:t>
                    </a:r>
                    <a:r>
                      <a:rPr lang="de-DE" altLang="ko-KR" sz="1200">
                        <a:solidFill>
                          <a:schemeClr val="bg2"/>
                        </a:solidFill>
                        <a:latin typeface="Times New Roman" pitchFamily="18" charset="0"/>
                        <a:ea typeface="굴림" pitchFamily="34" charset="-127"/>
                        <a:hlinkClick r:id="rId3"/>
                      </a:rPr>
                      <a:t>Extrinsic eye muscle (Sup.oblique)</a:t>
                    </a:r>
                    <a:r>
                      <a:rPr lang="de-DE" altLang="ko-KR" sz="1200">
                        <a:solidFill>
                          <a:schemeClr val="bg2"/>
                        </a:solidFill>
                        <a:latin typeface="Times New Roman" pitchFamily="18" charset="0"/>
                        <a:ea typeface="굴림" pitchFamily="34" charset="-127"/>
                      </a:rPr>
                      <a:t>     </a:t>
                    </a:r>
                  </a:p>
                </p:txBody>
              </p:sp>
              <p:sp>
                <p:nvSpPr>
                  <p:cNvPr id="112852" name="Rectangle 212"/>
                  <p:cNvSpPr>
                    <a:spLocks noChangeArrowheads="1"/>
                  </p:cNvSpPr>
                  <p:nvPr/>
                </p:nvSpPr>
                <p:spPr bwMode="auto">
                  <a:xfrm>
                    <a:off x="1495" y="5752"/>
                    <a:ext cx="988" cy="1208"/>
                  </a:xfrm>
                  <a:prstGeom prst="rect">
                    <a:avLst/>
                  </a:prstGeom>
                  <a:noFill/>
                  <a:ln w="7">
                    <a:solidFill>
                      <a:srgbClr val="A0A0A0"/>
                    </a:solidFill>
                    <a:miter lim="800000"/>
                    <a:headEnd/>
                    <a:tailEnd/>
                  </a:ln>
                  <a:effectLst/>
                </p:spPr>
                <p:txBody>
                  <a:bodyPr wrap="none"/>
                  <a:lstStyle/>
                  <a:p>
                    <a:endParaRPr lang="en-US"/>
                  </a:p>
                </p:txBody>
              </p:sp>
            </p:grpSp>
          </p:grpSp>
          <p:grpSp>
            <p:nvGrpSpPr>
              <p:cNvPr id="112663" name="Group 219"/>
              <p:cNvGrpSpPr>
                <a:grpSpLocks/>
              </p:cNvGrpSpPr>
              <p:nvPr/>
            </p:nvGrpSpPr>
            <p:grpSpPr bwMode="auto">
              <a:xfrm>
                <a:off x="2483" y="5752"/>
                <a:ext cx="695" cy="1208"/>
                <a:chOff x="2483" y="5752"/>
                <a:chExt cx="695" cy="1208"/>
              </a:xfrm>
            </p:grpSpPr>
            <p:sp>
              <p:nvSpPr>
                <p:cNvPr id="112858" name="Rectangle 218"/>
                <p:cNvSpPr>
                  <a:spLocks noChangeArrowheads="1"/>
                </p:cNvSpPr>
                <p:nvPr/>
              </p:nvSpPr>
              <p:spPr bwMode="auto">
                <a:xfrm>
                  <a:off x="2483" y="5752"/>
                  <a:ext cx="695" cy="1208"/>
                </a:xfrm>
                <a:prstGeom prst="rect">
                  <a:avLst/>
                </a:prstGeom>
                <a:solidFill>
                  <a:srgbClr val="FFE7A8"/>
                </a:solidFill>
                <a:ln w="9525">
                  <a:noFill/>
                  <a:miter lim="800000"/>
                  <a:headEnd/>
                  <a:tailEnd/>
                </a:ln>
                <a:effectLst/>
              </p:spPr>
              <p:txBody>
                <a:bodyPr wrap="none"/>
                <a:lstStyle/>
                <a:p>
                  <a:endParaRPr lang="en-US"/>
                </a:p>
              </p:txBody>
            </p:sp>
            <p:grpSp>
              <p:nvGrpSpPr>
                <p:cNvPr id="112664" name="Group 217"/>
                <p:cNvGrpSpPr>
                  <a:grpSpLocks/>
                </p:cNvGrpSpPr>
                <p:nvPr/>
              </p:nvGrpSpPr>
              <p:grpSpPr bwMode="auto">
                <a:xfrm>
                  <a:off x="2483" y="5752"/>
                  <a:ext cx="695" cy="1208"/>
                  <a:chOff x="2483" y="5752"/>
                  <a:chExt cx="695" cy="1208"/>
                </a:xfrm>
              </p:grpSpPr>
              <p:sp>
                <p:nvSpPr>
                  <p:cNvPr id="112700" name="Rectangle 60"/>
                  <p:cNvSpPr>
                    <a:spLocks noChangeArrowheads="1" noTextEdit="1"/>
                  </p:cNvSpPr>
                  <p:nvPr/>
                </p:nvSpPr>
                <p:spPr bwMode="auto">
                  <a:xfrm>
                    <a:off x="2483" y="5752"/>
                    <a:ext cx="695" cy="1208"/>
                  </a:xfrm>
                  <a:prstGeom prst="rect">
                    <a:avLst/>
                  </a:prstGeom>
                  <a:solidFill>
                    <a:srgbClr val="FFE7A8"/>
                  </a:solidFill>
                  <a:ln w="9525">
                    <a:noFill/>
                    <a:miter lim="800000"/>
                    <a:headEnd/>
                    <a:tailEnd/>
                  </a:ln>
                  <a:effectLst/>
                </p:spPr>
                <p:txBody>
                  <a:bodyPr anchor="ctr">
                    <a:spAutoFit/>
                  </a:bodyPr>
                  <a:lstStyle/>
                  <a:p>
                    <a:endParaRPr lang="en-US"/>
                  </a:p>
                </p:txBody>
              </p:sp>
              <p:sp>
                <p:nvSpPr>
                  <p:cNvPr id="112856" name="Rectangle 216"/>
                  <p:cNvSpPr>
                    <a:spLocks noChangeArrowheads="1"/>
                  </p:cNvSpPr>
                  <p:nvPr/>
                </p:nvSpPr>
                <p:spPr bwMode="auto">
                  <a:xfrm>
                    <a:off x="2483" y="5752"/>
                    <a:ext cx="695" cy="1208"/>
                  </a:xfrm>
                  <a:prstGeom prst="rect">
                    <a:avLst/>
                  </a:prstGeom>
                  <a:noFill/>
                  <a:ln w="7">
                    <a:solidFill>
                      <a:srgbClr val="A0A0A0"/>
                    </a:solidFill>
                    <a:miter lim="800000"/>
                    <a:headEnd/>
                    <a:tailEnd/>
                  </a:ln>
                  <a:effectLst/>
                </p:spPr>
                <p:txBody>
                  <a:bodyPr wrap="none"/>
                  <a:lstStyle/>
                  <a:p>
                    <a:endParaRPr lang="en-US"/>
                  </a:p>
                </p:txBody>
              </p:sp>
            </p:grpSp>
          </p:grpSp>
          <p:grpSp>
            <p:nvGrpSpPr>
              <p:cNvPr id="112665" name="Group 223"/>
              <p:cNvGrpSpPr>
                <a:grpSpLocks/>
              </p:cNvGrpSpPr>
              <p:nvPr/>
            </p:nvGrpSpPr>
            <p:grpSpPr bwMode="auto">
              <a:xfrm>
                <a:off x="0" y="6960"/>
                <a:ext cx="296" cy="2358"/>
                <a:chOff x="0" y="6960"/>
                <a:chExt cx="296" cy="2358"/>
              </a:xfrm>
            </p:grpSpPr>
            <p:sp>
              <p:nvSpPr>
                <p:cNvPr id="112862" name="Rectangle 222"/>
                <p:cNvSpPr>
                  <a:spLocks noChangeArrowheads="1"/>
                </p:cNvSpPr>
                <p:nvPr/>
              </p:nvSpPr>
              <p:spPr bwMode="auto">
                <a:xfrm>
                  <a:off x="0" y="6960"/>
                  <a:ext cx="296" cy="2358"/>
                </a:xfrm>
                <a:prstGeom prst="rect">
                  <a:avLst/>
                </a:prstGeom>
                <a:solidFill>
                  <a:srgbClr val="FFE7A8"/>
                </a:solidFill>
                <a:ln w="9525">
                  <a:noFill/>
                  <a:miter lim="800000"/>
                  <a:headEnd/>
                  <a:tailEnd/>
                </a:ln>
                <a:effectLst/>
              </p:spPr>
              <p:txBody>
                <a:bodyPr wrap="none"/>
                <a:lstStyle/>
                <a:p>
                  <a:endParaRPr lang="en-US"/>
                </a:p>
              </p:txBody>
            </p:sp>
            <p:grpSp>
              <p:nvGrpSpPr>
                <p:cNvPr id="112666" name="Group 221"/>
                <p:cNvGrpSpPr>
                  <a:grpSpLocks/>
                </p:cNvGrpSpPr>
                <p:nvPr/>
              </p:nvGrpSpPr>
              <p:grpSpPr bwMode="auto">
                <a:xfrm>
                  <a:off x="0" y="6960"/>
                  <a:ext cx="296" cy="2358"/>
                  <a:chOff x="0" y="6960"/>
                  <a:chExt cx="296" cy="2358"/>
                </a:xfrm>
              </p:grpSpPr>
              <p:sp>
                <p:nvSpPr>
                  <p:cNvPr id="112701" name="Rectangle 61"/>
                  <p:cNvSpPr>
                    <a:spLocks noChangeArrowheads="1"/>
                  </p:cNvSpPr>
                  <p:nvPr/>
                </p:nvSpPr>
                <p:spPr bwMode="auto">
                  <a:xfrm>
                    <a:off x="0" y="6960"/>
                    <a:ext cx="296" cy="2358"/>
                  </a:xfrm>
                  <a:prstGeom prst="rect">
                    <a:avLst/>
                  </a:prstGeom>
                  <a:solidFill>
                    <a:srgbClr val="FFE7A8"/>
                  </a:solidFill>
                  <a:ln w="9525">
                    <a:noFill/>
                    <a:miter lim="800000"/>
                    <a:headEnd/>
                    <a:tailEnd/>
                  </a:ln>
                  <a:effectLst/>
                </p:spPr>
                <p:txBody>
                  <a:bodyPr anchor="ctr"/>
                  <a:lstStyle/>
                  <a:p>
                    <a:pPr algn="ctr" eaLnBrk="1" hangingPunct="1"/>
                    <a:r>
                      <a:rPr lang="ko-KR" altLang="de-DE" sz="1200">
                        <a:solidFill>
                          <a:schemeClr val="bg2"/>
                        </a:solidFill>
                        <a:latin typeface="Times New Roman" pitchFamily="18" charset="0"/>
                        <a:ea typeface="굴림" pitchFamily="34" charset="-127"/>
                      </a:rPr>
                      <a:t> </a:t>
                    </a:r>
                    <a:r>
                      <a:rPr lang="de-DE" altLang="ko-KR" sz="1200" b="1">
                        <a:solidFill>
                          <a:schemeClr val="bg2"/>
                        </a:solidFill>
                        <a:latin typeface="Times New Roman" pitchFamily="18" charset="0"/>
                        <a:ea typeface="굴림" pitchFamily="34" charset="-127"/>
                      </a:rPr>
                      <a:t>V</a:t>
                    </a:r>
                    <a:endParaRPr lang="de-DE" altLang="ko-KR" sz="1200">
                      <a:solidFill>
                        <a:schemeClr val="bg2"/>
                      </a:solidFill>
                      <a:latin typeface="Times New Roman" pitchFamily="18" charset="0"/>
                      <a:ea typeface="굴림" pitchFamily="34" charset="-127"/>
                    </a:endParaRPr>
                  </a:p>
                </p:txBody>
              </p:sp>
              <p:sp>
                <p:nvSpPr>
                  <p:cNvPr id="112860" name="Rectangle 220"/>
                  <p:cNvSpPr>
                    <a:spLocks noChangeArrowheads="1"/>
                  </p:cNvSpPr>
                  <p:nvPr/>
                </p:nvSpPr>
                <p:spPr bwMode="auto">
                  <a:xfrm>
                    <a:off x="0" y="6960"/>
                    <a:ext cx="296" cy="2358"/>
                  </a:xfrm>
                  <a:prstGeom prst="rect">
                    <a:avLst/>
                  </a:prstGeom>
                  <a:noFill/>
                  <a:ln w="7">
                    <a:solidFill>
                      <a:srgbClr val="A0A0A0"/>
                    </a:solidFill>
                    <a:miter lim="800000"/>
                    <a:headEnd/>
                    <a:tailEnd/>
                  </a:ln>
                  <a:effectLst/>
                </p:spPr>
                <p:txBody>
                  <a:bodyPr wrap="none"/>
                  <a:lstStyle/>
                  <a:p>
                    <a:endParaRPr lang="en-US"/>
                  </a:p>
                </p:txBody>
              </p:sp>
            </p:grpSp>
          </p:grpSp>
          <p:grpSp>
            <p:nvGrpSpPr>
              <p:cNvPr id="112667" name="Group 227"/>
              <p:cNvGrpSpPr>
                <a:grpSpLocks/>
              </p:cNvGrpSpPr>
              <p:nvPr/>
            </p:nvGrpSpPr>
            <p:grpSpPr bwMode="auto">
              <a:xfrm>
                <a:off x="296" y="6960"/>
                <a:ext cx="642" cy="2358"/>
                <a:chOff x="296" y="6960"/>
                <a:chExt cx="642" cy="2358"/>
              </a:xfrm>
            </p:grpSpPr>
            <p:sp>
              <p:nvSpPr>
                <p:cNvPr id="112866" name="Rectangle 226"/>
                <p:cNvSpPr>
                  <a:spLocks noChangeArrowheads="1"/>
                </p:cNvSpPr>
                <p:nvPr/>
              </p:nvSpPr>
              <p:spPr bwMode="auto">
                <a:xfrm>
                  <a:off x="296" y="6960"/>
                  <a:ext cx="642" cy="2358"/>
                </a:xfrm>
                <a:prstGeom prst="rect">
                  <a:avLst/>
                </a:prstGeom>
                <a:solidFill>
                  <a:srgbClr val="FFE7A8"/>
                </a:solidFill>
                <a:ln w="9525">
                  <a:noFill/>
                  <a:miter lim="800000"/>
                  <a:headEnd/>
                  <a:tailEnd/>
                </a:ln>
                <a:effectLst/>
              </p:spPr>
              <p:txBody>
                <a:bodyPr wrap="none"/>
                <a:lstStyle/>
                <a:p>
                  <a:endParaRPr lang="en-US"/>
                </a:p>
              </p:txBody>
            </p:sp>
            <p:grpSp>
              <p:nvGrpSpPr>
                <p:cNvPr id="112677" name="Group 225"/>
                <p:cNvGrpSpPr>
                  <a:grpSpLocks/>
                </p:cNvGrpSpPr>
                <p:nvPr/>
              </p:nvGrpSpPr>
              <p:grpSpPr bwMode="auto">
                <a:xfrm>
                  <a:off x="296" y="6960"/>
                  <a:ext cx="642" cy="2358"/>
                  <a:chOff x="296" y="6960"/>
                  <a:chExt cx="642" cy="2358"/>
                </a:xfrm>
              </p:grpSpPr>
              <p:sp>
                <p:nvSpPr>
                  <p:cNvPr id="112702" name="Rectangle 62"/>
                  <p:cNvSpPr>
                    <a:spLocks noChangeArrowheads="1"/>
                  </p:cNvSpPr>
                  <p:nvPr/>
                </p:nvSpPr>
                <p:spPr bwMode="auto">
                  <a:xfrm>
                    <a:off x="296" y="6960"/>
                    <a:ext cx="642" cy="2358"/>
                  </a:xfrm>
                  <a:prstGeom prst="rect">
                    <a:avLst/>
                  </a:prstGeom>
                  <a:solidFill>
                    <a:srgbClr val="FFE7A8"/>
                  </a:solidFill>
                  <a:ln w="9525">
                    <a:noFill/>
                    <a:miter lim="800000"/>
                    <a:headEnd/>
                    <a:tailEnd/>
                  </a:ln>
                  <a:effectLst/>
                </p:spPr>
                <p:txBody>
                  <a:bodyPr anchor="ctr"/>
                  <a:lstStyle/>
                  <a:p>
                    <a:pPr algn="ctr" eaLnBrk="1" hangingPunct="1"/>
                    <a:r>
                      <a:rPr lang="ko-KR" altLang="de-DE" sz="1200">
                        <a:solidFill>
                          <a:schemeClr val="bg2"/>
                        </a:solidFill>
                        <a:latin typeface="Times New Roman" pitchFamily="18" charset="0"/>
                        <a:ea typeface="굴림" pitchFamily="34" charset="-127"/>
                      </a:rPr>
                      <a:t> </a:t>
                    </a:r>
                    <a:r>
                      <a:rPr lang="de-DE" altLang="ko-KR" sz="1200">
                        <a:solidFill>
                          <a:schemeClr val="bg2"/>
                        </a:solidFill>
                        <a:latin typeface="Times New Roman" pitchFamily="18" charset="0"/>
                        <a:ea typeface="굴림" pitchFamily="34" charset="-127"/>
                      </a:rPr>
                      <a:t>Trigeminal</a:t>
                    </a:r>
                  </a:p>
                </p:txBody>
              </p:sp>
              <p:sp>
                <p:nvSpPr>
                  <p:cNvPr id="112864" name="Rectangle 224"/>
                  <p:cNvSpPr>
                    <a:spLocks noChangeArrowheads="1"/>
                  </p:cNvSpPr>
                  <p:nvPr/>
                </p:nvSpPr>
                <p:spPr bwMode="auto">
                  <a:xfrm>
                    <a:off x="296" y="6960"/>
                    <a:ext cx="642" cy="2358"/>
                  </a:xfrm>
                  <a:prstGeom prst="rect">
                    <a:avLst/>
                  </a:prstGeom>
                  <a:noFill/>
                  <a:ln w="7">
                    <a:solidFill>
                      <a:srgbClr val="A0A0A0"/>
                    </a:solidFill>
                    <a:miter lim="800000"/>
                    <a:headEnd/>
                    <a:tailEnd/>
                  </a:ln>
                  <a:effectLst/>
                </p:spPr>
                <p:txBody>
                  <a:bodyPr wrap="none"/>
                  <a:lstStyle/>
                  <a:p>
                    <a:endParaRPr lang="en-US"/>
                  </a:p>
                </p:txBody>
              </p:sp>
            </p:grpSp>
          </p:grpSp>
          <p:grpSp>
            <p:nvGrpSpPr>
              <p:cNvPr id="112683" name="Group 231"/>
              <p:cNvGrpSpPr>
                <a:grpSpLocks/>
              </p:cNvGrpSpPr>
              <p:nvPr/>
            </p:nvGrpSpPr>
            <p:grpSpPr bwMode="auto">
              <a:xfrm>
                <a:off x="938" y="6960"/>
                <a:ext cx="557" cy="2358"/>
                <a:chOff x="938" y="6960"/>
                <a:chExt cx="557" cy="2358"/>
              </a:xfrm>
            </p:grpSpPr>
            <p:sp>
              <p:nvSpPr>
                <p:cNvPr id="112870" name="Rectangle 230"/>
                <p:cNvSpPr>
                  <a:spLocks noChangeArrowheads="1"/>
                </p:cNvSpPr>
                <p:nvPr/>
              </p:nvSpPr>
              <p:spPr bwMode="auto">
                <a:xfrm>
                  <a:off x="938" y="6960"/>
                  <a:ext cx="557" cy="2358"/>
                </a:xfrm>
                <a:prstGeom prst="rect">
                  <a:avLst/>
                </a:prstGeom>
                <a:solidFill>
                  <a:srgbClr val="FFE7A8"/>
                </a:solidFill>
                <a:ln w="9525">
                  <a:noFill/>
                  <a:miter lim="800000"/>
                  <a:headEnd/>
                  <a:tailEnd/>
                </a:ln>
                <a:effectLst/>
              </p:spPr>
              <p:txBody>
                <a:bodyPr wrap="none"/>
                <a:lstStyle/>
                <a:p>
                  <a:endParaRPr lang="en-US"/>
                </a:p>
              </p:txBody>
            </p:sp>
            <p:grpSp>
              <p:nvGrpSpPr>
                <p:cNvPr id="112689" name="Group 229"/>
                <p:cNvGrpSpPr>
                  <a:grpSpLocks/>
                </p:cNvGrpSpPr>
                <p:nvPr/>
              </p:nvGrpSpPr>
              <p:grpSpPr bwMode="auto">
                <a:xfrm>
                  <a:off x="938" y="6960"/>
                  <a:ext cx="557" cy="2358"/>
                  <a:chOff x="938" y="6960"/>
                  <a:chExt cx="557" cy="2358"/>
                </a:xfrm>
              </p:grpSpPr>
              <p:sp>
                <p:nvSpPr>
                  <p:cNvPr id="112703" name="Rectangle 63"/>
                  <p:cNvSpPr>
                    <a:spLocks noChangeArrowheads="1"/>
                  </p:cNvSpPr>
                  <p:nvPr/>
                </p:nvSpPr>
                <p:spPr bwMode="auto">
                  <a:xfrm>
                    <a:off x="938" y="6960"/>
                    <a:ext cx="557" cy="2358"/>
                  </a:xfrm>
                  <a:prstGeom prst="rect">
                    <a:avLst/>
                  </a:prstGeom>
                  <a:solidFill>
                    <a:srgbClr val="FFE7A8"/>
                  </a:solidFill>
                  <a:ln w="9525">
                    <a:noFill/>
                    <a:miter lim="800000"/>
                    <a:headEnd/>
                    <a:tailEnd/>
                  </a:ln>
                  <a:effectLst/>
                </p:spPr>
                <p:txBody>
                  <a:bodyPr anchor="ctr"/>
                  <a:lstStyle/>
                  <a:p>
                    <a:pPr eaLnBrk="1" hangingPunct="1"/>
                    <a:r>
                      <a:rPr lang="ko-KR" altLang="de-DE" sz="1200">
                        <a:solidFill>
                          <a:schemeClr val="bg2"/>
                        </a:solidFill>
                        <a:latin typeface="Times New Roman" pitchFamily="18" charset="0"/>
                        <a:ea typeface="굴림" pitchFamily="34" charset="-127"/>
                      </a:rPr>
                      <a:t> </a:t>
                    </a:r>
                    <a:r>
                      <a:rPr lang="de-DE" altLang="ko-KR" sz="1200">
                        <a:solidFill>
                          <a:schemeClr val="bg2"/>
                        </a:solidFill>
                        <a:latin typeface="Times New Roman" pitchFamily="18" charset="0"/>
                        <a:ea typeface="굴림" pitchFamily="34" charset="-127"/>
                      </a:rPr>
                      <a:t>Somatic senses</a:t>
                    </a:r>
                    <a:br>
                      <a:rPr lang="de-DE" altLang="ko-KR" sz="1200">
                        <a:solidFill>
                          <a:schemeClr val="bg2"/>
                        </a:solidFill>
                        <a:latin typeface="Times New Roman" pitchFamily="18" charset="0"/>
                        <a:ea typeface="굴림" pitchFamily="34" charset="-127"/>
                      </a:rPr>
                    </a:br>
                    <a:r>
                      <a:rPr lang="de-DE" altLang="ko-KR" sz="1200">
                        <a:solidFill>
                          <a:schemeClr val="bg2"/>
                        </a:solidFill>
                        <a:latin typeface="Times New Roman" pitchFamily="18" charset="0"/>
                        <a:ea typeface="굴림" pitchFamily="34" charset="-127"/>
                      </a:rPr>
                      <a:t>(Face, Tongue)     </a:t>
                    </a:r>
                  </a:p>
                </p:txBody>
              </p:sp>
              <p:sp>
                <p:nvSpPr>
                  <p:cNvPr id="112868" name="Rectangle 228"/>
                  <p:cNvSpPr>
                    <a:spLocks noChangeArrowheads="1"/>
                  </p:cNvSpPr>
                  <p:nvPr/>
                </p:nvSpPr>
                <p:spPr bwMode="auto">
                  <a:xfrm>
                    <a:off x="938" y="6960"/>
                    <a:ext cx="557" cy="2358"/>
                  </a:xfrm>
                  <a:prstGeom prst="rect">
                    <a:avLst/>
                  </a:prstGeom>
                  <a:noFill/>
                  <a:ln w="7">
                    <a:solidFill>
                      <a:srgbClr val="A0A0A0"/>
                    </a:solidFill>
                    <a:miter lim="800000"/>
                    <a:headEnd/>
                    <a:tailEnd/>
                  </a:ln>
                  <a:effectLst/>
                </p:spPr>
                <p:txBody>
                  <a:bodyPr wrap="none"/>
                  <a:lstStyle/>
                  <a:p>
                    <a:endParaRPr lang="en-US"/>
                  </a:p>
                </p:txBody>
              </p:sp>
            </p:grpSp>
          </p:grpSp>
          <p:grpSp>
            <p:nvGrpSpPr>
              <p:cNvPr id="112691" name="Group 235"/>
              <p:cNvGrpSpPr>
                <a:grpSpLocks/>
              </p:cNvGrpSpPr>
              <p:nvPr/>
            </p:nvGrpSpPr>
            <p:grpSpPr bwMode="auto">
              <a:xfrm>
                <a:off x="1495" y="6960"/>
                <a:ext cx="988" cy="2358"/>
                <a:chOff x="1495" y="6960"/>
                <a:chExt cx="988" cy="2358"/>
              </a:xfrm>
            </p:grpSpPr>
            <p:sp>
              <p:nvSpPr>
                <p:cNvPr id="112874" name="Rectangle 234"/>
                <p:cNvSpPr>
                  <a:spLocks noChangeArrowheads="1"/>
                </p:cNvSpPr>
                <p:nvPr/>
              </p:nvSpPr>
              <p:spPr bwMode="auto">
                <a:xfrm>
                  <a:off x="1495" y="6960"/>
                  <a:ext cx="988" cy="2358"/>
                </a:xfrm>
                <a:prstGeom prst="rect">
                  <a:avLst/>
                </a:prstGeom>
                <a:solidFill>
                  <a:srgbClr val="FFE7A8"/>
                </a:solidFill>
                <a:ln w="9525">
                  <a:noFill/>
                  <a:miter lim="800000"/>
                  <a:headEnd/>
                  <a:tailEnd/>
                </a:ln>
                <a:effectLst/>
              </p:spPr>
              <p:txBody>
                <a:bodyPr wrap="none"/>
                <a:lstStyle/>
                <a:p>
                  <a:endParaRPr lang="en-US"/>
                </a:p>
              </p:txBody>
            </p:sp>
            <p:grpSp>
              <p:nvGrpSpPr>
                <p:cNvPr id="112693" name="Group 233"/>
                <p:cNvGrpSpPr>
                  <a:grpSpLocks/>
                </p:cNvGrpSpPr>
                <p:nvPr/>
              </p:nvGrpSpPr>
              <p:grpSpPr bwMode="auto">
                <a:xfrm>
                  <a:off x="1495" y="6960"/>
                  <a:ext cx="988" cy="2358"/>
                  <a:chOff x="1495" y="6960"/>
                  <a:chExt cx="988" cy="2358"/>
                </a:xfrm>
              </p:grpSpPr>
              <p:sp>
                <p:nvSpPr>
                  <p:cNvPr id="112705" name="Rectangle 65"/>
                  <p:cNvSpPr>
                    <a:spLocks noChangeArrowheads="1"/>
                  </p:cNvSpPr>
                  <p:nvPr/>
                </p:nvSpPr>
                <p:spPr bwMode="auto">
                  <a:xfrm>
                    <a:off x="1495" y="6960"/>
                    <a:ext cx="988" cy="2358"/>
                  </a:xfrm>
                  <a:prstGeom prst="rect">
                    <a:avLst/>
                  </a:prstGeom>
                  <a:solidFill>
                    <a:srgbClr val="FFE7A8"/>
                  </a:solidFill>
                  <a:ln w="9525">
                    <a:noFill/>
                    <a:miter lim="800000"/>
                    <a:headEnd/>
                    <a:tailEnd/>
                  </a:ln>
                  <a:effectLst/>
                </p:spPr>
                <p:txBody>
                  <a:bodyPr anchor="ctr"/>
                  <a:lstStyle/>
                  <a:p>
                    <a:pPr algn="ctr" eaLnBrk="1" hangingPunct="1"/>
                    <a:r>
                      <a:rPr lang="ko-KR" altLang="de-DE" sz="1200">
                        <a:solidFill>
                          <a:schemeClr val="bg2"/>
                        </a:solidFill>
                        <a:latin typeface="Times New Roman" pitchFamily="18" charset="0"/>
                        <a:ea typeface="굴림" pitchFamily="34" charset="-127"/>
                      </a:rPr>
                      <a:t> </a:t>
                    </a:r>
                    <a:r>
                      <a:rPr lang="de-DE" altLang="ko-KR" sz="1200">
                        <a:solidFill>
                          <a:schemeClr val="bg2"/>
                        </a:solidFill>
                        <a:latin typeface="Times New Roman" pitchFamily="18" charset="0"/>
                        <a:ea typeface="굴림" pitchFamily="34" charset="-127"/>
                      </a:rPr>
                      <a:t>Chewing</a:t>
                    </a:r>
                    <a:br>
                      <a:rPr lang="de-DE" altLang="ko-KR" sz="1200">
                        <a:solidFill>
                          <a:schemeClr val="bg2"/>
                        </a:solidFill>
                        <a:latin typeface="Times New Roman" pitchFamily="18" charset="0"/>
                        <a:ea typeface="굴림" pitchFamily="34" charset="-127"/>
                      </a:rPr>
                    </a:br>
                    <a:r>
                      <a:rPr lang="de-DE" altLang="ko-KR" sz="1200">
                        <a:solidFill>
                          <a:schemeClr val="bg2"/>
                        </a:solidFill>
                        <a:latin typeface="Times New Roman" pitchFamily="18" charset="0"/>
                        <a:ea typeface="굴림" pitchFamily="34" charset="-127"/>
                      </a:rPr>
                      <a:t>     </a:t>
                    </a:r>
                  </a:p>
                </p:txBody>
              </p:sp>
              <p:sp>
                <p:nvSpPr>
                  <p:cNvPr id="112872" name="Rectangle 232"/>
                  <p:cNvSpPr>
                    <a:spLocks noChangeArrowheads="1"/>
                  </p:cNvSpPr>
                  <p:nvPr/>
                </p:nvSpPr>
                <p:spPr bwMode="auto">
                  <a:xfrm>
                    <a:off x="1495" y="6960"/>
                    <a:ext cx="988" cy="2358"/>
                  </a:xfrm>
                  <a:prstGeom prst="rect">
                    <a:avLst/>
                  </a:prstGeom>
                  <a:noFill/>
                  <a:ln w="7">
                    <a:solidFill>
                      <a:srgbClr val="A0A0A0"/>
                    </a:solidFill>
                    <a:miter lim="800000"/>
                    <a:headEnd/>
                    <a:tailEnd/>
                  </a:ln>
                  <a:effectLst/>
                </p:spPr>
                <p:txBody>
                  <a:bodyPr wrap="none"/>
                  <a:lstStyle/>
                  <a:p>
                    <a:endParaRPr lang="en-US"/>
                  </a:p>
                </p:txBody>
              </p:sp>
            </p:grpSp>
          </p:grpSp>
          <p:grpSp>
            <p:nvGrpSpPr>
              <p:cNvPr id="112697" name="Group 239"/>
              <p:cNvGrpSpPr>
                <a:grpSpLocks/>
              </p:cNvGrpSpPr>
              <p:nvPr/>
            </p:nvGrpSpPr>
            <p:grpSpPr bwMode="auto">
              <a:xfrm>
                <a:off x="2483" y="6960"/>
                <a:ext cx="695" cy="2358"/>
                <a:chOff x="2483" y="6960"/>
                <a:chExt cx="695" cy="2358"/>
              </a:xfrm>
            </p:grpSpPr>
            <p:sp>
              <p:nvSpPr>
                <p:cNvPr id="112878" name="Rectangle 238"/>
                <p:cNvSpPr>
                  <a:spLocks noChangeArrowheads="1"/>
                </p:cNvSpPr>
                <p:nvPr/>
              </p:nvSpPr>
              <p:spPr bwMode="auto">
                <a:xfrm>
                  <a:off x="2483" y="6960"/>
                  <a:ext cx="695" cy="2358"/>
                </a:xfrm>
                <a:prstGeom prst="rect">
                  <a:avLst/>
                </a:prstGeom>
                <a:solidFill>
                  <a:srgbClr val="FFE7A8"/>
                </a:solidFill>
                <a:ln w="9525">
                  <a:noFill/>
                  <a:miter lim="800000"/>
                  <a:headEnd/>
                  <a:tailEnd/>
                </a:ln>
                <a:effectLst/>
              </p:spPr>
              <p:txBody>
                <a:bodyPr wrap="none"/>
                <a:lstStyle/>
                <a:p>
                  <a:endParaRPr lang="en-US"/>
                </a:p>
              </p:txBody>
            </p:sp>
            <p:grpSp>
              <p:nvGrpSpPr>
                <p:cNvPr id="112699" name="Group 237"/>
                <p:cNvGrpSpPr>
                  <a:grpSpLocks/>
                </p:cNvGrpSpPr>
                <p:nvPr/>
              </p:nvGrpSpPr>
              <p:grpSpPr bwMode="auto">
                <a:xfrm>
                  <a:off x="2483" y="6960"/>
                  <a:ext cx="695" cy="2358"/>
                  <a:chOff x="2483" y="6960"/>
                  <a:chExt cx="695" cy="2358"/>
                </a:xfrm>
              </p:grpSpPr>
              <p:sp>
                <p:nvSpPr>
                  <p:cNvPr id="112707" name="Rectangle 67"/>
                  <p:cNvSpPr>
                    <a:spLocks noChangeArrowheads="1" noTextEdit="1"/>
                  </p:cNvSpPr>
                  <p:nvPr/>
                </p:nvSpPr>
                <p:spPr bwMode="auto">
                  <a:xfrm>
                    <a:off x="2483" y="6960"/>
                    <a:ext cx="695" cy="2358"/>
                  </a:xfrm>
                  <a:prstGeom prst="rect">
                    <a:avLst/>
                  </a:prstGeom>
                  <a:solidFill>
                    <a:srgbClr val="FFE7A8"/>
                  </a:solidFill>
                  <a:ln w="9525">
                    <a:noFill/>
                    <a:miter lim="800000"/>
                    <a:headEnd/>
                    <a:tailEnd/>
                  </a:ln>
                  <a:effectLst/>
                </p:spPr>
                <p:txBody>
                  <a:bodyPr anchor="ctr">
                    <a:spAutoFit/>
                  </a:bodyPr>
                  <a:lstStyle/>
                  <a:p>
                    <a:endParaRPr lang="en-US"/>
                  </a:p>
                </p:txBody>
              </p:sp>
              <p:sp>
                <p:nvSpPr>
                  <p:cNvPr id="112876" name="Rectangle 236"/>
                  <p:cNvSpPr>
                    <a:spLocks noChangeArrowheads="1"/>
                  </p:cNvSpPr>
                  <p:nvPr/>
                </p:nvSpPr>
                <p:spPr bwMode="auto">
                  <a:xfrm>
                    <a:off x="2483" y="6960"/>
                    <a:ext cx="695" cy="2358"/>
                  </a:xfrm>
                  <a:prstGeom prst="rect">
                    <a:avLst/>
                  </a:prstGeom>
                  <a:noFill/>
                  <a:ln w="7">
                    <a:solidFill>
                      <a:srgbClr val="A0A0A0"/>
                    </a:solidFill>
                    <a:miter lim="800000"/>
                    <a:headEnd/>
                    <a:tailEnd/>
                  </a:ln>
                  <a:effectLst/>
                </p:spPr>
                <p:txBody>
                  <a:bodyPr wrap="none"/>
                  <a:lstStyle/>
                  <a:p>
                    <a:endParaRPr lang="en-US"/>
                  </a:p>
                </p:txBody>
              </p:sp>
            </p:grpSp>
          </p:grpSp>
          <p:grpSp>
            <p:nvGrpSpPr>
              <p:cNvPr id="112704" name="Group 243"/>
              <p:cNvGrpSpPr>
                <a:grpSpLocks/>
              </p:cNvGrpSpPr>
              <p:nvPr/>
            </p:nvGrpSpPr>
            <p:grpSpPr bwMode="auto">
              <a:xfrm>
                <a:off x="0" y="9318"/>
                <a:ext cx="296" cy="1208"/>
                <a:chOff x="0" y="9318"/>
                <a:chExt cx="296" cy="1208"/>
              </a:xfrm>
            </p:grpSpPr>
            <p:sp>
              <p:nvSpPr>
                <p:cNvPr id="112882" name="Rectangle 242"/>
                <p:cNvSpPr>
                  <a:spLocks noChangeArrowheads="1"/>
                </p:cNvSpPr>
                <p:nvPr/>
              </p:nvSpPr>
              <p:spPr bwMode="auto">
                <a:xfrm>
                  <a:off x="0" y="9318"/>
                  <a:ext cx="296" cy="1208"/>
                </a:xfrm>
                <a:prstGeom prst="rect">
                  <a:avLst/>
                </a:prstGeom>
                <a:solidFill>
                  <a:srgbClr val="FFE7A8"/>
                </a:solidFill>
                <a:ln w="9525">
                  <a:noFill/>
                  <a:miter lim="800000"/>
                  <a:headEnd/>
                  <a:tailEnd/>
                </a:ln>
                <a:effectLst/>
              </p:spPr>
              <p:txBody>
                <a:bodyPr wrap="none"/>
                <a:lstStyle/>
                <a:p>
                  <a:endParaRPr lang="en-US"/>
                </a:p>
              </p:txBody>
            </p:sp>
            <p:grpSp>
              <p:nvGrpSpPr>
                <p:cNvPr id="112706" name="Group 241"/>
                <p:cNvGrpSpPr>
                  <a:grpSpLocks/>
                </p:cNvGrpSpPr>
                <p:nvPr/>
              </p:nvGrpSpPr>
              <p:grpSpPr bwMode="auto">
                <a:xfrm>
                  <a:off x="0" y="9318"/>
                  <a:ext cx="296" cy="1208"/>
                  <a:chOff x="0" y="9318"/>
                  <a:chExt cx="296" cy="1208"/>
                </a:xfrm>
              </p:grpSpPr>
              <p:sp>
                <p:nvSpPr>
                  <p:cNvPr id="112708" name="Rectangle 68"/>
                  <p:cNvSpPr>
                    <a:spLocks noChangeArrowheads="1"/>
                  </p:cNvSpPr>
                  <p:nvPr/>
                </p:nvSpPr>
                <p:spPr bwMode="auto">
                  <a:xfrm>
                    <a:off x="0" y="9318"/>
                    <a:ext cx="296" cy="1208"/>
                  </a:xfrm>
                  <a:prstGeom prst="rect">
                    <a:avLst/>
                  </a:prstGeom>
                  <a:solidFill>
                    <a:srgbClr val="FFE7A8"/>
                  </a:solidFill>
                  <a:ln w="9525">
                    <a:noFill/>
                    <a:miter lim="800000"/>
                    <a:headEnd/>
                    <a:tailEnd/>
                  </a:ln>
                  <a:effectLst/>
                </p:spPr>
                <p:txBody>
                  <a:bodyPr anchor="ctr"/>
                  <a:lstStyle/>
                  <a:p>
                    <a:pPr algn="ctr" eaLnBrk="1" hangingPunct="1"/>
                    <a:r>
                      <a:rPr lang="ko-KR" altLang="de-DE" sz="1200">
                        <a:solidFill>
                          <a:schemeClr val="bg2"/>
                        </a:solidFill>
                        <a:latin typeface="Times New Roman" pitchFamily="18" charset="0"/>
                        <a:ea typeface="굴림" pitchFamily="34" charset="-127"/>
                      </a:rPr>
                      <a:t> </a:t>
                    </a:r>
                    <a:r>
                      <a:rPr lang="de-DE" altLang="ko-KR" sz="1200" b="1">
                        <a:solidFill>
                          <a:schemeClr val="bg2"/>
                        </a:solidFill>
                        <a:latin typeface="Times New Roman" pitchFamily="18" charset="0"/>
                        <a:ea typeface="굴림" pitchFamily="34" charset="-127"/>
                      </a:rPr>
                      <a:t>VI</a:t>
                    </a:r>
                    <a:endParaRPr lang="de-DE" altLang="ko-KR" sz="1200">
                      <a:solidFill>
                        <a:schemeClr val="bg2"/>
                      </a:solidFill>
                      <a:latin typeface="Times New Roman" pitchFamily="18" charset="0"/>
                      <a:ea typeface="굴림" pitchFamily="34" charset="-127"/>
                    </a:endParaRPr>
                  </a:p>
                </p:txBody>
              </p:sp>
              <p:sp>
                <p:nvSpPr>
                  <p:cNvPr id="112880" name="Rectangle 240"/>
                  <p:cNvSpPr>
                    <a:spLocks noChangeArrowheads="1"/>
                  </p:cNvSpPr>
                  <p:nvPr/>
                </p:nvSpPr>
                <p:spPr bwMode="auto">
                  <a:xfrm>
                    <a:off x="0" y="9318"/>
                    <a:ext cx="296" cy="1208"/>
                  </a:xfrm>
                  <a:prstGeom prst="rect">
                    <a:avLst/>
                  </a:prstGeom>
                  <a:noFill/>
                  <a:ln w="7">
                    <a:solidFill>
                      <a:srgbClr val="A0A0A0"/>
                    </a:solidFill>
                    <a:miter lim="800000"/>
                    <a:headEnd/>
                    <a:tailEnd/>
                  </a:ln>
                  <a:effectLst/>
                </p:spPr>
                <p:txBody>
                  <a:bodyPr wrap="none"/>
                  <a:lstStyle/>
                  <a:p>
                    <a:endParaRPr lang="en-US"/>
                  </a:p>
                </p:txBody>
              </p:sp>
            </p:grpSp>
          </p:grpSp>
          <p:grpSp>
            <p:nvGrpSpPr>
              <p:cNvPr id="112711" name="Group 247"/>
              <p:cNvGrpSpPr>
                <a:grpSpLocks/>
              </p:cNvGrpSpPr>
              <p:nvPr/>
            </p:nvGrpSpPr>
            <p:grpSpPr bwMode="auto">
              <a:xfrm>
                <a:off x="296" y="9318"/>
                <a:ext cx="642" cy="1208"/>
                <a:chOff x="296" y="9318"/>
                <a:chExt cx="642" cy="1208"/>
              </a:xfrm>
            </p:grpSpPr>
            <p:sp>
              <p:nvSpPr>
                <p:cNvPr id="112886" name="Rectangle 246"/>
                <p:cNvSpPr>
                  <a:spLocks noChangeArrowheads="1"/>
                </p:cNvSpPr>
                <p:nvPr/>
              </p:nvSpPr>
              <p:spPr bwMode="auto">
                <a:xfrm>
                  <a:off x="296" y="9318"/>
                  <a:ext cx="642" cy="1208"/>
                </a:xfrm>
                <a:prstGeom prst="rect">
                  <a:avLst/>
                </a:prstGeom>
                <a:solidFill>
                  <a:srgbClr val="FFE7A8"/>
                </a:solidFill>
                <a:ln w="9525">
                  <a:noFill/>
                  <a:miter lim="800000"/>
                  <a:headEnd/>
                  <a:tailEnd/>
                </a:ln>
                <a:effectLst/>
              </p:spPr>
              <p:txBody>
                <a:bodyPr wrap="none"/>
                <a:lstStyle/>
                <a:p>
                  <a:endParaRPr lang="en-US"/>
                </a:p>
              </p:txBody>
            </p:sp>
            <p:grpSp>
              <p:nvGrpSpPr>
                <p:cNvPr id="112713" name="Group 245"/>
                <p:cNvGrpSpPr>
                  <a:grpSpLocks/>
                </p:cNvGrpSpPr>
                <p:nvPr/>
              </p:nvGrpSpPr>
              <p:grpSpPr bwMode="auto">
                <a:xfrm>
                  <a:off x="296" y="9318"/>
                  <a:ext cx="642" cy="1208"/>
                  <a:chOff x="296" y="9318"/>
                  <a:chExt cx="642" cy="1208"/>
                </a:xfrm>
              </p:grpSpPr>
              <p:sp>
                <p:nvSpPr>
                  <p:cNvPr id="112709" name="Rectangle 69"/>
                  <p:cNvSpPr>
                    <a:spLocks noChangeArrowheads="1"/>
                  </p:cNvSpPr>
                  <p:nvPr/>
                </p:nvSpPr>
                <p:spPr bwMode="auto">
                  <a:xfrm>
                    <a:off x="296" y="9318"/>
                    <a:ext cx="642" cy="1208"/>
                  </a:xfrm>
                  <a:prstGeom prst="rect">
                    <a:avLst/>
                  </a:prstGeom>
                  <a:solidFill>
                    <a:srgbClr val="FFE7A8"/>
                  </a:solidFill>
                  <a:ln w="9525">
                    <a:noFill/>
                    <a:miter lim="800000"/>
                    <a:headEnd/>
                    <a:tailEnd/>
                  </a:ln>
                  <a:effectLst/>
                </p:spPr>
                <p:txBody>
                  <a:bodyPr anchor="ctr"/>
                  <a:lstStyle/>
                  <a:p>
                    <a:pPr algn="ctr" eaLnBrk="1" hangingPunct="1"/>
                    <a:r>
                      <a:rPr lang="de-DE" altLang="ko-KR" sz="1200">
                        <a:solidFill>
                          <a:schemeClr val="bg2"/>
                        </a:solidFill>
                        <a:latin typeface="Times New Roman" pitchFamily="18" charset="0"/>
                        <a:ea typeface="굴림" pitchFamily="34" charset="-127"/>
                      </a:rPr>
                      <a:t>Abducens</a:t>
                    </a:r>
                  </a:p>
                </p:txBody>
              </p:sp>
              <p:sp>
                <p:nvSpPr>
                  <p:cNvPr id="112884" name="Rectangle 244"/>
                  <p:cNvSpPr>
                    <a:spLocks noChangeArrowheads="1"/>
                  </p:cNvSpPr>
                  <p:nvPr/>
                </p:nvSpPr>
                <p:spPr bwMode="auto">
                  <a:xfrm>
                    <a:off x="296" y="9318"/>
                    <a:ext cx="642" cy="1208"/>
                  </a:xfrm>
                  <a:prstGeom prst="rect">
                    <a:avLst/>
                  </a:prstGeom>
                  <a:noFill/>
                  <a:ln w="7">
                    <a:solidFill>
                      <a:srgbClr val="A0A0A0"/>
                    </a:solidFill>
                    <a:miter lim="800000"/>
                    <a:headEnd/>
                    <a:tailEnd/>
                  </a:ln>
                  <a:effectLst/>
                </p:spPr>
                <p:txBody>
                  <a:bodyPr wrap="none"/>
                  <a:lstStyle/>
                  <a:p>
                    <a:endParaRPr lang="en-US"/>
                  </a:p>
                </p:txBody>
              </p:sp>
            </p:grpSp>
          </p:grpSp>
          <p:grpSp>
            <p:nvGrpSpPr>
              <p:cNvPr id="112718" name="Group 251"/>
              <p:cNvGrpSpPr>
                <a:grpSpLocks/>
              </p:cNvGrpSpPr>
              <p:nvPr/>
            </p:nvGrpSpPr>
            <p:grpSpPr bwMode="auto">
              <a:xfrm>
                <a:off x="938" y="9318"/>
                <a:ext cx="557" cy="1208"/>
                <a:chOff x="938" y="9318"/>
                <a:chExt cx="557" cy="1208"/>
              </a:xfrm>
            </p:grpSpPr>
            <p:sp>
              <p:nvSpPr>
                <p:cNvPr id="112890" name="Rectangle 250"/>
                <p:cNvSpPr>
                  <a:spLocks noChangeArrowheads="1"/>
                </p:cNvSpPr>
                <p:nvPr/>
              </p:nvSpPr>
              <p:spPr bwMode="auto">
                <a:xfrm>
                  <a:off x="938" y="9318"/>
                  <a:ext cx="557" cy="1208"/>
                </a:xfrm>
                <a:prstGeom prst="rect">
                  <a:avLst/>
                </a:prstGeom>
                <a:solidFill>
                  <a:srgbClr val="FFE7A8"/>
                </a:solidFill>
                <a:ln w="9525">
                  <a:noFill/>
                  <a:miter lim="800000"/>
                  <a:headEnd/>
                  <a:tailEnd/>
                </a:ln>
                <a:effectLst/>
              </p:spPr>
              <p:txBody>
                <a:bodyPr wrap="none"/>
                <a:lstStyle/>
                <a:p>
                  <a:endParaRPr lang="en-US"/>
                </a:p>
              </p:txBody>
            </p:sp>
            <p:grpSp>
              <p:nvGrpSpPr>
                <p:cNvPr id="112719" name="Group 249"/>
                <p:cNvGrpSpPr>
                  <a:grpSpLocks/>
                </p:cNvGrpSpPr>
                <p:nvPr/>
              </p:nvGrpSpPr>
              <p:grpSpPr bwMode="auto">
                <a:xfrm>
                  <a:off x="938" y="9318"/>
                  <a:ext cx="557" cy="1208"/>
                  <a:chOff x="938" y="9318"/>
                  <a:chExt cx="557" cy="1208"/>
                </a:xfrm>
              </p:grpSpPr>
              <p:sp>
                <p:nvSpPr>
                  <p:cNvPr id="112710" name="Rectangle 70"/>
                  <p:cNvSpPr>
                    <a:spLocks noChangeArrowheads="1"/>
                  </p:cNvSpPr>
                  <p:nvPr/>
                </p:nvSpPr>
                <p:spPr bwMode="auto">
                  <a:xfrm>
                    <a:off x="938" y="9318"/>
                    <a:ext cx="557" cy="1208"/>
                  </a:xfrm>
                  <a:prstGeom prst="rect">
                    <a:avLst/>
                  </a:prstGeom>
                  <a:solidFill>
                    <a:srgbClr val="FFE7A8"/>
                  </a:solidFill>
                  <a:ln w="9525">
                    <a:noFill/>
                    <a:miter lim="800000"/>
                    <a:headEnd/>
                    <a:tailEnd/>
                  </a:ln>
                  <a:effectLst/>
                </p:spPr>
                <p:txBody>
                  <a:bodyPr anchor="ctr"/>
                  <a:lstStyle/>
                  <a:p>
                    <a:pPr algn="ctr" eaLnBrk="1" hangingPunct="1"/>
                    <a:r>
                      <a:rPr lang="ko-KR" altLang="de-DE" sz="1200">
                        <a:solidFill>
                          <a:schemeClr val="bg2"/>
                        </a:solidFill>
                        <a:latin typeface="Times New Roman" pitchFamily="18" charset="0"/>
                        <a:ea typeface="굴림" pitchFamily="34" charset="-127"/>
                      </a:rPr>
                      <a:t> </a:t>
                    </a:r>
                    <a:r>
                      <a:rPr lang="de-DE" altLang="ko-KR" sz="1200">
                        <a:solidFill>
                          <a:schemeClr val="bg2"/>
                        </a:solidFill>
                        <a:latin typeface="Times New Roman" pitchFamily="18" charset="0"/>
                        <a:ea typeface="굴림" pitchFamily="34" charset="-127"/>
                      </a:rPr>
                      <a:t>Proprioception     </a:t>
                    </a:r>
                  </a:p>
                </p:txBody>
              </p:sp>
              <p:sp>
                <p:nvSpPr>
                  <p:cNvPr id="112888" name="Rectangle 248"/>
                  <p:cNvSpPr>
                    <a:spLocks noChangeArrowheads="1"/>
                  </p:cNvSpPr>
                  <p:nvPr/>
                </p:nvSpPr>
                <p:spPr bwMode="auto">
                  <a:xfrm>
                    <a:off x="938" y="9318"/>
                    <a:ext cx="557" cy="1208"/>
                  </a:xfrm>
                  <a:prstGeom prst="rect">
                    <a:avLst/>
                  </a:prstGeom>
                  <a:noFill/>
                  <a:ln w="7">
                    <a:solidFill>
                      <a:srgbClr val="A0A0A0"/>
                    </a:solidFill>
                    <a:miter lim="800000"/>
                    <a:headEnd/>
                    <a:tailEnd/>
                  </a:ln>
                  <a:effectLst/>
                </p:spPr>
                <p:txBody>
                  <a:bodyPr wrap="none"/>
                  <a:lstStyle/>
                  <a:p>
                    <a:endParaRPr lang="en-US"/>
                  </a:p>
                </p:txBody>
              </p:sp>
            </p:grpSp>
          </p:grpSp>
          <p:grpSp>
            <p:nvGrpSpPr>
              <p:cNvPr id="112721" name="Group 255"/>
              <p:cNvGrpSpPr>
                <a:grpSpLocks/>
              </p:cNvGrpSpPr>
              <p:nvPr/>
            </p:nvGrpSpPr>
            <p:grpSpPr bwMode="auto">
              <a:xfrm>
                <a:off x="1495" y="9318"/>
                <a:ext cx="988" cy="1208"/>
                <a:chOff x="1495" y="9318"/>
                <a:chExt cx="988" cy="1208"/>
              </a:xfrm>
            </p:grpSpPr>
            <p:sp>
              <p:nvSpPr>
                <p:cNvPr id="112894" name="Rectangle 254"/>
                <p:cNvSpPr>
                  <a:spLocks noChangeArrowheads="1"/>
                </p:cNvSpPr>
                <p:nvPr/>
              </p:nvSpPr>
              <p:spPr bwMode="auto">
                <a:xfrm>
                  <a:off x="1495" y="9318"/>
                  <a:ext cx="988" cy="1208"/>
                </a:xfrm>
                <a:prstGeom prst="rect">
                  <a:avLst/>
                </a:prstGeom>
                <a:solidFill>
                  <a:srgbClr val="FFE7A8"/>
                </a:solidFill>
                <a:ln w="9525">
                  <a:noFill/>
                  <a:miter lim="800000"/>
                  <a:headEnd/>
                  <a:tailEnd/>
                </a:ln>
                <a:effectLst/>
              </p:spPr>
              <p:txBody>
                <a:bodyPr wrap="none"/>
                <a:lstStyle/>
                <a:p>
                  <a:endParaRPr lang="en-US"/>
                </a:p>
              </p:txBody>
            </p:sp>
            <p:grpSp>
              <p:nvGrpSpPr>
                <p:cNvPr id="112723" name="Group 253"/>
                <p:cNvGrpSpPr>
                  <a:grpSpLocks/>
                </p:cNvGrpSpPr>
                <p:nvPr/>
              </p:nvGrpSpPr>
              <p:grpSpPr bwMode="auto">
                <a:xfrm>
                  <a:off x="1495" y="9318"/>
                  <a:ext cx="988" cy="1208"/>
                  <a:chOff x="1495" y="9318"/>
                  <a:chExt cx="988" cy="1208"/>
                </a:xfrm>
              </p:grpSpPr>
              <p:sp>
                <p:nvSpPr>
                  <p:cNvPr id="112712" name="Rectangle 72"/>
                  <p:cNvSpPr>
                    <a:spLocks noChangeArrowheads="1"/>
                  </p:cNvSpPr>
                  <p:nvPr/>
                </p:nvSpPr>
                <p:spPr bwMode="auto">
                  <a:xfrm>
                    <a:off x="1495" y="9318"/>
                    <a:ext cx="988" cy="1208"/>
                  </a:xfrm>
                  <a:prstGeom prst="rect">
                    <a:avLst/>
                  </a:prstGeom>
                  <a:solidFill>
                    <a:srgbClr val="FFE7A8"/>
                  </a:solidFill>
                  <a:ln w="9525">
                    <a:noFill/>
                    <a:miter lim="800000"/>
                    <a:headEnd/>
                    <a:tailEnd/>
                  </a:ln>
                  <a:effectLst/>
                </p:spPr>
                <p:txBody>
                  <a:bodyPr anchor="ctr"/>
                  <a:lstStyle/>
                  <a:p>
                    <a:pPr algn="ctr" eaLnBrk="1" hangingPunct="1"/>
                    <a:r>
                      <a:rPr lang="ko-KR" altLang="de-DE" sz="1200">
                        <a:solidFill>
                          <a:schemeClr val="bg2"/>
                        </a:solidFill>
                        <a:latin typeface="Times New Roman" pitchFamily="18" charset="0"/>
                        <a:ea typeface="굴림" pitchFamily="34" charset="-127"/>
                        <a:hlinkClick r:id="rId3"/>
                      </a:rPr>
                      <a:t> 1 </a:t>
                    </a:r>
                    <a:r>
                      <a:rPr lang="de-DE" altLang="ko-KR" sz="1200">
                        <a:solidFill>
                          <a:schemeClr val="bg2"/>
                        </a:solidFill>
                        <a:latin typeface="Times New Roman" pitchFamily="18" charset="0"/>
                        <a:ea typeface="굴림" pitchFamily="34" charset="-127"/>
                        <a:hlinkClick r:id="rId3"/>
                      </a:rPr>
                      <a:t>Extrinsic eye muscle (Lat. rectus)</a:t>
                    </a:r>
                    <a:r>
                      <a:rPr lang="de-DE" altLang="ko-KR" sz="1200">
                        <a:solidFill>
                          <a:schemeClr val="bg2"/>
                        </a:solidFill>
                        <a:latin typeface="Times New Roman" pitchFamily="18" charset="0"/>
                        <a:ea typeface="굴림" pitchFamily="34" charset="-127"/>
                      </a:rPr>
                      <a:t>     </a:t>
                    </a:r>
                  </a:p>
                </p:txBody>
              </p:sp>
              <p:sp>
                <p:nvSpPr>
                  <p:cNvPr id="112892" name="Rectangle 252"/>
                  <p:cNvSpPr>
                    <a:spLocks noChangeArrowheads="1"/>
                  </p:cNvSpPr>
                  <p:nvPr/>
                </p:nvSpPr>
                <p:spPr bwMode="auto">
                  <a:xfrm>
                    <a:off x="1495" y="9318"/>
                    <a:ext cx="988" cy="1208"/>
                  </a:xfrm>
                  <a:prstGeom prst="rect">
                    <a:avLst/>
                  </a:prstGeom>
                  <a:noFill/>
                  <a:ln w="7">
                    <a:solidFill>
                      <a:srgbClr val="A0A0A0"/>
                    </a:solidFill>
                    <a:miter lim="800000"/>
                    <a:headEnd/>
                    <a:tailEnd/>
                  </a:ln>
                  <a:effectLst/>
                </p:spPr>
                <p:txBody>
                  <a:bodyPr wrap="none"/>
                  <a:lstStyle/>
                  <a:p>
                    <a:endParaRPr lang="en-US"/>
                  </a:p>
                </p:txBody>
              </p:sp>
            </p:grpSp>
          </p:grpSp>
          <p:grpSp>
            <p:nvGrpSpPr>
              <p:cNvPr id="112727" name="Group 259"/>
              <p:cNvGrpSpPr>
                <a:grpSpLocks/>
              </p:cNvGrpSpPr>
              <p:nvPr/>
            </p:nvGrpSpPr>
            <p:grpSpPr bwMode="auto">
              <a:xfrm>
                <a:off x="2483" y="9318"/>
                <a:ext cx="695" cy="1208"/>
                <a:chOff x="2483" y="9318"/>
                <a:chExt cx="695" cy="1208"/>
              </a:xfrm>
            </p:grpSpPr>
            <p:sp>
              <p:nvSpPr>
                <p:cNvPr id="112898" name="Rectangle 258"/>
                <p:cNvSpPr>
                  <a:spLocks noChangeArrowheads="1"/>
                </p:cNvSpPr>
                <p:nvPr/>
              </p:nvSpPr>
              <p:spPr bwMode="auto">
                <a:xfrm>
                  <a:off x="2483" y="9318"/>
                  <a:ext cx="695" cy="1208"/>
                </a:xfrm>
                <a:prstGeom prst="rect">
                  <a:avLst/>
                </a:prstGeom>
                <a:solidFill>
                  <a:srgbClr val="FFE7A8"/>
                </a:solidFill>
                <a:ln w="9525">
                  <a:noFill/>
                  <a:miter lim="800000"/>
                  <a:headEnd/>
                  <a:tailEnd/>
                </a:ln>
                <a:effectLst/>
              </p:spPr>
              <p:txBody>
                <a:bodyPr wrap="none"/>
                <a:lstStyle/>
                <a:p>
                  <a:endParaRPr lang="en-US"/>
                </a:p>
              </p:txBody>
            </p:sp>
            <p:grpSp>
              <p:nvGrpSpPr>
                <p:cNvPr id="112733" name="Group 257"/>
                <p:cNvGrpSpPr>
                  <a:grpSpLocks/>
                </p:cNvGrpSpPr>
                <p:nvPr/>
              </p:nvGrpSpPr>
              <p:grpSpPr bwMode="auto">
                <a:xfrm>
                  <a:off x="2483" y="9318"/>
                  <a:ext cx="695" cy="1208"/>
                  <a:chOff x="2483" y="9318"/>
                  <a:chExt cx="695" cy="1208"/>
                </a:xfrm>
              </p:grpSpPr>
              <p:sp>
                <p:nvSpPr>
                  <p:cNvPr id="112714" name="Rectangle 74"/>
                  <p:cNvSpPr>
                    <a:spLocks noChangeArrowheads="1" noTextEdit="1"/>
                  </p:cNvSpPr>
                  <p:nvPr/>
                </p:nvSpPr>
                <p:spPr bwMode="auto">
                  <a:xfrm>
                    <a:off x="2483" y="9318"/>
                    <a:ext cx="695" cy="1208"/>
                  </a:xfrm>
                  <a:prstGeom prst="rect">
                    <a:avLst/>
                  </a:prstGeom>
                  <a:solidFill>
                    <a:srgbClr val="FFE7A8"/>
                  </a:solidFill>
                  <a:ln w="9525">
                    <a:noFill/>
                    <a:miter lim="800000"/>
                    <a:headEnd/>
                    <a:tailEnd/>
                  </a:ln>
                  <a:effectLst/>
                </p:spPr>
                <p:txBody>
                  <a:bodyPr anchor="ctr">
                    <a:spAutoFit/>
                  </a:bodyPr>
                  <a:lstStyle/>
                  <a:p>
                    <a:endParaRPr lang="en-US"/>
                  </a:p>
                </p:txBody>
              </p:sp>
              <p:sp>
                <p:nvSpPr>
                  <p:cNvPr id="112896" name="Rectangle 256"/>
                  <p:cNvSpPr>
                    <a:spLocks noChangeArrowheads="1"/>
                  </p:cNvSpPr>
                  <p:nvPr/>
                </p:nvSpPr>
                <p:spPr bwMode="auto">
                  <a:xfrm>
                    <a:off x="2483" y="9318"/>
                    <a:ext cx="695" cy="1208"/>
                  </a:xfrm>
                  <a:prstGeom prst="rect">
                    <a:avLst/>
                  </a:prstGeom>
                  <a:noFill/>
                  <a:ln w="7">
                    <a:solidFill>
                      <a:srgbClr val="A0A0A0"/>
                    </a:solidFill>
                    <a:miter lim="800000"/>
                    <a:headEnd/>
                    <a:tailEnd/>
                  </a:ln>
                  <a:effectLst/>
                </p:spPr>
                <p:txBody>
                  <a:bodyPr wrap="none"/>
                  <a:lstStyle/>
                  <a:p>
                    <a:endParaRPr lang="en-US"/>
                  </a:p>
                </p:txBody>
              </p:sp>
            </p:grpSp>
          </p:grpSp>
          <p:grpSp>
            <p:nvGrpSpPr>
              <p:cNvPr id="112735" name="Group 263"/>
              <p:cNvGrpSpPr>
                <a:grpSpLocks/>
              </p:cNvGrpSpPr>
              <p:nvPr/>
            </p:nvGrpSpPr>
            <p:grpSpPr bwMode="auto">
              <a:xfrm>
                <a:off x="0" y="10526"/>
                <a:ext cx="296" cy="1898"/>
                <a:chOff x="0" y="10526"/>
                <a:chExt cx="296" cy="1898"/>
              </a:xfrm>
            </p:grpSpPr>
            <p:sp>
              <p:nvSpPr>
                <p:cNvPr id="112902" name="Rectangle 262"/>
                <p:cNvSpPr>
                  <a:spLocks noChangeArrowheads="1"/>
                </p:cNvSpPr>
                <p:nvPr/>
              </p:nvSpPr>
              <p:spPr bwMode="auto">
                <a:xfrm>
                  <a:off x="0" y="10526"/>
                  <a:ext cx="296" cy="1898"/>
                </a:xfrm>
                <a:prstGeom prst="rect">
                  <a:avLst/>
                </a:prstGeom>
                <a:solidFill>
                  <a:srgbClr val="FFE7A8"/>
                </a:solidFill>
                <a:ln w="9525">
                  <a:noFill/>
                  <a:miter lim="800000"/>
                  <a:headEnd/>
                  <a:tailEnd/>
                </a:ln>
                <a:effectLst/>
              </p:spPr>
              <p:txBody>
                <a:bodyPr wrap="none"/>
                <a:lstStyle/>
                <a:p>
                  <a:endParaRPr lang="en-US"/>
                </a:p>
              </p:txBody>
            </p:sp>
            <p:grpSp>
              <p:nvGrpSpPr>
                <p:cNvPr id="112737" name="Group 261"/>
                <p:cNvGrpSpPr>
                  <a:grpSpLocks/>
                </p:cNvGrpSpPr>
                <p:nvPr/>
              </p:nvGrpSpPr>
              <p:grpSpPr bwMode="auto">
                <a:xfrm>
                  <a:off x="0" y="10526"/>
                  <a:ext cx="296" cy="1898"/>
                  <a:chOff x="0" y="10526"/>
                  <a:chExt cx="296" cy="1898"/>
                </a:xfrm>
              </p:grpSpPr>
              <p:sp>
                <p:nvSpPr>
                  <p:cNvPr id="112715" name="Rectangle 75"/>
                  <p:cNvSpPr>
                    <a:spLocks noChangeArrowheads="1"/>
                  </p:cNvSpPr>
                  <p:nvPr/>
                </p:nvSpPr>
                <p:spPr bwMode="auto">
                  <a:xfrm>
                    <a:off x="0" y="10526"/>
                    <a:ext cx="296" cy="1898"/>
                  </a:xfrm>
                  <a:prstGeom prst="rect">
                    <a:avLst/>
                  </a:prstGeom>
                  <a:solidFill>
                    <a:srgbClr val="FFE7A8"/>
                  </a:solidFill>
                  <a:ln w="9525">
                    <a:noFill/>
                    <a:miter lim="800000"/>
                    <a:headEnd/>
                    <a:tailEnd/>
                  </a:ln>
                  <a:effectLst/>
                </p:spPr>
                <p:txBody>
                  <a:bodyPr anchor="ctr"/>
                  <a:lstStyle/>
                  <a:p>
                    <a:pPr algn="ctr" eaLnBrk="1" hangingPunct="1"/>
                    <a:r>
                      <a:rPr lang="ko-KR" altLang="de-DE" sz="1200">
                        <a:solidFill>
                          <a:schemeClr val="bg2"/>
                        </a:solidFill>
                        <a:latin typeface="Times New Roman" pitchFamily="18" charset="0"/>
                        <a:ea typeface="굴림" pitchFamily="34" charset="-127"/>
                      </a:rPr>
                      <a:t> </a:t>
                    </a:r>
                    <a:r>
                      <a:rPr lang="de-DE" altLang="ko-KR" sz="1200" b="1">
                        <a:solidFill>
                          <a:schemeClr val="bg2"/>
                        </a:solidFill>
                        <a:latin typeface="Times New Roman" pitchFamily="18" charset="0"/>
                        <a:ea typeface="굴림" pitchFamily="34" charset="-127"/>
                      </a:rPr>
                      <a:t>VII</a:t>
                    </a:r>
                    <a:endParaRPr lang="de-DE" altLang="ko-KR" sz="1200">
                      <a:solidFill>
                        <a:schemeClr val="bg2"/>
                      </a:solidFill>
                      <a:latin typeface="Times New Roman" pitchFamily="18" charset="0"/>
                      <a:ea typeface="굴림" pitchFamily="34" charset="-127"/>
                    </a:endParaRPr>
                  </a:p>
                </p:txBody>
              </p:sp>
              <p:sp>
                <p:nvSpPr>
                  <p:cNvPr id="112900" name="Rectangle 260"/>
                  <p:cNvSpPr>
                    <a:spLocks noChangeArrowheads="1"/>
                  </p:cNvSpPr>
                  <p:nvPr/>
                </p:nvSpPr>
                <p:spPr bwMode="auto">
                  <a:xfrm>
                    <a:off x="0" y="10526"/>
                    <a:ext cx="296" cy="1898"/>
                  </a:xfrm>
                  <a:prstGeom prst="rect">
                    <a:avLst/>
                  </a:prstGeom>
                  <a:noFill/>
                  <a:ln w="7">
                    <a:solidFill>
                      <a:srgbClr val="A0A0A0"/>
                    </a:solidFill>
                    <a:miter lim="800000"/>
                    <a:headEnd/>
                    <a:tailEnd/>
                  </a:ln>
                  <a:effectLst/>
                </p:spPr>
                <p:txBody>
                  <a:bodyPr wrap="none"/>
                  <a:lstStyle/>
                  <a:p>
                    <a:endParaRPr lang="en-US"/>
                  </a:p>
                </p:txBody>
              </p:sp>
            </p:grpSp>
          </p:grpSp>
          <p:grpSp>
            <p:nvGrpSpPr>
              <p:cNvPr id="112761" name="Group 267"/>
              <p:cNvGrpSpPr>
                <a:grpSpLocks/>
              </p:cNvGrpSpPr>
              <p:nvPr/>
            </p:nvGrpSpPr>
            <p:grpSpPr bwMode="auto">
              <a:xfrm>
                <a:off x="296" y="10526"/>
                <a:ext cx="642" cy="1898"/>
                <a:chOff x="296" y="10526"/>
                <a:chExt cx="642" cy="1898"/>
              </a:xfrm>
            </p:grpSpPr>
            <p:sp>
              <p:nvSpPr>
                <p:cNvPr id="112906" name="Rectangle 266"/>
                <p:cNvSpPr>
                  <a:spLocks noChangeArrowheads="1"/>
                </p:cNvSpPr>
                <p:nvPr/>
              </p:nvSpPr>
              <p:spPr bwMode="auto">
                <a:xfrm>
                  <a:off x="296" y="10526"/>
                  <a:ext cx="642" cy="1898"/>
                </a:xfrm>
                <a:prstGeom prst="rect">
                  <a:avLst/>
                </a:prstGeom>
                <a:solidFill>
                  <a:srgbClr val="FFE7A8"/>
                </a:solidFill>
                <a:ln w="9525">
                  <a:noFill/>
                  <a:miter lim="800000"/>
                  <a:headEnd/>
                  <a:tailEnd/>
                </a:ln>
                <a:effectLst/>
              </p:spPr>
              <p:txBody>
                <a:bodyPr wrap="none"/>
                <a:lstStyle/>
                <a:p>
                  <a:endParaRPr lang="en-US"/>
                </a:p>
              </p:txBody>
            </p:sp>
            <p:grpSp>
              <p:nvGrpSpPr>
                <p:cNvPr id="112763" name="Group 265"/>
                <p:cNvGrpSpPr>
                  <a:grpSpLocks/>
                </p:cNvGrpSpPr>
                <p:nvPr/>
              </p:nvGrpSpPr>
              <p:grpSpPr bwMode="auto">
                <a:xfrm>
                  <a:off x="296" y="10526"/>
                  <a:ext cx="642" cy="1898"/>
                  <a:chOff x="296" y="10526"/>
                  <a:chExt cx="642" cy="1898"/>
                </a:xfrm>
              </p:grpSpPr>
              <p:sp>
                <p:nvSpPr>
                  <p:cNvPr id="112716" name="Rectangle 76"/>
                  <p:cNvSpPr>
                    <a:spLocks noChangeArrowheads="1"/>
                  </p:cNvSpPr>
                  <p:nvPr/>
                </p:nvSpPr>
                <p:spPr bwMode="auto">
                  <a:xfrm>
                    <a:off x="296" y="10526"/>
                    <a:ext cx="642" cy="1898"/>
                  </a:xfrm>
                  <a:prstGeom prst="rect">
                    <a:avLst/>
                  </a:prstGeom>
                  <a:solidFill>
                    <a:srgbClr val="FFE7A8"/>
                  </a:solidFill>
                  <a:ln w="9525">
                    <a:noFill/>
                    <a:miter lim="800000"/>
                    <a:headEnd/>
                    <a:tailEnd/>
                  </a:ln>
                  <a:effectLst/>
                </p:spPr>
                <p:txBody>
                  <a:bodyPr anchor="ctr"/>
                  <a:lstStyle/>
                  <a:p>
                    <a:pPr algn="ctr" eaLnBrk="1" hangingPunct="1"/>
                    <a:r>
                      <a:rPr lang="ko-KR" altLang="de-DE" sz="1200">
                        <a:solidFill>
                          <a:schemeClr val="bg2"/>
                        </a:solidFill>
                        <a:latin typeface="Times New Roman" pitchFamily="18" charset="0"/>
                        <a:ea typeface="굴림" pitchFamily="34" charset="-127"/>
                      </a:rPr>
                      <a:t> </a:t>
                    </a:r>
                    <a:r>
                      <a:rPr lang="de-DE" altLang="ko-KR" sz="1200">
                        <a:solidFill>
                          <a:schemeClr val="bg2"/>
                        </a:solidFill>
                        <a:latin typeface="Times New Roman" pitchFamily="18" charset="0"/>
                        <a:ea typeface="굴림" pitchFamily="34" charset="-127"/>
                      </a:rPr>
                      <a:t>Facial</a:t>
                    </a:r>
                  </a:p>
                </p:txBody>
              </p:sp>
              <p:sp>
                <p:nvSpPr>
                  <p:cNvPr id="112904" name="Rectangle 264"/>
                  <p:cNvSpPr>
                    <a:spLocks noChangeArrowheads="1"/>
                  </p:cNvSpPr>
                  <p:nvPr/>
                </p:nvSpPr>
                <p:spPr bwMode="auto">
                  <a:xfrm>
                    <a:off x="296" y="10526"/>
                    <a:ext cx="642" cy="1898"/>
                  </a:xfrm>
                  <a:prstGeom prst="rect">
                    <a:avLst/>
                  </a:prstGeom>
                  <a:noFill/>
                  <a:ln w="7">
                    <a:solidFill>
                      <a:srgbClr val="A0A0A0"/>
                    </a:solidFill>
                    <a:miter lim="800000"/>
                    <a:headEnd/>
                    <a:tailEnd/>
                  </a:ln>
                  <a:effectLst/>
                </p:spPr>
                <p:txBody>
                  <a:bodyPr wrap="none"/>
                  <a:lstStyle/>
                  <a:p>
                    <a:endParaRPr lang="en-US"/>
                  </a:p>
                </p:txBody>
              </p:sp>
            </p:grpSp>
          </p:grpSp>
          <p:grpSp>
            <p:nvGrpSpPr>
              <p:cNvPr id="112765" name="Group 271"/>
              <p:cNvGrpSpPr>
                <a:grpSpLocks/>
              </p:cNvGrpSpPr>
              <p:nvPr/>
            </p:nvGrpSpPr>
            <p:grpSpPr bwMode="auto">
              <a:xfrm>
                <a:off x="938" y="10526"/>
                <a:ext cx="557" cy="1898"/>
                <a:chOff x="938" y="10526"/>
                <a:chExt cx="557" cy="1898"/>
              </a:xfrm>
            </p:grpSpPr>
            <p:sp>
              <p:nvSpPr>
                <p:cNvPr id="112910" name="Rectangle 270"/>
                <p:cNvSpPr>
                  <a:spLocks noChangeArrowheads="1"/>
                </p:cNvSpPr>
                <p:nvPr/>
              </p:nvSpPr>
              <p:spPr bwMode="auto">
                <a:xfrm>
                  <a:off x="938" y="10526"/>
                  <a:ext cx="557" cy="1898"/>
                </a:xfrm>
                <a:prstGeom prst="rect">
                  <a:avLst/>
                </a:prstGeom>
                <a:solidFill>
                  <a:srgbClr val="FFE7A8"/>
                </a:solidFill>
                <a:ln w="9525">
                  <a:noFill/>
                  <a:miter lim="800000"/>
                  <a:headEnd/>
                  <a:tailEnd/>
                </a:ln>
                <a:effectLst/>
              </p:spPr>
              <p:txBody>
                <a:bodyPr wrap="none"/>
                <a:lstStyle/>
                <a:p>
                  <a:endParaRPr lang="en-US"/>
                </a:p>
              </p:txBody>
            </p:sp>
            <p:grpSp>
              <p:nvGrpSpPr>
                <p:cNvPr id="112767" name="Group 269"/>
                <p:cNvGrpSpPr>
                  <a:grpSpLocks/>
                </p:cNvGrpSpPr>
                <p:nvPr/>
              </p:nvGrpSpPr>
              <p:grpSpPr bwMode="auto">
                <a:xfrm>
                  <a:off x="938" y="10526"/>
                  <a:ext cx="557" cy="1898"/>
                  <a:chOff x="938" y="10526"/>
                  <a:chExt cx="557" cy="1898"/>
                </a:xfrm>
              </p:grpSpPr>
              <p:sp>
                <p:nvSpPr>
                  <p:cNvPr id="112717" name="Rectangle 77"/>
                  <p:cNvSpPr>
                    <a:spLocks noChangeArrowheads="1"/>
                  </p:cNvSpPr>
                  <p:nvPr/>
                </p:nvSpPr>
                <p:spPr bwMode="auto">
                  <a:xfrm>
                    <a:off x="938" y="10526"/>
                    <a:ext cx="557" cy="1898"/>
                  </a:xfrm>
                  <a:prstGeom prst="rect">
                    <a:avLst/>
                  </a:prstGeom>
                  <a:solidFill>
                    <a:srgbClr val="FFE7A8"/>
                  </a:solidFill>
                  <a:ln w="9525">
                    <a:noFill/>
                    <a:miter lim="800000"/>
                    <a:headEnd/>
                    <a:tailEnd/>
                  </a:ln>
                  <a:effectLst/>
                </p:spPr>
                <p:txBody>
                  <a:bodyPr anchor="ctr"/>
                  <a:lstStyle/>
                  <a:p>
                    <a:pPr algn="ctr" eaLnBrk="1" hangingPunct="1"/>
                    <a:r>
                      <a:rPr lang="ko-KR" altLang="de-DE" sz="1200">
                        <a:solidFill>
                          <a:schemeClr val="bg2"/>
                        </a:solidFill>
                        <a:latin typeface="Times New Roman" pitchFamily="18" charset="0"/>
                        <a:ea typeface="굴림" pitchFamily="34" charset="-127"/>
                      </a:rPr>
                      <a:t> </a:t>
                    </a:r>
                    <a:r>
                      <a:rPr lang="de-DE" altLang="ko-KR" sz="1200">
                        <a:solidFill>
                          <a:schemeClr val="bg2"/>
                        </a:solidFill>
                        <a:latin typeface="Times New Roman" pitchFamily="18" charset="0"/>
                        <a:ea typeface="굴림" pitchFamily="34" charset="-127"/>
                      </a:rPr>
                      <a:t>Taste</a:t>
                    </a:r>
                    <a:br>
                      <a:rPr lang="de-DE" altLang="ko-KR" sz="1200">
                        <a:solidFill>
                          <a:schemeClr val="bg2"/>
                        </a:solidFill>
                        <a:latin typeface="Times New Roman" pitchFamily="18" charset="0"/>
                        <a:ea typeface="굴림" pitchFamily="34" charset="-127"/>
                      </a:rPr>
                    </a:br>
                    <a:r>
                      <a:rPr lang="de-DE" altLang="ko-KR" sz="1200">
                        <a:solidFill>
                          <a:schemeClr val="bg2"/>
                        </a:solidFill>
                        <a:latin typeface="Times New Roman" pitchFamily="18" charset="0"/>
                        <a:ea typeface="굴림" pitchFamily="34" charset="-127"/>
                      </a:rPr>
                      <a:t>Proprioception</a:t>
                    </a:r>
                    <a:br>
                      <a:rPr lang="de-DE" altLang="ko-KR" sz="1200">
                        <a:solidFill>
                          <a:schemeClr val="bg2"/>
                        </a:solidFill>
                        <a:latin typeface="Times New Roman" pitchFamily="18" charset="0"/>
                        <a:ea typeface="굴림" pitchFamily="34" charset="-127"/>
                      </a:rPr>
                    </a:br>
                    <a:r>
                      <a:rPr lang="de-DE" altLang="ko-KR" sz="1200">
                        <a:solidFill>
                          <a:schemeClr val="bg2"/>
                        </a:solidFill>
                        <a:latin typeface="Times New Roman" pitchFamily="18" charset="0"/>
                        <a:ea typeface="굴림" pitchFamily="34" charset="-127"/>
                      </a:rPr>
                      <a:t>     </a:t>
                    </a:r>
                    <a:br>
                      <a:rPr lang="de-DE" altLang="ko-KR" sz="1200">
                        <a:solidFill>
                          <a:schemeClr val="bg2"/>
                        </a:solidFill>
                        <a:latin typeface="Times New Roman" pitchFamily="18" charset="0"/>
                        <a:ea typeface="굴림" pitchFamily="34" charset="-127"/>
                      </a:rPr>
                    </a:br>
                    <a:r>
                      <a:rPr lang="de-DE" altLang="ko-KR" sz="1200">
                        <a:solidFill>
                          <a:schemeClr val="bg2"/>
                        </a:solidFill>
                        <a:latin typeface="Times New Roman" pitchFamily="18" charset="0"/>
                        <a:ea typeface="굴림" pitchFamily="34" charset="-127"/>
                      </a:rPr>
                      <a:t>     </a:t>
                    </a:r>
                  </a:p>
                </p:txBody>
              </p:sp>
              <p:sp>
                <p:nvSpPr>
                  <p:cNvPr id="112908" name="Rectangle 268"/>
                  <p:cNvSpPr>
                    <a:spLocks noChangeArrowheads="1"/>
                  </p:cNvSpPr>
                  <p:nvPr/>
                </p:nvSpPr>
                <p:spPr bwMode="auto">
                  <a:xfrm>
                    <a:off x="938" y="10526"/>
                    <a:ext cx="557" cy="1898"/>
                  </a:xfrm>
                  <a:prstGeom prst="rect">
                    <a:avLst/>
                  </a:prstGeom>
                  <a:noFill/>
                  <a:ln w="7">
                    <a:solidFill>
                      <a:srgbClr val="A0A0A0"/>
                    </a:solidFill>
                    <a:miter lim="800000"/>
                    <a:headEnd/>
                    <a:tailEnd/>
                  </a:ln>
                  <a:effectLst/>
                </p:spPr>
                <p:txBody>
                  <a:bodyPr wrap="none"/>
                  <a:lstStyle/>
                  <a:p>
                    <a:endParaRPr lang="en-US"/>
                  </a:p>
                </p:txBody>
              </p:sp>
            </p:grpSp>
          </p:grpSp>
          <p:grpSp>
            <p:nvGrpSpPr>
              <p:cNvPr id="112769" name="Group 275"/>
              <p:cNvGrpSpPr>
                <a:grpSpLocks/>
              </p:cNvGrpSpPr>
              <p:nvPr/>
            </p:nvGrpSpPr>
            <p:grpSpPr bwMode="auto">
              <a:xfrm>
                <a:off x="1495" y="10526"/>
                <a:ext cx="988" cy="1898"/>
                <a:chOff x="1495" y="10526"/>
                <a:chExt cx="988" cy="1898"/>
              </a:xfrm>
            </p:grpSpPr>
            <p:sp>
              <p:nvSpPr>
                <p:cNvPr id="112914" name="Rectangle 274"/>
                <p:cNvSpPr>
                  <a:spLocks noChangeArrowheads="1"/>
                </p:cNvSpPr>
                <p:nvPr/>
              </p:nvSpPr>
              <p:spPr bwMode="auto">
                <a:xfrm>
                  <a:off x="1495" y="10526"/>
                  <a:ext cx="988" cy="1898"/>
                </a:xfrm>
                <a:prstGeom prst="rect">
                  <a:avLst/>
                </a:prstGeom>
                <a:solidFill>
                  <a:srgbClr val="FFE7A8"/>
                </a:solidFill>
                <a:ln w="9525">
                  <a:noFill/>
                  <a:miter lim="800000"/>
                  <a:headEnd/>
                  <a:tailEnd/>
                </a:ln>
                <a:effectLst/>
              </p:spPr>
              <p:txBody>
                <a:bodyPr wrap="none"/>
                <a:lstStyle/>
                <a:p>
                  <a:endParaRPr lang="en-US"/>
                </a:p>
              </p:txBody>
            </p:sp>
            <p:grpSp>
              <p:nvGrpSpPr>
                <p:cNvPr id="112771" name="Group 273"/>
                <p:cNvGrpSpPr>
                  <a:grpSpLocks/>
                </p:cNvGrpSpPr>
                <p:nvPr/>
              </p:nvGrpSpPr>
              <p:grpSpPr bwMode="auto">
                <a:xfrm>
                  <a:off x="1495" y="10526"/>
                  <a:ext cx="988" cy="1898"/>
                  <a:chOff x="1495" y="10526"/>
                  <a:chExt cx="988" cy="1898"/>
                </a:xfrm>
              </p:grpSpPr>
              <p:sp>
                <p:nvSpPr>
                  <p:cNvPr id="112720" name="Rectangle 80"/>
                  <p:cNvSpPr>
                    <a:spLocks noChangeArrowheads="1"/>
                  </p:cNvSpPr>
                  <p:nvPr/>
                </p:nvSpPr>
                <p:spPr bwMode="auto">
                  <a:xfrm>
                    <a:off x="1495" y="10526"/>
                    <a:ext cx="988" cy="1898"/>
                  </a:xfrm>
                  <a:prstGeom prst="rect">
                    <a:avLst/>
                  </a:prstGeom>
                  <a:solidFill>
                    <a:srgbClr val="FFE7A8"/>
                  </a:solidFill>
                  <a:ln w="9525">
                    <a:noFill/>
                    <a:miter lim="800000"/>
                    <a:headEnd/>
                    <a:tailEnd/>
                  </a:ln>
                  <a:effectLst/>
                </p:spPr>
                <p:txBody>
                  <a:bodyPr anchor="ctr"/>
                  <a:lstStyle/>
                  <a:p>
                    <a:pPr algn="ctr" eaLnBrk="1" hangingPunct="1"/>
                    <a:r>
                      <a:rPr lang="ko-KR" altLang="de-DE" sz="1200">
                        <a:solidFill>
                          <a:schemeClr val="bg2"/>
                        </a:solidFill>
                        <a:latin typeface="Times New Roman" pitchFamily="18" charset="0"/>
                        <a:ea typeface="굴림" pitchFamily="34" charset="-127"/>
                      </a:rPr>
                      <a:t> </a:t>
                    </a:r>
                    <a:r>
                      <a:rPr lang="de-DE" altLang="ko-KR" sz="1200">
                        <a:solidFill>
                          <a:schemeClr val="bg2"/>
                        </a:solidFill>
                        <a:latin typeface="Times New Roman" pitchFamily="18" charset="0"/>
                        <a:ea typeface="굴림" pitchFamily="34" charset="-127"/>
                      </a:rPr>
                      <a:t>Muscles of facial expression</a:t>
                    </a:r>
                    <a:br>
                      <a:rPr lang="de-DE" altLang="ko-KR" sz="1200">
                        <a:solidFill>
                          <a:schemeClr val="bg2"/>
                        </a:solidFill>
                        <a:latin typeface="Times New Roman" pitchFamily="18" charset="0"/>
                        <a:ea typeface="굴림" pitchFamily="34" charset="-127"/>
                      </a:rPr>
                    </a:br>
                    <a:r>
                      <a:rPr lang="de-DE" altLang="ko-KR" sz="1200">
                        <a:solidFill>
                          <a:schemeClr val="bg2"/>
                        </a:solidFill>
                        <a:latin typeface="Times New Roman" pitchFamily="18" charset="0"/>
                        <a:ea typeface="굴림" pitchFamily="34" charset="-127"/>
                      </a:rPr>
                      <a:t>     </a:t>
                    </a:r>
                  </a:p>
                </p:txBody>
              </p:sp>
              <p:sp>
                <p:nvSpPr>
                  <p:cNvPr id="112912" name="Rectangle 272"/>
                  <p:cNvSpPr>
                    <a:spLocks noChangeArrowheads="1"/>
                  </p:cNvSpPr>
                  <p:nvPr/>
                </p:nvSpPr>
                <p:spPr bwMode="auto">
                  <a:xfrm>
                    <a:off x="1495" y="10526"/>
                    <a:ext cx="988" cy="1898"/>
                  </a:xfrm>
                  <a:prstGeom prst="rect">
                    <a:avLst/>
                  </a:prstGeom>
                  <a:noFill/>
                  <a:ln w="7">
                    <a:solidFill>
                      <a:srgbClr val="A0A0A0"/>
                    </a:solidFill>
                    <a:miter lim="800000"/>
                    <a:headEnd/>
                    <a:tailEnd/>
                  </a:ln>
                  <a:effectLst/>
                </p:spPr>
                <p:txBody>
                  <a:bodyPr wrap="none"/>
                  <a:lstStyle/>
                  <a:p>
                    <a:endParaRPr lang="en-US"/>
                  </a:p>
                </p:txBody>
              </p:sp>
            </p:grpSp>
          </p:grpSp>
          <p:grpSp>
            <p:nvGrpSpPr>
              <p:cNvPr id="112773" name="Group 279"/>
              <p:cNvGrpSpPr>
                <a:grpSpLocks/>
              </p:cNvGrpSpPr>
              <p:nvPr/>
            </p:nvGrpSpPr>
            <p:grpSpPr bwMode="auto">
              <a:xfrm>
                <a:off x="2483" y="10526"/>
                <a:ext cx="695" cy="1898"/>
                <a:chOff x="2483" y="10526"/>
                <a:chExt cx="695" cy="1898"/>
              </a:xfrm>
            </p:grpSpPr>
            <p:sp>
              <p:nvSpPr>
                <p:cNvPr id="112918" name="Rectangle 278"/>
                <p:cNvSpPr>
                  <a:spLocks noChangeArrowheads="1"/>
                </p:cNvSpPr>
                <p:nvPr/>
              </p:nvSpPr>
              <p:spPr bwMode="auto">
                <a:xfrm>
                  <a:off x="2483" y="10526"/>
                  <a:ext cx="695" cy="1898"/>
                </a:xfrm>
                <a:prstGeom prst="rect">
                  <a:avLst/>
                </a:prstGeom>
                <a:solidFill>
                  <a:srgbClr val="FFE7A8"/>
                </a:solidFill>
                <a:ln w="9525">
                  <a:noFill/>
                  <a:miter lim="800000"/>
                  <a:headEnd/>
                  <a:tailEnd/>
                </a:ln>
                <a:effectLst/>
              </p:spPr>
              <p:txBody>
                <a:bodyPr wrap="none"/>
                <a:lstStyle/>
                <a:p>
                  <a:endParaRPr lang="en-US"/>
                </a:p>
              </p:txBody>
            </p:sp>
            <p:grpSp>
              <p:nvGrpSpPr>
                <p:cNvPr id="112775" name="Group 277"/>
                <p:cNvGrpSpPr>
                  <a:grpSpLocks/>
                </p:cNvGrpSpPr>
                <p:nvPr/>
              </p:nvGrpSpPr>
              <p:grpSpPr bwMode="auto">
                <a:xfrm>
                  <a:off x="2483" y="10526"/>
                  <a:ext cx="695" cy="1898"/>
                  <a:chOff x="2483" y="10526"/>
                  <a:chExt cx="695" cy="1898"/>
                </a:xfrm>
              </p:grpSpPr>
              <p:sp>
                <p:nvSpPr>
                  <p:cNvPr id="112722" name="Rectangle 82"/>
                  <p:cNvSpPr>
                    <a:spLocks noChangeArrowheads="1"/>
                  </p:cNvSpPr>
                  <p:nvPr/>
                </p:nvSpPr>
                <p:spPr bwMode="auto">
                  <a:xfrm>
                    <a:off x="2483" y="10526"/>
                    <a:ext cx="695" cy="1898"/>
                  </a:xfrm>
                  <a:prstGeom prst="rect">
                    <a:avLst/>
                  </a:prstGeom>
                  <a:solidFill>
                    <a:srgbClr val="FFE7A8"/>
                  </a:solidFill>
                  <a:ln w="9525">
                    <a:noFill/>
                    <a:miter lim="800000"/>
                    <a:headEnd/>
                    <a:tailEnd/>
                  </a:ln>
                  <a:effectLst/>
                </p:spPr>
                <p:txBody>
                  <a:bodyPr anchor="ctr"/>
                  <a:lstStyle/>
                  <a:p>
                    <a:pPr algn="ctr" eaLnBrk="1" hangingPunct="1"/>
                    <a:r>
                      <a:rPr lang="ko-KR" altLang="de-DE" sz="1200">
                        <a:solidFill>
                          <a:schemeClr val="bg2"/>
                        </a:solidFill>
                        <a:latin typeface="Times New Roman" pitchFamily="18" charset="0"/>
                        <a:ea typeface="굴림" pitchFamily="34" charset="-127"/>
                      </a:rPr>
                      <a:t> </a:t>
                    </a:r>
                    <a:r>
                      <a:rPr lang="de-DE" altLang="ko-KR" sz="1200">
                        <a:solidFill>
                          <a:schemeClr val="bg2"/>
                        </a:solidFill>
                        <a:latin typeface="Times New Roman" pitchFamily="18" charset="0"/>
                        <a:ea typeface="굴림" pitchFamily="34" charset="-127"/>
                      </a:rPr>
                      <a:t>Salivary glands</a:t>
                    </a:r>
                    <a:br>
                      <a:rPr lang="de-DE" altLang="ko-KR" sz="1200">
                        <a:solidFill>
                          <a:schemeClr val="bg2"/>
                        </a:solidFill>
                        <a:latin typeface="Times New Roman" pitchFamily="18" charset="0"/>
                        <a:ea typeface="굴림" pitchFamily="34" charset="-127"/>
                      </a:rPr>
                    </a:br>
                    <a:r>
                      <a:rPr lang="de-DE" altLang="ko-KR" sz="1200">
                        <a:solidFill>
                          <a:schemeClr val="bg2"/>
                        </a:solidFill>
                        <a:latin typeface="Times New Roman" pitchFamily="18" charset="0"/>
                        <a:ea typeface="굴림" pitchFamily="34" charset="-127"/>
                      </a:rPr>
                      <a:t>Tear glands</a:t>
                    </a:r>
                    <a:br>
                      <a:rPr lang="de-DE" altLang="ko-KR" sz="1200">
                        <a:solidFill>
                          <a:schemeClr val="bg2"/>
                        </a:solidFill>
                        <a:latin typeface="Times New Roman" pitchFamily="18" charset="0"/>
                        <a:ea typeface="굴림" pitchFamily="34" charset="-127"/>
                      </a:rPr>
                    </a:br>
                    <a:r>
                      <a:rPr lang="de-DE" altLang="ko-KR" sz="1200">
                        <a:solidFill>
                          <a:schemeClr val="bg2"/>
                        </a:solidFill>
                        <a:latin typeface="Times New Roman" pitchFamily="18" charset="0"/>
                        <a:ea typeface="굴림" pitchFamily="34" charset="-127"/>
                      </a:rPr>
                      <a:t>     </a:t>
                    </a:r>
                  </a:p>
                </p:txBody>
              </p:sp>
              <p:sp>
                <p:nvSpPr>
                  <p:cNvPr id="112916" name="Rectangle 276"/>
                  <p:cNvSpPr>
                    <a:spLocks noChangeArrowheads="1"/>
                  </p:cNvSpPr>
                  <p:nvPr/>
                </p:nvSpPr>
                <p:spPr bwMode="auto">
                  <a:xfrm>
                    <a:off x="2483" y="10526"/>
                    <a:ext cx="695" cy="1898"/>
                  </a:xfrm>
                  <a:prstGeom prst="rect">
                    <a:avLst/>
                  </a:prstGeom>
                  <a:noFill/>
                  <a:ln w="7">
                    <a:solidFill>
                      <a:srgbClr val="A0A0A0"/>
                    </a:solidFill>
                    <a:miter lim="800000"/>
                    <a:headEnd/>
                    <a:tailEnd/>
                  </a:ln>
                  <a:effectLst/>
                </p:spPr>
                <p:txBody>
                  <a:bodyPr wrap="none"/>
                  <a:lstStyle/>
                  <a:p>
                    <a:endParaRPr lang="en-US"/>
                  </a:p>
                </p:txBody>
              </p:sp>
            </p:grpSp>
          </p:grpSp>
          <p:grpSp>
            <p:nvGrpSpPr>
              <p:cNvPr id="112777" name="Group 283"/>
              <p:cNvGrpSpPr>
                <a:grpSpLocks/>
              </p:cNvGrpSpPr>
              <p:nvPr/>
            </p:nvGrpSpPr>
            <p:grpSpPr bwMode="auto">
              <a:xfrm>
                <a:off x="0" y="12424"/>
                <a:ext cx="296" cy="1438"/>
                <a:chOff x="0" y="12424"/>
                <a:chExt cx="296" cy="1438"/>
              </a:xfrm>
            </p:grpSpPr>
            <p:sp>
              <p:nvSpPr>
                <p:cNvPr id="112922" name="Rectangle 282"/>
                <p:cNvSpPr>
                  <a:spLocks noChangeArrowheads="1"/>
                </p:cNvSpPr>
                <p:nvPr/>
              </p:nvSpPr>
              <p:spPr bwMode="auto">
                <a:xfrm>
                  <a:off x="0" y="12424"/>
                  <a:ext cx="296" cy="1438"/>
                </a:xfrm>
                <a:prstGeom prst="rect">
                  <a:avLst/>
                </a:prstGeom>
                <a:solidFill>
                  <a:srgbClr val="FFE7A8"/>
                </a:solidFill>
                <a:ln w="9525">
                  <a:noFill/>
                  <a:miter lim="800000"/>
                  <a:headEnd/>
                  <a:tailEnd/>
                </a:ln>
                <a:effectLst/>
              </p:spPr>
              <p:txBody>
                <a:bodyPr wrap="none"/>
                <a:lstStyle/>
                <a:p>
                  <a:endParaRPr lang="en-US"/>
                </a:p>
              </p:txBody>
            </p:sp>
            <p:grpSp>
              <p:nvGrpSpPr>
                <p:cNvPr id="112779" name="Group 281"/>
                <p:cNvGrpSpPr>
                  <a:grpSpLocks/>
                </p:cNvGrpSpPr>
                <p:nvPr/>
              </p:nvGrpSpPr>
              <p:grpSpPr bwMode="auto">
                <a:xfrm>
                  <a:off x="0" y="12424"/>
                  <a:ext cx="296" cy="1438"/>
                  <a:chOff x="0" y="12424"/>
                  <a:chExt cx="296" cy="1438"/>
                </a:xfrm>
              </p:grpSpPr>
              <p:sp>
                <p:nvSpPr>
                  <p:cNvPr id="112724" name="Rectangle 84"/>
                  <p:cNvSpPr>
                    <a:spLocks noChangeArrowheads="1"/>
                  </p:cNvSpPr>
                  <p:nvPr/>
                </p:nvSpPr>
                <p:spPr bwMode="auto">
                  <a:xfrm>
                    <a:off x="0" y="12424"/>
                    <a:ext cx="296" cy="1438"/>
                  </a:xfrm>
                  <a:prstGeom prst="rect">
                    <a:avLst/>
                  </a:prstGeom>
                  <a:solidFill>
                    <a:srgbClr val="FFE7A8"/>
                  </a:solidFill>
                  <a:ln w="9525">
                    <a:noFill/>
                    <a:miter lim="800000"/>
                    <a:headEnd/>
                    <a:tailEnd/>
                  </a:ln>
                  <a:effectLst/>
                </p:spPr>
                <p:txBody>
                  <a:bodyPr anchor="ctr"/>
                  <a:lstStyle/>
                  <a:p>
                    <a:pPr algn="ctr" eaLnBrk="1" hangingPunct="1"/>
                    <a:r>
                      <a:rPr lang="ko-KR" altLang="de-DE" sz="1200">
                        <a:solidFill>
                          <a:schemeClr val="bg2"/>
                        </a:solidFill>
                        <a:latin typeface="Times New Roman" pitchFamily="18" charset="0"/>
                        <a:ea typeface="굴림" pitchFamily="34" charset="-127"/>
                      </a:rPr>
                      <a:t> </a:t>
                    </a:r>
                    <a:r>
                      <a:rPr lang="de-DE" altLang="ko-KR" sz="1200" b="1">
                        <a:solidFill>
                          <a:schemeClr val="bg2"/>
                        </a:solidFill>
                        <a:latin typeface="Times New Roman" pitchFamily="18" charset="0"/>
                        <a:ea typeface="굴림" pitchFamily="34" charset="-127"/>
                      </a:rPr>
                      <a:t>VIII</a:t>
                    </a:r>
                    <a:endParaRPr lang="de-DE" altLang="ko-KR" sz="1200">
                      <a:solidFill>
                        <a:schemeClr val="bg2"/>
                      </a:solidFill>
                      <a:latin typeface="Times New Roman" pitchFamily="18" charset="0"/>
                      <a:ea typeface="굴림" pitchFamily="34" charset="-127"/>
                    </a:endParaRPr>
                  </a:p>
                </p:txBody>
              </p:sp>
              <p:sp>
                <p:nvSpPr>
                  <p:cNvPr id="112920" name="Rectangle 280"/>
                  <p:cNvSpPr>
                    <a:spLocks noChangeArrowheads="1"/>
                  </p:cNvSpPr>
                  <p:nvPr/>
                </p:nvSpPr>
                <p:spPr bwMode="auto">
                  <a:xfrm>
                    <a:off x="0" y="12424"/>
                    <a:ext cx="296" cy="1438"/>
                  </a:xfrm>
                  <a:prstGeom prst="rect">
                    <a:avLst/>
                  </a:prstGeom>
                  <a:noFill/>
                  <a:ln w="7">
                    <a:solidFill>
                      <a:srgbClr val="A0A0A0"/>
                    </a:solidFill>
                    <a:miter lim="800000"/>
                    <a:headEnd/>
                    <a:tailEnd/>
                  </a:ln>
                  <a:effectLst/>
                </p:spPr>
                <p:txBody>
                  <a:bodyPr wrap="none"/>
                  <a:lstStyle/>
                  <a:p>
                    <a:endParaRPr lang="en-US"/>
                  </a:p>
                </p:txBody>
              </p:sp>
            </p:grpSp>
          </p:grpSp>
          <p:grpSp>
            <p:nvGrpSpPr>
              <p:cNvPr id="112781" name="Group 287"/>
              <p:cNvGrpSpPr>
                <a:grpSpLocks/>
              </p:cNvGrpSpPr>
              <p:nvPr/>
            </p:nvGrpSpPr>
            <p:grpSpPr bwMode="auto">
              <a:xfrm>
                <a:off x="296" y="12424"/>
                <a:ext cx="642" cy="1438"/>
                <a:chOff x="296" y="12424"/>
                <a:chExt cx="642" cy="1438"/>
              </a:xfrm>
            </p:grpSpPr>
            <p:sp>
              <p:nvSpPr>
                <p:cNvPr id="112926" name="Rectangle 286"/>
                <p:cNvSpPr>
                  <a:spLocks noChangeArrowheads="1"/>
                </p:cNvSpPr>
                <p:nvPr/>
              </p:nvSpPr>
              <p:spPr bwMode="auto">
                <a:xfrm>
                  <a:off x="296" y="12424"/>
                  <a:ext cx="642" cy="1438"/>
                </a:xfrm>
                <a:prstGeom prst="rect">
                  <a:avLst/>
                </a:prstGeom>
                <a:solidFill>
                  <a:srgbClr val="FFE7A8"/>
                </a:solidFill>
                <a:ln w="9525">
                  <a:noFill/>
                  <a:miter lim="800000"/>
                  <a:headEnd/>
                  <a:tailEnd/>
                </a:ln>
                <a:effectLst/>
              </p:spPr>
              <p:txBody>
                <a:bodyPr wrap="none"/>
                <a:lstStyle/>
                <a:p>
                  <a:endParaRPr lang="en-US"/>
                </a:p>
              </p:txBody>
            </p:sp>
            <p:grpSp>
              <p:nvGrpSpPr>
                <p:cNvPr id="112783" name="Group 285"/>
                <p:cNvGrpSpPr>
                  <a:grpSpLocks/>
                </p:cNvGrpSpPr>
                <p:nvPr/>
              </p:nvGrpSpPr>
              <p:grpSpPr bwMode="auto">
                <a:xfrm>
                  <a:off x="296" y="12424"/>
                  <a:ext cx="642" cy="1438"/>
                  <a:chOff x="296" y="12424"/>
                  <a:chExt cx="642" cy="1438"/>
                </a:xfrm>
              </p:grpSpPr>
              <p:sp>
                <p:nvSpPr>
                  <p:cNvPr id="112725" name="Rectangle 85"/>
                  <p:cNvSpPr>
                    <a:spLocks noChangeArrowheads="1"/>
                  </p:cNvSpPr>
                  <p:nvPr/>
                </p:nvSpPr>
                <p:spPr bwMode="auto">
                  <a:xfrm>
                    <a:off x="296" y="12424"/>
                    <a:ext cx="642" cy="1438"/>
                  </a:xfrm>
                  <a:prstGeom prst="rect">
                    <a:avLst/>
                  </a:prstGeom>
                  <a:solidFill>
                    <a:srgbClr val="FFE7A8"/>
                  </a:solidFill>
                  <a:ln w="9525">
                    <a:noFill/>
                    <a:miter lim="800000"/>
                    <a:headEnd/>
                    <a:tailEnd/>
                  </a:ln>
                  <a:effectLst/>
                </p:spPr>
                <p:txBody>
                  <a:bodyPr anchor="ctr"/>
                  <a:lstStyle/>
                  <a:p>
                    <a:pPr algn="ctr" eaLnBrk="1" hangingPunct="1"/>
                    <a:r>
                      <a:rPr lang="ko-KR" altLang="de-DE" sz="1200">
                        <a:solidFill>
                          <a:schemeClr val="bg2"/>
                        </a:solidFill>
                        <a:latin typeface="Times New Roman" pitchFamily="18" charset="0"/>
                        <a:ea typeface="굴림" pitchFamily="34" charset="-127"/>
                      </a:rPr>
                      <a:t> </a:t>
                    </a:r>
                    <a:r>
                      <a:rPr lang="de-DE" altLang="ko-KR" sz="1200">
                        <a:solidFill>
                          <a:schemeClr val="bg2"/>
                        </a:solidFill>
                        <a:latin typeface="Times New Roman" pitchFamily="18" charset="0"/>
                        <a:ea typeface="굴림" pitchFamily="34" charset="-127"/>
                      </a:rPr>
                      <a:t>Auditory</a:t>
                    </a:r>
                    <a:br>
                      <a:rPr lang="de-DE" altLang="ko-KR" sz="1200">
                        <a:solidFill>
                          <a:schemeClr val="bg2"/>
                        </a:solidFill>
                        <a:latin typeface="Times New Roman" pitchFamily="18" charset="0"/>
                        <a:ea typeface="굴림" pitchFamily="34" charset="-127"/>
                      </a:rPr>
                    </a:br>
                    <a:r>
                      <a:rPr lang="de-DE" altLang="ko-KR" sz="1200">
                        <a:solidFill>
                          <a:schemeClr val="bg2"/>
                        </a:solidFill>
                        <a:latin typeface="Times New Roman" pitchFamily="18" charset="0"/>
                        <a:ea typeface="굴림" pitchFamily="34" charset="-127"/>
                      </a:rPr>
                      <a:t>(Vestibulocochlear)</a:t>
                    </a:r>
                  </a:p>
                </p:txBody>
              </p:sp>
              <p:sp>
                <p:nvSpPr>
                  <p:cNvPr id="112924" name="Rectangle 284"/>
                  <p:cNvSpPr>
                    <a:spLocks noChangeArrowheads="1"/>
                  </p:cNvSpPr>
                  <p:nvPr/>
                </p:nvSpPr>
                <p:spPr bwMode="auto">
                  <a:xfrm>
                    <a:off x="296" y="12424"/>
                    <a:ext cx="642" cy="1438"/>
                  </a:xfrm>
                  <a:prstGeom prst="rect">
                    <a:avLst/>
                  </a:prstGeom>
                  <a:noFill/>
                  <a:ln w="7">
                    <a:solidFill>
                      <a:srgbClr val="A0A0A0"/>
                    </a:solidFill>
                    <a:miter lim="800000"/>
                    <a:headEnd/>
                    <a:tailEnd/>
                  </a:ln>
                  <a:effectLst/>
                </p:spPr>
                <p:txBody>
                  <a:bodyPr wrap="none"/>
                  <a:lstStyle/>
                  <a:p>
                    <a:endParaRPr lang="en-US"/>
                  </a:p>
                </p:txBody>
              </p:sp>
            </p:grpSp>
          </p:grpSp>
          <p:grpSp>
            <p:nvGrpSpPr>
              <p:cNvPr id="112785" name="Group 291"/>
              <p:cNvGrpSpPr>
                <a:grpSpLocks/>
              </p:cNvGrpSpPr>
              <p:nvPr/>
            </p:nvGrpSpPr>
            <p:grpSpPr bwMode="auto">
              <a:xfrm>
                <a:off x="938" y="12424"/>
                <a:ext cx="557" cy="1438"/>
                <a:chOff x="938" y="12424"/>
                <a:chExt cx="557" cy="1438"/>
              </a:xfrm>
            </p:grpSpPr>
            <p:sp>
              <p:nvSpPr>
                <p:cNvPr id="112930" name="Rectangle 290"/>
                <p:cNvSpPr>
                  <a:spLocks noChangeArrowheads="1"/>
                </p:cNvSpPr>
                <p:nvPr/>
              </p:nvSpPr>
              <p:spPr bwMode="auto">
                <a:xfrm>
                  <a:off x="938" y="12424"/>
                  <a:ext cx="557" cy="1438"/>
                </a:xfrm>
                <a:prstGeom prst="rect">
                  <a:avLst/>
                </a:prstGeom>
                <a:solidFill>
                  <a:srgbClr val="FFE7A8"/>
                </a:solidFill>
                <a:ln w="9525">
                  <a:noFill/>
                  <a:miter lim="800000"/>
                  <a:headEnd/>
                  <a:tailEnd/>
                </a:ln>
                <a:effectLst/>
              </p:spPr>
              <p:txBody>
                <a:bodyPr wrap="none"/>
                <a:lstStyle/>
                <a:p>
                  <a:endParaRPr lang="en-US"/>
                </a:p>
              </p:txBody>
            </p:sp>
            <p:grpSp>
              <p:nvGrpSpPr>
                <p:cNvPr id="112787" name="Group 289"/>
                <p:cNvGrpSpPr>
                  <a:grpSpLocks/>
                </p:cNvGrpSpPr>
                <p:nvPr/>
              </p:nvGrpSpPr>
              <p:grpSpPr bwMode="auto">
                <a:xfrm>
                  <a:off x="938" y="12424"/>
                  <a:ext cx="557" cy="1438"/>
                  <a:chOff x="938" y="12424"/>
                  <a:chExt cx="557" cy="1438"/>
                </a:xfrm>
              </p:grpSpPr>
              <p:sp>
                <p:nvSpPr>
                  <p:cNvPr id="112726" name="Rectangle 86"/>
                  <p:cNvSpPr>
                    <a:spLocks noChangeArrowheads="1"/>
                  </p:cNvSpPr>
                  <p:nvPr/>
                </p:nvSpPr>
                <p:spPr bwMode="auto">
                  <a:xfrm>
                    <a:off x="938" y="12424"/>
                    <a:ext cx="557" cy="1438"/>
                  </a:xfrm>
                  <a:prstGeom prst="rect">
                    <a:avLst/>
                  </a:prstGeom>
                  <a:solidFill>
                    <a:srgbClr val="FFE7A8"/>
                  </a:solidFill>
                  <a:ln w="9525">
                    <a:noFill/>
                    <a:miter lim="800000"/>
                    <a:headEnd/>
                    <a:tailEnd/>
                  </a:ln>
                  <a:effectLst/>
                </p:spPr>
                <p:txBody>
                  <a:bodyPr anchor="ctr"/>
                  <a:lstStyle/>
                  <a:p>
                    <a:pPr algn="ctr" eaLnBrk="1" hangingPunct="1"/>
                    <a:r>
                      <a:rPr lang="de-DE" altLang="ko-KR" sz="1200">
                        <a:solidFill>
                          <a:schemeClr val="bg2"/>
                        </a:solidFill>
                        <a:latin typeface="Times New Roman" pitchFamily="18" charset="0"/>
                        <a:ea typeface="굴림" pitchFamily="34" charset="-127"/>
                        <a:hlinkClick r:id="rId4"/>
                      </a:rPr>
                      <a:t>Hearing</a:t>
                    </a:r>
                    <a:r>
                      <a:rPr lang="de-DE" altLang="ko-KR" sz="1200">
                        <a:solidFill>
                          <a:schemeClr val="bg2"/>
                        </a:solidFill>
                        <a:latin typeface="Times New Roman" pitchFamily="18" charset="0"/>
                        <a:ea typeface="굴림" pitchFamily="34" charset="-127"/>
                      </a:rPr>
                      <a:t>, Balance</a:t>
                    </a:r>
                    <a:br>
                      <a:rPr lang="de-DE" altLang="ko-KR" sz="1200">
                        <a:solidFill>
                          <a:schemeClr val="bg2"/>
                        </a:solidFill>
                        <a:latin typeface="Times New Roman" pitchFamily="18" charset="0"/>
                        <a:ea typeface="굴림" pitchFamily="34" charset="-127"/>
                      </a:rPr>
                    </a:br>
                    <a:r>
                      <a:rPr lang="de-DE" altLang="ko-KR" sz="1200">
                        <a:solidFill>
                          <a:schemeClr val="bg2"/>
                        </a:solidFill>
                        <a:latin typeface="Times New Roman" pitchFamily="18" charset="0"/>
                        <a:ea typeface="굴림" pitchFamily="34" charset="-127"/>
                      </a:rPr>
                      <a:t>     </a:t>
                    </a:r>
                  </a:p>
                </p:txBody>
              </p:sp>
              <p:sp>
                <p:nvSpPr>
                  <p:cNvPr id="112928" name="Rectangle 288"/>
                  <p:cNvSpPr>
                    <a:spLocks noChangeArrowheads="1"/>
                  </p:cNvSpPr>
                  <p:nvPr/>
                </p:nvSpPr>
                <p:spPr bwMode="auto">
                  <a:xfrm>
                    <a:off x="938" y="12424"/>
                    <a:ext cx="557" cy="1438"/>
                  </a:xfrm>
                  <a:prstGeom prst="rect">
                    <a:avLst/>
                  </a:prstGeom>
                  <a:noFill/>
                  <a:ln w="7">
                    <a:solidFill>
                      <a:srgbClr val="A0A0A0"/>
                    </a:solidFill>
                    <a:miter lim="800000"/>
                    <a:headEnd/>
                    <a:tailEnd/>
                  </a:ln>
                  <a:effectLst/>
                </p:spPr>
                <p:txBody>
                  <a:bodyPr wrap="none"/>
                  <a:lstStyle/>
                  <a:p>
                    <a:endParaRPr lang="en-US"/>
                  </a:p>
                </p:txBody>
              </p:sp>
            </p:grpSp>
          </p:grpSp>
          <p:grpSp>
            <p:nvGrpSpPr>
              <p:cNvPr id="112789" name="Group 295"/>
              <p:cNvGrpSpPr>
                <a:grpSpLocks/>
              </p:cNvGrpSpPr>
              <p:nvPr/>
            </p:nvGrpSpPr>
            <p:grpSpPr bwMode="auto">
              <a:xfrm>
                <a:off x="1495" y="12424"/>
                <a:ext cx="988" cy="1438"/>
                <a:chOff x="1495" y="12424"/>
                <a:chExt cx="988" cy="1438"/>
              </a:xfrm>
            </p:grpSpPr>
            <p:sp>
              <p:nvSpPr>
                <p:cNvPr id="112934" name="Rectangle 294"/>
                <p:cNvSpPr>
                  <a:spLocks noChangeArrowheads="1"/>
                </p:cNvSpPr>
                <p:nvPr/>
              </p:nvSpPr>
              <p:spPr bwMode="auto">
                <a:xfrm>
                  <a:off x="1495" y="12424"/>
                  <a:ext cx="988" cy="1438"/>
                </a:xfrm>
                <a:prstGeom prst="rect">
                  <a:avLst/>
                </a:prstGeom>
                <a:solidFill>
                  <a:srgbClr val="FFE7A8"/>
                </a:solidFill>
                <a:ln w="9525">
                  <a:noFill/>
                  <a:miter lim="800000"/>
                  <a:headEnd/>
                  <a:tailEnd/>
                </a:ln>
                <a:effectLst/>
              </p:spPr>
              <p:txBody>
                <a:bodyPr wrap="none"/>
                <a:lstStyle/>
                <a:p>
                  <a:endParaRPr lang="en-US"/>
                </a:p>
              </p:txBody>
            </p:sp>
            <p:grpSp>
              <p:nvGrpSpPr>
                <p:cNvPr id="112791" name="Group 293"/>
                <p:cNvGrpSpPr>
                  <a:grpSpLocks/>
                </p:cNvGrpSpPr>
                <p:nvPr/>
              </p:nvGrpSpPr>
              <p:grpSpPr bwMode="auto">
                <a:xfrm>
                  <a:off x="1495" y="12424"/>
                  <a:ext cx="988" cy="1438"/>
                  <a:chOff x="1495" y="12424"/>
                  <a:chExt cx="988" cy="1438"/>
                </a:xfrm>
              </p:grpSpPr>
              <p:sp>
                <p:nvSpPr>
                  <p:cNvPr id="112728" name="Rectangle 88"/>
                  <p:cNvSpPr>
                    <a:spLocks noChangeArrowheads="1" noTextEdit="1"/>
                  </p:cNvSpPr>
                  <p:nvPr/>
                </p:nvSpPr>
                <p:spPr bwMode="auto">
                  <a:xfrm>
                    <a:off x="1495" y="12424"/>
                    <a:ext cx="988" cy="1438"/>
                  </a:xfrm>
                  <a:prstGeom prst="rect">
                    <a:avLst/>
                  </a:prstGeom>
                  <a:solidFill>
                    <a:srgbClr val="FFE7A8"/>
                  </a:solidFill>
                  <a:ln w="9525">
                    <a:noFill/>
                    <a:miter lim="800000"/>
                    <a:headEnd/>
                    <a:tailEnd/>
                  </a:ln>
                  <a:effectLst/>
                </p:spPr>
                <p:txBody>
                  <a:bodyPr anchor="ctr">
                    <a:spAutoFit/>
                  </a:bodyPr>
                  <a:lstStyle/>
                  <a:p>
                    <a:endParaRPr lang="en-US"/>
                  </a:p>
                </p:txBody>
              </p:sp>
              <p:sp>
                <p:nvSpPr>
                  <p:cNvPr id="112932" name="Rectangle 292"/>
                  <p:cNvSpPr>
                    <a:spLocks noChangeArrowheads="1"/>
                  </p:cNvSpPr>
                  <p:nvPr/>
                </p:nvSpPr>
                <p:spPr bwMode="auto">
                  <a:xfrm>
                    <a:off x="1495" y="12424"/>
                    <a:ext cx="988" cy="1438"/>
                  </a:xfrm>
                  <a:prstGeom prst="rect">
                    <a:avLst/>
                  </a:prstGeom>
                  <a:noFill/>
                  <a:ln w="7">
                    <a:solidFill>
                      <a:srgbClr val="A0A0A0"/>
                    </a:solidFill>
                    <a:miter lim="800000"/>
                    <a:headEnd/>
                    <a:tailEnd/>
                  </a:ln>
                  <a:effectLst/>
                </p:spPr>
                <p:txBody>
                  <a:bodyPr wrap="none"/>
                  <a:lstStyle/>
                  <a:p>
                    <a:endParaRPr lang="en-US"/>
                  </a:p>
                </p:txBody>
              </p:sp>
            </p:grpSp>
          </p:grpSp>
          <p:grpSp>
            <p:nvGrpSpPr>
              <p:cNvPr id="112793" name="Group 299"/>
              <p:cNvGrpSpPr>
                <a:grpSpLocks/>
              </p:cNvGrpSpPr>
              <p:nvPr/>
            </p:nvGrpSpPr>
            <p:grpSpPr bwMode="auto">
              <a:xfrm>
                <a:off x="2483" y="12424"/>
                <a:ext cx="695" cy="1438"/>
                <a:chOff x="2483" y="12424"/>
                <a:chExt cx="695" cy="1438"/>
              </a:xfrm>
            </p:grpSpPr>
            <p:sp>
              <p:nvSpPr>
                <p:cNvPr id="112938" name="Rectangle 298"/>
                <p:cNvSpPr>
                  <a:spLocks noChangeArrowheads="1"/>
                </p:cNvSpPr>
                <p:nvPr/>
              </p:nvSpPr>
              <p:spPr bwMode="auto">
                <a:xfrm>
                  <a:off x="2483" y="12424"/>
                  <a:ext cx="695" cy="1438"/>
                </a:xfrm>
                <a:prstGeom prst="rect">
                  <a:avLst/>
                </a:prstGeom>
                <a:solidFill>
                  <a:srgbClr val="FFE7A8"/>
                </a:solidFill>
                <a:ln w="9525">
                  <a:noFill/>
                  <a:miter lim="800000"/>
                  <a:headEnd/>
                  <a:tailEnd/>
                </a:ln>
                <a:effectLst/>
              </p:spPr>
              <p:txBody>
                <a:bodyPr wrap="none"/>
                <a:lstStyle/>
                <a:p>
                  <a:endParaRPr lang="en-US"/>
                </a:p>
              </p:txBody>
            </p:sp>
            <p:grpSp>
              <p:nvGrpSpPr>
                <p:cNvPr id="112795" name="Group 297"/>
                <p:cNvGrpSpPr>
                  <a:grpSpLocks/>
                </p:cNvGrpSpPr>
                <p:nvPr/>
              </p:nvGrpSpPr>
              <p:grpSpPr bwMode="auto">
                <a:xfrm>
                  <a:off x="2483" y="12424"/>
                  <a:ext cx="695" cy="1438"/>
                  <a:chOff x="2483" y="12424"/>
                  <a:chExt cx="695" cy="1438"/>
                </a:xfrm>
              </p:grpSpPr>
              <p:sp>
                <p:nvSpPr>
                  <p:cNvPr id="112729" name="Rectangle 89"/>
                  <p:cNvSpPr>
                    <a:spLocks noChangeArrowheads="1" noTextEdit="1"/>
                  </p:cNvSpPr>
                  <p:nvPr/>
                </p:nvSpPr>
                <p:spPr bwMode="auto">
                  <a:xfrm>
                    <a:off x="2483" y="12424"/>
                    <a:ext cx="695" cy="1438"/>
                  </a:xfrm>
                  <a:prstGeom prst="rect">
                    <a:avLst/>
                  </a:prstGeom>
                  <a:solidFill>
                    <a:srgbClr val="FFE7A8"/>
                  </a:solidFill>
                  <a:ln w="9525">
                    <a:noFill/>
                    <a:miter lim="800000"/>
                    <a:headEnd/>
                    <a:tailEnd/>
                  </a:ln>
                  <a:effectLst/>
                </p:spPr>
                <p:txBody>
                  <a:bodyPr anchor="ctr">
                    <a:spAutoFit/>
                  </a:bodyPr>
                  <a:lstStyle/>
                  <a:p>
                    <a:endParaRPr lang="en-US"/>
                  </a:p>
                </p:txBody>
              </p:sp>
              <p:sp>
                <p:nvSpPr>
                  <p:cNvPr id="112936" name="Rectangle 296"/>
                  <p:cNvSpPr>
                    <a:spLocks noChangeArrowheads="1"/>
                  </p:cNvSpPr>
                  <p:nvPr/>
                </p:nvSpPr>
                <p:spPr bwMode="auto">
                  <a:xfrm>
                    <a:off x="2483" y="12424"/>
                    <a:ext cx="695" cy="1438"/>
                  </a:xfrm>
                  <a:prstGeom prst="rect">
                    <a:avLst/>
                  </a:prstGeom>
                  <a:noFill/>
                  <a:ln w="7">
                    <a:solidFill>
                      <a:srgbClr val="A0A0A0"/>
                    </a:solidFill>
                    <a:miter lim="800000"/>
                    <a:headEnd/>
                    <a:tailEnd/>
                  </a:ln>
                  <a:effectLst/>
                </p:spPr>
                <p:txBody>
                  <a:bodyPr wrap="none"/>
                  <a:lstStyle/>
                  <a:p>
                    <a:endParaRPr lang="en-US"/>
                  </a:p>
                </p:txBody>
              </p:sp>
            </p:grpSp>
          </p:grpSp>
          <p:grpSp>
            <p:nvGrpSpPr>
              <p:cNvPr id="112797" name="Group 303"/>
              <p:cNvGrpSpPr>
                <a:grpSpLocks/>
              </p:cNvGrpSpPr>
              <p:nvPr/>
            </p:nvGrpSpPr>
            <p:grpSpPr bwMode="auto">
              <a:xfrm>
                <a:off x="0" y="13862"/>
                <a:ext cx="296" cy="1668"/>
                <a:chOff x="0" y="13862"/>
                <a:chExt cx="296" cy="1668"/>
              </a:xfrm>
            </p:grpSpPr>
            <p:sp>
              <p:nvSpPr>
                <p:cNvPr id="112942" name="Rectangle 302"/>
                <p:cNvSpPr>
                  <a:spLocks noChangeArrowheads="1"/>
                </p:cNvSpPr>
                <p:nvPr/>
              </p:nvSpPr>
              <p:spPr bwMode="auto">
                <a:xfrm>
                  <a:off x="0" y="13862"/>
                  <a:ext cx="296" cy="1668"/>
                </a:xfrm>
                <a:prstGeom prst="rect">
                  <a:avLst/>
                </a:prstGeom>
                <a:solidFill>
                  <a:srgbClr val="FFE7A8"/>
                </a:solidFill>
                <a:ln w="9525">
                  <a:noFill/>
                  <a:miter lim="800000"/>
                  <a:headEnd/>
                  <a:tailEnd/>
                </a:ln>
                <a:effectLst/>
              </p:spPr>
              <p:txBody>
                <a:bodyPr wrap="none"/>
                <a:lstStyle/>
                <a:p>
                  <a:endParaRPr lang="en-US"/>
                </a:p>
              </p:txBody>
            </p:sp>
            <p:grpSp>
              <p:nvGrpSpPr>
                <p:cNvPr id="112799" name="Group 301"/>
                <p:cNvGrpSpPr>
                  <a:grpSpLocks/>
                </p:cNvGrpSpPr>
                <p:nvPr/>
              </p:nvGrpSpPr>
              <p:grpSpPr bwMode="auto">
                <a:xfrm>
                  <a:off x="0" y="13862"/>
                  <a:ext cx="296" cy="1668"/>
                  <a:chOff x="0" y="13862"/>
                  <a:chExt cx="296" cy="1668"/>
                </a:xfrm>
              </p:grpSpPr>
              <p:sp>
                <p:nvSpPr>
                  <p:cNvPr id="112730" name="Rectangle 90"/>
                  <p:cNvSpPr>
                    <a:spLocks noChangeArrowheads="1"/>
                  </p:cNvSpPr>
                  <p:nvPr/>
                </p:nvSpPr>
                <p:spPr bwMode="auto">
                  <a:xfrm>
                    <a:off x="0" y="13862"/>
                    <a:ext cx="296" cy="1668"/>
                  </a:xfrm>
                  <a:prstGeom prst="rect">
                    <a:avLst/>
                  </a:prstGeom>
                  <a:solidFill>
                    <a:srgbClr val="FFE7A8"/>
                  </a:solidFill>
                  <a:ln w="9525">
                    <a:noFill/>
                    <a:miter lim="800000"/>
                    <a:headEnd/>
                    <a:tailEnd/>
                  </a:ln>
                  <a:effectLst/>
                </p:spPr>
                <p:txBody>
                  <a:bodyPr anchor="ctr"/>
                  <a:lstStyle/>
                  <a:p>
                    <a:pPr algn="ctr" eaLnBrk="1" hangingPunct="1"/>
                    <a:r>
                      <a:rPr lang="ko-KR" altLang="de-DE" sz="1200">
                        <a:solidFill>
                          <a:schemeClr val="bg2"/>
                        </a:solidFill>
                        <a:latin typeface="Times New Roman" pitchFamily="18" charset="0"/>
                        <a:ea typeface="굴림" pitchFamily="34" charset="-127"/>
                      </a:rPr>
                      <a:t> </a:t>
                    </a:r>
                    <a:r>
                      <a:rPr lang="de-DE" altLang="ko-KR" sz="1200" b="1">
                        <a:solidFill>
                          <a:schemeClr val="bg2"/>
                        </a:solidFill>
                        <a:latin typeface="Times New Roman" pitchFamily="18" charset="0"/>
                        <a:ea typeface="굴림" pitchFamily="34" charset="-127"/>
                      </a:rPr>
                      <a:t>IX</a:t>
                    </a:r>
                    <a:endParaRPr lang="de-DE" altLang="ko-KR" sz="1200">
                      <a:solidFill>
                        <a:schemeClr val="bg2"/>
                      </a:solidFill>
                      <a:latin typeface="Times New Roman" pitchFamily="18" charset="0"/>
                      <a:ea typeface="굴림" pitchFamily="34" charset="-127"/>
                    </a:endParaRPr>
                  </a:p>
                </p:txBody>
              </p:sp>
              <p:sp>
                <p:nvSpPr>
                  <p:cNvPr id="112940" name="Rectangle 300"/>
                  <p:cNvSpPr>
                    <a:spLocks noChangeArrowheads="1"/>
                  </p:cNvSpPr>
                  <p:nvPr/>
                </p:nvSpPr>
                <p:spPr bwMode="auto">
                  <a:xfrm>
                    <a:off x="0" y="13862"/>
                    <a:ext cx="296" cy="1668"/>
                  </a:xfrm>
                  <a:prstGeom prst="rect">
                    <a:avLst/>
                  </a:prstGeom>
                  <a:noFill/>
                  <a:ln w="7">
                    <a:solidFill>
                      <a:srgbClr val="A0A0A0"/>
                    </a:solidFill>
                    <a:miter lim="800000"/>
                    <a:headEnd/>
                    <a:tailEnd/>
                  </a:ln>
                  <a:effectLst/>
                </p:spPr>
                <p:txBody>
                  <a:bodyPr wrap="none"/>
                  <a:lstStyle/>
                  <a:p>
                    <a:endParaRPr lang="en-US"/>
                  </a:p>
                </p:txBody>
              </p:sp>
            </p:grpSp>
          </p:grpSp>
          <p:grpSp>
            <p:nvGrpSpPr>
              <p:cNvPr id="112801" name="Group 307"/>
              <p:cNvGrpSpPr>
                <a:grpSpLocks/>
              </p:cNvGrpSpPr>
              <p:nvPr/>
            </p:nvGrpSpPr>
            <p:grpSpPr bwMode="auto">
              <a:xfrm>
                <a:off x="296" y="13862"/>
                <a:ext cx="642" cy="1668"/>
                <a:chOff x="296" y="13862"/>
                <a:chExt cx="642" cy="1668"/>
              </a:xfrm>
            </p:grpSpPr>
            <p:sp>
              <p:nvSpPr>
                <p:cNvPr id="112946" name="Rectangle 306"/>
                <p:cNvSpPr>
                  <a:spLocks noChangeArrowheads="1"/>
                </p:cNvSpPr>
                <p:nvPr/>
              </p:nvSpPr>
              <p:spPr bwMode="auto">
                <a:xfrm>
                  <a:off x="296" y="13862"/>
                  <a:ext cx="642" cy="1668"/>
                </a:xfrm>
                <a:prstGeom prst="rect">
                  <a:avLst/>
                </a:prstGeom>
                <a:solidFill>
                  <a:srgbClr val="FFE7A8"/>
                </a:solidFill>
                <a:ln w="9525">
                  <a:noFill/>
                  <a:miter lim="800000"/>
                  <a:headEnd/>
                  <a:tailEnd/>
                </a:ln>
                <a:effectLst/>
              </p:spPr>
              <p:txBody>
                <a:bodyPr wrap="none"/>
                <a:lstStyle/>
                <a:p>
                  <a:endParaRPr lang="en-US"/>
                </a:p>
              </p:txBody>
            </p:sp>
            <p:grpSp>
              <p:nvGrpSpPr>
                <p:cNvPr id="112803" name="Group 305"/>
                <p:cNvGrpSpPr>
                  <a:grpSpLocks/>
                </p:cNvGrpSpPr>
                <p:nvPr/>
              </p:nvGrpSpPr>
              <p:grpSpPr bwMode="auto">
                <a:xfrm>
                  <a:off x="296" y="13862"/>
                  <a:ext cx="642" cy="1668"/>
                  <a:chOff x="296" y="13862"/>
                  <a:chExt cx="642" cy="1668"/>
                </a:xfrm>
              </p:grpSpPr>
              <p:sp>
                <p:nvSpPr>
                  <p:cNvPr id="112731" name="Rectangle 91"/>
                  <p:cNvSpPr>
                    <a:spLocks noChangeArrowheads="1"/>
                  </p:cNvSpPr>
                  <p:nvPr/>
                </p:nvSpPr>
                <p:spPr bwMode="auto">
                  <a:xfrm>
                    <a:off x="296" y="13862"/>
                    <a:ext cx="642" cy="1668"/>
                  </a:xfrm>
                  <a:prstGeom prst="rect">
                    <a:avLst/>
                  </a:prstGeom>
                  <a:solidFill>
                    <a:srgbClr val="FFE7A8"/>
                  </a:solidFill>
                  <a:ln w="9525">
                    <a:noFill/>
                    <a:miter lim="800000"/>
                    <a:headEnd/>
                    <a:tailEnd/>
                  </a:ln>
                  <a:effectLst/>
                </p:spPr>
                <p:txBody>
                  <a:bodyPr anchor="ctr"/>
                  <a:lstStyle/>
                  <a:p>
                    <a:pPr algn="ctr" eaLnBrk="1" hangingPunct="1"/>
                    <a:r>
                      <a:rPr lang="ko-KR" altLang="de-DE" sz="1200">
                        <a:solidFill>
                          <a:schemeClr val="bg2"/>
                        </a:solidFill>
                        <a:latin typeface="Times New Roman" pitchFamily="18" charset="0"/>
                        <a:ea typeface="굴림" pitchFamily="34" charset="-127"/>
                      </a:rPr>
                      <a:t> </a:t>
                    </a:r>
                    <a:r>
                      <a:rPr lang="de-DE" altLang="ko-KR" sz="1200">
                        <a:solidFill>
                          <a:schemeClr val="bg2"/>
                        </a:solidFill>
                        <a:latin typeface="Times New Roman" pitchFamily="18" charset="0"/>
                        <a:ea typeface="굴림" pitchFamily="34" charset="-127"/>
                      </a:rPr>
                      <a:t>Glossopharyngeal</a:t>
                    </a:r>
                  </a:p>
                </p:txBody>
              </p:sp>
              <p:sp>
                <p:nvSpPr>
                  <p:cNvPr id="112944" name="Rectangle 304"/>
                  <p:cNvSpPr>
                    <a:spLocks noChangeArrowheads="1"/>
                  </p:cNvSpPr>
                  <p:nvPr/>
                </p:nvSpPr>
                <p:spPr bwMode="auto">
                  <a:xfrm>
                    <a:off x="296" y="13862"/>
                    <a:ext cx="642" cy="1668"/>
                  </a:xfrm>
                  <a:prstGeom prst="rect">
                    <a:avLst/>
                  </a:prstGeom>
                  <a:noFill/>
                  <a:ln w="7">
                    <a:solidFill>
                      <a:srgbClr val="A0A0A0"/>
                    </a:solidFill>
                    <a:miter lim="800000"/>
                    <a:headEnd/>
                    <a:tailEnd/>
                  </a:ln>
                  <a:effectLst/>
                </p:spPr>
                <p:txBody>
                  <a:bodyPr wrap="none"/>
                  <a:lstStyle/>
                  <a:p>
                    <a:endParaRPr lang="en-US"/>
                  </a:p>
                </p:txBody>
              </p:sp>
            </p:grpSp>
          </p:grpSp>
          <p:grpSp>
            <p:nvGrpSpPr>
              <p:cNvPr id="112805" name="Group 311"/>
              <p:cNvGrpSpPr>
                <a:grpSpLocks/>
              </p:cNvGrpSpPr>
              <p:nvPr/>
            </p:nvGrpSpPr>
            <p:grpSpPr bwMode="auto">
              <a:xfrm>
                <a:off x="938" y="13862"/>
                <a:ext cx="557" cy="1668"/>
                <a:chOff x="938" y="13862"/>
                <a:chExt cx="557" cy="1668"/>
              </a:xfrm>
            </p:grpSpPr>
            <p:sp>
              <p:nvSpPr>
                <p:cNvPr id="112950" name="Rectangle 310"/>
                <p:cNvSpPr>
                  <a:spLocks noChangeArrowheads="1"/>
                </p:cNvSpPr>
                <p:nvPr/>
              </p:nvSpPr>
              <p:spPr bwMode="auto">
                <a:xfrm>
                  <a:off x="938" y="13862"/>
                  <a:ext cx="557" cy="1668"/>
                </a:xfrm>
                <a:prstGeom prst="rect">
                  <a:avLst/>
                </a:prstGeom>
                <a:solidFill>
                  <a:srgbClr val="FFE7A8"/>
                </a:solidFill>
                <a:ln w="9525">
                  <a:noFill/>
                  <a:miter lim="800000"/>
                  <a:headEnd/>
                  <a:tailEnd/>
                </a:ln>
                <a:effectLst/>
              </p:spPr>
              <p:txBody>
                <a:bodyPr wrap="none"/>
                <a:lstStyle/>
                <a:p>
                  <a:endParaRPr lang="en-US"/>
                </a:p>
              </p:txBody>
            </p:sp>
            <p:grpSp>
              <p:nvGrpSpPr>
                <p:cNvPr id="112807" name="Group 309"/>
                <p:cNvGrpSpPr>
                  <a:grpSpLocks/>
                </p:cNvGrpSpPr>
                <p:nvPr/>
              </p:nvGrpSpPr>
              <p:grpSpPr bwMode="auto">
                <a:xfrm>
                  <a:off x="938" y="13862"/>
                  <a:ext cx="557" cy="1668"/>
                  <a:chOff x="938" y="13862"/>
                  <a:chExt cx="557" cy="1668"/>
                </a:xfrm>
              </p:grpSpPr>
              <p:sp>
                <p:nvSpPr>
                  <p:cNvPr id="112732" name="Rectangle 92"/>
                  <p:cNvSpPr>
                    <a:spLocks noChangeArrowheads="1"/>
                  </p:cNvSpPr>
                  <p:nvPr/>
                </p:nvSpPr>
                <p:spPr bwMode="auto">
                  <a:xfrm>
                    <a:off x="938" y="13862"/>
                    <a:ext cx="557" cy="1668"/>
                  </a:xfrm>
                  <a:prstGeom prst="rect">
                    <a:avLst/>
                  </a:prstGeom>
                  <a:solidFill>
                    <a:srgbClr val="FFE7A8"/>
                  </a:solidFill>
                  <a:ln w="9525">
                    <a:noFill/>
                    <a:miter lim="800000"/>
                    <a:headEnd/>
                    <a:tailEnd/>
                  </a:ln>
                  <a:effectLst/>
                </p:spPr>
                <p:txBody>
                  <a:bodyPr anchor="ctr"/>
                  <a:lstStyle/>
                  <a:p>
                    <a:pPr algn="ctr" eaLnBrk="1" hangingPunct="1"/>
                    <a:r>
                      <a:rPr lang="ko-KR" altLang="de-DE" sz="1200">
                        <a:solidFill>
                          <a:schemeClr val="bg2"/>
                        </a:solidFill>
                        <a:latin typeface="Times New Roman" pitchFamily="18" charset="0"/>
                        <a:ea typeface="굴림" pitchFamily="34" charset="-127"/>
                      </a:rPr>
                      <a:t> </a:t>
                    </a:r>
                    <a:r>
                      <a:rPr lang="de-DE" altLang="ko-KR" sz="1200">
                        <a:solidFill>
                          <a:schemeClr val="bg2"/>
                        </a:solidFill>
                        <a:latin typeface="Times New Roman" pitchFamily="18" charset="0"/>
                        <a:ea typeface="굴림" pitchFamily="34" charset="-127"/>
                      </a:rPr>
                      <a:t>Taste</a:t>
                    </a:r>
                    <a:br>
                      <a:rPr lang="de-DE" altLang="ko-KR" sz="1200">
                        <a:solidFill>
                          <a:schemeClr val="bg2"/>
                        </a:solidFill>
                        <a:latin typeface="Times New Roman" pitchFamily="18" charset="0"/>
                        <a:ea typeface="굴림" pitchFamily="34" charset="-127"/>
                      </a:rPr>
                    </a:br>
                    <a:r>
                      <a:rPr lang="de-DE" altLang="ko-KR" sz="1200">
                        <a:solidFill>
                          <a:schemeClr val="bg2"/>
                        </a:solidFill>
                        <a:latin typeface="Times New Roman" pitchFamily="18" charset="0"/>
                        <a:ea typeface="굴림" pitchFamily="34" charset="-127"/>
                      </a:rPr>
                      <a:t>Blood gases</a:t>
                    </a:r>
                    <a:br>
                      <a:rPr lang="de-DE" altLang="ko-KR" sz="1200">
                        <a:solidFill>
                          <a:schemeClr val="bg2"/>
                        </a:solidFill>
                        <a:latin typeface="Times New Roman" pitchFamily="18" charset="0"/>
                        <a:ea typeface="굴림" pitchFamily="34" charset="-127"/>
                      </a:rPr>
                    </a:br>
                    <a:r>
                      <a:rPr lang="de-DE" altLang="ko-KR" sz="1200">
                        <a:solidFill>
                          <a:schemeClr val="bg2"/>
                        </a:solidFill>
                        <a:latin typeface="Times New Roman" pitchFamily="18" charset="0"/>
                        <a:ea typeface="굴림" pitchFamily="34" charset="-127"/>
                      </a:rPr>
                      <a:t>     </a:t>
                    </a:r>
                  </a:p>
                </p:txBody>
              </p:sp>
              <p:sp>
                <p:nvSpPr>
                  <p:cNvPr id="112948" name="Rectangle 308"/>
                  <p:cNvSpPr>
                    <a:spLocks noChangeArrowheads="1"/>
                  </p:cNvSpPr>
                  <p:nvPr/>
                </p:nvSpPr>
                <p:spPr bwMode="auto">
                  <a:xfrm>
                    <a:off x="938" y="13862"/>
                    <a:ext cx="557" cy="1668"/>
                  </a:xfrm>
                  <a:prstGeom prst="rect">
                    <a:avLst/>
                  </a:prstGeom>
                  <a:noFill/>
                  <a:ln w="7">
                    <a:solidFill>
                      <a:srgbClr val="A0A0A0"/>
                    </a:solidFill>
                    <a:miter lim="800000"/>
                    <a:headEnd/>
                    <a:tailEnd/>
                  </a:ln>
                  <a:effectLst/>
                </p:spPr>
                <p:txBody>
                  <a:bodyPr wrap="none"/>
                  <a:lstStyle/>
                  <a:p>
                    <a:endParaRPr lang="en-US"/>
                  </a:p>
                </p:txBody>
              </p:sp>
            </p:grpSp>
          </p:grpSp>
          <p:grpSp>
            <p:nvGrpSpPr>
              <p:cNvPr id="112809" name="Group 315"/>
              <p:cNvGrpSpPr>
                <a:grpSpLocks/>
              </p:cNvGrpSpPr>
              <p:nvPr/>
            </p:nvGrpSpPr>
            <p:grpSpPr bwMode="auto">
              <a:xfrm>
                <a:off x="1495" y="13862"/>
                <a:ext cx="988" cy="1668"/>
                <a:chOff x="1495" y="13862"/>
                <a:chExt cx="988" cy="1668"/>
              </a:xfrm>
            </p:grpSpPr>
            <p:sp>
              <p:nvSpPr>
                <p:cNvPr id="112954" name="Rectangle 314"/>
                <p:cNvSpPr>
                  <a:spLocks noChangeArrowheads="1"/>
                </p:cNvSpPr>
                <p:nvPr/>
              </p:nvSpPr>
              <p:spPr bwMode="auto">
                <a:xfrm>
                  <a:off x="1495" y="13862"/>
                  <a:ext cx="988" cy="1668"/>
                </a:xfrm>
                <a:prstGeom prst="rect">
                  <a:avLst/>
                </a:prstGeom>
                <a:solidFill>
                  <a:srgbClr val="FFE7A8"/>
                </a:solidFill>
                <a:ln w="9525">
                  <a:noFill/>
                  <a:miter lim="800000"/>
                  <a:headEnd/>
                  <a:tailEnd/>
                </a:ln>
                <a:effectLst/>
              </p:spPr>
              <p:txBody>
                <a:bodyPr wrap="none"/>
                <a:lstStyle/>
                <a:p>
                  <a:endParaRPr lang="en-US"/>
                </a:p>
              </p:txBody>
            </p:sp>
            <p:grpSp>
              <p:nvGrpSpPr>
                <p:cNvPr id="112811" name="Group 313"/>
                <p:cNvGrpSpPr>
                  <a:grpSpLocks/>
                </p:cNvGrpSpPr>
                <p:nvPr/>
              </p:nvGrpSpPr>
              <p:grpSpPr bwMode="auto">
                <a:xfrm>
                  <a:off x="1495" y="13862"/>
                  <a:ext cx="988" cy="1668"/>
                  <a:chOff x="1495" y="13862"/>
                  <a:chExt cx="988" cy="1668"/>
                </a:xfrm>
              </p:grpSpPr>
              <p:sp>
                <p:nvSpPr>
                  <p:cNvPr id="112734" name="Rectangle 94"/>
                  <p:cNvSpPr>
                    <a:spLocks noChangeArrowheads="1"/>
                  </p:cNvSpPr>
                  <p:nvPr/>
                </p:nvSpPr>
                <p:spPr bwMode="auto">
                  <a:xfrm>
                    <a:off x="1495" y="13862"/>
                    <a:ext cx="988" cy="1668"/>
                  </a:xfrm>
                  <a:prstGeom prst="rect">
                    <a:avLst/>
                  </a:prstGeom>
                  <a:solidFill>
                    <a:srgbClr val="FFE7A8"/>
                  </a:solidFill>
                  <a:ln w="9525">
                    <a:noFill/>
                    <a:miter lim="800000"/>
                    <a:headEnd/>
                    <a:tailEnd/>
                  </a:ln>
                  <a:effectLst/>
                </p:spPr>
                <p:txBody>
                  <a:bodyPr anchor="ctr"/>
                  <a:lstStyle/>
                  <a:p>
                    <a:pPr algn="ctr" eaLnBrk="1" hangingPunct="1"/>
                    <a:r>
                      <a:rPr lang="ko-KR" altLang="de-DE" sz="1200">
                        <a:solidFill>
                          <a:schemeClr val="bg2"/>
                        </a:solidFill>
                        <a:latin typeface="Times New Roman" pitchFamily="18" charset="0"/>
                        <a:ea typeface="굴림" pitchFamily="34" charset="-127"/>
                      </a:rPr>
                      <a:t> </a:t>
                    </a:r>
                    <a:r>
                      <a:rPr lang="de-DE" altLang="ko-KR" sz="1200">
                        <a:solidFill>
                          <a:schemeClr val="bg2"/>
                        </a:solidFill>
                        <a:latin typeface="Times New Roman" pitchFamily="18" charset="0"/>
                        <a:ea typeface="굴림" pitchFamily="34" charset="-127"/>
                      </a:rPr>
                      <a:t>Swallowing</a:t>
                    </a:r>
                    <a:br>
                      <a:rPr lang="de-DE" altLang="ko-KR" sz="1200">
                        <a:solidFill>
                          <a:schemeClr val="bg2"/>
                        </a:solidFill>
                        <a:latin typeface="Times New Roman" pitchFamily="18" charset="0"/>
                        <a:ea typeface="굴림" pitchFamily="34" charset="-127"/>
                      </a:rPr>
                    </a:br>
                    <a:r>
                      <a:rPr lang="de-DE" altLang="ko-KR" sz="1200">
                        <a:solidFill>
                          <a:schemeClr val="bg2"/>
                        </a:solidFill>
                        <a:latin typeface="Times New Roman" pitchFamily="18" charset="0"/>
                        <a:ea typeface="굴림" pitchFamily="34" charset="-127"/>
                      </a:rPr>
                      <a:t>Gagging</a:t>
                    </a:r>
                    <a:br>
                      <a:rPr lang="de-DE" altLang="ko-KR" sz="1200">
                        <a:solidFill>
                          <a:schemeClr val="bg2"/>
                        </a:solidFill>
                        <a:latin typeface="Times New Roman" pitchFamily="18" charset="0"/>
                        <a:ea typeface="굴림" pitchFamily="34" charset="-127"/>
                      </a:rPr>
                    </a:br>
                    <a:r>
                      <a:rPr lang="de-DE" altLang="ko-KR" sz="1200">
                        <a:solidFill>
                          <a:schemeClr val="bg2"/>
                        </a:solidFill>
                        <a:latin typeface="Times New Roman" pitchFamily="18" charset="0"/>
                        <a:ea typeface="굴림" pitchFamily="34" charset="-127"/>
                      </a:rPr>
                      <a:t>     </a:t>
                    </a:r>
                  </a:p>
                </p:txBody>
              </p:sp>
              <p:sp>
                <p:nvSpPr>
                  <p:cNvPr id="112952" name="Rectangle 312"/>
                  <p:cNvSpPr>
                    <a:spLocks noChangeArrowheads="1"/>
                  </p:cNvSpPr>
                  <p:nvPr/>
                </p:nvSpPr>
                <p:spPr bwMode="auto">
                  <a:xfrm>
                    <a:off x="1495" y="13862"/>
                    <a:ext cx="988" cy="1668"/>
                  </a:xfrm>
                  <a:prstGeom prst="rect">
                    <a:avLst/>
                  </a:prstGeom>
                  <a:noFill/>
                  <a:ln w="7">
                    <a:solidFill>
                      <a:srgbClr val="A0A0A0"/>
                    </a:solidFill>
                    <a:miter lim="800000"/>
                    <a:headEnd/>
                    <a:tailEnd/>
                  </a:ln>
                  <a:effectLst/>
                </p:spPr>
                <p:txBody>
                  <a:bodyPr wrap="none"/>
                  <a:lstStyle/>
                  <a:p>
                    <a:endParaRPr lang="en-US"/>
                  </a:p>
                </p:txBody>
              </p:sp>
            </p:grpSp>
          </p:grpSp>
          <p:grpSp>
            <p:nvGrpSpPr>
              <p:cNvPr id="112813" name="Group 319"/>
              <p:cNvGrpSpPr>
                <a:grpSpLocks/>
              </p:cNvGrpSpPr>
              <p:nvPr/>
            </p:nvGrpSpPr>
            <p:grpSpPr bwMode="auto">
              <a:xfrm>
                <a:off x="2483" y="13862"/>
                <a:ext cx="695" cy="1668"/>
                <a:chOff x="2483" y="13862"/>
                <a:chExt cx="695" cy="1668"/>
              </a:xfrm>
            </p:grpSpPr>
            <p:sp>
              <p:nvSpPr>
                <p:cNvPr id="112958" name="Rectangle 318"/>
                <p:cNvSpPr>
                  <a:spLocks noChangeArrowheads="1"/>
                </p:cNvSpPr>
                <p:nvPr/>
              </p:nvSpPr>
              <p:spPr bwMode="auto">
                <a:xfrm>
                  <a:off x="2483" y="13862"/>
                  <a:ext cx="695" cy="1668"/>
                </a:xfrm>
                <a:prstGeom prst="rect">
                  <a:avLst/>
                </a:prstGeom>
                <a:solidFill>
                  <a:srgbClr val="FFE7A8"/>
                </a:solidFill>
                <a:ln w="9525">
                  <a:noFill/>
                  <a:miter lim="800000"/>
                  <a:headEnd/>
                  <a:tailEnd/>
                </a:ln>
                <a:effectLst/>
              </p:spPr>
              <p:txBody>
                <a:bodyPr wrap="none"/>
                <a:lstStyle/>
                <a:p>
                  <a:endParaRPr lang="en-US"/>
                </a:p>
              </p:txBody>
            </p:sp>
            <p:grpSp>
              <p:nvGrpSpPr>
                <p:cNvPr id="112815" name="Group 317"/>
                <p:cNvGrpSpPr>
                  <a:grpSpLocks/>
                </p:cNvGrpSpPr>
                <p:nvPr/>
              </p:nvGrpSpPr>
              <p:grpSpPr bwMode="auto">
                <a:xfrm>
                  <a:off x="2483" y="13862"/>
                  <a:ext cx="695" cy="1668"/>
                  <a:chOff x="2483" y="13862"/>
                  <a:chExt cx="695" cy="1668"/>
                </a:xfrm>
              </p:grpSpPr>
              <p:sp>
                <p:nvSpPr>
                  <p:cNvPr id="112736" name="Rectangle 96"/>
                  <p:cNvSpPr>
                    <a:spLocks noChangeArrowheads="1"/>
                  </p:cNvSpPr>
                  <p:nvPr/>
                </p:nvSpPr>
                <p:spPr bwMode="auto">
                  <a:xfrm>
                    <a:off x="2483" y="13862"/>
                    <a:ext cx="695" cy="1668"/>
                  </a:xfrm>
                  <a:prstGeom prst="rect">
                    <a:avLst/>
                  </a:prstGeom>
                  <a:solidFill>
                    <a:srgbClr val="FFE7A8"/>
                  </a:solidFill>
                  <a:ln w="9525">
                    <a:noFill/>
                    <a:miter lim="800000"/>
                    <a:headEnd/>
                    <a:tailEnd/>
                  </a:ln>
                  <a:effectLst/>
                </p:spPr>
                <p:txBody>
                  <a:bodyPr anchor="ctr"/>
                  <a:lstStyle/>
                  <a:p>
                    <a:pPr algn="ctr" eaLnBrk="1" hangingPunct="1"/>
                    <a:r>
                      <a:rPr lang="ko-KR" altLang="de-DE" sz="1200">
                        <a:solidFill>
                          <a:schemeClr val="bg2"/>
                        </a:solidFill>
                        <a:latin typeface="Times New Roman" pitchFamily="18" charset="0"/>
                        <a:ea typeface="굴림" pitchFamily="34" charset="-127"/>
                      </a:rPr>
                      <a:t> </a:t>
                    </a:r>
                    <a:r>
                      <a:rPr lang="de-DE" altLang="ko-KR" sz="1200">
                        <a:solidFill>
                          <a:schemeClr val="bg2"/>
                        </a:solidFill>
                        <a:latin typeface="Times New Roman" pitchFamily="18" charset="0"/>
                        <a:ea typeface="굴림" pitchFamily="34" charset="-127"/>
                      </a:rPr>
                      <a:t>Salivary glands     </a:t>
                    </a:r>
                  </a:p>
                </p:txBody>
              </p:sp>
              <p:sp>
                <p:nvSpPr>
                  <p:cNvPr id="112956" name="Rectangle 316"/>
                  <p:cNvSpPr>
                    <a:spLocks noChangeArrowheads="1"/>
                  </p:cNvSpPr>
                  <p:nvPr/>
                </p:nvSpPr>
                <p:spPr bwMode="auto">
                  <a:xfrm>
                    <a:off x="2483" y="13862"/>
                    <a:ext cx="695" cy="1668"/>
                  </a:xfrm>
                  <a:prstGeom prst="rect">
                    <a:avLst/>
                  </a:prstGeom>
                  <a:noFill/>
                  <a:ln w="7">
                    <a:solidFill>
                      <a:srgbClr val="A0A0A0"/>
                    </a:solidFill>
                    <a:miter lim="800000"/>
                    <a:headEnd/>
                    <a:tailEnd/>
                  </a:ln>
                  <a:effectLst/>
                </p:spPr>
                <p:txBody>
                  <a:bodyPr wrap="none"/>
                  <a:lstStyle/>
                  <a:p>
                    <a:endParaRPr lang="en-US"/>
                  </a:p>
                </p:txBody>
              </p:sp>
            </p:grpSp>
          </p:grpSp>
          <p:grpSp>
            <p:nvGrpSpPr>
              <p:cNvPr id="112817" name="Group 323"/>
              <p:cNvGrpSpPr>
                <a:grpSpLocks/>
              </p:cNvGrpSpPr>
              <p:nvPr/>
            </p:nvGrpSpPr>
            <p:grpSpPr bwMode="auto">
              <a:xfrm>
                <a:off x="0" y="15530"/>
                <a:ext cx="296" cy="2588"/>
                <a:chOff x="0" y="15530"/>
                <a:chExt cx="296" cy="2588"/>
              </a:xfrm>
            </p:grpSpPr>
            <p:sp>
              <p:nvSpPr>
                <p:cNvPr id="112962" name="Rectangle 322"/>
                <p:cNvSpPr>
                  <a:spLocks noChangeArrowheads="1"/>
                </p:cNvSpPr>
                <p:nvPr/>
              </p:nvSpPr>
              <p:spPr bwMode="auto">
                <a:xfrm>
                  <a:off x="0" y="15530"/>
                  <a:ext cx="296" cy="2588"/>
                </a:xfrm>
                <a:prstGeom prst="rect">
                  <a:avLst/>
                </a:prstGeom>
                <a:solidFill>
                  <a:srgbClr val="FFE7A8"/>
                </a:solidFill>
                <a:ln w="9525">
                  <a:noFill/>
                  <a:miter lim="800000"/>
                  <a:headEnd/>
                  <a:tailEnd/>
                </a:ln>
                <a:effectLst/>
              </p:spPr>
              <p:txBody>
                <a:bodyPr wrap="none"/>
                <a:lstStyle/>
                <a:p>
                  <a:endParaRPr lang="en-US"/>
                </a:p>
              </p:txBody>
            </p:sp>
            <p:grpSp>
              <p:nvGrpSpPr>
                <p:cNvPr id="112819" name="Group 321"/>
                <p:cNvGrpSpPr>
                  <a:grpSpLocks/>
                </p:cNvGrpSpPr>
                <p:nvPr/>
              </p:nvGrpSpPr>
              <p:grpSpPr bwMode="auto">
                <a:xfrm>
                  <a:off x="0" y="15530"/>
                  <a:ext cx="296" cy="2588"/>
                  <a:chOff x="0" y="15530"/>
                  <a:chExt cx="296" cy="2588"/>
                </a:xfrm>
              </p:grpSpPr>
              <p:sp>
                <p:nvSpPr>
                  <p:cNvPr id="112738" name="Rectangle 98"/>
                  <p:cNvSpPr>
                    <a:spLocks noChangeArrowheads="1"/>
                  </p:cNvSpPr>
                  <p:nvPr/>
                </p:nvSpPr>
                <p:spPr bwMode="auto">
                  <a:xfrm>
                    <a:off x="0" y="15530"/>
                    <a:ext cx="296" cy="2588"/>
                  </a:xfrm>
                  <a:prstGeom prst="rect">
                    <a:avLst/>
                  </a:prstGeom>
                  <a:solidFill>
                    <a:srgbClr val="FFE7A8"/>
                  </a:solidFill>
                  <a:ln w="9525">
                    <a:noFill/>
                    <a:miter lim="800000"/>
                    <a:headEnd/>
                    <a:tailEnd/>
                  </a:ln>
                  <a:effectLst/>
                </p:spPr>
                <p:txBody>
                  <a:bodyPr anchor="ctr"/>
                  <a:lstStyle/>
                  <a:p>
                    <a:pPr algn="ctr" eaLnBrk="1" hangingPunct="1"/>
                    <a:r>
                      <a:rPr lang="ko-KR" altLang="de-DE" sz="1200">
                        <a:solidFill>
                          <a:schemeClr val="bg2"/>
                        </a:solidFill>
                        <a:latin typeface="Times New Roman" pitchFamily="18" charset="0"/>
                        <a:ea typeface="굴림" pitchFamily="34" charset="-127"/>
                      </a:rPr>
                      <a:t> </a:t>
                    </a:r>
                    <a:r>
                      <a:rPr lang="de-DE" altLang="ko-KR" sz="1200" b="1">
                        <a:solidFill>
                          <a:schemeClr val="bg2"/>
                        </a:solidFill>
                        <a:latin typeface="Times New Roman" pitchFamily="18" charset="0"/>
                        <a:ea typeface="굴림" pitchFamily="34" charset="-127"/>
                      </a:rPr>
                      <a:t>X</a:t>
                    </a:r>
                    <a:endParaRPr lang="de-DE" altLang="ko-KR" sz="1200">
                      <a:solidFill>
                        <a:schemeClr val="bg2"/>
                      </a:solidFill>
                      <a:latin typeface="Times New Roman" pitchFamily="18" charset="0"/>
                      <a:ea typeface="굴림" pitchFamily="34" charset="-127"/>
                    </a:endParaRPr>
                  </a:p>
                </p:txBody>
              </p:sp>
              <p:sp>
                <p:nvSpPr>
                  <p:cNvPr id="112960" name="Rectangle 320"/>
                  <p:cNvSpPr>
                    <a:spLocks noChangeArrowheads="1"/>
                  </p:cNvSpPr>
                  <p:nvPr/>
                </p:nvSpPr>
                <p:spPr bwMode="auto">
                  <a:xfrm>
                    <a:off x="0" y="15530"/>
                    <a:ext cx="296" cy="2588"/>
                  </a:xfrm>
                  <a:prstGeom prst="rect">
                    <a:avLst/>
                  </a:prstGeom>
                  <a:noFill/>
                  <a:ln w="7">
                    <a:solidFill>
                      <a:srgbClr val="A0A0A0"/>
                    </a:solidFill>
                    <a:miter lim="800000"/>
                    <a:headEnd/>
                    <a:tailEnd/>
                  </a:ln>
                  <a:effectLst/>
                </p:spPr>
                <p:txBody>
                  <a:bodyPr wrap="none"/>
                  <a:lstStyle/>
                  <a:p>
                    <a:endParaRPr lang="en-US"/>
                  </a:p>
                </p:txBody>
              </p:sp>
            </p:grpSp>
          </p:grpSp>
          <p:grpSp>
            <p:nvGrpSpPr>
              <p:cNvPr id="112821" name="Group 327"/>
              <p:cNvGrpSpPr>
                <a:grpSpLocks/>
              </p:cNvGrpSpPr>
              <p:nvPr/>
            </p:nvGrpSpPr>
            <p:grpSpPr bwMode="auto">
              <a:xfrm>
                <a:off x="296" y="15530"/>
                <a:ext cx="642" cy="2588"/>
                <a:chOff x="296" y="15530"/>
                <a:chExt cx="642" cy="2588"/>
              </a:xfrm>
            </p:grpSpPr>
            <p:sp>
              <p:nvSpPr>
                <p:cNvPr id="112966" name="Rectangle 326"/>
                <p:cNvSpPr>
                  <a:spLocks noChangeArrowheads="1"/>
                </p:cNvSpPr>
                <p:nvPr/>
              </p:nvSpPr>
              <p:spPr bwMode="auto">
                <a:xfrm>
                  <a:off x="296" y="15530"/>
                  <a:ext cx="642" cy="2588"/>
                </a:xfrm>
                <a:prstGeom prst="rect">
                  <a:avLst/>
                </a:prstGeom>
                <a:solidFill>
                  <a:srgbClr val="FFE7A8"/>
                </a:solidFill>
                <a:ln w="9525">
                  <a:noFill/>
                  <a:miter lim="800000"/>
                  <a:headEnd/>
                  <a:tailEnd/>
                </a:ln>
                <a:effectLst/>
              </p:spPr>
              <p:txBody>
                <a:bodyPr wrap="none"/>
                <a:lstStyle/>
                <a:p>
                  <a:endParaRPr lang="en-US"/>
                </a:p>
              </p:txBody>
            </p:sp>
            <p:grpSp>
              <p:nvGrpSpPr>
                <p:cNvPr id="112823" name="Group 325"/>
                <p:cNvGrpSpPr>
                  <a:grpSpLocks/>
                </p:cNvGrpSpPr>
                <p:nvPr/>
              </p:nvGrpSpPr>
              <p:grpSpPr bwMode="auto">
                <a:xfrm>
                  <a:off x="296" y="15530"/>
                  <a:ext cx="642" cy="2588"/>
                  <a:chOff x="296" y="15530"/>
                  <a:chExt cx="642" cy="2588"/>
                </a:xfrm>
              </p:grpSpPr>
              <p:sp>
                <p:nvSpPr>
                  <p:cNvPr id="112739" name="Rectangle 99"/>
                  <p:cNvSpPr>
                    <a:spLocks noChangeArrowheads="1"/>
                  </p:cNvSpPr>
                  <p:nvPr/>
                </p:nvSpPr>
                <p:spPr bwMode="auto">
                  <a:xfrm>
                    <a:off x="296" y="15530"/>
                    <a:ext cx="642" cy="2588"/>
                  </a:xfrm>
                  <a:prstGeom prst="rect">
                    <a:avLst/>
                  </a:prstGeom>
                  <a:solidFill>
                    <a:srgbClr val="FFE7A8"/>
                  </a:solidFill>
                  <a:ln w="9525">
                    <a:noFill/>
                    <a:miter lim="800000"/>
                    <a:headEnd/>
                    <a:tailEnd/>
                  </a:ln>
                  <a:effectLst/>
                </p:spPr>
                <p:txBody>
                  <a:bodyPr anchor="ctr"/>
                  <a:lstStyle/>
                  <a:p>
                    <a:pPr algn="ctr" eaLnBrk="1" hangingPunct="1"/>
                    <a:r>
                      <a:rPr lang="ko-KR" altLang="de-DE" sz="1200">
                        <a:solidFill>
                          <a:schemeClr val="bg2"/>
                        </a:solidFill>
                        <a:latin typeface="Times New Roman" pitchFamily="18" charset="0"/>
                        <a:ea typeface="굴림" pitchFamily="34" charset="-127"/>
                      </a:rPr>
                      <a:t> </a:t>
                    </a:r>
                    <a:r>
                      <a:rPr lang="de-DE" altLang="ko-KR" sz="1200">
                        <a:solidFill>
                          <a:schemeClr val="bg2"/>
                        </a:solidFill>
                        <a:latin typeface="Times New Roman" pitchFamily="18" charset="0"/>
                        <a:ea typeface="굴림" pitchFamily="34" charset="-127"/>
                      </a:rPr>
                      <a:t>Vagus</a:t>
                    </a:r>
                  </a:p>
                </p:txBody>
              </p:sp>
              <p:sp>
                <p:nvSpPr>
                  <p:cNvPr id="112964" name="Rectangle 324"/>
                  <p:cNvSpPr>
                    <a:spLocks noChangeArrowheads="1"/>
                  </p:cNvSpPr>
                  <p:nvPr/>
                </p:nvSpPr>
                <p:spPr bwMode="auto">
                  <a:xfrm>
                    <a:off x="296" y="15530"/>
                    <a:ext cx="642" cy="2588"/>
                  </a:xfrm>
                  <a:prstGeom prst="rect">
                    <a:avLst/>
                  </a:prstGeom>
                  <a:noFill/>
                  <a:ln w="7">
                    <a:solidFill>
                      <a:srgbClr val="A0A0A0"/>
                    </a:solidFill>
                    <a:miter lim="800000"/>
                    <a:headEnd/>
                    <a:tailEnd/>
                  </a:ln>
                  <a:effectLst/>
                </p:spPr>
                <p:txBody>
                  <a:bodyPr wrap="none"/>
                  <a:lstStyle/>
                  <a:p>
                    <a:endParaRPr lang="en-US"/>
                  </a:p>
                </p:txBody>
              </p:sp>
            </p:grpSp>
          </p:grpSp>
          <p:grpSp>
            <p:nvGrpSpPr>
              <p:cNvPr id="112825" name="Group 331"/>
              <p:cNvGrpSpPr>
                <a:grpSpLocks/>
              </p:cNvGrpSpPr>
              <p:nvPr/>
            </p:nvGrpSpPr>
            <p:grpSpPr bwMode="auto">
              <a:xfrm>
                <a:off x="938" y="15530"/>
                <a:ext cx="557" cy="2588"/>
                <a:chOff x="938" y="15530"/>
                <a:chExt cx="557" cy="2588"/>
              </a:xfrm>
            </p:grpSpPr>
            <p:sp>
              <p:nvSpPr>
                <p:cNvPr id="112970" name="Rectangle 330"/>
                <p:cNvSpPr>
                  <a:spLocks noChangeArrowheads="1"/>
                </p:cNvSpPr>
                <p:nvPr/>
              </p:nvSpPr>
              <p:spPr bwMode="auto">
                <a:xfrm>
                  <a:off x="938" y="15530"/>
                  <a:ext cx="557" cy="2588"/>
                </a:xfrm>
                <a:prstGeom prst="rect">
                  <a:avLst/>
                </a:prstGeom>
                <a:solidFill>
                  <a:srgbClr val="FFE7A8"/>
                </a:solidFill>
                <a:ln w="9525">
                  <a:noFill/>
                  <a:miter lim="800000"/>
                  <a:headEnd/>
                  <a:tailEnd/>
                </a:ln>
                <a:effectLst/>
              </p:spPr>
              <p:txBody>
                <a:bodyPr wrap="none"/>
                <a:lstStyle/>
                <a:p>
                  <a:endParaRPr lang="en-US"/>
                </a:p>
              </p:txBody>
            </p:sp>
            <p:grpSp>
              <p:nvGrpSpPr>
                <p:cNvPr id="112827" name="Group 329"/>
                <p:cNvGrpSpPr>
                  <a:grpSpLocks/>
                </p:cNvGrpSpPr>
                <p:nvPr/>
              </p:nvGrpSpPr>
              <p:grpSpPr bwMode="auto">
                <a:xfrm>
                  <a:off x="938" y="15530"/>
                  <a:ext cx="557" cy="2588"/>
                  <a:chOff x="938" y="15530"/>
                  <a:chExt cx="557" cy="2588"/>
                </a:xfrm>
              </p:grpSpPr>
              <p:sp>
                <p:nvSpPr>
                  <p:cNvPr id="112740" name="Rectangle 100"/>
                  <p:cNvSpPr>
                    <a:spLocks noChangeArrowheads="1"/>
                  </p:cNvSpPr>
                  <p:nvPr/>
                </p:nvSpPr>
                <p:spPr bwMode="auto">
                  <a:xfrm>
                    <a:off x="938" y="15530"/>
                    <a:ext cx="557" cy="2588"/>
                  </a:xfrm>
                  <a:prstGeom prst="rect">
                    <a:avLst/>
                  </a:prstGeom>
                  <a:solidFill>
                    <a:srgbClr val="FFE7A8"/>
                  </a:solidFill>
                  <a:ln w="9525">
                    <a:noFill/>
                    <a:miter lim="800000"/>
                    <a:headEnd/>
                    <a:tailEnd/>
                  </a:ln>
                  <a:effectLst/>
                </p:spPr>
                <p:txBody>
                  <a:bodyPr anchor="ctr"/>
                  <a:lstStyle/>
                  <a:p>
                    <a:pPr algn="ctr" eaLnBrk="1" hangingPunct="1"/>
                    <a:r>
                      <a:rPr lang="de-DE" altLang="ko-KR" sz="1200">
                        <a:solidFill>
                          <a:schemeClr val="bg2"/>
                        </a:solidFill>
                        <a:latin typeface="Times New Roman" pitchFamily="18" charset="0"/>
                        <a:ea typeface="굴림" pitchFamily="34" charset="-127"/>
                      </a:rPr>
                      <a:t>Blood pressure</a:t>
                    </a:r>
                    <a:br>
                      <a:rPr lang="de-DE" altLang="ko-KR" sz="1200">
                        <a:solidFill>
                          <a:schemeClr val="bg2"/>
                        </a:solidFill>
                        <a:latin typeface="Times New Roman" pitchFamily="18" charset="0"/>
                        <a:ea typeface="굴림" pitchFamily="34" charset="-127"/>
                      </a:rPr>
                    </a:br>
                    <a:r>
                      <a:rPr lang="de-DE" altLang="ko-KR" sz="1200">
                        <a:solidFill>
                          <a:schemeClr val="bg2"/>
                        </a:solidFill>
                        <a:latin typeface="Times New Roman" pitchFamily="18" charset="0"/>
                        <a:ea typeface="굴림" pitchFamily="34" charset="-127"/>
                      </a:rPr>
                      <a:t>Blood gases</a:t>
                    </a:r>
                    <a:br>
                      <a:rPr lang="de-DE" altLang="ko-KR" sz="1200">
                        <a:solidFill>
                          <a:schemeClr val="bg2"/>
                        </a:solidFill>
                        <a:latin typeface="Times New Roman" pitchFamily="18" charset="0"/>
                        <a:ea typeface="굴림" pitchFamily="34" charset="-127"/>
                      </a:rPr>
                    </a:br>
                    <a:r>
                      <a:rPr lang="de-DE" altLang="ko-KR" sz="1200">
                        <a:solidFill>
                          <a:schemeClr val="bg2"/>
                        </a:solidFill>
                        <a:latin typeface="Times New Roman" pitchFamily="18" charset="0"/>
                        <a:ea typeface="굴림" pitchFamily="34" charset="-127"/>
                      </a:rPr>
                      <a:t> Taste</a:t>
                    </a:r>
                    <a:br>
                      <a:rPr lang="de-DE" altLang="ko-KR" sz="1200">
                        <a:solidFill>
                          <a:schemeClr val="bg2"/>
                        </a:solidFill>
                        <a:latin typeface="Times New Roman" pitchFamily="18" charset="0"/>
                        <a:ea typeface="굴림" pitchFamily="34" charset="-127"/>
                      </a:rPr>
                    </a:br>
                    <a:r>
                      <a:rPr lang="de-DE" altLang="ko-KR" sz="1200">
                        <a:solidFill>
                          <a:schemeClr val="bg2"/>
                        </a:solidFill>
                        <a:latin typeface="Times New Roman" pitchFamily="18" charset="0"/>
                        <a:ea typeface="굴림" pitchFamily="34" charset="-127"/>
                      </a:rPr>
                      <a:t>     </a:t>
                    </a:r>
                  </a:p>
                </p:txBody>
              </p:sp>
              <p:sp>
                <p:nvSpPr>
                  <p:cNvPr id="112968" name="Rectangle 328"/>
                  <p:cNvSpPr>
                    <a:spLocks noChangeArrowheads="1"/>
                  </p:cNvSpPr>
                  <p:nvPr/>
                </p:nvSpPr>
                <p:spPr bwMode="auto">
                  <a:xfrm>
                    <a:off x="938" y="15530"/>
                    <a:ext cx="557" cy="2588"/>
                  </a:xfrm>
                  <a:prstGeom prst="rect">
                    <a:avLst/>
                  </a:prstGeom>
                  <a:noFill/>
                  <a:ln w="7">
                    <a:solidFill>
                      <a:srgbClr val="A0A0A0"/>
                    </a:solidFill>
                    <a:miter lim="800000"/>
                    <a:headEnd/>
                    <a:tailEnd/>
                  </a:ln>
                  <a:effectLst/>
                </p:spPr>
                <p:txBody>
                  <a:bodyPr wrap="none"/>
                  <a:lstStyle/>
                  <a:p>
                    <a:endParaRPr lang="en-US"/>
                  </a:p>
                </p:txBody>
              </p:sp>
            </p:grpSp>
          </p:grpSp>
          <p:grpSp>
            <p:nvGrpSpPr>
              <p:cNvPr id="112829" name="Group 335"/>
              <p:cNvGrpSpPr>
                <a:grpSpLocks/>
              </p:cNvGrpSpPr>
              <p:nvPr/>
            </p:nvGrpSpPr>
            <p:grpSpPr bwMode="auto">
              <a:xfrm>
                <a:off x="1495" y="15530"/>
                <a:ext cx="988" cy="2588"/>
                <a:chOff x="1495" y="15530"/>
                <a:chExt cx="988" cy="2588"/>
              </a:xfrm>
            </p:grpSpPr>
            <p:sp>
              <p:nvSpPr>
                <p:cNvPr id="112974" name="Rectangle 334"/>
                <p:cNvSpPr>
                  <a:spLocks noChangeArrowheads="1"/>
                </p:cNvSpPr>
                <p:nvPr/>
              </p:nvSpPr>
              <p:spPr bwMode="auto">
                <a:xfrm>
                  <a:off x="1495" y="15530"/>
                  <a:ext cx="988" cy="2588"/>
                </a:xfrm>
                <a:prstGeom prst="rect">
                  <a:avLst/>
                </a:prstGeom>
                <a:solidFill>
                  <a:srgbClr val="FFE7A8"/>
                </a:solidFill>
                <a:ln w="9525">
                  <a:noFill/>
                  <a:miter lim="800000"/>
                  <a:headEnd/>
                  <a:tailEnd/>
                </a:ln>
                <a:effectLst/>
              </p:spPr>
              <p:txBody>
                <a:bodyPr wrap="none"/>
                <a:lstStyle/>
                <a:p>
                  <a:endParaRPr lang="en-US"/>
                </a:p>
              </p:txBody>
            </p:sp>
            <p:grpSp>
              <p:nvGrpSpPr>
                <p:cNvPr id="112831" name="Group 333"/>
                <p:cNvGrpSpPr>
                  <a:grpSpLocks/>
                </p:cNvGrpSpPr>
                <p:nvPr/>
              </p:nvGrpSpPr>
              <p:grpSpPr bwMode="auto">
                <a:xfrm>
                  <a:off x="1495" y="15530"/>
                  <a:ext cx="988" cy="2588"/>
                  <a:chOff x="1495" y="15530"/>
                  <a:chExt cx="988" cy="2588"/>
                </a:xfrm>
              </p:grpSpPr>
              <p:sp>
                <p:nvSpPr>
                  <p:cNvPr id="112742" name="Rectangle 102"/>
                  <p:cNvSpPr>
                    <a:spLocks noChangeArrowheads="1"/>
                  </p:cNvSpPr>
                  <p:nvPr/>
                </p:nvSpPr>
                <p:spPr bwMode="auto">
                  <a:xfrm>
                    <a:off x="1495" y="15530"/>
                    <a:ext cx="988" cy="2588"/>
                  </a:xfrm>
                  <a:prstGeom prst="rect">
                    <a:avLst/>
                  </a:prstGeom>
                  <a:solidFill>
                    <a:srgbClr val="FFE7A8"/>
                  </a:solidFill>
                  <a:ln w="9525">
                    <a:noFill/>
                    <a:miter lim="800000"/>
                    <a:headEnd/>
                    <a:tailEnd/>
                  </a:ln>
                  <a:effectLst/>
                </p:spPr>
                <p:txBody>
                  <a:bodyPr anchor="ctr"/>
                  <a:lstStyle/>
                  <a:p>
                    <a:pPr algn="ctr" eaLnBrk="1" hangingPunct="1"/>
                    <a:r>
                      <a:rPr lang="ko-KR" altLang="de-DE" sz="1200">
                        <a:solidFill>
                          <a:schemeClr val="bg2"/>
                        </a:solidFill>
                        <a:latin typeface="Times New Roman" pitchFamily="18" charset="0"/>
                        <a:ea typeface="굴림" pitchFamily="34" charset="-127"/>
                      </a:rPr>
                      <a:t> </a:t>
                    </a:r>
                    <a:r>
                      <a:rPr lang="de-DE" altLang="ko-KR" sz="1200">
                        <a:solidFill>
                          <a:schemeClr val="bg2"/>
                        </a:solidFill>
                        <a:latin typeface="Times New Roman" pitchFamily="18" charset="0"/>
                        <a:ea typeface="굴림" pitchFamily="34" charset="-127"/>
                      </a:rPr>
                      <a:t>Speech</a:t>
                    </a:r>
                    <a:br>
                      <a:rPr lang="de-DE" altLang="ko-KR" sz="1200">
                        <a:solidFill>
                          <a:schemeClr val="bg2"/>
                        </a:solidFill>
                        <a:latin typeface="Times New Roman" pitchFamily="18" charset="0"/>
                        <a:ea typeface="굴림" pitchFamily="34" charset="-127"/>
                      </a:rPr>
                    </a:br>
                    <a:r>
                      <a:rPr lang="de-DE" altLang="ko-KR" sz="1200">
                        <a:solidFill>
                          <a:schemeClr val="bg2"/>
                        </a:solidFill>
                        <a:latin typeface="Times New Roman" pitchFamily="18" charset="0"/>
                        <a:ea typeface="굴림" pitchFamily="34" charset="-127"/>
                      </a:rPr>
                      <a:t>Swallowing Gagging     </a:t>
                    </a:r>
                  </a:p>
                </p:txBody>
              </p:sp>
              <p:sp>
                <p:nvSpPr>
                  <p:cNvPr id="112972" name="Rectangle 332"/>
                  <p:cNvSpPr>
                    <a:spLocks noChangeArrowheads="1"/>
                  </p:cNvSpPr>
                  <p:nvPr/>
                </p:nvSpPr>
                <p:spPr bwMode="auto">
                  <a:xfrm>
                    <a:off x="1495" y="15530"/>
                    <a:ext cx="988" cy="2588"/>
                  </a:xfrm>
                  <a:prstGeom prst="rect">
                    <a:avLst/>
                  </a:prstGeom>
                  <a:noFill/>
                  <a:ln w="7">
                    <a:solidFill>
                      <a:srgbClr val="A0A0A0"/>
                    </a:solidFill>
                    <a:miter lim="800000"/>
                    <a:headEnd/>
                    <a:tailEnd/>
                  </a:ln>
                  <a:effectLst/>
                </p:spPr>
                <p:txBody>
                  <a:bodyPr wrap="none"/>
                  <a:lstStyle/>
                  <a:p>
                    <a:endParaRPr lang="en-US"/>
                  </a:p>
                </p:txBody>
              </p:sp>
            </p:grpSp>
          </p:grpSp>
          <p:grpSp>
            <p:nvGrpSpPr>
              <p:cNvPr id="112833" name="Group 339"/>
              <p:cNvGrpSpPr>
                <a:grpSpLocks/>
              </p:cNvGrpSpPr>
              <p:nvPr/>
            </p:nvGrpSpPr>
            <p:grpSpPr bwMode="auto">
              <a:xfrm>
                <a:off x="2483" y="15530"/>
                <a:ext cx="695" cy="2588"/>
                <a:chOff x="2483" y="15530"/>
                <a:chExt cx="695" cy="2588"/>
              </a:xfrm>
            </p:grpSpPr>
            <p:sp>
              <p:nvSpPr>
                <p:cNvPr id="112978" name="Rectangle 338"/>
                <p:cNvSpPr>
                  <a:spLocks noChangeArrowheads="1"/>
                </p:cNvSpPr>
                <p:nvPr/>
              </p:nvSpPr>
              <p:spPr bwMode="auto">
                <a:xfrm>
                  <a:off x="2483" y="15530"/>
                  <a:ext cx="695" cy="2588"/>
                </a:xfrm>
                <a:prstGeom prst="rect">
                  <a:avLst/>
                </a:prstGeom>
                <a:solidFill>
                  <a:srgbClr val="FFE7A8"/>
                </a:solidFill>
                <a:ln w="9525">
                  <a:noFill/>
                  <a:miter lim="800000"/>
                  <a:headEnd/>
                  <a:tailEnd/>
                </a:ln>
                <a:effectLst/>
              </p:spPr>
              <p:txBody>
                <a:bodyPr wrap="none"/>
                <a:lstStyle/>
                <a:p>
                  <a:endParaRPr lang="en-US"/>
                </a:p>
              </p:txBody>
            </p:sp>
            <p:grpSp>
              <p:nvGrpSpPr>
                <p:cNvPr id="112835" name="Group 337"/>
                <p:cNvGrpSpPr>
                  <a:grpSpLocks/>
                </p:cNvGrpSpPr>
                <p:nvPr/>
              </p:nvGrpSpPr>
              <p:grpSpPr bwMode="auto">
                <a:xfrm>
                  <a:off x="2483" y="15530"/>
                  <a:ext cx="695" cy="2588"/>
                  <a:chOff x="2483" y="15530"/>
                  <a:chExt cx="695" cy="2588"/>
                </a:xfrm>
              </p:grpSpPr>
              <p:sp>
                <p:nvSpPr>
                  <p:cNvPr id="112744" name="Rectangle 104"/>
                  <p:cNvSpPr>
                    <a:spLocks noChangeArrowheads="1"/>
                  </p:cNvSpPr>
                  <p:nvPr/>
                </p:nvSpPr>
                <p:spPr bwMode="auto">
                  <a:xfrm>
                    <a:off x="2483" y="15530"/>
                    <a:ext cx="695" cy="2588"/>
                  </a:xfrm>
                  <a:prstGeom prst="rect">
                    <a:avLst/>
                  </a:prstGeom>
                  <a:solidFill>
                    <a:srgbClr val="FFE7A8"/>
                  </a:solidFill>
                  <a:ln w="9525">
                    <a:noFill/>
                    <a:miter lim="800000"/>
                    <a:headEnd/>
                    <a:tailEnd/>
                  </a:ln>
                  <a:effectLst/>
                </p:spPr>
                <p:txBody>
                  <a:bodyPr anchor="ctr"/>
                  <a:lstStyle/>
                  <a:p>
                    <a:pPr algn="ctr" eaLnBrk="1" hangingPunct="1"/>
                    <a:r>
                      <a:rPr lang="de-DE" altLang="ko-KR" sz="1200">
                        <a:solidFill>
                          <a:schemeClr val="bg2"/>
                        </a:solidFill>
                        <a:latin typeface="Times New Roman" pitchFamily="18" charset="0"/>
                        <a:ea typeface="굴림" pitchFamily="34" charset="-127"/>
                      </a:rPr>
                      <a:t>Many visceral organs</a:t>
                    </a:r>
                    <a:br>
                      <a:rPr lang="de-DE" altLang="ko-KR" sz="1200">
                        <a:solidFill>
                          <a:schemeClr val="bg2"/>
                        </a:solidFill>
                        <a:latin typeface="Times New Roman" pitchFamily="18" charset="0"/>
                        <a:ea typeface="굴림" pitchFamily="34" charset="-127"/>
                      </a:rPr>
                    </a:br>
                    <a:r>
                      <a:rPr lang="de-DE" altLang="ko-KR" sz="1200">
                        <a:solidFill>
                          <a:schemeClr val="bg2"/>
                        </a:solidFill>
                        <a:latin typeface="Times New Roman" pitchFamily="18" charset="0"/>
                        <a:ea typeface="굴림" pitchFamily="34" charset="-127"/>
                      </a:rPr>
                      <a:t>(heart, gut, lungs)</a:t>
                    </a:r>
                    <a:br>
                      <a:rPr lang="de-DE" altLang="ko-KR" sz="1200">
                        <a:solidFill>
                          <a:schemeClr val="bg2"/>
                        </a:solidFill>
                        <a:latin typeface="Times New Roman" pitchFamily="18" charset="0"/>
                        <a:ea typeface="굴림" pitchFamily="34" charset="-127"/>
                      </a:rPr>
                    </a:br>
                    <a:r>
                      <a:rPr lang="de-DE" altLang="ko-KR" sz="1200">
                        <a:solidFill>
                          <a:schemeClr val="bg2"/>
                        </a:solidFill>
                        <a:latin typeface="Times New Roman" pitchFamily="18" charset="0"/>
                        <a:ea typeface="굴림" pitchFamily="34" charset="-127"/>
                      </a:rPr>
                      <a:t>     </a:t>
                    </a:r>
                  </a:p>
                </p:txBody>
              </p:sp>
              <p:sp>
                <p:nvSpPr>
                  <p:cNvPr id="112976" name="Rectangle 336"/>
                  <p:cNvSpPr>
                    <a:spLocks noChangeArrowheads="1"/>
                  </p:cNvSpPr>
                  <p:nvPr/>
                </p:nvSpPr>
                <p:spPr bwMode="auto">
                  <a:xfrm>
                    <a:off x="2483" y="15530"/>
                    <a:ext cx="695" cy="2588"/>
                  </a:xfrm>
                  <a:prstGeom prst="rect">
                    <a:avLst/>
                  </a:prstGeom>
                  <a:noFill/>
                  <a:ln w="7">
                    <a:solidFill>
                      <a:srgbClr val="A0A0A0"/>
                    </a:solidFill>
                    <a:miter lim="800000"/>
                    <a:headEnd/>
                    <a:tailEnd/>
                  </a:ln>
                  <a:effectLst/>
                </p:spPr>
                <p:txBody>
                  <a:bodyPr wrap="none"/>
                  <a:lstStyle/>
                  <a:p>
                    <a:endParaRPr lang="en-US"/>
                  </a:p>
                </p:txBody>
              </p:sp>
            </p:grpSp>
          </p:grpSp>
          <p:grpSp>
            <p:nvGrpSpPr>
              <p:cNvPr id="112837" name="Group 343"/>
              <p:cNvGrpSpPr>
                <a:grpSpLocks/>
              </p:cNvGrpSpPr>
              <p:nvPr/>
            </p:nvGrpSpPr>
            <p:grpSpPr bwMode="auto">
              <a:xfrm>
                <a:off x="0" y="18118"/>
                <a:ext cx="296" cy="1438"/>
                <a:chOff x="0" y="18118"/>
                <a:chExt cx="296" cy="1438"/>
              </a:xfrm>
            </p:grpSpPr>
            <p:sp>
              <p:nvSpPr>
                <p:cNvPr id="112982" name="Rectangle 342"/>
                <p:cNvSpPr>
                  <a:spLocks noChangeArrowheads="1"/>
                </p:cNvSpPr>
                <p:nvPr/>
              </p:nvSpPr>
              <p:spPr bwMode="auto">
                <a:xfrm>
                  <a:off x="0" y="18118"/>
                  <a:ext cx="296" cy="1438"/>
                </a:xfrm>
                <a:prstGeom prst="rect">
                  <a:avLst/>
                </a:prstGeom>
                <a:solidFill>
                  <a:srgbClr val="FFE7A8"/>
                </a:solidFill>
                <a:ln w="9525">
                  <a:noFill/>
                  <a:miter lim="800000"/>
                  <a:headEnd/>
                  <a:tailEnd/>
                </a:ln>
                <a:effectLst/>
              </p:spPr>
              <p:txBody>
                <a:bodyPr wrap="none"/>
                <a:lstStyle/>
                <a:p>
                  <a:endParaRPr lang="en-US"/>
                </a:p>
              </p:txBody>
            </p:sp>
            <p:grpSp>
              <p:nvGrpSpPr>
                <p:cNvPr id="112839" name="Group 341"/>
                <p:cNvGrpSpPr>
                  <a:grpSpLocks/>
                </p:cNvGrpSpPr>
                <p:nvPr/>
              </p:nvGrpSpPr>
              <p:grpSpPr bwMode="auto">
                <a:xfrm>
                  <a:off x="0" y="18118"/>
                  <a:ext cx="296" cy="1438"/>
                  <a:chOff x="0" y="18118"/>
                  <a:chExt cx="296" cy="1438"/>
                </a:xfrm>
              </p:grpSpPr>
              <p:sp>
                <p:nvSpPr>
                  <p:cNvPr id="112746" name="Rectangle 106"/>
                  <p:cNvSpPr>
                    <a:spLocks noChangeArrowheads="1"/>
                  </p:cNvSpPr>
                  <p:nvPr/>
                </p:nvSpPr>
                <p:spPr bwMode="auto">
                  <a:xfrm>
                    <a:off x="0" y="18118"/>
                    <a:ext cx="296" cy="1438"/>
                  </a:xfrm>
                  <a:prstGeom prst="rect">
                    <a:avLst/>
                  </a:prstGeom>
                  <a:solidFill>
                    <a:srgbClr val="FFE7A8"/>
                  </a:solidFill>
                  <a:ln w="9525">
                    <a:noFill/>
                    <a:miter lim="800000"/>
                    <a:headEnd/>
                    <a:tailEnd/>
                  </a:ln>
                  <a:effectLst/>
                </p:spPr>
                <p:txBody>
                  <a:bodyPr anchor="ctr"/>
                  <a:lstStyle/>
                  <a:p>
                    <a:pPr algn="ctr" eaLnBrk="1" hangingPunct="1"/>
                    <a:r>
                      <a:rPr lang="ko-KR" altLang="de-DE" sz="1200">
                        <a:solidFill>
                          <a:schemeClr val="bg2"/>
                        </a:solidFill>
                        <a:latin typeface="Times New Roman" pitchFamily="18" charset="0"/>
                        <a:ea typeface="굴림" pitchFamily="34" charset="-127"/>
                      </a:rPr>
                      <a:t> </a:t>
                    </a:r>
                    <a:r>
                      <a:rPr lang="de-DE" altLang="ko-KR" sz="1200" b="1">
                        <a:solidFill>
                          <a:schemeClr val="bg2"/>
                        </a:solidFill>
                        <a:latin typeface="Times New Roman" pitchFamily="18" charset="0"/>
                        <a:ea typeface="굴림" pitchFamily="34" charset="-127"/>
                      </a:rPr>
                      <a:t>XI</a:t>
                    </a:r>
                    <a:endParaRPr lang="de-DE" altLang="ko-KR" sz="1200">
                      <a:solidFill>
                        <a:schemeClr val="bg2"/>
                      </a:solidFill>
                      <a:latin typeface="Times New Roman" pitchFamily="18" charset="0"/>
                      <a:ea typeface="굴림" pitchFamily="34" charset="-127"/>
                    </a:endParaRPr>
                  </a:p>
                </p:txBody>
              </p:sp>
              <p:sp>
                <p:nvSpPr>
                  <p:cNvPr id="112980" name="Rectangle 340"/>
                  <p:cNvSpPr>
                    <a:spLocks noChangeArrowheads="1"/>
                  </p:cNvSpPr>
                  <p:nvPr/>
                </p:nvSpPr>
                <p:spPr bwMode="auto">
                  <a:xfrm>
                    <a:off x="0" y="18118"/>
                    <a:ext cx="296" cy="1438"/>
                  </a:xfrm>
                  <a:prstGeom prst="rect">
                    <a:avLst/>
                  </a:prstGeom>
                  <a:noFill/>
                  <a:ln w="7">
                    <a:solidFill>
                      <a:srgbClr val="A0A0A0"/>
                    </a:solidFill>
                    <a:miter lim="800000"/>
                    <a:headEnd/>
                    <a:tailEnd/>
                  </a:ln>
                  <a:effectLst/>
                </p:spPr>
                <p:txBody>
                  <a:bodyPr wrap="none"/>
                  <a:lstStyle/>
                  <a:p>
                    <a:endParaRPr lang="en-US"/>
                  </a:p>
                </p:txBody>
              </p:sp>
            </p:grpSp>
          </p:grpSp>
          <p:grpSp>
            <p:nvGrpSpPr>
              <p:cNvPr id="112841" name="Group 347"/>
              <p:cNvGrpSpPr>
                <a:grpSpLocks/>
              </p:cNvGrpSpPr>
              <p:nvPr/>
            </p:nvGrpSpPr>
            <p:grpSpPr bwMode="auto">
              <a:xfrm>
                <a:off x="296" y="18118"/>
                <a:ext cx="642" cy="1438"/>
                <a:chOff x="296" y="18118"/>
                <a:chExt cx="642" cy="1438"/>
              </a:xfrm>
            </p:grpSpPr>
            <p:sp>
              <p:nvSpPr>
                <p:cNvPr id="112986" name="Rectangle 346"/>
                <p:cNvSpPr>
                  <a:spLocks noChangeArrowheads="1"/>
                </p:cNvSpPr>
                <p:nvPr/>
              </p:nvSpPr>
              <p:spPr bwMode="auto">
                <a:xfrm>
                  <a:off x="296" y="18118"/>
                  <a:ext cx="642" cy="1438"/>
                </a:xfrm>
                <a:prstGeom prst="rect">
                  <a:avLst/>
                </a:prstGeom>
                <a:solidFill>
                  <a:srgbClr val="FFE7A8"/>
                </a:solidFill>
                <a:ln w="9525">
                  <a:noFill/>
                  <a:miter lim="800000"/>
                  <a:headEnd/>
                  <a:tailEnd/>
                </a:ln>
                <a:effectLst/>
              </p:spPr>
              <p:txBody>
                <a:bodyPr wrap="none"/>
                <a:lstStyle/>
                <a:p>
                  <a:endParaRPr lang="en-US"/>
                </a:p>
              </p:txBody>
            </p:sp>
            <p:grpSp>
              <p:nvGrpSpPr>
                <p:cNvPr id="112843" name="Group 345"/>
                <p:cNvGrpSpPr>
                  <a:grpSpLocks/>
                </p:cNvGrpSpPr>
                <p:nvPr/>
              </p:nvGrpSpPr>
              <p:grpSpPr bwMode="auto">
                <a:xfrm>
                  <a:off x="296" y="18118"/>
                  <a:ext cx="642" cy="1438"/>
                  <a:chOff x="296" y="18118"/>
                  <a:chExt cx="642" cy="1438"/>
                </a:xfrm>
              </p:grpSpPr>
              <p:sp>
                <p:nvSpPr>
                  <p:cNvPr id="112747" name="Rectangle 107"/>
                  <p:cNvSpPr>
                    <a:spLocks noChangeArrowheads="1"/>
                  </p:cNvSpPr>
                  <p:nvPr/>
                </p:nvSpPr>
                <p:spPr bwMode="auto">
                  <a:xfrm>
                    <a:off x="296" y="18118"/>
                    <a:ext cx="642" cy="1438"/>
                  </a:xfrm>
                  <a:prstGeom prst="rect">
                    <a:avLst/>
                  </a:prstGeom>
                  <a:solidFill>
                    <a:srgbClr val="FFE7A8"/>
                  </a:solidFill>
                  <a:ln w="9525">
                    <a:noFill/>
                    <a:miter lim="800000"/>
                    <a:headEnd/>
                    <a:tailEnd/>
                  </a:ln>
                  <a:effectLst/>
                </p:spPr>
                <p:txBody>
                  <a:bodyPr anchor="ctr"/>
                  <a:lstStyle/>
                  <a:p>
                    <a:pPr algn="ctr" eaLnBrk="1" hangingPunct="1"/>
                    <a:r>
                      <a:rPr lang="ko-KR" altLang="de-DE" sz="1200">
                        <a:solidFill>
                          <a:schemeClr val="bg2"/>
                        </a:solidFill>
                        <a:latin typeface="Times New Roman" pitchFamily="18" charset="0"/>
                        <a:ea typeface="굴림" pitchFamily="34" charset="-127"/>
                      </a:rPr>
                      <a:t> </a:t>
                    </a:r>
                    <a:r>
                      <a:rPr lang="de-DE" altLang="ko-KR" sz="1200">
                        <a:solidFill>
                          <a:schemeClr val="bg2"/>
                        </a:solidFill>
                        <a:latin typeface="Times New Roman" pitchFamily="18" charset="0"/>
                        <a:ea typeface="굴림" pitchFamily="34" charset="-127"/>
                      </a:rPr>
                      <a:t>Spinal acessory</a:t>
                    </a:r>
                  </a:p>
                </p:txBody>
              </p:sp>
              <p:sp>
                <p:nvSpPr>
                  <p:cNvPr id="112984" name="Rectangle 344"/>
                  <p:cNvSpPr>
                    <a:spLocks noChangeArrowheads="1"/>
                  </p:cNvSpPr>
                  <p:nvPr/>
                </p:nvSpPr>
                <p:spPr bwMode="auto">
                  <a:xfrm>
                    <a:off x="296" y="18118"/>
                    <a:ext cx="642" cy="1438"/>
                  </a:xfrm>
                  <a:prstGeom prst="rect">
                    <a:avLst/>
                  </a:prstGeom>
                  <a:noFill/>
                  <a:ln w="7">
                    <a:solidFill>
                      <a:srgbClr val="A0A0A0"/>
                    </a:solidFill>
                    <a:miter lim="800000"/>
                    <a:headEnd/>
                    <a:tailEnd/>
                  </a:ln>
                  <a:effectLst/>
                </p:spPr>
                <p:txBody>
                  <a:bodyPr wrap="none"/>
                  <a:lstStyle/>
                  <a:p>
                    <a:endParaRPr lang="en-US"/>
                  </a:p>
                </p:txBody>
              </p:sp>
            </p:grpSp>
          </p:grpSp>
          <p:grpSp>
            <p:nvGrpSpPr>
              <p:cNvPr id="112845" name="Group 351"/>
              <p:cNvGrpSpPr>
                <a:grpSpLocks/>
              </p:cNvGrpSpPr>
              <p:nvPr/>
            </p:nvGrpSpPr>
            <p:grpSpPr bwMode="auto">
              <a:xfrm>
                <a:off x="938" y="18118"/>
                <a:ext cx="557" cy="1438"/>
                <a:chOff x="938" y="18118"/>
                <a:chExt cx="557" cy="1438"/>
              </a:xfrm>
            </p:grpSpPr>
            <p:sp>
              <p:nvSpPr>
                <p:cNvPr id="112990" name="Rectangle 350"/>
                <p:cNvSpPr>
                  <a:spLocks noChangeArrowheads="1"/>
                </p:cNvSpPr>
                <p:nvPr/>
              </p:nvSpPr>
              <p:spPr bwMode="auto">
                <a:xfrm>
                  <a:off x="938" y="18118"/>
                  <a:ext cx="557" cy="1438"/>
                </a:xfrm>
                <a:prstGeom prst="rect">
                  <a:avLst/>
                </a:prstGeom>
                <a:solidFill>
                  <a:srgbClr val="FFE7A8"/>
                </a:solidFill>
                <a:ln w="9525">
                  <a:noFill/>
                  <a:miter lim="800000"/>
                  <a:headEnd/>
                  <a:tailEnd/>
                </a:ln>
                <a:effectLst/>
              </p:spPr>
              <p:txBody>
                <a:bodyPr wrap="none"/>
                <a:lstStyle/>
                <a:p>
                  <a:endParaRPr lang="en-US"/>
                </a:p>
              </p:txBody>
            </p:sp>
            <p:grpSp>
              <p:nvGrpSpPr>
                <p:cNvPr id="112847" name="Group 349"/>
                <p:cNvGrpSpPr>
                  <a:grpSpLocks/>
                </p:cNvGrpSpPr>
                <p:nvPr/>
              </p:nvGrpSpPr>
              <p:grpSpPr bwMode="auto">
                <a:xfrm>
                  <a:off x="938" y="18118"/>
                  <a:ext cx="557" cy="1438"/>
                  <a:chOff x="938" y="18118"/>
                  <a:chExt cx="557" cy="1438"/>
                </a:xfrm>
              </p:grpSpPr>
              <p:sp>
                <p:nvSpPr>
                  <p:cNvPr id="112748" name="Rectangle 108"/>
                  <p:cNvSpPr>
                    <a:spLocks noChangeArrowheads="1"/>
                  </p:cNvSpPr>
                  <p:nvPr/>
                </p:nvSpPr>
                <p:spPr bwMode="auto">
                  <a:xfrm>
                    <a:off x="938" y="18118"/>
                    <a:ext cx="557" cy="1438"/>
                  </a:xfrm>
                  <a:prstGeom prst="rect">
                    <a:avLst/>
                  </a:prstGeom>
                  <a:solidFill>
                    <a:srgbClr val="FFE7A8"/>
                  </a:solidFill>
                  <a:ln w="9525">
                    <a:noFill/>
                    <a:miter lim="800000"/>
                    <a:headEnd/>
                    <a:tailEnd/>
                  </a:ln>
                  <a:effectLst/>
                </p:spPr>
                <p:txBody>
                  <a:bodyPr anchor="ctr"/>
                  <a:lstStyle/>
                  <a:p>
                    <a:pPr algn="ctr" eaLnBrk="1" hangingPunct="1"/>
                    <a:r>
                      <a:rPr lang="ko-KR" altLang="de-DE" sz="1200">
                        <a:solidFill>
                          <a:schemeClr val="bg2"/>
                        </a:solidFill>
                        <a:latin typeface="Times New Roman" pitchFamily="18" charset="0"/>
                        <a:ea typeface="굴림" pitchFamily="34" charset="-127"/>
                      </a:rPr>
                      <a:t> </a:t>
                    </a:r>
                    <a:r>
                      <a:rPr lang="de-DE" altLang="ko-KR" sz="1200">
                        <a:solidFill>
                          <a:schemeClr val="bg2"/>
                        </a:solidFill>
                        <a:latin typeface="Times New Roman" pitchFamily="18" charset="0"/>
                        <a:ea typeface="굴림" pitchFamily="34" charset="-127"/>
                      </a:rPr>
                      <a:t>Proprioception     </a:t>
                    </a:r>
                  </a:p>
                </p:txBody>
              </p:sp>
              <p:sp>
                <p:nvSpPr>
                  <p:cNvPr id="112988" name="Rectangle 348"/>
                  <p:cNvSpPr>
                    <a:spLocks noChangeArrowheads="1"/>
                  </p:cNvSpPr>
                  <p:nvPr/>
                </p:nvSpPr>
                <p:spPr bwMode="auto">
                  <a:xfrm>
                    <a:off x="938" y="18118"/>
                    <a:ext cx="557" cy="1438"/>
                  </a:xfrm>
                  <a:prstGeom prst="rect">
                    <a:avLst/>
                  </a:prstGeom>
                  <a:noFill/>
                  <a:ln w="7">
                    <a:solidFill>
                      <a:srgbClr val="A0A0A0"/>
                    </a:solidFill>
                    <a:miter lim="800000"/>
                    <a:headEnd/>
                    <a:tailEnd/>
                  </a:ln>
                  <a:effectLst/>
                </p:spPr>
                <p:txBody>
                  <a:bodyPr wrap="none"/>
                  <a:lstStyle/>
                  <a:p>
                    <a:endParaRPr lang="en-US"/>
                  </a:p>
                </p:txBody>
              </p:sp>
            </p:grpSp>
          </p:grpSp>
          <p:grpSp>
            <p:nvGrpSpPr>
              <p:cNvPr id="112849" name="Group 355"/>
              <p:cNvGrpSpPr>
                <a:grpSpLocks/>
              </p:cNvGrpSpPr>
              <p:nvPr/>
            </p:nvGrpSpPr>
            <p:grpSpPr bwMode="auto">
              <a:xfrm>
                <a:off x="1495" y="18118"/>
                <a:ext cx="988" cy="1438"/>
                <a:chOff x="1495" y="18118"/>
                <a:chExt cx="988" cy="1438"/>
              </a:xfrm>
            </p:grpSpPr>
            <p:sp>
              <p:nvSpPr>
                <p:cNvPr id="112994" name="Rectangle 354"/>
                <p:cNvSpPr>
                  <a:spLocks noChangeArrowheads="1"/>
                </p:cNvSpPr>
                <p:nvPr/>
              </p:nvSpPr>
              <p:spPr bwMode="auto">
                <a:xfrm>
                  <a:off x="1495" y="18118"/>
                  <a:ext cx="988" cy="1438"/>
                </a:xfrm>
                <a:prstGeom prst="rect">
                  <a:avLst/>
                </a:prstGeom>
                <a:solidFill>
                  <a:srgbClr val="FFE7A8"/>
                </a:solidFill>
                <a:ln w="9525">
                  <a:noFill/>
                  <a:miter lim="800000"/>
                  <a:headEnd/>
                  <a:tailEnd/>
                </a:ln>
                <a:effectLst/>
              </p:spPr>
              <p:txBody>
                <a:bodyPr wrap="none"/>
                <a:lstStyle/>
                <a:p>
                  <a:endParaRPr lang="en-US"/>
                </a:p>
              </p:txBody>
            </p:sp>
            <p:grpSp>
              <p:nvGrpSpPr>
                <p:cNvPr id="112851" name="Group 353"/>
                <p:cNvGrpSpPr>
                  <a:grpSpLocks/>
                </p:cNvGrpSpPr>
                <p:nvPr/>
              </p:nvGrpSpPr>
              <p:grpSpPr bwMode="auto">
                <a:xfrm>
                  <a:off x="1495" y="18118"/>
                  <a:ext cx="988" cy="1438"/>
                  <a:chOff x="1495" y="18118"/>
                  <a:chExt cx="988" cy="1438"/>
                </a:xfrm>
              </p:grpSpPr>
              <p:sp>
                <p:nvSpPr>
                  <p:cNvPr id="112750" name="Rectangle 110"/>
                  <p:cNvSpPr>
                    <a:spLocks noChangeArrowheads="1"/>
                  </p:cNvSpPr>
                  <p:nvPr/>
                </p:nvSpPr>
                <p:spPr bwMode="auto">
                  <a:xfrm>
                    <a:off x="1495" y="18118"/>
                    <a:ext cx="988" cy="1438"/>
                  </a:xfrm>
                  <a:prstGeom prst="rect">
                    <a:avLst/>
                  </a:prstGeom>
                  <a:solidFill>
                    <a:srgbClr val="FFE7A8"/>
                  </a:solidFill>
                  <a:ln w="9525">
                    <a:noFill/>
                    <a:miter lim="800000"/>
                    <a:headEnd/>
                    <a:tailEnd/>
                  </a:ln>
                  <a:effectLst/>
                </p:spPr>
                <p:txBody>
                  <a:bodyPr anchor="ctr"/>
                  <a:lstStyle/>
                  <a:p>
                    <a:pPr algn="ctr" eaLnBrk="1" hangingPunct="1"/>
                    <a:r>
                      <a:rPr lang="ko-KR" altLang="de-DE" sz="1200">
                        <a:solidFill>
                          <a:schemeClr val="bg2"/>
                        </a:solidFill>
                        <a:latin typeface="Times New Roman" pitchFamily="18" charset="0"/>
                        <a:ea typeface="굴림" pitchFamily="34" charset="-127"/>
                      </a:rPr>
                      <a:t> </a:t>
                    </a:r>
                    <a:r>
                      <a:rPr lang="de-DE" altLang="ko-KR" sz="1200">
                        <a:solidFill>
                          <a:schemeClr val="bg2"/>
                        </a:solidFill>
                        <a:latin typeface="Times New Roman" pitchFamily="18" charset="0"/>
                        <a:ea typeface="굴림" pitchFamily="34" charset="-127"/>
                      </a:rPr>
                      <a:t>Neck muscles:</a:t>
                    </a:r>
                    <a:br>
                      <a:rPr lang="de-DE" altLang="ko-KR" sz="1200">
                        <a:solidFill>
                          <a:schemeClr val="bg2"/>
                        </a:solidFill>
                        <a:latin typeface="Times New Roman" pitchFamily="18" charset="0"/>
                        <a:ea typeface="굴림" pitchFamily="34" charset="-127"/>
                      </a:rPr>
                    </a:br>
                    <a:r>
                      <a:rPr lang="de-DE" altLang="ko-KR" sz="1200">
                        <a:solidFill>
                          <a:schemeClr val="bg2"/>
                        </a:solidFill>
                        <a:latin typeface="Times New Roman" pitchFamily="18" charset="0"/>
                        <a:ea typeface="굴림" pitchFamily="34" charset="-127"/>
                      </a:rPr>
                      <a:t>Sternocleidomastoid</a:t>
                    </a:r>
                    <a:br>
                      <a:rPr lang="de-DE" altLang="ko-KR" sz="1200">
                        <a:solidFill>
                          <a:schemeClr val="bg2"/>
                        </a:solidFill>
                        <a:latin typeface="Times New Roman" pitchFamily="18" charset="0"/>
                        <a:ea typeface="굴림" pitchFamily="34" charset="-127"/>
                      </a:rPr>
                    </a:br>
                    <a:r>
                      <a:rPr lang="de-DE" altLang="ko-KR" sz="1200">
                        <a:solidFill>
                          <a:schemeClr val="bg2"/>
                        </a:solidFill>
                        <a:latin typeface="Times New Roman" pitchFamily="18" charset="0"/>
                        <a:ea typeface="굴림" pitchFamily="34" charset="-127"/>
                      </a:rPr>
                      <a:t>Trapezius</a:t>
                    </a:r>
                    <a:br>
                      <a:rPr lang="de-DE" altLang="ko-KR" sz="1200">
                        <a:solidFill>
                          <a:schemeClr val="bg2"/>
                        </a:solidFill>
                        <a:latin typeface="Times New Roman" pitchFamily="18" charset="0"/>
                        <a:ea typeface="굴림" pitchFamily="34" charset="-127"/>
                      </a:rPr>
                    </a:br>
                    <a:r>
                      <a:rPr lang="de-DE" altLang="ko-KR" sz="1200">
                        <a:solidFill>
                          <a:schemeClr val="bg2"/>
                        </a:solidFill>
                        <a:latin typeface="Times New Roman" pitchFamily="18" charset="0"/>
                        <a:ea typeface="굴림" pitchFamily="34" charset="-127"/>
                      </a:rPr>
                      <a:t>     </a:t>
                    </a:r>
                  </a:p>
                </p:txBody>
              </p:sp>
              <p:sp>
                <p:nvSpPr>
                  <p:cNvPr id="112992" name="Rectangle 352"/>
                  <p:cNvSpPr>
                    <a:spLocks noChangeArrowheads="1"/>
                  </p:cNvSpPr>
                  <p:nvPr/>
                </p:nvSpPr>
                <p:spPr bwMode="auto">
                  <a:xfrm>
                    <a:off x="1495" y="18118"/>
                    <a:ext cx="988" cy="1438"/>
                  </a:xfrm>
                  <a:prstGeom prst="rect">
                    <a:avLst/>
                  </a:prstGeom>
                  <a:noFill/>
                  <a:ln w="7">
                    <a:solidFill>
                      <a:srgbClr val="A0A0A0"/>
                    </a:solidFill>
                    <a:miter lim="800000"/>
                    <a:headEnd/>
                    <a:tailEnd/>
                  </a:ln>
                  <a:effectLst/>
                </p:spPr>
                <p:txBody>
                  <a:bodyPr wrap="none"/>
                  <a:lstStyle/>
                  <a:p>
                    <a:endParaRPr lang="en-US"/>
                  </a:p>
                </p:txBody>
              </p:sp>
            </p:grpSp>
          </p:grpSp>
          <p:grpSp>
            <p:nvGrpSpPr>
              <p:cNvPr id="112853" name="Group 359"/>
              <p:cNvGrpSpPr>
                <a:grpSpLocks/>
              </p:cNvGrpSpPr>
              <p:nvPr/>
            </p:nvGrpSpPr>
            <p:grpSpPr bwMode="auto">
              <a:xfrm>
                <a:off x="2483" y="18118"/>
                <a:ext cx="695" cy="1438"/>
                <a:chOff x="2483" y="18118"/>
                <a:chExt cx="695" cy="1438"/>
              </a:xfrm>
            </p:grpSpPr>
            <p:sp>
              <p:nvSpPr>
                <p:cNvPr id="112998" name="Rectangle 358"/>
                <p:cNvSpPr>
                  <a:spLocks noChangeArrowheads="1"/>
                </p:cNvSpPr>
                <p:nvPr/>
              </p:nvSpPr>
              <p:spPr bwMode="auto">
                <a:xfrm>
                  <a:off x="2483" y="18118"/>
                  <a:ext cx="695" cy="1438"/>
                </a:xfrm>
                <a:prstGeom prst="rect">
                  <a:avLst/>
                </a:prstGeom>
                <a:solidFill>
                  <a:srgbClr val="FFE7A8"/>
                </a:solidFill>
                <a:ln w="9525">
                  <a:noFill/>
                  <a:miter lim="800000"/>
                  <a:headEnd/>
                  <a:tailEnd/>
                </a:ln>
                <a:effectLst/>
              </p:spPr>
              <p:txBody>
                <a:bodyPr wrap="none"/>
                <a:lstStyle/>
                <a:p>
                  <a:endParaRPr lang="en-US"/>
                </a:p>
              </p:txBody>
            </p:sp>
            <p:grpSp>
              <p:nvGrpSpPr>
                <p:cNvPr id="112855" name="Group 357"/>
                <p:cNvGrpSpPr>
                  <a:grpSpLocks/>
                </p:cNvGrpSpPr>
                <p:nvPr/>
              </p:nvGrpSpPr>
              <p:grpSpPr bwMode="auto">
                <a:xfrm>
                  <a:off x="2483" y="18118"/>
                  <a:ext cx="695" cy="1438"/>
                  <a:chOff x="2483" y="18118"/>
                  <a:chExt cx="695" cy="1438"/>
                </a:xfrm>
              </p:grpSpPr>
              <p:sp>
                <p:nvSpPr>
                  <p:cNvPr id="112752" name="Rectangle 112"/>
                  <p:cNvSpPr>
                    <a:spLocks noChangeArrowheads="1" noTextEdit="1"/>
                  </p:cNvSpPr>
                  <p:nvPr/>
                </p:nvSpPr>
                <p:spPr bwMode="auto">
                  <a:xfrm>
                    <a:off x="2483" y="18118"/>
                    <a:ext cx="695" cy="1438"/>
                  </a:xfrm>
                  <a:prstGeom prst="rect">
                    <a:avLst/>
                  </a:prstGeom>
                  <a:solidFill>
                    <a:srgbClr val="FFE7A8"/>
                  </a:solidFill>
                  <a:ln w="9525">
                    <a:noFill/>
                    <a:miter lim="800000"/>
                    <a:headEnd/>
                    <a:tailEnd/>
                  </a:ln>
                  <a:effectLst/>
                </p:spPr>
                <p:txBody>
                  <a:bodyPr anchor="ctr">
                    <a:spAutoFit/>
                  </a:bodyPr>
                  <a:lstStyle/>
                  <a:p>
                    <a:endParaRPr lang="en-US"/>
                  </a:p>
                </p:txBody>
              </p:sp>
              <p:sp>
                <p:nvSpPr>
                  <p:cNvPr id="112996" name="Rectangle 356"/>
                  <p:cNvSpPr>
                    <a:spLocks noChangeArrowheads="1"/>
                  </p:cNvSpPr>
                  <p:nvPr/>
                </p:nvSpPr>
                <p:spPr bwMode="auto">
                  <a:xfrm>
                    <a:off x="2483" y="18118"/>
                    <a:ext cx="695" cy="1438"/>
                  </a:xfrm>
                  <a:prstGeom prst="rect">
                    <a:avLst/>
                  </a:prstGeom>
                  <a:noFill/>
                  <a:ln w="7">
                    <a:solidFill>
                      <a:srgbClr val="A0A0A0"/>
                    </a:solidFill>
                    <a:miter lim="800000"/>
                    <a:headEnd/>
                    <a:tailEnd/>
                  </a:ln>
                  <a:effectLst/>
                </p:spPr>
                <p:txBody>
                  <a:bodyPr wrap="none"/>
                  <a:lstStyle/>
                  <a:p>
                    <a:endParaRPr lang="en-US"/>
                  </a:p>
                </p:txBody>
              </p:sp>
            </p:grpSp>
          </p:grpSp>
          <p:grpSp>
            <p:nvGrpSpPr>
              <p:cNvPr id="112857" name="Group 363"/>
              <p:cNvGrpSpPr>
                <a:grpSpLocks/>
              </p:cNvGrpSpPr>
              <p:nvPr/>
            </p:nvGrpSpPr>
            <p:grpSpPr bwMode="auto">
              <a:xfrm>
                <a:off x="0" y="19556"/>
                <a:ext cx="296" cy="1208"/>
                <a:chOff x="0" y="19556"/>
                <a:chExt cx="296" cy="1208"/>
              </a:xfrm>
            </p:grpSpPr>
            <p:sp>
              <p:nvSpPr>
                <p:cNvPr id="113002" name="Rectangle 362"/>
                <p:cNvSpPr>
                  <a:spLocks noChangeArrowheads="1"/>
                </p:cNvSpPr>
                <p:nvPr/>
              </p:nvSpPr>
              <p:spPr bwMode="auto">
                <a:xfrm>
                  <a:off x="0" y="19556"/>
                  <a:ext cx="296" cy="1208"/>
                </a:xfrm>
                <a:prstGeom prst="rect">
                  <a:avLst/>
                </a:prstGeom>
                <a:solidFill>
                  <a:srgbClr val="FFE7A8"/>
                </a:solidFill>
                <a:ln w="9525">
                  <a:noFill/>
                  <a:miter lim="800000"/>
                  <a:headEnd/>
                  <a:tailEnd/>
                </a:ln>
                <a:effectLst/>
              </p:spPr>
              <p:txBody>
                <a:bodyPr wrap="none"/>
                <a:lstStyle/>
                <a:p>
                  <a:endParaRPr lang="en-US"/>
                </a:p>
              </p:txBody>
            </p:sp>
            <p:grpSp>
              <p:nvGrpSpPr>
                <p:cNvPr id="112859" name="Group 361"/>
                <p:cNvGrpSpPr>
                  <a:grpSpLocks/>
                </p:cNvGrpSpPr>
                <p:nvPr/>
              </p:nvGrpSpPr>
              <p:grpSpPr bwMode="auto">
                <a:xfrm>
                  <a:off x="0" y="19556"/>
                  <a:ext cx="296" cy="1208"/>
                  <a:chOff x="0" y="19556"/>
                  <a:chExt cx="296" cy="1208"/>
                </a:xfrm>
              </p:grpSpPr>
              <p:sp>
                <p:nvSpPr>
                  <p:cNvPr id="112753" name="Rectangle 113"/>
                  <p:cNvSpPr>
                    <a:spLocks noChangeArrowheads="1"/>
                  </p:cNvSpPr>
                  <p:nvPr/>
                </p:nvSpPr>
                <p:spPr bwMode="auto">
                  <a:xfrm>
                    <a:off x="0" y="19556"/>
                    <a:ext cx="296" cy="1208"/>
                  </a:xfrm>
                  <a:prstGeom prst="rect">
                    <a:avLst/>
                  </a:prstGeom>
                  <a:solidFill>
                    <a:srgbClr val="FFE7A8"/>
                  </a:solidFill>
                  <a:ln w="9525">
                    <a:noFill/>
                    <a:miter lim="800000"/>
                    <a:headEnd/>
                    <a:tailEnd/>
                  </a:ln>
                  <a:effectLst/>
                </p:spPr>
                <p:txBody>
                  <a:bodyPr anchor="ctr"/>
                  <a:lstStyle/>
                  <a:p>
                    <a:pPr algn="ctr" eaLnBrk="1" hangingPunct="1"/>
                    <a:r>
                      <a:rPr lang="ko-KR" altLang="de-DE" sz="1200">
                        <a:solidFill>
                          <a:schemeClr val="bg2"/>
                        </a:solidFill>
                        <a:latin typeface="Times New Roman" pitchFamily="18" charset="0"/>
                        <a:ea typeface="굴림" pitchFamily="34" charset="-127"/>
                      </a:rPr>
                      <a:t> </a:t>
                    </a:r>
                    <a:r>
                      <a:rPr lang="de-DE" altLang="ko-KR" sz="1200" b="1">
                        <a:solidFill>
                          <a:schemeClr val="bg2"/>
                        </a:solidFill>
                        <a:latin typeface="Times New Roman" pitchFamily="18" charset="0"/>
                        <a:ea typeface="굴림" pitchFamily="34" charset="-127"/>
                      </a:rPr>
                      <a:t>XII</a:t>
                    </a:r>
                    <a:endParaRPr lang="de-DE" altLang="ko-KR" sz="1200">
                      <a:solidFill>
                        <a:schemeClr val="bg2"/>
                      </a:solidFill>
                      <a:latin typeface="Times New Roman" pitchFamily="18" charset="0"/>
                      <a:ea typeface="굴림" pitchFamily="34" charset="-127"/>
                    </a:endParaRPr>
                  </a:p>
                </p:txBody>
              </p:sp>
              <p:sp>
                <p:nvSpPr>
                  <p:cNvPr id="113000" name="Rectangle 360"/>
                  <p:cNvSpPr>
                    <a:spLocks noChangeArrowheads="1"/>
                  </p:cNvSpPr>
                  <p:nvPr/>
                </p:nvSpPr>
                <p:spPr bwMode="auto">
                  <a:xfrm>
                    <a:off x="0" y="19556"/>
                    <a:ext cx="296" cy="1208"/>
                  </a:xfrm>
                  <a:prstGeom prst="rect">
                    <a:avLst/>
                  </a:prstGeom>
                  <a:noFill/>
                  <a:ln w="7">
                    <a:solidFill>
                      <a:srgbClr val="A0A0A0"/>
                    </a:solidFill>
                    <a:miter lim="800000"/>
                    <a:headEnd/>
                    <a:tailEnd/>
                  </a:ln>
                  <a:effectLst/>
                </p:spPr>
                <p:txBody>
                  <a:bodyPr wrap="none"/>
                  <a:lstStyle/>
                  <a:p>
                    <a:endParaRPr lang="en-US"/>
                  </a:p>
                </p:txBody>
              </p:sp>
            </p:grpSp>
          </p:grpSp>
          <p:grpSp>
            <p:nvGrpSpPr>
              <p:cNvPr id="112861" name="Group 367"/>
              <p:cNvGrpSpPr>
                <a:grpSpLocks/>
              </p:cNvGrpSpPr>
              <p:nvPr/>
            </p:nvGrpSpPr>
            <p:grpSpPr bwMode="auto">
              <a:xfrm>
                <a:off x="296" y="19556"/>
                <a:ext cx="642" cy="1208"/>
                <a:chOff x="296" y="19556"/>
                <a:chExt cx="642" cy="1208"/>
              </a:xfrm>
            </p:grpSpPr>
            <p:sp>
              <p:nvSpPr>
                <p:cNvPr id="113006" name="Rectangle 366"/>
                <p:cNvSpPr>
                  <a:spLocks noChangeArrowheads="1"/>
                </p:cNvSpPr>
                <p:nvPr/>
              </p:nvSpPr>
              <p:spPr bwMode="auto">
                <a:xfrm>
                  <a:off x="296" y="19556"/>
                  <a:ext cx="642" cy="1208"/>
                </a:xfrm>
                <a:prstGeom prst="rect">
                  <a:avLst/>
                </a:prstGeom>
                <a:solidFill>
                  <a:srgbClr val="FFE7A8"/>
                </a:solidFill>
                <a:ln w="9525">
                  <a:noFill/>
                  <a:miter lim="800000"/>
                  <a:headEnd/>
                  <a:tailEnd/>
                </a:ln>
                <a:effectLst/>
              </p:spPr>
              <p:txBody>
                <a:bodyPr wrap="none"/>
                <a:lstStyle/>
                <a:p>
                  <a:endParaRPr lang="en-US"/>
                </a:p>
              </p:txBody>
            </p:sp>
            <p:grpSp>
              <p:nvGrpSpPr>
                <p:cNvPr id="112863" name="Group 365"/>
                <p:cNvGrpSpPr>
                  <a:grpSpLocks/>
                </p:cNvGrpSpPr>
                <p:nvPr/>
              </p:nvGrpSpPr>
              <p:grpSpPr bwMode="auto">
                <a:xfrm>
                  <a:off x="296" y="19556"/>
                  <a:ext cx="642" cy="1208"/>
                  <a:chOff x="296" y="19556"/>
                  <a:chExt cx="642" cy="1208"/>
                </a:xfrm>
              </p:grpSpPr>
              <p:sp>
                <p:nvSpPr>
                  <p:cNvPr id="112754" name="Rectangle 114"/>
                  <p:cNvSpPr>
                    <a:spLocks noChangeArrowheads="1"/>
                  </p:cNvSpPr>
                  <p:nvPr/>
                </p:nvSpPr>
                <p:spPr bwMode="auto">
                  <a:xfrm>
                    <a:off x="296" y="19556"/>
                    <a:ext cx="642" cy="1208"/>
                  </a:xfrm>
                  <a:prstGeom prst="rect">
                    <a:avLst/>
                  </a:prstGeom>
                  <a:solidFill>
                    <a:srgbClr val="FFE7A8"/>
                  </a:solidFill>
                  <a:ln w="9525">
                    <a:noFill/>
                    <a:miter lim="800000"/>
                    <a:headEnd/>
                    <a:tailEnd/>
                  </a:ln>
                  <a:effectLst/>
                </p:spPr>
                <p:txBody>
                  <a:bodyPr anchor="ctr"/>
                  <a:lstStyle/>
                  <a:p>
                    <a:pPr algn="ctr" eaLnBrk="1" hangingPunct="1"/>
                    <a:r>
                      <a:rPr lang="ko-KR" altLang="de-DE" sz="1200">
                        <a:solidFill>
                          <a:schemeClr val="bg2"/>
                        </a:solidFill>
                        <a:latin typeface="Times New Roman" pitchFamily="18" charset="0"/>
                        <a:ea typeface="굴림" pitchFamily="34" charset="-127"/>
                      </a:rPr>
                      <a:t> </a:t>
                    </a:r>
                    <a:r>
                      <a:rPr lang="de-DE" altLang="ko-KR" sz="1200">
                        <a:solidFill>
                          <a:schemeClr val="bg2"/>
                        </a:solidFill>
                        <a:latin typeface="Times New Roman" pitchFamily="18" charset="0"/>
                        <a:ea typeface="굴림" pitchFamily="34" charset="-127"/>
                      </a:rPr>
                      <a:t>Hypoglossal</a:t>
                    </a:r>
                  </a:p>
                </p:txBody>
              </p:sp>
              <p:sp>
                <p:nvSpPr>
                  <p:cNvPr id="113004" name="Rectangle 364"/>
                  <p:cNvSpPr>
                    <a:spLocks noChangeArrowheads="1"/>
                  </p:cNvSpPr>
                  <p:nvPr/>
                </p:nvSpPr>
                <p:spPr bwMode="auto">
                  <a:xfrm>
                    <a:off x="296" y="19556"/>
                    <a:ext cx="642" cy="1208"/>
                  </a:xfrm>
                  <a:prstGeom prst="rect">
                    <a:avLst/>
                  </a:prstGeom>
                  <a:noFill/>
                  <a:ln w="7">
                    <a:solidFill>
                      <a:srgbClr val="A0A0A0"/>
                    </a:solidFill>
                    <a:miter lim="800000"/>
                    <a:headEnd/>
                    <a:tailEnd/>
                  </a:ln>
                  <a:effectLst/>
                </p:spPr>
                <p:txBody>
                  <a:bodyPr wrap="none"/>
                  <a:lstStyle/>
                  <a:p>
                    <a:endParaRPr lang="en-US"/>
                  </a:p>
                </p:txBody>
              </p:sp>
            </p:grpSp>
          </p:grpSp>
          <p:grpSp>
            <p:nvGrpSpPr>
              <p:cNvPr id="112865" name="Group 371"/>
              <p:cNvGrpSpPr>
                <a:grpSpLocks/>
              </p:cNvGrpSpPr>
              <p:nvPr/>
            </p:nvGrpSpPr>
            <p:grpSpPr bwMode="auto">
              <a:xfrm>
                <a:off x="938" y="19556"/>
                <a:ext cx="557" cy="1208"/>
                <a:chOff x="938" y="19556"/>
                <a:chExt cx="557" cy="1208"/>
              </a:xfrm>
            </p:grpSpPr>
            <p:sp>
              <p:nvSpPr>
                <p:cNvPr id="113010" name="Rectangle 370"/>
                <p:cNvSpPr>
                  <a:spLocks noChangeArrowheads="1"/>
                </p:cNvSpPr>
                <p:nvPr/>
              </p:nvSpPr>
              <p:spPr bwMode="auto">
                <a:xfrm>
                  <a:off x="938" y="19556"/>
                  <a:ext cx="557" cy="1208"/>
                </a:xfrm>
                <a:prstGeom prst="rect">
                  <a:avLst/>
                </a:prstGeom>
                <a:solidFill>
                  <a:srgbClr val="FFE7A8"/>
                </a:solidFill>
                <a:ln w="9525">
                  <a:noFill/>
                  <a:miter lim="800000"/>
                  <a:headEnd/>
                  <a:tailEnd/>
                </a:ln>
                <a:effectLst/>
              </p:spPr>
              <p:txBody>
                <a:bodyPr wrap="none"/>
                <a:lstStyle/>
                <a:p>
                  <a:endParaRPr lang="en-US"/>
                </a:p>
              </p:txBody>
            </p:sp>
            <p:grpSp>
              <p:nvGrpSpPr>
                <p:cNvPr id="112867" name="Group 369"/>
                <p:cNvGrpSpPr>
                  <a:grpSpLocks/>
                </p:cNvGrpSpPr>
                <p:nvPr/>
              </p:nvGrpSpPr>
              <p:grpSpPr bwMode="auto">
                <a:xfrm>
                  <a:off x="938" y="19556"/>
                  <a:ext cx="557" cy="1208"/>
                  <a:chOff x="938" y="19556"/>
                  <a:chExt cx="557" cy="1208"/>
                </a:xfrm>
              </p:grpSpPr>
              <p:sp>
                <p:nvSpPr>
                  <p:cNvPr id="112755" name="Rectangle 115"/>
                  <p:cNvSpPr>
                    <a:spLocks noChangeArrowheads="1"/>
                  </p:cNvSpPr>
                  <p:nvPr/>
                </p:nvSpPr>
                <p:spPr bwMode="auto">
                  <a:xfrm>
                    <a:off x="938" y="19556"/>
                    <a:ext cx="557" cy="1208"/>
                  </a:xfrm>
                  <a:prstGeom prst="rect">
                    <a:avLst/>
                  </a:prstGeom>
                  <a:solidFill>
                    <a:srgbClr val="FFE7A8"/>
                  </a:solidFill>
                  <a:ln w="9525">
                    <a:noFill/>
                    <a:miter lim="800000"/>
                    <a:headEnd/>
                    <a:tailEnd/>
                  </a:ln>
                  <a:effectLst/>
                </p:spPr>
                <p:txBody>
                  <a:bodyPr anchor="ctr"/>
                  <a:lstStyle/>
                  <a:p>
                    <a:pPr algn="ctr" eaLnBrk="1" hangingPunct="1"/>
                    <a:r>
                      <a:rPr lang="ko-KR" altLang="de-DE" sz="1200">
                        <a:solidFill>
                          <a:schemeClr val="bg2"/>
                        </a:solidFill>
                        <a:latin typeface="Times New Roman" pitchFamily="18" charset="0"/>
                        <a:ea typeface="굴림" pitchFamily="34" charset="-127"/>
                      </a:rPr>
                      <a:t> </a:t>
                    </a:r>
                    <a:r>
                      <a:rPr lang="de-DE" altLang="ko-KR" sz="1200">
                        <a:solidFill>
                          <a:schemeClr val="bg2"/>
                        </a:solidFill>
                        <a:latin typeface="Times New Roman" pitchFamily="18" charset="0"/>
                        <a:ea typeface="굴림" pitchFamily="34" charset="-127"/>
                      </a:rPr>
                      <a:t>Proprioception     </a:t>
                    </a:r>
                  </a:p>
                </p:txBody>
              </p:sp>
              <p:sp>
                <p:nvSpPr>
                  <p:cNvPr id="113008" name="Rectangle 368"/>
                  <p:cNvSpPr>
                    <a:spLocks noChangeArrowheads="1"/>
                  </p:cNvSpPr>
                  <p:nvPr/>
                </p:nvSpPr>
                <p:spPr bwMode="auto">
                  <a:xfrm>
                    <a:off x="938" y="19556"/>
                    <a:ext cx="557" cy="1208"/>
                  </a:xfrm>
                  <a:prstGeom prst="rect">
                    <a:avLst/>
                  </a:prstGeom>
                  <a:noFill/>
                  <a:ln w="7">
                    <a:solidFill>
                      <a:srgbClr val="A0A0A0"/>
                    </a:solidFill>
                    <a:miter lim="800000"/>
                    <a:headEnd/>
                    <a:tailEnd/>
                  </a:ln>
                  <a:effectLst/>
                </p:spPr>
                <p:txBody>
                  <a:bodyPr wrap="none"/>
                  <a:lstStyle/>
                  <a:p>
                    <a:endParaRPr lang="en-US"/>
                  </a:p>
                </p:txBody>
              </p:sp>
            </p:grpSp>
          </p:grpSp>
          <p:grpSp>
            <p:nvGrpSpPr>
              <p:cNvPr id="112869" name="Group 375"/>
              <p:cNvGrpSpPr>
                <a:grpSpLocks/>
              </p:cNvGrpSpPr>
              <p:nvPr/>
            </p:nvGrpSpPr>
            <p:grpSpPr bwMode="auto">
              <a:xfrm>
                <a:off x="1495" y="19556"/>
                <a:ext cx="988" cy="1208"/>
                <a:chOff x="1495" y="19556"/>
                <a:chExt cx="988" cy="1208"/>
              </a:xfrm>
            </p:grpSpPr>
            <p:sp>
              <p:nvSpPr>
                <p:cNvPr id="113014" name="Rectangle 374"/>
                <p:cNvSpPr>
                  <a:spLocks noChangeArrowheads="1"/>
                </p:cNvSpPr>
                <p:nvPr/>
              </p:nvSpPr>
              <p:spPr bwMode="auto">
                <a:xfrm>
                  <a:off x="1495" y="19556"/>
                  <a:ext cx="988" cy="1208"/>
                </a:xfrm>
                <a:prstGeom prst="rect">
                  <a:avLst/>
                </a:prstGeom>
                <a:solidFill>
                  <a:srgbClr val="FFE7A8"/>
                </a:solidFill>
                <a:ln w="9525">
                  <a:noFill/>
                  <a:miter lim="800000"/>
                  <a:headEnd/>
                  <a:tailEnd/>
                </a:ln>
                <a:effectLst/>
              </p:spPr>
              <p:txBody>
                <a:bodyPr wrap="none"/>
                <a:lstStyle/>
                <a:p>
                  <a:endParaRPr lang="en-US"/>
                </a:p>
              </p:txBody>
            </p:sp>
            <p:grpSp>
              <p:nvGrpSpPr>
                <p:cNvPr id="112871" name="Group 373"/>
                <p:cNvGrpSpPr>
                  <a:grpSpLocks/>
                </p:cNvGrpSpPr>
                <p:nvPr/>
              </p:nvGrpSpPr>
              <p:grpSpPr bwMode="auto">
                <a:xfrm>
                  <a:off x="1495" y="19556"/>
                  <a:ext cx="988" cy="1208"/>
                  <a:chOff x="1495" y="19556"/>
                  <a:chExt cx="988" cy="1208"/>
                </a:xfrm>
              </p:grpSpPr>
              <p:sp>
                <p:nvSpPr>
                  <p:cNvPr id="112757" name="Rectangle 117"/>
                  <p:cNvSpPr>
                    <a:spLocks noChangeArrowheads="1"/>
                  </p:cNvSpPr>
                  <p:nvPr/>
                </p:nvSpPr>
                <p:spPr bwMode="auto">
                  <a:xfrm>
                    <a:off x="1495" y="19556"/>
                    <a:ext cx="988" cy="1208"/>
                  </a:xfrm>
                  <a:prstGeom prst="rect">
                    <a:avLst/>
                  </a:prstGeom>
                  <a:solidFill>
                    <a:srgbClr val="FFE7A8"/>
                  </a:solidFill>
                  <a:ln w="9525">
                    <a:noFill/>
                    <a:miter lim="800000"/>
                    <a:headEnd/>
                    <a:tailEnd/>
                  </a:ln>
                  <a:effectLst/>
                </p:spPr>
                <p:txBody>
                  <a:bodyPr anchor="ctr"/>
                  <a:lstStyle/>
                  <a:p>
                    <a:pPr algn="ctr" eaLnBrk="1" hangingPunct="1"/>
                    <a:r>
                      <a:rPr lang="ko-KR" altLang="de-DE" sz="1200">
                        <a:solidFill>
                          <a:schemeClr val="bg2"/>
                        </a:solidFill>
                        <a:latin typeface="Times New Roman" pitchFamily="18" charset="0"/>
                        <a:ea typeface="굴림" pitchFamily="34" charset="-127"/>
                      </a:rPr>
                      <a:t> </a:t>
                    </a:r>
                    <a:r>
                      <a:rPr lang="de-DE" altLang="ko-KR" sz="1200">
                        <a:solidFill>
                          <a:schemeClr val="bg2"/>
                        </a:solidFill>
                        <a:latin typeface="Times New Roman" pitchFamily="18" charset="0"/>
                        <a:ea typeface="굴림" pitchFamily="34" charset="-127"/>
                      </a:rPr>
                      <a:t>Tongue muscles</a:t>
                    </a:r>
                    <a:br>
                      <a:rPr lang="de-DE" altLang="ko-KR" sz="1200">
                        <a:solidFill>
                          <a:schemeClr val="bg2"/>
                        </a:solidFill>
                        <a:latin typeface="Times New Roman" pitchFamily="18" charset="0"/>
                        <a:ea typeface="굴림" pitchFamily="34" charset="-127"/>
                      </a:rPr>
                    </a:br>
                    <a:r>
                      <a:rPr lang="de-DE" altLang="ko-KR" sz="1200">
                        <a:solidFill>
                          <a:schemeClr val="bg2"/>
                        </a:solidFill>
                        <a:latin typeface="Times New Roman" pitchFamily="18" charset="0"/>
                        <a:ea typeface="굴림" pitchFamily="34" charset="-127"/>
                      </a:rPr>
                      <a:t>Speech</a:t>
                    </a:r>
                    <a:br>
                      <a:rPr lang="de-DE" altLang="ko-KR" sz="1200">
                        <a:solidFill>
                          <a:schemeClr val="bg2"/>
                        </a:solidFill>
                        <a:latin typeface="Times New Roman" pitchFamily="18" charset="0"/>
                        <a:ea typeface="굴림" pitchFamily="34" charset="-127"/>
                      </a:rPr>
                    </a:br>
                    <a:r>
                      <a:rPr lang="de-DE" altLang="ko-KR" sz="1200">
                        <a:solidFill>
                          <a:schemeClr val="bg2"/>
                        </a:solidFill>
                        <a:latin typeface="Times New Roman" pitchFamily="18" charset="0"/>
                        <a:ea typeface="굴림" pitchFamily="34" charset="-127"/>
                      </a:rPr>
                      <a:t>     </a:t>
                    </a:r>
                  </a:p>
                </p:txBody>
              </p:sp>
              <p:sp>
                <p:nvSpPr>
                  <p:cNvPr id="113012" name="Rectangle 372"/>
                  <p:cNvSpPr>
                    <a:spLocks noChangeArrowheads="1"/>
                  </p:cNvSpPr>
                  <p:nvPr/>
                </p:nvSpPr>
                <p:spPr bwMode="auto">
                  <a:xfrm>
                    <a:off x="1495" y="19556"/>
                    <a:ext cx="988" cy="1208"/>
                  </a:xfrm>
                  <a:prstGeom prst="rect">
                    <a:avLst/>
                  </a:prstGeom>
                  <a:noFill/>
                  <a:ln w="7">
                    <a:solidFill>
                      <a:srgbClr val="A0A0A0"/>
                    </a:solidFill>
                    <a:miter lim="800000"/>
                    <a:headEnd/>
                    <a:tailEnd/>
                  </a:ln>
                  <a:effectLst/>
                </p:spPr>
                <p:txBody>
                  <a:bodyPr wrap="none"/>
                  <a:lstStyle/>
                  <a:p>
                    <a:endParaRPr lang="en-US"/>
                  </a:p>
                </p:txBody>
              </p:sp>
            </p:grpSp>
          </p:grpSp>
          <p:grpSp>
            <p:nvGrpSpPr>
              <p:cNvPr id="112873" name="Group 379"/>
              <p:cNvGrpSpPr>
                <a:grpSpLocks/>
              </p:cNvGrpSpPr>
              <p:nvPr/>
            </p:nvGrpSpPr>
            <p:grpSpPr bwMode="auto">
              <a:xfrm>
                <a:off x="2483" y="19556"/>
                <a:ext cx="695" cy="1208"/>
                <a:chOff x="2483" y="19556"/>
                <a:chExt cx="695" cy="1208"/>
              </a:xfrm>
            </p:grpSpPr>
            <p:sp>
              <p:nvSpPr>
                <p:cNvPr id="113018" name="Rectangle 378"/>
                <p:cNvSpPr>
                  <a:spLocks noChangeArrowheads="1"/>
                </p:cNvSpPr>
                <p:nvPr/>
              </p:nvSpPr>
              <p:spPr bwMode="auto">
                <a:xfrm>
                  <a:off x="2483" y="19556"/>
                  <a:ext cx="695" cy="1208"/>
                </a:xfrm>
                <a:prstGeom prst="rect">
                  <a:avLst/>
                </a:prstGeom>
                <a:solidFill>
                  <a:srgbClr val="FFE7A8"/>
                </a:solidFill>
                <a:ln w="9525">
                  <a:noFill/>
                  <a:miter lim="800000"/>
                  <a:headEnd/>
                  <a:tailEnd/>
                </a:ln>
                <a:effectLst/>
              </p:spPr>
              <p:txBody>
                <a:bodyPr wrap="none"/>
                <a:lstStyle/>
                <a:p>
                  <a:endParaRPr lang="en-US"/>
                </a:p>
              </p:txBody>
            </p:sp>
            <p:grpSp>
              <p:nvGrpSpPr>
                <p:cNvPr id="112875" name="Group 377"/>
                <p:cNvGrpSpPr>
                  <a:grpSpLocks/>
                </p:cNvGrpSpPr>
                <p:nvPr/>
              </p:nvGrpSpPr>
              <p:grpSpPr bwMode="auto">
                <a:xfrm>
                  <a:off x="2483" y="19556"/>
                  <a:ext cx="695" cy="1208"/>
                  <a:chOff x="2483" y="19556"/>
                  <a:chExt cx="695" cy="1208"/>
                </a:xfrm>
              </p:grpSpPr>
              <p:sp>
                <p:nvSpPr>
                  <p:cNvPr id="112759" name="Rectangle 119"/>
                  <p:cNvSpPr>
                    <a:spLocks noChangeArrowheads="1" noTextEdit="1"/>
                  </p:cNvSpPr>
                  <p:nvPr/>
                </p:nvSpPr>
                <p:spPr bwMode="auto">
                  <a:xfrm>
                    <a:off x="2483" y="19556"/>
                    <a:ext cx="695" cy="1208"/>
                  </a:xfrm>
                  <a:prstGeom prst="rect">
                    <a:avLst/>
                  </a:prstGeom>
                  <a:solidFill>
                    <a:srgbClr val="FFE7A8"/>
                  </a:solidFill>
                  <a:ln w="9525">
                    <a:noFill/>
                    <a:miter lim="800000"/>
                    <a:headEnd/>
                    <a:tailEnd/>
                  </a:ln>
                  <a:effectLst/>
                </p:spPr>
                <p:txBody>
                  <a:bodyPr anchor="ctr">
                    <a:spAutoFit/>
                  </a:bodyPr>
                  <a:lstStyle/>
                  <a:p>
                    <a:endParaRPr lang="en-US"/>
                  </a:p>
                </p:txBody>
              </p:sp>
              <p:sp>
                <p:nvSpPr>
                  <p:cNvPr id="113016" name="Rectangle 376"/>
                  <p:cNvSpPr>
                    <a:spLocks noChangeArrowheads="1"/>
                  </p:cNvSpPr>
                  <p:nvPr/>
                </p:nvSpPr>
                <p:spPr bwMode="auto">
                  <a:xfrm>
                    <a:off x="2483" y="19556"/>
                    <a:ext cx="695" cy="1208"/>
                  </a:xfrm>
                  <a:prstGeom prst="rect">
                    <a:avLst/>
                  </a:prstGeom>
                  <a:noFill/>
                  <a:ln w="7">
                    <a:solidFill>
                      <a:srgbClr val="A0A0A0"/>
                    </a:solidFill>
                    <a:miter lim="800000"/>
                    <a:headEnd/>
                    <a:tailEnd/>
                  </a:ln>
                  <a:effectLst/>
                </p:spPr>
                <p:txBody>
                  <a:bodyPr wrap="none"/>
                  <a:lstStyle/>
                  <a:p>
                    <a:endParaRPr lang="en-US"/>
                  </a:p>
                </p:txBody>
              </p:sp>
            </p:grpSp>
          </p:grpSp>
        </p:grpSp>
        <p:sp>
          <p:nvSpPr>
            <p:cNvPr id="113021" name="Rectangle 381"/>
            <p:cNvSpPr>
              <a:spLocks noChangeArrowheads="1"/>
            </p:cNvSpPr>
            <p:nvPr/>
          </p:nvSpPr>
          <p:spPr bwMode="auto">
            <a:xfrm>
              <a:off x="-5" y="-5"/>
              <a:ext cx="3188" cy="20774"/>
            </a:xfrm>
            <a:prstGeom prst="rect">
              <a:avLst/>
            </a:prstGeom>
            <a:noFill/>
            <a:ln w="17462">
              <a:solidFill>
                <a:srgbClr val="A0A0A0"/>
              </a:solidFill>
              <a:miter lim="800000"/>
              <a:headEnd/>
              <a:tailEnd/>
            </a:ln>
            <a:effectLst/>
          </p:spPr>
          <p:txBody>
            <a:bodyPr wrap="none"/>
            <a:lstStyle/>
            <a:p>
              <a:endParaRPr lang="en-US"/>
            </a:p>
          </p:txBody>
        </p:sp>
      </p:grpSp>
      <p:pic>
        <p:nvPicPr>
          <p:cNvPr id="112741" name="Picture 101" descr="dot03"/>
          <p:cNvPicPr>
            <a:picLocks noChangeAspect="1" noChangeArrowheads="1"/>
          </p:cNvPicPr>
          <p:nvPr/>
        </p:nvPicPr>
        <p:blipFill>
          <a:blip r:embed="rId5"/>
          <a:srcRect/>
          <a:stretch>
            <a:fillRect/>
          </a:stretch>
        </p:blipFill>
        <p:spPr bwMode="auto">
          <a:xfrm>
            <a:off x="3879850" y="15116175"/>
            <a:ext cx="250825" cy="250825"/>
          </a:xfrm>
          <a:prstGeom prst="rect">
            <a:avLst/>
          </a:prstGeom>
          <a:noFill/>
        </p:spPr>
      </p:pic>
      <p:pic>
        <p:nvPicPr>
          <p:cNvPr id="112743" name="Picture 103" descr="dot11"/>
          <p:cNvPicPr>
            <a:picLocks noChangeAspect="1" noChangeArrowheads="1"/>
          </p:cNvPicPr>
          <p:nvPr/>
        </p:nvPicPr>
        <p:blipFill>
          <a:blip r:embed="rId6"/>
          <a:srcRect/>
          <a:stretch>
            <a:fillRect/>
          </a:stretch>
        </p:blipFill>
        <p:spPr bwMode="auto">
          <a:xfrm>
            <a:off x="5668963" y="13838238"/>
            <a:ext cx="250825" cy="250825"/>
          </a:xfrm>
          <a:prstGeom prst="rect">
            <a:avLst/>
          </a:prstGeom>
          <a:noFill/>
        </p:spPr>
      </p:pic>
      <p:pic>
        <p:nvPicPr>
          <p:cNvPr id="112745" name="Picture 105" descr="dot10"/>
          <p:cNvPicPr>
            <a:picLocks noChangeAspect="1" noChangeArrowheads="1"/>
          </p:cNvPicPr>
          <p:nvPr/>
        </p:nvPicPr>
        <p:blipFill>
          <a:blip r:embed="rId7"/>
          <a:srcRect/>
          <a:stretch>
            <a:fillRect/>
          </a:stretch>
        </p:blipFill>
        <p:spPr bwMode="auto">
          <a:xfrm>
            <a:off x="6442075" y="14751050"/>
            <a:ext cx="250825" cy="250825"/>
          </a:xfrm>
          <a:prstGeom prst="rect">
            <a:avLst/>
          </a:prstGeom>
          <a:noFill/>
        </p:spPr>
      </p:pic>
      <p:pic>
        <p:nvPicPr>
          <p:cNvPr id="112749" name="Picture 109" descr="dot04"/>
          <p:cNvPicPr>
            <a:picLocks noChangeAspect="1" noChangeArrowheads="1"/>
          </p:cNvPicPr>
          <p:nvPr/>
        </p:nvPicPr>
        <p:blipFill>
          <a:blip r:embed="rId8"/>
          <a:srcRect/>
          <a:stretch>
            <a:fillRect/>
          </a:stretch>
        </p:blipFill>
        <p:spPr bwMode="auto">
          <a:xfrm>
            <a:off x="3879850" y="17216438"/>
            <a:ext cx="250825" cy="250825"/>
          </a:xfrm>
          <a:prstGeom prst="rect">
            <a:avLst/>
          </a:prstGeom>
          <a:noFill/>
        </p:spPr>
      </p:pic>
      <p:pic>
        <p:nvPicPr>
          <p:cNvPr id="112751" name="Picture 111" descr="dot11"/>
          <p:cNvPicPr>
            <a:picLocks noChangeAspect="1" noChangeArrowheads="1"/>
          </p:cNvPicPr>
          <p:nvPr/>
        </p:nvPicPr>
        <p:blipFill>
          <a:blip r:embed="rId6"/>
          <a:srcRect/>
          <a:stretch>
            <a:fillRect/>
          </a:stretch>
        </p:blipFill>
        <p:spPr bwMode="auto">
          <a:xfrm>
            <a:off x="5106988" y="17581563"/>
            <a:ext cx="250825" cy="250825"/>
          </a:xfrm>
          <a:prstGeom prst="rect">
            <a:avLst/>
          </a:prstGeom>
          <a:noFill/>
        </p:spPr>
      </p:pic>
      <p:pic>
        <p:nvPicPr>
          <p:cNvPr id="112756" name="Picture 116" descr="dot04"/>
          <p:cNvPicPr>
            <a:picLocks noChangeAspect="1" noChangeArrowheads="1"/>
          </p:cNvPicPr>
          <p:nvPr/>
        </p:nvPicPr>
        <p:blipFill>
          <a:blip r:embed="rId8"/>
          <a:srcRect/>
          <a:stretch>
            <a:fillRect/>
          </a:stretch>
        </p:blipFill>
        <p:spPr bwMode="auto">
          <a:xfrm>
            <a:off x="3879850" y="19316700"/>
            <a:ext cx="250825" cy="250825"/>
          </a:xfrm>
          <a:prstGeom prst="rect">
            <a:avLst/>
          </a:prstGeom>
          <a:noFill/>
        </p:spPr>
      </p:pic>
      <p:pic>
        <p:nvPicPr>
          <p:cNvPr id="112758" name="Picture 118" descr="dot11"/>
          <p:cNvPicPr>
            <a:picLocks noChangeAspect="1" noChangeArrowheads="1"/>
          </p:cNvPicPr>
          <p:nvPr/>
        </p:nvPicPr>
        <p:blipFill>
          <a:blip r:embed="rId6"/>
          <a:srcRect/>
          <a:stretch>
            <a:fillRect/>
          </a:stretch>
        </p:blipFill>
        <p:spPr bwMode="auto">
          <a:xfrm>
            <a:off x="5106988" y="19316700"/>
            <a:ext cx="250825" cy="250825"/>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1" name="Picture 3" descr="F18-25"/>
          <p:cNvPicPr>
            <a:picLocks noChangeAspect="1" noChangeArrowheads="1"/>
          </p:cNvPicPr>
          <p:nvPr/>
        </p:nvPicPr>
        <p:blipFill>
          <a:blip r:embed="rId3"/>
          <a:srcRect/>
          <a:stretch>
            <a:fillRect/>
          </a:stretch>
        </p:blipFill>
        <p:spPr bwMode="auto">
          <a:xfrm>
            <a:off x="1828800" y="1752600"/>
            <a:ext cx="2686050" cy="4854575"/>
          </a:xfrm>
          <a:prstGeom prst="rect">
            <a:avLst/>
          </a:prstGeom>
          <a:noFill/>
        </p:spPr>
      </p:pic>
      <p:sp>
        <p:nvSpPr>
          <p:cNvPr id="114692" name="Rectangle 4"/>
          <p:cNvSpPr>
            <a:spLocks noChangeArrowheads="1"/>
          </p:cNvSpPr>
          <p:nvPr/>
        </p:nvSpPr>
        <p:spPr bwMode="auto">
          <a:xfrm>
            <a:off x="1066800" y="381000"/>
            <a:ext cx="7696200" cy="1298575"/>
          </a:xfrm>
          <a:prstGeom prst="rect">
            <a:avLst/>
          </a:prstGeom>
          <a:noFill/>
          <a:ln w="9525">
            <a:noFill/>
            <a:miter lim="800000"/>
            <a:headEnd/>
            <a:tailEnd/>
          </a:ln>
          <a:effectLst/>
        </p:spPr>
        <p:txBody>
          <a:bodyPr>
            <a:spAutoFit/>
          </a:bodyPr>
          <a:lstStyle/>
          <a:p>
            <a:pPr eaLnBrk="1" hangingPunct="1"/>
            <a:r>
              <a:rPr lang="de-DE" altLang="ko-KR" sz="1600" b="1">
                <a:latin typeface="Times New Roman" pitchFamily="18" charset="0"/>
                <a:ea typeface="굴림" pitchFamily="34" charset="-127"/>
              </a:rPr>
              <a:t>Coupling of ATP hydrolysis to movement of myosin along the actin filament.</a:t>
            </a:r>
            <a:r>
              <a:rPr lang="de-DE" altLang="ko-KR" sz="2400">
                <a:latin typeface="Times New Roman" pitchFamily="18" charset="0"/>
                <a:ea typeface="굴림" pitchFamily="34" charset="-127"/>
              </a:rPr>
              <a:t> </a:t>
            </a:r>
            <a:r>
              <a:rPr lang="de-DE" altLang="ko-KR" sz="1000">
                <a:latin typeface="Times New Roman" pitchFamily="18" charset="0"/>
                <a:ea typeface="굴림" pitchFamily="34" charset="-127"/>
              </a:rPr>
              <a:t>(From "Molecular Cell Biology")</a:t>
            </a:r>
            <a:r>
              <a:rPr lang="de-DE" altLang="ko-KR" sz="1100">
                <a:latin typeface="Times New Roman" pitchFamily="18" charset="0"/>
                <a:ea typeface="굴림" pitchFamily="34" charset="-127"/>
              </a:rPr>
              <a:t>. A model of how myosin moves is diagrammed in the above figure. It is still not absolutely certain that the myosin head moves once per ATP hyrolyzed but this is the current model. Myosin is bound to actin in the absence of ATP and this is the "rigor" state i.e. gives rigidity to the muscle. ATP binds to the myosin causing the head domain to dissociate from actin. ATP is then hydrolyzed causing a conformational change in the mysoin head to move it to a new position and bind to actin. Pi is released causing the myosin head to change conformation again and it is this movement that moves the actin filament. </a:t>
            </a:r>
            <a:endParaRPr lang="de-DE" altLang="ko-KR" sz="2400">
              <a:latin typeface="Times New Roman" pitchFamily="18" charset="0"/>
              <a:ea typeface="굴림" pitchFamily="34" charset="-127"/>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noChangeArrowheads="1"/>
          </p:cNvPicPr>
          <p:nvPr/>
        </p:nvPicPr>
        <p:blipFill>
          <a:blip r:embed="rId4"/>
          <a:srcRect/>
          <a:stretch>
            <a:fillRect/>
          </a:stretch>
        </p:blipFill>
        <p:spPr bwMode="auto">
          <a:xfrm>
            <a:off x="1828800" y="3429000"/>
            <a:ext cx="6324600" cy="3049588"/>
          </a:xfrm>
          <a:prstGeom prst="rect">
            <a:avLst/>
          </a:prstGeom>
          <a:noFill/>
          <a:ln w="12700">
            <a:solidFill>
              <a:srgbClr val="000000"/>
            </a:solidFill>
            <a:miter lim="800000"/>
            <a:headEnd/>
            <a:tailEnd/>
          </a:ln>
        </p:spPr>
      </p:pic>
      <p:pic>
        <p:nvPicPr>
          <p:cNvPr id="119811" name="Picture 3"/>
          <p:cNvPicPr>
            <a:picLocks noChangeAspect="1" noChangeArrowheads="1"/>
          </p:cNvPicPr>
          <p:nvPr/>
        </p:nvPicPr>
        <p:blipFill>
          <a:blip r:embed="rId5"/>
          <a:srcRect/>
          <a:stretch>
            <a:fillRect/>
          </a:stretch>
        </p:blipFill>
        <p:spPr bwMode="auto">
          <a:xfrm>
            <a:off x="1752600" y="457200"/>
            <a:ext cx="2860675" cy="2711450"/>
          </a:xfrm>
          <a:prstGeom prst="rect">
            <a:avLst/>
          </a:prstGeom>
          <a:noFill/>
        </p:spPr>
      </p:pic>
      <p:sp>
        <p:nvSpPr>
          <p:cNvPr id="119812" name="Text Box 4"/>
          <p:cNvSpPr txBox="1">
            <a:spLocks noChangeArrowheads="1"/>
          </p:cNvSpPr>
          <p:nvPr/>
        </p:nvSpPr>
        <p:spPr bwMode="auto">
          <a:xfrm>
            <a:off x="1828800" y="228600"/>
            <a:ext cx="1695450" cy="274638"/>
          </a:xfrm>
          <a:prstGeom prst="rect">
            <a:avLst/>
          </a:prstGeom>
          <a:noFill/>
          <a:ln w="9525">
            <a:noFill/>
            <a:miter lim="800000"/>
            <a:headEnd/>
            <a:tailEnd/>
          </a:ln>
          <a:effectLst/>
        </p:spPr>
        <p:txBody>
          <a:bodyPr wrap="none">
            <a:spAutoFit/>
          </a:bodyPr>
          <a:lstStyle/>
          <a:p>
            <a:r>
              <a:rPr lang="en-US" altLang="en-US" sz="1200"/>
              <a:t>slice from spinal chord</a:t>
            </a:r>
          </a:p>
        </p:txBody>
      </p:sp>
      <p:sp>
        <p:nvSpPr>
          <p:cNvPr id="119813" name="Text Box 5"/>
          <p:cNvSpPr txBox="1">
            <a:spLocks noChangeArrowheads="1"/>
          </p:cNvSpPr>
          <p:nvPr/>
        </p:nvSpPr>
        <p:spPr bwMode="auto">
          <a:xfrm>
            <a:off x="1749425" y="1239838"/>
            <a:ext cx="1316038" cy="822325"/>
          </a:xfrm>
          <a:prstGeom prst="rect">
            <a:avLst/>
          </a:prstGeom>
          <a:noFill/>
          <a:ln w="9525">
            <a:noFill/>
            <a:miter lim="800000"/>
            <a:headEnd/>
            <a:tailEnd/>
          </a:ln>
          <a:effectLst/>
        </p:spPr>
        <p:txBody>
          <a:bodyPr>
            <a:spAutoFit/>
          </a:bodyPr>
          <a:lstStyle/>
          <a:p>
            <a:r>
              <a:rPr lang="en-US" altLang="en-US" sz="1200">
                <a:solidFill>
                  <a:schemeClr val="bg2"/>
                </a:solidFill>
              </a:rPr>
              <a:t>motor neuron axons in a nerve leading from spinal chord</a:t>
            </a:r>
          </a:p>
        </p:txBody>
      </p:sp>
      <p:sp>
        <p:nvSpPr>
          <p:cNvPr id="119814" name="Text Box 6"/>
          <p:cNvSpPr txBox="1">
            <a:spLocks noChangeArrowheads="1"/>
          </p:cNvSpPr>
          <p:nvPr/>
        </p:nvSpPr>
        <p:spPr bwMode="auto">
          <a:xfrm>
            <a:off x="6172200" y="685800"/>
            <a:ext cx="1752600" cy="274638"/>
          </a:xfrm>
          <a:prstGeom prst="rect">
            <a:avLst/>
          </a:prstGeom>
          <a:noFill/>
          <a:ln w="9525">
            <a:noFill/>
            <a:miter lim="800000"/>
            <a:headEnd/>
            <a:tailEnd/>
          </a:ln>
          <a:effectLst/>
        </p:spPr>
        <p:txBody>
          <a:bodyPr wrap="none">
            <a:spAutoFit/>
          </a:bodyPr>
          <a:lstStyle/>
          <a:p>
            <a:r>
              <a:rPr lang="en-US" altLang="en-US" sz="1200"/>
              <a:t>neuromuscular junction</a:t>
            </a:r>
          </a:p>
        </p:txBody>
      </p:sp>
      <p:sp>
        <p:nvSpPr>
          <p:cNvPr id="119815" name="Text Box 7"/>
          <p:cNvSpPr txBox="1">
            <a:spLocks noChangeArrowheads="1"/>
          </p:cNvSpPr>
          <p:nvPr/>
        </p:nvSpPr>
        <p:spPr bwMode="auto">
          <a:xfrm>
            <a:off x="1749425" y="2179638"/>
            <a:ext cx="665163" cy="274637"/>
          </a:xfrm>
          <a:prstGeom prst="rect">
            <a:avLst/>
          </a:prstGeom>
          <a:noFill/>
          <a:ln w="9525">
            <a:noFill/>
            <a:miter lim="800000"/>
            <a:headEnd/>
            <a:tailEnd/>
          </a:ln>
          <a:effectLst/>
        </p:spPr>
        <p:txBody>
          <a:bodyPr wrap="none">
            <a:spAutoFit/>
          </a:bodyPr>
          <a:lstStyle/>
          <a:p>
            <a:r>
              <a:rPr lang="en-US" altLang="en-US" sz="1200">
                <a:solidFill>
                  <a:schemeClr val="bg2"/>
                </a:solidFill>
              </a:rPr>
              <a:t>muscle</a:t>
            </a:r>
          </a:p>
        </p:txBody>
      </p:sp>
      <p:grpSp>
        <p:nvGrpSpPr>
          <p:cNvPr id="2" name="Group 8"/>
          <p:cNvGrpSpPr>
            <a:grpSpLocks/>
          </p:cNvGrpSpPr>
          <p:nvPr/>
        </p:nvGrpSpPr>
        <p:grpSpPr bwMode="auto">
          <a:xfrm>
            <a:off x="4648200" y="457200"/>
            <a:ext cx="533400" cy="3200400"/>
            <a:chOff x="2904" y="240"/>
            <a:chExt cx="120" cy="1640"/>
          </a:xfrm>
        </p:grpSpPr>
        <p:sp>
          <p:nvSpPr>
            <p:cNvPr id="119817" name="Line 9"/>
            <p:cNvSpPr>
              <a:spLocks noChangeShapeType="1"/>
            </p:cNvSpPr>
            <p:nvPr/>
          </p:nvSpPr>
          <p:spPr bwMode="auto">
            <a:xfrm>
              <a:off x="2904" y="240"/>
              <a:ext cx="120" cy="0"/>
            </a:xfrm>
            <a:prstGeom prst="line">
              <a:avLst/>
            </a:prstGeom>
            <a:noFill/>
            <a:ln w="9525">
              <a:solidFill>
                <a:schemeClr val="tx1"/>
              </a:solidFill>
              <a:round/>
              <a:headEnd/>
              <a:tailEnd/>
            </a:ln>
            <a:effectLst/>
          </p:spPr>
          <p:txBody>
            <a:bodyPr wrap="none" anchor="ctr"/>
            <a:lstStyle/>
            <a:p>
              <a:endParaRPr lang="en-US"/>
            </a:p>
          </p:txBody>
        </p:sp>
        <p:sp>
          <p:nvSpPr>
            <p:cNvPr id="119818" name="Line 10"/>
            <p:cNvSpPr>
              <a:spLocks noChangeShapeType="1"/>
            </p:cNvSpPr>
            <p:nvPr/>
          </p:nvSpPr>
          <p:spPr bwMode="auto">
            <a:xfrm>
              <a:off x="3024" y="240"/>
              <a:ext cx="0" cy="1640"/>
            </a:xfrm>
            <a:prstGeom prst="line">
              <a:avLst/>
            </a:prstGeom>
            <a:noFill/>
            <a:ln w="9525">
              <a:solidFill>
                <a:schemeClr val="tx1"/>
              </a:solidFill>
              <a:round/>
              <a:headEnd/>
              <a:tailEnd/>
            </a:ln>
            <a:effectLst/>
          </p:spPr>
          <p:txBody>
            <a:bodyPr wrap="none" anchor="ctr"/>
            <a:lstStyle/>
            <a:p>
              <a:endParaRPr lang="en-US"/>
            </a:p>
          </p:txBody>
        </p:sp>
      </p:grpSp>
      <p:sp>
        <p:nvSpPr>
          <p:cNvPr id="119819" name="Line 11"/>
          <p:cNvSpPr>
            <a:spLocks noChangeShapeType="1"/>
          </p:cNvSpPr>
          <p:nvPr/>
        </p:nvSpPr>
        <p:spPr bwMode="auto">
          <a:xfrm>
            <a:off x="5181600" y="3657600"/>
            <a:ext cx="0" cy="2082800"/>
          </a:xfrm>
          <a:prstGeom prst="line">
            <a:avLst/>
          </a:prstGeom>
          <a:noFill/>
          <a:ln w="9525">
            <a:solidFill>
              <a:schemeClr val="tx1"/>
            </a:solidFill>
            <a:round/>
            <a:headEnd/>
            <a:tailEnd type="triangle" w="med" len="lg"/>
          </a:ln>
          <a:effectLst/>
        </p:spPr>
        <p:txBody>
          <a:bodyPr wrap="none" anchor="ctr"/>
          <a:lstStyle/>
          <a:p>
            <a:endParaRPr lang="en-US"/>
          </a:p>
        </p:txBody>
      </p:sp>
      <p:grpSp>
        <p:nvGrpSpPr>
          <p:cNvPr id="3" name="Group 12"/>
          <p:cNvGrpSpPr>
            <a:grpSpLocks/>
          </p:cNvGrpSpPr>
          <p:nvPr/>
        </p:nvGrpSpPr>
        <p:grpSpPr bwMode="auto">
          <a:xfrm flipV="1">
            <a:off x="2971800" y="609600"/>
            <a:ext cx="457200" cy="952500"/>
            <a:chOff x="2904" y="240"/>
            <a:chExt cx="120" cy="1640"/>
          </a:xfrm>
        </p:grpSpPr>
        <p:sp>
          <p:nvSpPr>
            <p:cNvPr id="119821" name="Line 13"/>
            <p:cNvSpPr>
              <a:spLocks noChangeShapeType="1"/>
            </p:cNvSpPr>
            <p:nvPr/>
          </p:nvSpPr>
          <p:spPr bwMode="auto">
            <a:xfrm>
              <a:off x="2904" y="240"/>
              <a:ext cx="120" cy="0"/>
            </a:xfrm>
            <a:prstGeom prst="line">
              <a:avLst/>
            </a:prstGeom>
            <a:noFill/>
            <a:ln w="9525">
              <a:solidFill>
                <a:schemeClr val="tx1"/>
              </a:solidFill>
              <a:round/>
              <a:headEnd/>
              <a:tailEnd/>
            </a:ln>
            <a:effectLst/>
          </p:spPr>
          <p:txBody>
            <a:bodyPr wrap="none" anchor="ctr"/>
            <a:lstStyle/>
            <a:p>
              <a:endParaRPr lang="en-US"/>
            </a:p>
          </p:txBody>
        </p:sp>
        <p:sp>
          <p:nvSpPr>
            <p:cNvPr id="119822" name="Line 14"/>
            <p:cNvSpPr>
              <a:spLocks noChangeShapeType="1"/>
            </p:cNvSpPr>
            <p:nvPr/>
          </p:nvSpPr>
          <p:spPr bwMode="auto">
            <a:xfrm>
              <a:off x="3024" y="240"/>
              <a:ext cx="0" cy="1640"/>
            </a:xfrm>
            <a:prstGeom prst="line">
              <a:avLst/>
            </a:prstGeom>
            <a:noFill/>
            <a:ln w="9525">
              <a:solidFill>
                <a:schemeClr val="tx1"/>
              </a:solidFill>
              <a:round/>
              <a:headEnd/>
              <a:tailEnd/>
            </a:ln>
            <a:effectLst/>
          </p:spPr>
          <p:txBody>
            <a:bodyPr wrap="none" anchor="ctr"/>
            <a:lstStyle/>
            <a:p>
              <a:endParaRPr lang="en-US"/>
            </a:p>
          </p:txBody>
        </p:sp>
      </p:grpSp>
      <p:sp>
        <p:nvSpPr>
          <p:cNvPr id="119823" name="Line 15"/>
          <p:cNvSpPr>
            <a:spLocks noChangeShapeType="1"/>
          </p:cNvSpPr>
          <p:nvPr/>
        </p:nvSpPr>
        <p:spPr bwMode="auto">
          <a:xfrm>
            <a:off x="2336800" y="2324100"/>
            <a:ext cx="698500" cy="0"/>
          </a:xfrm>
          <a:prstGeom prst="line">
            <a:avLst/>
          </a:prstGeom>
          <a:noFill/>
          <a:ln w="9525">
            <a:solidFill>
              <a:schemeClr val="tx1"/>
            </a:solidFill>
            <a:round/>
            <a:headEnd/>
            <a:tailEnd/>
          </a:ln>
          <a:effectLst/>
        </p:spPr>
        <p:txBody>
          <a:bodyPr wrap="none" anchor="ctr"/>
          <a:lstStyle/>
          <a:p>
            <a:endParaRPr lang="en-US"/>
          </a:p>
        </p:txBody>
      </p:sp>
      <p:graphicFrame>
        <p:nvGraphicFramePr>
          <p:cNvPr id="119824" name="Object 16"/>
          <p:cNvGraphicFramePr>
            <a:graphicFrameLocks noChangeAspect="1"/>
          </p:cNvGraphicFramePr>
          <p:nvPr/>
        </p:nvGraphicFramePr>
        <p:xfrm>
          <a:off x="5257800" y="1066800"/>
          <a:ext cx="3529013" cy="2198688"/>
        </p:xfrm>
        <a:graphic>
          <a:graphicData uri="http://schemas.openxmlformats.org/presentationml/2006/ole">
            <p:oleObj spid="_x0000_s1026" name="Bitmap Image" r:id="rId6" imgW="5229955" imgH="3258005" progId="PBrush">
              <p:embed/>
            </p:oleObj>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026"/>
          <p:cNvSpPr>
            <a:spLocks noGrp="1" noChangeArrowheads="1"/>
          </p:cNvSpPr>
          <p:nvPr>
            <p:ph type="title"/>
          </p:nvPr>
        </p:nvSpPr>
        <p:spPr/>
        <p:txBody>
          <a:bodyPr/>
          <a:lstStyle/>
          <a:p>
            <a:r>
              <a:rPr lang="en-US" altLang="ko-KR" b="1">
                <a:solidFill>
                  <a:srgbClr val="CC0000"/>
                </a:solidFill>
                <a:ea typeface="굴림" pitchFamily="34" charset="-127"/>
              </a:rPr>
              <a:t>Muscle Hypertrophy</a:t>
            </a:r>
          </a:p>
        </p:txBody>
      </p:sp>
      <p:sp>
        <p:nvSpPr>
          <p:cNvPr id="120835" name="Rectangle 1027"/>
          <p:cNvSpPr>
            <a:spLocks noGrp="1" noChangeArrowheads="1"/>
          </p:cNvSpPr>
          <p:nvPr>
            <p:ph type="body" sz="half" idx="1"/>
          </p:nvPr>
        </p:nvSpPr>
        <p:spPr>
          <a:xfrm>
            <a:off x="457200" y="1600200"/>
            <a:ext cx="4033838" cy="4530725"/>
          </a:xfrm>
        </p:spPr>
        <p:txBody>
          <a:bodyPr/>
          <a:lstStyle/>
          <a:p>
            <a:r>
              <a:rPr lang="en-US" altLang="ko-KR" sz="2800">
                <a:ea typeface="굴림" pitchFamily="34" charset="-127"/>
              </a:rPr>
              <a:t>Enlargement of a muscle</a:t>
            </a:r>
          </a:p>
          <a:p>
            <a:r>
              <a:rPr lang="en-US" altLang="ko-KR" sz="2800">
                <a:ea typeface="굴림" pitchFamily="34" charset="-127"/>
              </a:rPr>
              <a:t>More capillaries</a:t>
            </a:r>
          </a:p>
          <a:p>
            <a:r>
              <a:rPr lang="en-US" altLang="ko-KR" sz="2800">
                <a:ea typeface="굴림" pitchFamily="34" charset="-127"/>
              </a:rPr>
              <a:t>More mitochondria</a:t>
            </a:r>
          </a:p>
          <a:p>
            <a:r>
              <a:rPr lang="en-US" altLang="ko-KR" sz="2800">
                <a:ea typeface="굴림" pitchFamily="34" charset="-127"/>
              </a:rPr>
              <a:t>Caused by</a:t>
            </a:r>
          </a:p>
          <a:p>
            <a:pPr lvl="1"/>
            <a:r>
              <a:rPr lang="en-US" altLang="ko-KR" sz="2400">
                <a:ea typeface="굴림" pitchFamily="34" charset="-127"/>
              </a:rPr>
              <a:t>Strenuous exercise</a:t>
            </a:r>
          </a:p>
          <a:p>
            <a:pPr lvl="1"/>
            <a:r>
              <a:rPr lang="en-US" altLang="ko-KR" sz="2400">
                <a:ea typeface="굴림" pitchFamily="34" charset="-127"/>
              </a:rPr>
              <a:t>Steroid hormones</a:t>
            </a:r>
          </a:p>
        </p:txBody>
      </p:sp>
      <p:sp>
        <p:nvSpPr>
          <p:cNvPr id="120836" name="Rectangle 1028"/>
          <p:cNvSpPr>
            <a:spLocks noGrp="1" noChangeArrowheads="1" noTextEdit="1"/>
          </p:cNvSpPr>
          <p:nvPr>
            <p:ph type="clipArt" sz="half" idx="2"/>
          </p:nvPr>
        </p:nvSpPr>
        <p:spPr>
          <a:xfrm>
            <a:off x="4652963" y="1600200"/>
            <a:ext cx="4033837" cy="4530725"/>
          </a:xfrm>
        </p:spPr>
      </p:sp>
      <p:pic>
        <p:nvPicPr>
          <p:cNvPr id="120837" name="Picture 1029" descr="muscle"/>
          <p:cNvPicPr>
            <a:picLocks noChangeAspect="1" noChangeArrowheads="1"/>
          </p:cNvPicPr>
          <p:nvPr/>
        </p:nvPicPr>
        <p:blipFill>
          <a:blip r:embed="rId3"/>
          <a:srcRect/>
          <a:stretch>
            <a:fillRect/>
          </a:stretch>
        </p:blipFill>
        <p:spPr bwMode="auto">
          <a:xfrm>
            <a:off x="5029200" y="1981200"/>
            <a:ext cx="2536825" cy="41148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1295400" y="1143000"/>
            <a:ext cx="4267200" cy="1143000"/>
          </a:xfrm>
          <a:prstGeom prst="rect">
            <a:avLst/>
          </a:prstGeom>
          <a:solidFill>
            <a:srgbClr val="FFFF00"/>
          </a:solidFill>
          <a:ln w="9525">
            <a:solidFill>
              <a:srgbClr val="FF6600"/>
            </a:solidFill>
            <a:miter lim="800000"/>
            <a:headEnd/>
            <a:tailEnd/>
          </a:ln>
          <a:effectLst>
            <a:outerShdw dist="35921" dir="2700000" algn="ctr" rotWithShape="0">
              <a:srgbClr val="C0C0C0"/>
            </a:outerShdw>
          </a:effectLst>
        </p:spPr>
        <p:txBody>
          <a:bodyPr wrap="none" anchor="ctr"/>
          <a:lstStyle/>
          <a:p>
            <a:pPr algn="ctr" eaLnBrk="1" hangingPunct="1"/>
            <a:r>
              <a:rPr lang="de-CH" sz="2000" b="1">
                <a:solidFill>
                  <a:srgbClr val="0000CC"/>
                </a:solidFill>
                <a:latin typeface="Tahoma" pitchFamily="34" charset="0"/>
              </a:rPr>
              <a:t>Etablishment</a:t>
            </a:r>
          </a:p>
          <a:p>
            <a:pPr algn="ctr" eaLnBrk="1" hangingPunct="1"/>
            <a:r>
              <a:rPr lang="de-CH" sz="1600">
                <a:solidFill>
                  <a:srgbClr val="0000CC"/>
                </a:solidFill>
                <a:latin typeface="Tahoma" pitchFamily="34" charset="0"/>
              </a:rPr>
              <a:t>Functional use</a:t>
            </a:r>
          </a:p>
        </p:txBody>
      </p:sp>
      <p:sp>
        <p:nvSpPr>
          <p:cNvPr id="69635" name="Rectangle 3"/>
          <p:cNvSpPr>
            <a:spLocks noChangeArrowheads="1"/>
          </p:cNvSpPr>
          <p:nvPr/>
        </p:nvSpPr>
        <p:spPr bwMode="auto">
          <a:xfrm>
            <a:off x="3200400" y="2895600"/>
            <a:ext cx="4038600" cy="1143000"/>
          </a:xfrm>
          <a:prstGeom prst="rect">
            <a:avLst/>
          </a:prstGeom>
          <a:solidFill>
            <a:srgbClr val="FFFF00"/>
          </a:solidFill>
          <a:ln w="9525">
            <a:solidFill>
              <a:srgbClr val="FF6600"/>
            </a:solidFill>
            <a:miter lim="800000"/>
            <a:headEnd/>
            <a:tailEnd/>
          </a:ln>
          <a:effectLst>
            <a:outerShdw dist="35921" dir="2700000" algn="ctr" rotWithShape="0">
              <a:srgbClr val="C0C0C0"/>
            </a:outerShdw>
          </a:effectLst>
        </p:spPr>
        <p:txBody>
          <a:bodyPr wrap="none" anchor="ctr"/>
          <a:lstStyle/>
          <a:p>
            <a:pPr algn="ctr" eaLnBrk="1" hangingPunct="1"/>
            <a:r>
              <a:rPr lang="de-CH" sz="2000" b="1">
                <a:solidFill>
                  <a:srgbClr val="0000CC"/>
                </a:solidFill>
                <a:latin typeface="Tahoma" pitchFamily="34" charset="0"/>
              </a:rPr>
              <a:t>Secondary Problems</a:t>
            </a:r>
          </a:p>
          <a:p>
            <a:pPr algn="ctr" eaLnBrk="1" hangingPunct="1"/>
            <a:r>
              <a:rPr lang="de-CH" sz="1600">
                <a:solidFill>
                  <a:srgbClr val="0000CC"/>
                </a:solidFill>
                <a:latin typeface="Tahoma" pitchFamily="34" charset="0"/>
              </a:rPr>
              <a:t>Bio-mechanical Changes </a:t>
            </a:r>
          </a:p>
          <a:p>
            <a:pPr algn="ctr" eaLnBrk="1" hangingPunct="1"/>
            <a:r>
              <a:rPr lang="de-CH" sz="1600">
                <a:solidFill>
                  <a:srgbClr val="0000CC"/>
                </a:solidFill>
                <a:latin typeface="Tahoma" pitchFamily="34" charset="0"/>
              </a:rPr>
              <a:t>of muscles </a:t>
            </a:r>
          </a:p>
        </p:txBody>
      </p:sp>
      <p:sp>
        <p:nvSpPr>
          <p:cNvPr id="69636" name="Rectangle 4"/>
          <p:cNvSpPr>
            <a:spLocks noChangeArrowheads="1"/>
          </p:cNvSpPr>
          <p:nvPr/>
        </p:nvSpPr>
        <p:spPr bwMode="auto">
          <a:xfrm>
            <a:off x="5029200" y="4648200"/>
            <a:ext cx="3352800" cy="1066800"/>
          </a:xfrm>
          <a:prstGeom prst="rect">
            <a:avLst/>
          </a:prstGeom>
          <a:solidFill>
            <a:srgbClr val="FFFF00"/>
          </a:solidFill>
          <a:ln w="9525">
            <a:solidFill>
              <a:srgbClr val="FF6600"/>
            </a:solidFill>
            <a:miter lim="800000"/>
            <a:headEnd/>
            <a:tailEnd/>
          </a:ln>
          <a:effectLst>
            <a:outerShdw dist="35921" dir="2700000" algn="ctr" rotWithShape="0">
              <a:srgbClr val="C0C0C0"/>
            </a:outerShdw>
          </a:effectLst>
        </p:spPr>
        <p:txBody>
          <a:bodyPr wrap="none" anchor="ctr"/>
          <a:lstStyle/>
          <a:p>
            <a:pPr algn="ctr" eaLnBrk="1" hangingPunct="1"/>
            <a:r>
              <a:rPr lang="de-CH" sz="2000" b="1">
                <a:solidFill>
                  <a:srgbClr val="0000CC"/>
                </a:solidFill>
                <a:latin typeface="Tahoma" pitchFamily="34" charset="0"/>
              </a:rPr>
              <a:t>Contractures </a:t>
            </a:r>
          </a:p>
          <a:p>
            <a:pPr algn="ctr" eaLnBrk="1" hangingPunct="1"/>
            <a:r>
              <a:rPr lang="de-CH" sz="2000" b="1">
                <a:solidFill>
                  <a:srgbClr val="0000CC"/>
                </a:solidFill>
                <a:latin typeface="Tahoma" pitchFamily="34" charset="0"/>
              </a:rPr>
              <a:t>Deformity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9634"/>
                                        </p:tgtEl>
                                        <p:attrNameLst>
                                          <p:attrName>style.visibility</p:attrName>
                                        </p:attrNameLst>
                                      </p:cBhvr>
                                      <p:to>
                                        <p:strVal val="visible"/>
                                      </p:to>
                                    </p:set>
                                    <p:anim calcmode="lin" valueType="num">
                                      <p:cBhvr>
                                        <p:cTn id="7" dur="500" fill="hold"/>
                                        <p:tgtEl>
                                          <p:spTgt spid="69634"/>
                                        </p:tgtEl>
                                        <p:attrNameLst>
                                          <p:attrName>ppt_w</p:attrName>
                                        </p:attrNameLst>
                                      </p:cBhvr>
                                      <p:tavLst>
                                        <p:tav tm="0">
                                          <p:val>
                                            <p:fltVal val="0"/>
                                          </p:val>
                                        </p:tav>
                                        <p:tav tm="100000">
                                          <p:val>
                                            <p:strVal val="#ppt_w"/>
                                          </p:val>
                                        </p:tav>
                                      </p:tavLst>
                                    </p:anim>
                                    <p:anim calcmode="lin" valueType="num">
                                      <p:cBhvr>
                                        <p:cTn id="8" dur="500" fill="hold"/>
                                        <p:tgtEl>
                                          <p:spTgt spid="6963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9635"/>
                                        </p:tgtEl>
                                        <p:attrNameLst>
                                          <p:attrName>style.visibility</p:attrName>
                                        </p:attrNameLst>
                                      </p:cBhvr>
                                      <p:to>
                                        <p:strVal val="visible"/>
                                      </p:to>
                                    </p:set>
                                    <p:anim calcmode="lin" valueType="num">
                                      <p:cBhvr>
                                        <p:cTn id="13" dur="500" fill="hold"/>
                                        <p:tgtEl>
                                          <p:spTgt spid="69635"/>
                                        </p:tgtEl>
                                        <p:attrNameLst>
                                          <p:attrName>ppt_w</p:attrName>
                                        </p:attrNameLst>
                                      </p:cBhvr>
                                      <p:tavLst>
                                        <p:tav tm="0">
                                          <p:val>
                                            <p:fltVal val="0"/>
                                          </p:val>
                                        </p:tav>
                                        <p:tav tm="100000">
                                          <p:val>
                                            <p:strVal val="#ppt_w"/>
                                          </p:val>
                                        </p:tav>
                                      </p:tavLst>
                                    </p:anim>
                                    <p:anim calcmode="lin" valueType="num">
                                      <p:cBhvr>
                                        <p:cTn id="14" dur="500" fill="hold"/>
                                        <p:tgtEl>
                                          <p:spTgt spid="6963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9636"/>
                                        </p:tgtEl>
                                        <p:attrNameLst>
                                          <p:attrName>style.visibility</p:attrName>
                                        </p:attrNameLst>
                                      </p:cBhvr>
                                      <p:to>
                                        <p:strVal val="visible"/>
                                      </p:to>
                                    </p:set>
                                    <p:anim calcmode="lin" valueType="num">
                                      <p:cBhvr>
                                        <p:cTn id="19" dur="500" fill="hold"/>
                                        <p:tgtEl>
                                          <p:spTgt spid="69636"/>
                                        </p:tgtEl>
                                        <p:attrNameLst>
                                          <p:attrName>ppt_w</p:attrName>
                                        </p:attrNameLst>
                                      </p:cBhvr>
                                      <p:tavLst>
                                        <p:tav tm="0">
                                          <p:val>
                                            <p:fltVal val="0"/>
                                          </p:val>
                                        </p:tav>
                                        <p:tav tm="100000">
                                          <p:val>
                                            <p:strVal val="#ppt_w"/>
                                          </p:val>
                                        </p:tav>
                                      </p:tavLst>
                                    </p:anim>
                                    <p:anim calcmode="lin" valueType="num">
                                      <p:cBhvr>
                                        <p:cTn id="20" dur="500" fill="hold"/>
                                        <p:tgtEl>
                                          <p:spTgt spid="696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animBg="1" autoUpdateAnimBg="0"/>
      <p:bldP spid="69635" grpId="0" animBg="1" autoUpdateAnimBg="0"/>
      <p:bldP spid="69636"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1524000" y="1066800"/>
            <a:ext cx="6934200" cy="990600"/>
          </a:xfrm>
          <a:solidFill>
            <a:srgbClr val="9999FF"/>
          </a:solidFill>
          <a:ln w="19050">
            <a:solidFill>
              <a:schemeClr val="tx1"/>
            </a:solidFill>
          </a:ln>
        </p:spPr>
        <p:txBody>
          <a:bodyPr anchorCtr="0">
            <a:normAutofit fontScale="90000"/>
          </a:bodyPr>
          <a:lstStyle/>
          <a:p>
            <a:r>
              <a:rPr lang="en-US" b="1" i="1" u="sng" noProof="1">
                <a:solidFill>
                  <a:srgbClr val="000000"/>
                </a:solidFill>
              </a:rPr>
              <a:t/>
            </a:r>
            <a:br>
              <a:rPr lang="en-US" b="1" i="1" u="sng" noProof="1">
                <a:solidFill>
                  <a:srgbClr val="000000"/>
                </a:solidFill>
              </a:rPr>
            </a:br>
            <a:r>
              <a:rPr lang="en-US" b="1" u="sng" noProof="1">
                <a:solidFill>
                  <a:srgbClr val="000000"/>
                </a:solidFill>
              </a:rPr>
              <a:t>Asso</a:t>
            </a:r>
            <a:r>
              <a:rPr lang="de-DE" altLang="ko-KR" b="1" u="sng">
                <a:solidFill>
                  <a:srgbClr val="000000"/>
                </a:solidFill>
                <a:ea typeface="굴림" pitchFamily="34" charset="-127"/>
              </a:rPr>
              <a:t>c</a:t>
            </a:r>
            <a:r>
              <a:rPr lang="de-DE" b="1" u="sng" noProof="1">
                <a:solidFill>
                  <a:srgbClr val="000000"/>
                </a:solidFill>
              </a:rPr>
              <a:t>i</a:t>
            </a:r>
            <a:r>
              <a:rPr lang="de-DE" altLang="ko-KR" b="1" u="sng">
                <a:solidFill>
                  <a:srgbClr val="000000"/>
                </a:solidFill>
                <a:ea typeface="굴림" pitchFamily="34" charset="-127"/>
              </a:rPr>
              <a:t>ated</a:t>
            </a:r>
            <a:r>
              <a:rPr lang="de-DE" b="1" u="sng" noProof="1">
                <a:solidFill>
                  <a:srgbClr val="000000"/>
                </a:solidFill>
              </a:rPr>
              <a:t> Rea</a:t>
            </a:r>
            <a:r>
              <a:rPr lang="de-DE" altLang="ko-KR" b="1" u="sng">
                <a:solidFill>
                  <a:srgbClr val="000000"/>
                </a:solidFill>
                <a:ea typeface="굴림" pitchFamily="34" charset="-127"/>
              </a:rPr>
              <a:t>c</a:t>
            </a:r>
            <a:r>
              <a:rPr lang="de-DE" b="1" u="sng" noProof="1">
                <a:solidFill>
                  <a:srgbClr val="000000"/>
                </a:solidFill>
              </a:rPr>
              <a:t>tion</a:t>
            </a:r>
            <a:r>
              <a:rPr lang="de-DE" altLang="ko-KR" b="1" u="sng">
                <a:solidFill>
                  <a:srgbClr val="000000"/>
                </a:solidFill>
                <a:ea typeface="굴림" pitchFamily="34" charset="-127"/>
              </a:rPr>
              <a:t>s</a:t>
            </a:r>
            <a:r>
              <a:rPr lang="de-DE" b="1" u="sng" noProof="1">
                <a:solidFill>
                  <a:srgbClr val="000000"/>
                </a:solidFill>
              </a:rPr>
              <a:t/>
            </a:r>
            <a:br>
              <a:rPr lang="de-DE" b="1" u="sng" noProof="1">
                <a:solidFill>
                  <a:srgbClr val="000000"/>
                </a:solidFill>
              </a:rPr>
            </a:br>
            <a:endParaRPr lang="de-DE" altLang="ko-KR" b="1" u="sng">
              <a:solidFill>
                <a:srgbClr val="000000"/>
              </a:solidFill>
              <a:ea typeface="굴림" pitchFamily="34" charset="-127"/>
            </a:endParaRPr>
          </a:p>
        </p:txBody>
      </p:sp>
      <p:sp>
        <p:nvSpPr>
          <p:cNvPr id="158723" name="Rectangle 3"/>
          <p:cNvSpPr>
            <a:spLocks noGrp="1" noChangeArrowheads="1"/>
          </p:cNvSpPr>
          <p:nvPr>
            <p:ph idx="1"/>
          </p:nvPr>
        </p:nvSpPr>
        <p:spPr>
          <a:xfrm>
            <a:off x="950913" y="3194050"/>
            <a:ext cx="7570787" cy="2517775"/>
          </a:xfrm>
          <a:solidFill>
            <a:srgbClr val="9999FF"/>
          </a:solidFill>
          <a:ln>
            <a:solidFill>
              <a:schemeClr val="tx1"/>
            </a:solidFill>
          </a:ln>
        </p:spPr>
        <p:txBody>
          <a:bodyPr/>
          <a:lstStyle/>
          <a:p>
            <a:pPr>
              <a:buFont typeface="Wingdings" pitchFamily="2" charset="2"/>
              <a:buNone/>
            </a:pPr>
            <a:r>
              <a:rPr lang="ko-KR" altLang="de-DE" sz="2800" b="1">
                <a:effectLst>
                  <a:outerShdw blurRad="38100" dist="38100" dir="2700000" algn="tl">
                    <a:srgbClr val="000000"/>
                  </a:outerShdw>
                </a:effectLst>
                <a:ea typeface="굴림" pitchFamily="34" charset="-127"/>
              </a:rPr>
              <a:t>	</a:t>
            </a:r>
            <a:r>
              <a:rPr lang="de-DE" altLang="ko-KR" sz="2800" b="1">
                <a:effectLst>
                  <a:outerShdw blurRad="38100" dist="38100" dir="2700000" algn="tl">
                    <a:srgbClr val="000000"/>
                  </a:outerShdw>
                </a:effectLst>
                <a:ea typeface="굴림" pitchFamily="34" charset="-127"/>
              </a:rPr>
              <a:t>They are muscle activities developed through new neural connections.</a:t>
            </a:r>
          </a:p>
          <a:p>
            <a:pPr>
              <a:buFont typeface="Wingdings" pitchFamily="2" charset="2"/>
              <a:buNone/>
            </a:pPr>
            <a:r>
              <a:rPr lang="de-DE" altLang="ko-KR" sz="2800" b="1">
                <a:effectLst>
                  <a:outerShdw blurRad="38100" dist="38100" dir="2700000" algn="tl">
                    <a:srgbClr val="000000"/>
                  </a:outerShdw>
                </a:effectLst>
                <a:ea typeface="굴림" pitchFamily="34" charset="-127"/>
              </a:rPr>
              <a:t>	They can be seen as a re-innervation </a:t>
            </a:r>
          </a:p>
          <a:p>
            <a:pPr>
              <a:buFont typeface="Wingdings" pitchFamily="2" charset="2"/>
              <a:buNone/>
            </a:pPr>
            <a:r>
              <a:rPr lang="de-DE" altLang="ko-KR" sz="2800" b="1">
                <a:effectLst>
                  <a:outerShdw blurRad="38100" dist="38100" dir="2700000" algn="tl">
                    <a:srgbClr val="000000"/>
                  </a:outerShdw>
                </a:effectLst>
                <a:ea typeface="굴림" pitchFamily="34" charset="-127"/>
              </a:rPr>
              <a:t>    and recovery.</a:t>
            </a:r>
            <a:endParaRPr lang="de-DE" altLang="ko-KR" sz="2800">
              <a:effectLst>
                <a:outerShdw blurRad="38100" dist="38100" dir="2700000" algn="tl">
                  <a:srgbClr val="000000"/>
                </a:outerShdw>
              </a:effectLst>
              <a:ea typeface="굴림" pitchFamily="34" charset="-127"/>
            </a:endParaRPr>
          </a:p>
        </p:txBody>
      </p:sp>
    </p:spTree>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1447800" y="2057400"/>
            <a:ext cx="6781800" cy="4572000"/>
          </a:xfrm>
          <a:prstGeom prst="rect">
            <a:avLst/>
          </a:prstGeom>
          <a:solidFill>
            <a:srgbClr val="9999FF"/>
          </a:solidFill>
          <a:ln w="19050">
            <a:solidFill>
              <a:schemeClr val="tx1"/>
            </a:solidFill>
            <a:miter lim="800000"/>
            <a:headEnd/>
            <a:tailEnd/>
          </a:ln>
          <a:effectLst/>
        </p:spPr>
        <p:txBody>
          <a:bodyPr wrap="none" anchor="ctr"/>
          <a:lstStyle/>
          <a:p>
            <a:endParaRPr lang="en-US" sz="2400" b="1" u="sng" noProof="1">
              <a:latin typeface="Times New Roman" pitchFamily="18" charset="0"/>
            </a:endParaRPr>
          </a:p>
          <a:p>
            <a:r>
              <a:rPr lang="ko-KR" altLang="de-DE" sz="2800" b="1">
                <a:ea typeface="굴림" pitchFamily="34" charset="-127"/>
              </a:rPr>
              <a:t>		</a:t>
            </a:r>
            <a:r>
              <a:rPr lang="de-DE" altLang="ko-KR" sz="2800" b="1" u="sng">
                <a:ea typeface="굴림" pitchFamily="34" charset="-127"/>
              </a:rPr>
              <a:t>Triggers and causes </a:t>
            </a:r>
            <a:endParaRPr lang="de-DE" sz="2800" b="1" u="sng" noProof="1"/>
          </a:p>
          <a:p>
            <a:pPr>
              <a:buFont typeface="Symbol" pitchFamily="18" charset="2"/>
              <a:buNone/>
            </a:pPr>
            <a:r>
              <a:rPr lang="de-DE" altLang="ko-KR" sz="2800" b="1">
                <a:ea typeface="굴림" pitchFamily="34" charset="-127"/>
              </a:rPr>
              <a:t>         </a:t>
            </a:r>
          </a:p>
          <a:p>
            <a:pPr>
              <a:buFont typeface="Symbol" pitchFamily="18" charset="2"/>
              <a:buChar char="·"/>
            </a:pPr>
            <a:r>
              <a:rPr lang="de-DE" altLang="ko-KR" sz="2800" b="1">
                <a:ea typeface="굴림" pitchFamily="34" charset="-127"/>
              </a:rPr>
              <a:t>         </a:t>
            </a:r>
            <a:r>
              <a:rPr lang="de-DE" sz="2800" b="1" noProof="1"/>
              <a:t>Ideation</a:t>
            </a:r>
          </a:p>
          <a:p>
            <a:r>
              <a:rPr lang="de-DE" sz="2800" noProof="1">
                <a:cs typeface="Times New Roman" pitchFamily="18" charset="0"/>
              </a:rPr>
              <a:t>·	</a:t>
            </a:r>
            <a:r>
              <a:rPr lang="de-DE" sz="2800" b="1" noProof="1"/>
              <a:t> Motivation </a:t>
            </a:r>
            <a:r>
              <a:rPr lang="de-DE" altLang="ko-KR" sz="2800" b="1">
                <a:ea typeface="굴림" pitchFamily="34" charset="-127"/>
              </a:rPr>
              <a:t>a</a:t>
            </a:r>
            <a:r>
              <a:rPr lang="de-DE" sz="2800" b="1" noProof="1"/>
              <a:t>nd </a:t>
            </a:r>
            <a:r>
              <a:rPr lang="de-DE" altLang="ko-KR" sz="2800" b="1">
                <a:ea typeface="굴림" pitchFamily="34" charset="-127"/>
              </a:rPr>
              <a:t>e</a:t>
            </a:r>
            <a:r>
              <a:rPr lang="de-DE" sz="2800" b="1" noProof="1"/>
              <a:t>motion</a:t>
            </a:r>
          </a:p>
          <a:p>
            <a:r>
              <a:rPr lang="de-DE" sz="2800" noProof="1">
                <a:cs typeface="Times New Roman" pitchFamily="18" charset="0"/>
              </a:rPr>
              <a:t>·	</a:t>
            </a:r>
            <a:r>
              <a:rPr lang="de-DE" sz="2800" b="1" noProof="1"/>
              <a:t> </a:t>
            </a:r>
            <a:r>
              <a:rPr lang="de-DE" altLang="ko-KR" sz="2800" b="1">
                <a:ea typeface="굴림" pitchFamily="34" charset="-127"/>
              </a:rPr>
              <a:t>Gravity a</a:t>
            </a:r>
            <a:r>
              <a:rPr lang="de-DE" sz="2800" b="1" noProof="1"/>
              <a:t>nd </a:t>
            </a:r>
            <a:r>
              <a:rPr lang="de-DE" altLang="ko-KR" sz="2800" b="1">
                <a:ea typeface="굴림" pitchFamily="34" charset="-127"/>
              </a:rPr>
              <a:t>effort</a:t>
            </a:r>
            <a:endParaRPr lang="de-DE" sz="2800" b="1" noProof="1"/>
          </a:p>
          <a:p>
            <a:r>
              <a:rPr lang="de-DE" sz="2800" noProof="1">
                <a:cs typeface="Times New Roman" pitchFamily="18" charset="0"/>
              </a:rPr>
              <a:t>·	</a:t>
            </a:r>
            <a:r>
              <a:rPr lang="de-DE" sz="2800" b="1" noProof="1"/>
              <a:t> </a:t>
            </a:r>
            <a:r>
              <a:rPr lang="de-DE" altLang="ko-KR" sz="2800" b="1">
                <a:ea typeface="굴림" pitchFamily="34" charset="-127"/>
              </a:rPr>
              <a:t>Sensation and hyp</a:t>
            </a:r>
            <a:r>
              <a:rPr lang="de-DE" sz="2800" b="1" noProof="1"/>
              <a:t>ersensibilit</a:t>
            </a:r>
            <a:r>
              <a:rPr lang="de-DE" altLang="ko-KR" sz="2800" b="1">
                <a:ea typeface="굴림" pitchFamily="34" charset="-127"/>
              </a:rPr>
              <a:t>y</a:t>
            </a:r>
            <a:endParaRPr lang="de-DE" sz="2800" b="1" noProof="1"/>
          </a:p>
          <a:p>
            <a:r>
              <a:rPr lang="de-DE" sz="2800" noProof="1">
                <a:cs typeface="Times New Roman" pitchFamily="18" charset="0"/>
              </a:rPr>
              <a:t>·	</a:t>
            </a:r>
            <a:r>
              <a:rPr lang="de-DE" sz="2800" b="1" noProof="1"/>
              <a:t> </a:t>
            </a:r>
            <a:r>
              <a:rPr lang="de-DE" altLang="ko-KR" sz="2800" b="1">
                <a:ea typeface="굴림" pitchFamily="34" charset="-127"/>
              </a:rPr>
              <a:t>Warm and cold</a:t>
            </a:r>
            <a:endParaRPr lang="de-DE" sz="2800" b="1" noProof="1"/>
          </a:p>
          <a:p>
            <a:r>
              <a:rPr lang="de-DE" sz="2800" noProof="1">
                <a:cs typeface="Times New Roman" pitchFamily="18" charset="0"/>
              </a:rPr>
              <a:t>·	</a:t>
            </a:r>
            <a:r>
              <a:rPr lang="de-DE" sz="2800" b="1" noProof="1"/>
              <a:t> </a:t>
            </a:r>
            <a:r>
              <a:rPr lang="de-DE" altLang="ko-KR" sz="2800" b="1">
                <a:ea typeface="굴림" pitchFamily="34" charset="-127"/>
              </a:rPr>
              <a:t>Visual and Auditive input</a:t>
            </a:r>
            <a:endParaRPr lang="de-DE" sz="2800" b="1" noProof="1"/>
          </a:p>
          <a:p>
            <a:r>
              <a:rPr lang="de-DE" sz="2800" noProof="1">
                <a:cs typeface="Times New Roman" pitchFamily="18" charset="0"/>
              </a:rPr>
              <a:t>·	</a:t>
            </a:r>
            <a:r>
              <a:rPr lang="de-DE" sz="2800" b="1" noProof="1"/>
              <a:t> </a:t>
            </a:r>
            <a:r>
              <a:rPr lang="de-DE" altLang="ko-KR" sz="2800" b="1">
                <a:ea typeface="굴림" pitchFamily="34" charset="-127"/>
              </a:rPr>
              <a:t>Pain</a:t>
            </a:r>
            <a:endParaRPr lang="de-DE" sz="2800" b="1" noProof="1"/>
          </a:p>
          <a:p>
            <a:endParaRPr lang="ko-KR" altLang="de-DE" sz="2800">
              <a:ea typeface="굴림" pitchFamily="34" charset="-127"/>
            </a:endParaRPr>
          </a:p>
        </p:txBody>
      </p:sp>
      <p:sp>
        <p:nvSpPr>
          <p:cNvPr id="159748" name="Rectangle 4"/>
          <p:cNvSpPr>
            <a:spLocks noChangeArrowheads="1"/>
          </p:cNvSpPr>
          <p:nvPr/>
        </p:nvSpPr>
        <p:spPr bwMode="auto">
          <a:xfrm>
            <a:off x="1447800" y="609600"/>
            <a:ext cx="6934200" cy="990600"/>
          </a:xfrm>
          <a:prstGeom prst="rect">
            <a:avLst/>
          </a:prstGeom>
          <a:solidFill>
            <a:srgbClr val="9999FF"/>
          </a:solidFill>
          <a:ln w="19050">
            <a:solidFill>
              <a:schemeClr val="tx1"/>
            </a:solidFill>
            <a:miter lim="800000"/>
            <a:headEnd/>
            <a:tailEnd/>
          </a:ln>
          <a:effectLst/>
        </p:spPr>
        <p:txBody>
          <a:bodyPr anchor="ctr"/>
          <a:lstStyle/>
          <a:p>
            <a:pPr algn="ctr" eaLnBrk="1" latinLnBrk="1" hangingPunct="1"/>
            <a:r>
              <a:rPr kumimoji="1" lang="en-US" sz="4400" b="1" i="1" u="sng" noProof="1">
                <a:solidFill>
                  <a:srgbClr val="000000"/>
                </a:solidFill>
                <a:latin typeface="굴림" pitchFamily="34" charset="-127"/>
                <a:ea typeface="굴림" pitchFamily="34" charset="-127"/>
              </a:rPr>
              <a:t/>
            </a:r>
            <a:br>
              <a:rPr kumimoji="1" lang="en-US" sz="4400" b="1" i="1" u="sng" noProof="1">
                <a:solidFill>
                  <a:srgbClr val="000000"/>
                </a:solidFill>
                <a:latin typeface="굴림" pitchFamily="34" charset="-127"/>
                <a:ea typeface="굴림" pitchFamily="34" charset="-127"/>
              </a:rPr>
            </a:br>
            <a:r>
              <a:rPr kumimoji="1" lang="en-US" sz="4400" b="1" u="sng" noProof="1">
                <a:solidFill>
                  <a:srgbClr val="000000"/>
                </a:solidFill>
                <a:ea typeface="굴림" pitchFamily="34" charset="-127"/>
              </a:rPr>
              <a:t>Asso</a:t>
            </a:r>
            <a:r>
              <a:rPr kumimoji="1" lang="de-DE" altLang="ko-KR" sz="4400" b="1" u="sng">
                <a:solidFill>
                  <a:srgbClr val="000000"/>
                </a:solidFill>
                <a:ea typeface="굴림" pitchFamily="34" charset="-127"/>
              </a:rPr>
              <a:t>c</a:t>
            </a:r>
            <a:r>
              <a:rPr kumimoji="1" lang="de-DE" sz="4400" b="1" u="sng" noProof="1">
                <a:solidFill>
                  <a:srgbClr val="000000"/>
                </a:solidFill>
                <a:ea typeface="굴림" pitchFamily="34" charset="-127"/>
              </a:rPr>
              <a:t>i</a:t>
            </a:r>
            <a:r>
              <a:rPr kumimoji="1" lang="de-DE" altLang="ko-KR" sz="4400" b="1" u="sng">
                <a:solidFill>
                  <a:srgbClr val="000000"/>
                </a:solidFill>
                <a:ea typeface="굴림" pitchFamily="34" charset="-127"/>
              </a:rPr>
              <a:t>ated</a:t>
            </a:r>
            <a:r>
              <a:rPr kumimoji="1" lang="de-DE" sz="4400" b="1" u="sng" noProof="1">
                <a:solidFill>
                  <a:srgbClr val="000000"/>
                </a:solidFill>
                <a:ea typeface="굴림" pitchFamily="34" charset="-127"/>
              </a:rPr>
              <a:t> Rea</a:t>
            </a:r>
            <a:r>
              <a:rPr kumimoji="1" lang="de-DE" altLang="ko-KR" sz="4400" b="1" u="sng">
                <a:solidFill>
                  <a:srgbClr val="000000"/>
                </a:solidFill>
                <a:ea typeface="굴림" pitchFamily="34" charset="-127"/>
              </a:rPr>
              <a:t>c</a:t>
            </a:r>
            <a:r>
              <a:rPr kumimoji="1" lang="de-DE" sz="4400" b="1" u="sng" noProof="1">
                <a:solidFill>
                  <a:srgbClr val="000000"/>
                </a:solidFill>
                <a:ea typeface="굴림" pitchFamily="34" charset="-127"/>
              </a:rPr>
              <a:t>tion</a:t>
            </a:r>
            <a:r>
              <a:rPr kumimoji="1" lang="de-DE" altLang="ko-KR" sz="4400" b="1" u="sng">
                <a:solidFill>
                  <a:srgbClr val="000000"/>
                </a:solidFill>
                <a:ea typeface="굴림" pitchFamily="34" charset="-127"/>
              </a:rPr>
              <a:t>s</a:t>
            </a:r>
            <a:r>
              <a:rPr kumimoji="1" lang="de-DE" sz="4400" b="1" u="sng" noProof="1">
                <a:solidFill>
                  <a:srgbClr val="000000"/>
                </a:solidFill>
                <a:ea typeface="굴림" pitchFamily="34" charset="-127"/>
              </a:rPr>
              <a:t/>
            </a:r>
            <a:br>
              <a:rPr kumimoji="1" lang="de-DE" sz="4400" b="1" u="sng" noProof="1">
                <a:solidFill>
                  <a:srgbClr val="000000"/>
                </a:solidFill>
                <a:ea typeface="굴림" pitchFamily="34" charset="-127"/>
              </a:rPr>
            </a:br>
            <a:endParaRPr kumimoji="1" lang="de-DE" altLang="ko-KR" sz="4400" b="1" u="sng">
              <a:solidFill>
                <a:srgbClr val="000000"/>
              </a:solidFill>
              <a:ea typeface="굴림" pitchFamily="34" charset="-127"/>
            </a:endParaRPr>
          </a:p>
        </p:txBody>
      </p:sp>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1600200" y="533400"/>
            <a:ext cx="6477000" cy="1066800"/>
          </a:xfrm>
          <a:solidFill>
            <a:srgbClr val="9999FF"/>
          </a:solidFill>
          <a:ln>
            <a:solidFill>
              <a:schemeClr val="tx2"/>
            </a:solidFill>
          </a:ln>
        </p:spPr>
        <p:txBody>
          <a:bodyPr>
            <a:normAutofit fontScale="90000"/>
          </a:bodyPr>
          <a:lstStyle/>
          <a:p>
            <a:r>
              <a:rPr lang="es-ES_tradnl" sz="3600">
                <a:effectLst>
                  <a:outerShdw blurRad="38100" dist="38100" dir="2700000" algn="tl">
                    <a:srgbClr val="000000"/>
                  </a:outerShdw>
                </a:effectLst>
              </a:rPr>
              <a:t>Characteristics </a:t>
            </a:r>
            <a:br>
              <a:rPr lang="es-ES_tradnl" sz="3600">
                <a:effectLst>
                  <a:outerShdw blurRad="38100" dist="38100" dir="2700000" algn="tl">
                    <a:srgbClr val="000000"/>
                  </a:outerShdw>
                </a:effectLst>
              </a:rPr>
            </a:br>
            <a:r>
              <a:rPr lang="es-ES_tradnl" sz="3600">
                <a:effectLst>
                  <a:outerShdw blurRad="38100" dist="38100" dir="2700000" algn="tl">
                    <a:srgbClr val="000000"/>
                  </a:outerShdw>
                </a:effectLst>
              </a:rPr>
              <a:t>of Associated Reactions</a:t>
            </a:r>
          </a:p>
        </p:txBody>
      </p:sp>
      <p:sp>
        <p:nvSpPr>
          <p:cNvPr id="160771" name="Rectangle 3"/>
          <p:cNvSpPr>
            <a:spLocks noGrp="1" noChangeArrowheads="1"/>
          </p:cNvSpPr>
          <p:nvPr>
            <p:ph idx="1"/>
          </p:nvPr>
        </p:nvSpPr>
        <p:spPr>
          <a:xfrm>
            <a:off x="1295400" y="2209800"/>
            <a:ext cx="7086600" cy="4114800"/>
          </a:xfrm>
          <a:solidFill>
            <a:srgbClr val="9999FF"/>
          </a:solidFill>
          <a:ln>
            <a:solidFill>
              <a:schemeClr val="tx2"/>
            </a:solidFill>
          </a:ln>
        </p:spPr>
        <p:txBody>
          <a:bodyPr/>
          <a:lstStyle/>
          <a:p>
            <a:pPr>
              <a:lnSpc>
                <a:spcPct val="90000"/>
              </a:lnSpc>
            </a:pPr>
            <a:r>
              <a:rPr lang="es-ES_tradnl" sz="2800">
                <a:effectLst>
                  <a:outerShdw blurRad="38100" dist="38100" dir="2700000" algn="tl">
                    <a:srgbClr val="000000"/>
                  </a:outerShdw>
                </a:effectLst>
              </a:rPr>
              <a:t>Amount/strength of  the stimulus (trigger)</a:t>
            </a:r>
          </a:p>
          <a:p>
            <a:pPr>
              <a:lnSpc>
                <a:spcPct val="90000"/>
              </a:lnSpc>
            </a:pPr>
            <a:r>
              <a:rPr lang="es-ES_tradnl" sz="2800">
                <a:effectLst>
                  <a:outerShdw blurRad="38100" dist="38100" dir="2700000" algn="tl">
                    <a:srgbClr val="000000"/>
                  </a:outerShdw>
                </a:effectLst>
              </a:rPr>
              <a:t>Typ of stimulus</a:t>
            </a:r>
          </a:p>
          <a:p>
            <a:pPr>
              <a:lnSpc>
                <a:spcPct val="90000"/>
              </a:lnSpc>
            </a:pPr>
            <a:r>
              <a:rPr lang="es-ES_tradnl" sz="2800">
                <a:effectLst>
                  <a:outerShdw blurRad="38100" dist="38100" dir="2700000" algn="tl">
                    <a:srgbClr val="000000"/>
                  </a:outerShdw>
                </a:effectLst>
              </a:rPr>
              <a:t>Speed of appearance</a:t>
            </a:r>
          </a:p>
          <a:p>
            <a:pPr>
              <a:lnSpc>
                <a:spcPct val="90000"/>
              </a:lnSpc>
            </a:pPr>
            <a:r>
              <a:rPr lang="es-ES_tradnl" sz="2800">
                <a:effectLst>
                  <a:outerShdw blurRad="38100" dist="38100" dir="2700000" algn="tl">
                    <a:srgbClr val="000000"/>
                  </a:outerShdw>
                </a:effectLst>
              </a:rPr>
              <a:t>Amount of reaction in the whole body</a:t>
            </a:r>
          </a:p>
          <a:p>
            <a:pPr>
              <a:lnSpc>
                <a:spcPct val="90000"/>
              </a:lnSpc>
            </a:pPr>
            <a:r>
              <a:rPr lang="es-ES_tradnl" sz="2800">
                <a:effectLst>
                  <a:outerShdw blurRad="38100" dist="38100" dir="2700000" algn="tl">
                    <a:srgbClr val="000000"/>
                  </a:outerShdw>
                </a:effectLst>
              </a:rPr>
              <a:t>Single joint movement</a:t>
            </a:r>
          </a:p>
          <a:p>
            <a:pPr>
              <a:lnSpc>
                <a:spcPct val="90000"/>
              </a:lnSpc>
            </a:pPr>
            <a:r>
              <a:rPr lang="es-ES_tradnl" sz="2800">
                <a:effectLst>
                  <a:outerShdw blurRad="38100" dist="38100" dir="2700000" algn="tl">
                    <a:srgbClr val="000000"/>
                  </a:outerShdw>
                </a:effectLst>
              </a:rPr>
              <a:t>Latency period</a:t>
            </a:r>
          </a:p>
          <a:p>
            <a:pPr>
              <a:lnSpc>
                <a:spcPct val="90000"/>
              </a:lnSpc>
            </a:pPr>
            <a:r>
              <a:rPr lang="es-ES_tradnl" sz="2800">
                <a:effectLst>
                  <a:outerShdw blurRad="38100" dist="38100" dir="2700000" algn="tl">
                    <a:srgbClr val="000000"/>
                  </a:outerShdw>
                </a:effectLst>
              </a:rPr>
              <a:t>Time till fading or downgrading</a:t>
            </a:r>
          </a:p>
          <a:p>
            <a:pPr>
              <a:lnSpc>
                <a:spcPct val="90000"/>
              </a:lnSpc>
            </a:pPr>
            <a:r>
              <a:rPr lang="es-ES_tradnl" sz="2800">
                <a:effectLst>
                  <a:outerShdw blurRad="38100" dist="38100" dir="2700000" algn="tl">
                    <a:srgbClr val="000000"/>
                  </a:outerShdw>
                </a:effectLst>
              </a:rPr>
              <a:t>Amount of voluntary control</a:t>
            </a:r>
            <a:r>
              <a:rPr lang="es-ES_tradnl" sz="2800">
                <a:solidFill>
                  <a:schemeClr val="folHlink"/>
                </a:solidFill>
                <a:effectLst>
                  <a:outerShdw blurRad="38100" dist="38100" dir="2700000" algn="tl">
                    <a:srgbClr val="000000"/>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0770">
                                            <p:txEl>
                                              <p:pRg st="0" end="0"/>
                                            </p:txEl>
                                          </p:spTgt>
                                        </p:tgtEl>
                                        <p:attrNameLst>
                                          <p:attrName>style.visibility</p:attrName>
                                        </p:attrNameLst>
                                      </p:cBhvr>
                                      <p:to>
                                        <p:strVal val="visible"/>
                                      </p:to>
                                    </p:set>
                                    <p:animEffect transition="in" filter="box(out)">
                                      <p:cBhvr>
                                        <p:cTn id="7" dur="500"/>
                                        <p:tgtEl>
                                          <p:spTgt spid="16077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KAMERA.WAV" builtIn="1"/>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60771">
                                            <p:txEl>
                                              <p:pRg st="0" end="0"/>
                                            </p:txEl>
                                          </p:spTgt>
                                        </p:tgtEl>
                                        <p:attrNameLst>
                                          <p:attrName>style.visibility</p:attrName>
                                        </p:attrNameLst>
                                      </p:cBhvr>
                                      <p:to>
                                        <p:strVal val="visible"/>
                                      </p:to>
                                    </p:set>
                                    <p:anim calcmode="lin" valueType="num">
                                      <p:cBhvr additive="base">
                                        <p:cTn id="12" dur="500" fill="hold"/>
                                        <p:tgtEl>
                                          <p:spTgt spid="16077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6077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ZISCHEN.WAV" builtIn="1"/>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60771">
                                            <p:txEl>
                                              <p:pRg st="1" end="1"/>
                                            </p:txEl>
                                          </p:spTgt>
                                        </p:tgtEl>
                                        <p:attrNameLst>
                                          <p:attrName>style.visibility</p:attrName>
                                        </p:attrNameLst>
                                      </p:cBhvr>
                                      <p:to>
                                        <p:strVal val="visible"/>
                                      </p:to>
                                    </p:set>
                                    <p:anim calcmode="lin" valueType="num">
                                      <p:cBhvr additive="base">
                                        <p:cTn id="18" dur="500" fill="hold"/>
                                        <p:tgtEl>
                                          <p:spTgt spid="16077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6077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ZISCHEN.WAV" builtIn="1"/>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60771">
                                            <p:txEl>
                                              <p:pRg st="2" end="2"/>
                                            </p:txEl>
                                          </p:spTgt>
                                        </p:tgtEl>
                                        <p:attrNameLst>
                                          <p:attrName>style.visibility</p:attrName>
                                        </p:attrNameLst>
                                      </p:cBhvr>
                                      <p:to>
                                        <p:strVal val="visible"/>
                                      </p:to>
                                    </p:set>
                                    <p:anim calcmode="lin" valueType="num">
                                      <p:cBhvr additive="base">
                                        <p:cTn id="24" dur="500" fill="hold"/>
                                        <p:tgtEl>
                                          <p:spTgt spid="16077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6077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ZISCHEN.WAV" builtIn="1"/>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60771">
                                            <p:txEl>
                                              <p:pRg st="3" end="3"/>
                                            </p:txEl>
                                          </p:spTgt>
                                        </p:tgtEl>
                                        <p:attrNameLst>
                                          <p:attrName>style.visibility</p:attrName>
                                        </p:attrNameLst>
                                      </p:cBhvr>
                                      <p:to>
                                        <p:strVal val="visible"/>
                                      </p:to>
                                    </p:set>
                                    <p:anim calcmode="lin" valueType="num">
                                      <p:cBhvr additive="base">
                                        <p:cTn id="30" dur="500" fill="hold"/>
                                        <p:tgtEl>
                                          <p:spTgt spid="160771">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6077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ZISCHEN.WAV" builtIn="1"/>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60771">
                                            <p:txEl>
                                              <p:pRg st="4" end="4"/>
                                            </p:txEl>
                                          </p:spTgt>
                                        </p:tgtEl>
                                        <p:attrNameLst>
                                          <p:attrName>style.visibility</p:attrName>
                                        </p:attrNameLst>
                                      </p:cBhvr>
                                      <p:to>
                                        <p:strVal val="visible"/>
                                      </p:to>
                                    </p:set>
                                    <p:anim calcmode="lin" valueType="num">
                                      <p:cBhvr additive="base">
                                        <p:cTn id="36" dur="500" fill="hold"/>
                                        <p:tgtEl>
                                          <p:spTgt spid="160771">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6077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ZISCHEN.WAV" builtIn="1"/>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160771">
                                            <p:txEl>
                                              <p:pRg st="5" end="5"/>
                                            </p:txEl>
                                          </p:spTgt>
                                        </p:tgtEl>
                                        <p:attrNameLst>
                                          <p:attrName>style.visibility</p:attrName>
                                        </p:attrNameLst>
                                      </p:cBhvr>
                                      <p:to>
                                        <p:strVal val="visible"/>
                                      </p:to>
                                    </p:set>
                                    <p:anim calcmode="lin" valueType="num">
                                      <p:cBhvr additive="base">
                                        <p:cTn id="42" dur="500" fill="hold"/>
                                        <p:tgtEl>
                                          <p:spTgt spid="160771">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6077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ZISCHEN.WAV" builtIn="1"/>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160771">
                                            <p:txEl>
                                              <p:pRg st="6" end="6"/>
                                            </p:txEl>
                                          </p:spTgt>
                                        </p:tgtEl>
                                        <p:attrNameLst>
                                          <p:attrName>style.visibility</p:attrName>
                                        </p:attrNameLst>
                                      </p:cBhvr>
                                      <p:to>
                                        <p:strVal val="visible"/>
                                      </p:to>
                                    </p:set>
                                    <p:anim calcmode="lin" valueType="num">
                                      <p:cBhvr additive="base">
                                        <p:cTn id="48" dur="500" fill="hold"/>
                                        <p:tgtEl>
                                          <p:spTgt spid="160771">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16077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ZISCHEN.WAV" builtIn="1"/>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160771">
                                            <p:txEl>
                                              <p:pRg st="7" end="7"/>
                                            </p:txEl>
                                          </p:spTgt>
                                        </p:tgtEl>
                                        <p:attrNameLst>
                                          <p:attrName>style.visibility</p:attrName>
                                        </p:attrNameLst>
                                      </p:cBhvr>
                                      <p:to>
                                        <p:strVal val="visible"/>
                                      </p:to>
                                    </p:set>
                                    <p:anim calcmode="lin" valueType="num">
                                      <p:cBhvr additive="base">
                                        <p:cTn id="54" dur="500" fill="hold"/>
                                        <p:tgtEl>
                                          <p:spTgt spid="160771">
                                            <p:txEl>
                                              <p:pRg st="7" end="7"/>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160771">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ZISCHEN.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0" grpId="0" build="p" autoUpdateAnimBg="0"/>
      <p:bldP spid="16077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371600" y="2819400"/>
            <a:ext cx="6934200" cy="1928813"/>
          </a:xfrm>
          <a:prstGeom prst="rect">
            <a:avLst/>
          </a:prstGeom>
          <a:solidFill>
            <a:srgbClr val="FFFF66"/>
          </a:solidFill>
          <a:ln w="9525">
            <a:solidFill>
              <a:srgbClr val="0000CC"/>
            </a:solidFill>
            <a:miter lim="800000"/>
            <a:headEnd/>
            <a:tailEnd/>
          </a:ln>
          <a:effectLst>
            <a:prstShdw prst="shdw17" dist="17961" dir="2700000">
              <a:srgbClr val="0000CC">
                <a:gamma/>
                <a:shade val="60000"/>
                <a:invGamma/>
              </a:srgbClr>
            </a:prstShdw>
          </a:effectLst>
        </p:spPr>
        <p:txBody>
          <a:bodyPr>
            <a:spAutoFit/>
          </a:bodyPr>
          <a:lstStyle/>
          <a:p>
            <a:pPr algn="r"/>
            <a:endParaRPr lang="ko-KR" altLang="de-DE" sz="2400">
              <a:solidFill>
                <a:schemeClr val="bg2"/>
              </a:solidFill>
              <a:ea typeface="굴림" pitchFamily="34" charset="-127"/>
            </a:endParaRPr>
          </a:p>
          <a:p>
            <a:pPr algn="just"/>
            <a:r>
              <a:rPr lang="de-DE" altLang="ko-KR" sz="3200">
                <a:solidFill>
                  <a:schemeClr val="bg2"/>
                </a:solidFill>
                <a:ea typeface="굴림" pitchFamily="34" charset="-127"/>
              </a:rPr>
              <a:t>If it is alive, it is plastic.</a:t>
            </a:r>
          </a:p>
          <a:p>
            <a:pPr algn="just"/>
            <a:r>
              <a:rPr lang="de-DE" altLang="ko-KR" sz="3200">
                <a:solidFill>
                  <a:schemeClr val="bg2"/>
                </a:solidFill>
                <a:ea typeface="굴림" pitchFamily="34" charset="-127"/>
              </a:rPr>
              <a:t>  	</a:t>
            </a:r>
          </a:p>
          <a:p>
            <a:pPr algn="just"/>
            <a:r>
              <a:rPr lang="de-DE" altLang="ko-KR" sz="3200">
                <a:solidFill>
                  <a:schemeClr val="bg2"/>
                </a:solidFill>
                <a:ea typeface="굴림" pitchFamily="34" charset="-127"/>
              </a:rPr>
              <a:t>If it is not plastic, it is dead </a:t>
            </a:r>
            <a:r>
              <a:rPr lang="de-DE" altLang="ko-KR" sz="2400" i="1">
                <a:solidFill>
                  <a:schemeClr val="bg2"/>
                </a:solidFill>
                <a:ea typeface="굴림" pitchFamily="34" charset="-127"/>
              </a:rPr>
              <a:t>(KIDD,1986)</a:t>
            </a:r>
            <a:r>
              <a:rPr lang="de-DE" altLang="ko-KR" sz="2000">
                <a:solidFill>
                  <a:schemeClr val="bg2"/>
                </a:solidFill>
                <a:ea typeface="굴림" pitchFamily="34" charset="-127"/>
              </a:rPr>
              <a:t> </a:t>
            </a:r>
            <a:r>
              <a:rPr lang="de-DE" altLang="ko-KR" sz="3200">
                <a:solidFill>
                  <a:schemeClr val="bg2"/>
                </a:solidFill>
                <a:ea typeface="굴림" pitchFamily="34" charset="-127"/>
              </a:rPr>
              <a:t>.</a:t>
            </a:r>
          </a:p>
        </p:txBody>
      </p:sp>
    </p:spTree>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1540</Words>
  <Application>Microsoft Office PowerPoint</Application>
  <PresentationFormat>On-screen Show (4:3)</PresentationFormat>
  <Paragraphs>265</Paragraphs>
  <Slides>55</Slides>
  <Notes>55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57" baseType="lpstr">
      <vt:lpstr>Technic</vt:lpstr>
      <vt:lpstr>Bitmap Image</vt:lpstr>
      <vt:lpstr> Associated Reactions </vt:lpstr>
      <vt:lpstr> Associated Reactions </vt:lpstr>
      <vt:lpstr> Associated Reactions </vt:lpstr>
      <vt:lpstr>Slide 4</vt:lpstr>
      <vt:lpstr> Associated Reactions </vt:lpstr>
      <vt:lpstr> Associated Reactions </vt:lpstr>
      <vt:lpstr>Slide 7</vt:lpstr>
      <vt:lpstr>Characteristics  of Associated Reactions</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DESCENDING PATHWAY</vt:lpstr>
      <vt:lpstr>Slide 30</vt:lpstr>
      <vt:lpstr>Slide 31</vt:lpstr>
      <vt:lpstr>Slide 32</vt:lpstr>
      <vt:lpstr>Slide 33</vt:lpstr>
      <vt:lpstr>Slide 34</vt:lpstr>
      <vt:lpstr>Slide 35</vt:lpstr>
      <vt:lpstr>Slide 36</vt:lpstr>
      <vt:lpstr>Slide 37</vt:lpstr>
      <vt:lpstr>Slide 38</vt:lpstr>
      <vt:lpstr>Slide 39</vt:lpstr>
      <vt:lpstr>Slide 40</vt:lpstr>
      <vt:lpstr> Spasticity </vt:lpstr>
      <vt:lpstr> Upper motor neurone syndrome </vt:lpstr>
      <vt:lpstr>  Upper motor neurone syndrome </vt:lpstr>
      <vt:lpstr> Upper motor neurone syndrome </vt:lpstr>
      <vt:lpstr>The neurological deficit</vt:lpstr>
      <vt:lpstr>Primarye Denervation Flaccid / acute Hypotonia</vt:lpstr>
      <vt:lpstr>Slide 47</vt:lpstr>
      <vt:lpstr>Slide 48</vt:lpstr>
      <vt:lpstr>Slide 49</vt:lpstr>
      <vt:lpstr>Slide 50</vt:lpstr>
      <vt:lpstr>Slide 51</vt:lpstr>
      <vt:lpstr>Slide 52</vt:lpstr>
      <vt:lpstr>Slide 53</vt:lpstr>
      <vt:lpstr>Muscle Hypertrophy</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Associated Reactions </dc:title>
  <dc:creator>irfan</dc:creator>
  <cp:lastModifiedBy>irfan</cp:lastModifiedBy>
  <cp:revision>1</cp:revision>
  <dcterms:created xsi:type="dcterms:W3CDTF">2010-10-31T02:25:46Z</dcterms:created>
  <dcterms:modified xsi:type="dcterms:W3CDTF">2010-10-31T02:33:02Z</dcterms:modified>
</cp:coreProperties>
</file>