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4" r:id="rId18"/>
    <p:sldId id="385" r:id="rId19"/>
    <p:sldId id="383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8" r:id="rId30"/>
    <p:sldId id="396" r:id="rId31"/>
    <p:sldId id="399" r:id="rId32"/>
    <p:sldId id="400" r:id="rId33"/>
    <p:sldId id="401" r:id="rId34"/>
    <p:sldId id="386" r:id="rId35"/>
    <p:sldId id="38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52" d="100"/>
          <a:sy n="52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86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94025" y="3657600"/>
            <a:ext cx="60737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MOTOR SYSTEM, FLACIDITY, SPASTICITY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ABDUL CHALIK MEIIDIAN &amp; 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/>
              <a:t>Sel</a:t>
            </a:r>
            <a:r>
              <a:rPr lang="en-US" sz="4000" dirty="0" smtClean="0"/>
              <a:t> </a:t>
            </a:r>
            <a:r>
              <a:rPr lang="en-US" sz="4000" dirty="0" err="1" smtClean="0"/>
              <a:t>Renshaw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motor neuron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inhibisi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Renshaw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S</a:t>
            </a:r>
            <a:r>
              <a:rPr lang="en-US" dirty="0" smtClean="0"/>
              <a:t>el </a:t>
            </a:r>
            <a:r>
              <a:rPr lang="en-US" dirty="0" err="1" smtClean="0"/>
              <a:t>Renshaw</a:t>
            </a:r>
            <a:r>
              <a:rPr lang="id-ID" dirty="0" smtClean="0"/>
              <a:t> </a:t>
            </a:r>
            <a:r>
              <a:rPr lang="en-US" dirty="0" err="1" smtClean="0"/>
              <a:t>menstabilkan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motor neuron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motor neuron. </a:t>
            </a:r>
            <a:endParaRPr lang="id-ID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Renshaw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menginhibisi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interneuron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Ia</a:t>
            </a:r>
            <a:r>
              <a:rPr lang="en-US" b="1" u="sng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antagonis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i="1" dirty="0" err="1" smtClean="0">
                <a:latin typeface="+mn-lt"/>
                <a:cs typeface="Arial" charset="0"/>
              </a:rPr>
              <a:t>Renshaw</a:t>
            </a:r>
            <a:r>
              <a:rPr lang="en-US" sz="4000" i="1" dirty="0" smtClean="0">
                <a:latin typeface="+mn-lt"/>
                <a:cs typeface="Arial" charset="0"/>
              </a:rPr>
              <a:t> Cell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Golgi Tendon Reflex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afferen</a:t>
            </a:r>
            <a:r>
              <a:rPr lang="en-US" dirty="0" smtClean="0"/>
              <a:t> </a:t>
            </a:r>
            <a:r>
              <a:rPr lang="en-US" b="1" u="sng" dirty="0" err="1" smtClean="0"/>
              <a:t>Ib</a:t>
            </a:r>
            <a:r>
              <a:rPr lang="en-US" dirty="0" smtClean="0"/>
              <a:t>, </a:t>
            </a:r>
            <a:r>
              <a:rPr lang="en-US" i="1" dirty="0" smtClean="0"/>
              <a:t>Inhibitory interneuron </a:t>
            </a:r>
            <a:r>
              <a:rPr lang="en-US" b="1" u="sng" dirty="0" err="1" smtClean="0"/>
              <a:t>Ib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Alpha Motor Neuron.  </a:t>
            </a:r>
          </a:p>
          <a:p>
            <a:pPr>
              <a:buNone/>
            </a:pPr>
            <a:endParaRPr lang="id-ID" dirty="0" smtClean="0"/>
          </a:p>
          <a:p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Ib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Golgi Tendon Organs </a:t>
            </a:r>
            <a:r>
              <a:rPr lang="en-US" dirty="0" smtClean="0"/>
              <a:t>(GTOs) </a:t>
            </a:r>
            <a:r>
              <a:rPr lang="en-US" dirty="0" err="1" smtClean="0"/>
              <a:t>dimana</a:t>
            </a:r>
            <a:r>
              <a:rPr lang="en-US" dirty="0" smtClean="0"/>
              <a:t> GTOs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tonus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Golgi Tendon Reflex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serabut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Ib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inhibisi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(</a:t>
            </a:r>
            <a:r>
              <a:rPr lang="en-US" sz="2800" i="1" dirty="0" smtClean="0"/>
              <a:t>homonymous muscle</a:t>
            </a:r>
            <a:r>
              <a:rPr lang="en-US" sz="2800" dirty="0" smtClean="0"/>
              <a:t>)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autogenic inhibition</a:t>
            </a:r>
            <a:endParaRPr lang="id-ID" sz="2800" i="1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5616624" cy="284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Golgi Tendon Reflex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smtClean="0"/>
              <a:t>Golgi tendon </a:t>
            </a:r>
            <a:r>
              <a:rPr lang="en-US" sz="3600" dirty="0" err="1" smtClean="0"/>
              <a:t>refleks</a:t>
            </a:r>
            <a:r>
              <a:rPr lang="en-US" sz="3600" dirty="0" smtClean="0"/>
              <a:t> </a:t>
            </a:r>
            <a:r>
              <a:rPr lang="en-US" sz="3600" dirty="0" err="1" smtClean="0"/>
              <a:t>bersifat</a:t>
            </a:r>
            <a:r>
              <a:rPr lang="en-US" sz="3600" dirty="0" smtClean="0"/>
              <a:t> </a:t>
            </a:r>
            <a:r>
              <a:rPr lang="en-US" sz="3600" i="1" dirty="0" smtClean="0"/>
              <a:t>polysynaptic</a:t>
            </a:r>
            <a:r>
              <a:rPr lang="en-US" sz="3600" dirty="0" smtClean="0"/>
              <a:t>, yang </a:t>
            </a:r>
            <a:r>
              <a:rPr lang="en-US" sz="3600" dirty="0" err="1" smtClean="0"/>
              <a:t>berarti</a:t>
            </a:r>
            <a:r>
              <a:rPr lang="en-US" sz="3600" dirty="0" smtClean="0"/>
              <a:t>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sinaps</a:t>
            </a:r>
            <a:r>
              <a:rPr lang="en-US" sz="3600" dirty="0" smtClean="0"/>
              <a:t>. </a:t>
            </a:r>
            <a:endParaRPr lang="id-ID" sz="3600" dirty="0" smtClean="0"/>
          </a:p>
          <a:p>
            <a:r>
              <a:rPr lang="en-US" sz="3600" dirty="0" smtClean="0"/>
              <a:t>Hal </a:t>
            </a:r>
            <a:r>
              <a:rPr lang="en-US" sz="3600" dirty="0" err="1" smtClean="0"/>
              <a:t>tersebut</a:t>
            </a:r>
            <a:r>
              <a:rPr lang="en-US" sz="3600" dirty="0" smtClean="0"/>
              <a:t> </a:t>
            </a:r>
            <a:r>
              <a:rPr lang="en-US" sz="3600" dirty="0" err="1" smtClean="0"/>
              <a:t>mengakibatkan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lambat</a:t>
            </a:r>
            <a:r>
              <a:rPr lang="en-US" sz="3600" dirty="0" smtClean="0"/>
              <a:t> </a:t>
            </a:r>
            <a:r>
              <a:rPr lang="en-US" sz="3600" dirty="0" err="1" smtClean="0"/>
              <a:t>dibandingkan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</a:t>
            </a:r>
            <a:r>
              <a:rPr lang="en-US" sz="3600" dirty="0" smtClean="0"/>
              <a:t> </a:t>
            </a:r>
            <a:r>
              <a:rPr lang="en-US" sz="3600" dirty="0" err="1" smtClean="0"/>
              <a:t>regang</a:t>
            </a:r>
            <a:r>
              <a:rPr lang="en-US" sz="3600" dirty="0" smtClean="0"/>
              <a:t>.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tetapi</a:t>
            </a:r>
            <a:r>
              <a:rPr lang="en-US" sz="3600" dirty="0" smtClean="0"/>
              <a:t> </a:t>
            </a:r>
            <a:r>
              <a:rPr lang="en-US" sz="3600" dirty="0" err="1" smtClean="0"/>
              <a:t>aktivitas</a:t>
            </a:r>
            <a:r>
              <a:rPr lang="en-US" sz="3600" dirty="0" smtClean="0"/>
              <a:t> </a:t>
            </a:r>
            <a:r>
              <a:rPr lang="en-US" sz="3600" i="1" dirty="0" smtClean="0"/>
              <a:t>Golgi tendon reflex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menggantikan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</a:t>
            </a:r>
            <a:r>
              <a:rPr lang="en-US" sz="3600" dirty="0" smtClean="0"/>
              <a:t> </a:t>
            </a:r>
            <a:r>
              <a:rPr lang="en-US" sz="3600" dirty="0" err="1" smtClean="0"/>
              <a:t>regang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Flexion/Withdrawal Reflex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hamstring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eksitasi</a:t>
            </a:r>
            <a:r>
              <a:rPr lang="en-US" sz="2800" dirty="0" smtClean="0"/>
              <a:t> </a:t>
            </a:r>
            <a:r>
              <a:rPr lang="en-US" sz="2800" i="1" dirty="0" smtClean="0"/>
              <a:t>inhibitory interneuron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Quadriceps  (</a:t>
            </a:r>
            <a:r>
              <a:rPr lang="en-US" sz="2800" i="1" dirty="0" smtClean="0"/>
              <a:t>reciprocal inhibition</a:t>
            </a:r>
            <a:r>
              <a:rPr lang="en-US" sz="2800" dirty="0" smtClean="0"/>
              <a:t>)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inhibisi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hamstring </a:t>
            </a:r>
            <a:r>
              <a:rPr lang="en-US" sz="2800" dirty="0" err="1" smtClean="0"/>
              <a:t>tersebut</a:t>
            </a:r>
            <a:endParaRPr lang="id-ID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76600"/>
            <a:ext cx="48965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/>
              <a:t>Jalur Desenden</a:t>
            </a:r>
            <a:r>
              <a:rPr lang="en-US" sz="3200" b="1" dirty="0" smtClean="0"/>
              <a:t>s </a:t>
            </a:r>
            <a:r>
              <a:rPr lang="id-ID" sz="3200" b="1" dirty="0" smtClean="0"/>
              <a:t>Sistem Dorsolateral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3600" dirty="0" smtClean="0"/>
              <a:t>Sistem dorsolateral distribusi motorik melalui traktus kortikospinal lateralis dan traktus rubrospinalis.</a:t>
            </a:r>
          </a:p>
          <a:p>
            <a:r>
              <a:rPr lang="id-ID" sz="3600" dirty="0" smtClean="0"/>
              <a:t>Traktus kortikospinalis lateralis sangat berperan terhadap kontrol otot-otot bagian distal dan mengarahkan anggota gerak melakukan penyesuaian dengan lingkungan</a:t>
            </a:r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ko-KR" sz="40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굴림" pitchFamily="34" charset="-127"/>
              </a:rPr>
              <a:t>The neurological deficit</a:t>
            </a:r>
            <a:endParaRPr lang="en-US" sz="4000" dirty="0" smtClean="0">
              <a:latin typeface="+mn-lt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Primary Impairments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Neurological weakness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Muscle activation deficit 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Spasticity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Changes in tone </a:t>
            </a:r>
          </a:p>
          <a:p>
            <a:pPr lvl="1">
              <a:lnSpc>
                <a:spcPct val="80000"/>
              </a:lnSpc>
            </a:pPr>
            <a:endParaRPr lang="de-DE" altLang="ko-KR" sz="2000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Secondary Impairments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Altered alignment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Changes in muscle length and position 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edema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pain</a:t>
            </a:r>
          </a:p>
          <a:p>
            <a:pPr>
              <a:lnSpc>
                <a:spcPct val="80000"/>
              </a:lnSpc>
            </a:pPr>
            <a:endParaRPr lang="de-DE" altLang="ko-KR" sz="2000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Composite Impairments 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Clinical hypertonicity (spastic movement disorder)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Altered postural control</a:t>
            </a:r>
          </a:p>
          <a:p>
            <a:pPr lvl="1">
              <a:lnSpc>
                <a:spcPct val="80000"/>
              </a:lnSpc>
            </a:pPr>
            <a:r>
              <a:rPr lang="de-DE" altLang="ko-KR" sz="2000" dirty="0" smtClean="0">
                <a:ea typeface="굴림" pitchFamily="34" charset="-127"/>
              </a:rPr>
              <a:t>Loss of selective movement</a:t>
            </a:r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굴림" pitchFamily="34" charset="-127"/>
              </a:rPr>
              <a:t>SPASTICITY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ko-K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rPr>
              <a:t>Traditional concept</a:t>
            </a:r>
          </a:p>
          <a:p>
            <a:pPr lvl="1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Muscle hypertonia: velocity dependent resistance to stretch</a:t>
            </a:r>
          </a:p>
          <a:p>
            <a:pPr lvl="2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Exaggerated reflexes (Ashworth‘s Scale)</a:t>
            </a:r>
          </a:p>
          <a:p>
            <a:pPr>
              <a:lnSpc>
                <a:spcPct val="115000"/>
              </a:lnSpc>
            </a:pPr>
            <a:endParaRPr lang="de-DE" altLang="ko-KR" sz="2800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ko-K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rPr>
              <a:t>    New concept</a:t>
            </a:r>
          </a:p>
          <a:p>
            <a:pPr lvl="1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Loss of longer latency reflexes (spinal)</a:t>
            </a:r>
          </a:p>
          <a:p>
            <a:pPr lvl="1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Decrease of muscle activity during function </a:t>
            </a:r>
          </a:p>
          <a:p>
            <a:pPr lvl="1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Change in non-neural factors as a result of the decrease of supraspinal control</a:t>
            </a:r>
          </a:p>
          <a:p>
            <a:pPr lvl="1">
              <a:lnSpc>
                <a:spcPct val="115000"/>
              </a:lnSpc>
            </a:pPr>
            <a:r>
              <a:rPr lang="de-DE" altLang="ko-KR" sz="2000" dirty="0" smtClean="0">
                <a:ea typeface="굴림" pitchFamily="34" charset="-127"/>
              </a:rPr>
              <a:t>Biomechanical changes in both passive and active muscles (Dietz 2003)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371600" y="20574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>
                <a:latin typeface="Times New Roman" pitchFamily="18" charset="0"/>
                <a:ea typeface="굴림" pitchFamily="34" charset="-127"/>
              </a:rPr>
              <a:t>Flaccidity             Mal-alignment  Length changes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5562600" y="1981200"/>
            <a:ext cx="2362200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de-DE" altLang="ko-KR">
                <a:latin typeface="Times New Roman" pitchFamily="18" charset="0"/>
                <a:ea typeface="굴림" pitchFamily="34" charset="-127"/>
              </a:rPr>
              <a:t>Neuralshock  Diaschisis       Plasticity</a:t>
            </a: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71600" y="3429000"/>
            <a:ext cx="2209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ko-KR" sz="1600">
                <a:latin typeface="Times New Roman" pitchFamily="18" charset="0"/>
                <a:ea typeface="굴림" pitchFamily="34" charset="-127"/>
              </a:rPr>
              <a:t>Biomechanical changes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5410200" y="2971800"/>
            <a:ext cx="25146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sz="1600" dirty="0">
                <a:latin typeface="Times New Roman" pitchFamily="18" charset="0"/>
                <a:ea typeface="굴림" pitchFamily="34" charset="-127"/>
              </a:rPr>
              <a:t>Loss of pre-synaptic control           Loss of recurrent inhibition            Loss of reciprocal inhibition            Novel connections (sp cord)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371600" y="4495800"/>
            <a:ext cx="2209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sz="2000" dirty="0">
                <a:latin typeface="Times New Roman" pitchFamily="18" charset="0"/>
                <a:ea typeface="굴림" pitchFamily="34" charset="-127"/>
              </a:rPr>
              <a:t>Mass patterns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495800" y="4419600"/>
            <a:ext cx="3657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dirty="0">
                <a:latin typeface="Times New Roman" pitchFamily="18" charset="0"/>
                <a:ea typeface="굴림" pitchFamily="34" charset="-127"/>
              </a:rPr>
              <a:t>Peripheral input gains control of SCC</a:t>
            </a:r>
            <a:r>
              <a:rPr lang="de-DE" altLang="ko-KR" sz="2400" dirty="0">
                <a:latin typeface="Times New Roman" pitchFamily="18" charset="0"/>
                <a:ea typeface="굴림" pitchFamily="34" charset="-127"/>
              </a:rPr>
              <a:t> </a:t>
            </a:r>
          </a:p>
        </p:txBody>
      </p:sp>
      <p:sp>
        <p:nvSpPr>
          <p:cNvPr id="12" name="Text Box 1032"/>
          <p:cNvSpPr txBox="1">
            <a:spLocks noChangeArrowheads="1"/>
          </p:cNvSpPr>
          <p:nvPr/>
        </p:nvSpPr>
        <p:spPr bwMode="auto">
          <a:xfrm>
            <a:off x="4876800" y="51054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dirty="0">
                <a:latin typeface="Times New Roman" pitchFamily="18" charset="0"/>
                <a:ea typeface="굴림" pitchFamily="34" charset="-127"/>
              </a:rPr>
              <a:t>Inc Hyper-reflexia and AR`s</a:t>
            </a: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1371600" y="5715000"/>
            <a:ext cx="22098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ko-KR" sz="1600" b="1">
                <a:latin typeface="Times New Roman" pitchFamily="18" charset="0"/>
                <a:ea typeface="굴림" pitchFamily="34" charset="-127"/>
              </a:rPr>
              <a:t>Poor voluntary activity with poor</a:t>
            </a:r>
            <a:r>
              <a:rPr lang="de-DE" altLang="ko-KR" sz="1600">
                <a:latin typeface="Times New Roman" pitchFamily="18" charset="0"/>
                <a:ea typeface="굴림" pitchFamily="34" charset="-127"/>
              </a:rPr>
              <a:t> </a:t>
            </a:r>
            <a:r>
              <a:rPr lang="de-DE" altLang="ko-KR" sz="1600" b="1">
                <a:latin typeface="Times New Roman" pitchFamily="18" charset="0"/>
                <a:ea typeface="굴림" pitchFamily="34" charset="-127"/>
              </a:rPr>
              <a:t>specificity</a:t>
            </a:r>
          </a:p>
        </p:txBody>
      </p:sp>
      <p:sp>
        <p:nvSpPr>
          <p:cNvPr id="14" name="Line 1034"/>
          <p:cNvSpPr>
            <a:spLocks noChangeShapeType="1"/>
          </p:cNvSpPr>
          <p:nvPr/>
        </p:nvSpPr>
        <p:spPr bwMode="auto">
          <a:xfrm>
            <a:off x="67056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035"/>
          <p:cNvSpPr>
            <a:spLocks noChangeShapeType="1"/>
          </p:cNvSpPr>
          <p:nvPr/>
        </p:nvSpPr>
        <p:spPr bwMode="auto">
          <a:xfrm flipH="1">
            <a:off x="3733800" y="2286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36"/>
          <p:cNvSpPr>
            <a:spLocks noChangeShapeType="1"/>
          </p:cNvSpPr>
          <p:nvPr/>
        </p:nvSpPr>
        <p:spPr bwMode="auto">
          <a:xfrm flipH="1">
            <a:off x="3733800" y="3581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037"/>
          <p:cNvSpPr>
            <a:spLocks noChangeShapeType="1"/>
          </p:cNvSpPr>
          <p:nvPr/>
        </p:nvSpPr>
        <p:spPr bwMode="auto">
          <a:xfrm>
            <a:off x="25146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038"/>
          <p:cNvSpPr>
            <a:spLocks noChangeShapeType="1"/>
          </p:cNvSpPr>
          <p:nvPr/>
        </p:nvSpPr>
        <p:spPr bwMode="auto">
          <a:xfrm flipH="1">
            <a:off x="35814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039"/>
          <p:cNvSpPr>
            <a:spLocks noChangeShapeType="1"/>
          </p:cNvSpPr>
          <p:nvPr/>
        </p:nvSpPr>
        <p:spPr bwMode="auto">
          <a:xfrm>
            <a:off x="67056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040"/>
          <p:cNvSpPr>
            <a:spLocks noChangeShapeType="1"/>
          </p:cNvSpPr>
          <p:nvPr/>
        </p:nvSpPr>
        <p:spPr bwMode="auto">
          <a:xfrm>
            <a:off x="67056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041"/>
          <p:cNvSpPr>
            <a:spLocks noChangeShapeType="1"/>
          </p:cNvSpPr>
          <p:nvPr/>
        </p:nvSpPr>
        <p:spPr bwMode="auto">
          <a:xfrm>
            <a:off x="3657600" y="54102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042"/>
          <p:cNvSpPr>
            <a:spLocks noChangeShapeType="1"/>
          </p:cNvSpPr>
          <p:nvPr/>
        </p:nvSpPr>
        <p:spPr bwMode="auto">
          <a:xfrm flipH="1" flipV="1">
            <a:off x="3962400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043"/>
          <p:cNvSpPr>
            <a:spLocks noChangeShapeType="1"/>
          </p:cNvSpPr>
          <p:nvPr/>
        </p:nvSpPr>
        <p:spPr bwMode="auto">
          <a:xfrm>
            <a:off x="8305800" y="1447800"/>
            <a:ext cx="0" cy="464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044"/>
          <p:cNvSpPr txBox="1">
            <a:spLocks noChangeArrowheads="1"/>
          </p:cNvSpPr>
          <p:nvPr/>
        </p:nvSpPr>
        <p:spPr bwMode="auto">
          <a:xfrm>
            <a:off x="1371600" y="5105400"/>
            <a:ext cx="2209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sz="2000">
                <a:latin typeface="Times New Roman" pitchFamily="18" charset="0"/>
                <a:ea typeface="굴림" pitchFamily="34" charset="-127"/>
              </a:rPr>
              <a:t>Hypertonia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5486400" y="5715000"/>
            <a:ext cx="2514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ko-KR" sz="1600">
                <a:latin typeface="Times New Roman" pitchFamily="18" charset="0"/>
                <a:ea typeface="굴림" pitchFamily="34" charset="-127"/>
              </a:rPr>
              <a:t>Loss of Golgi activity during voluntary movement</a:t>
            </a:r>
            <a:r>
              <a:rPr lang="de-DE" altLang="ko-KR" sz="1600" b="1">
                <a:latin typeface="Times New Roman" pitchFamily="18" charset="0"/>
                <a:ea typeface="굴림" pitchFamily="34" charset="-127"/>
              </a:rPr>
              <a:t> </a:t>
            </a:r>
          </a:p>
        </p:txBody>
      </p:sp>
      <p:sp>
        <p:nvSpPr>
          <p:cNvPr id="26" name="Line 1046"/>
          <p:cNvSpPr>
            <a:spLocks noChangeShapeType="1"/>
          </p:cNvSpPr>
          <p:nvPr/>
        </p:nvSpPr>
        <p:spPr bwMode="auto">
          <a:xfrm flipH="1">
            <a:off x="3657600" y="525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47"/>
          <p:cNvSpPr>
            <a:spLocks noChangeShapeType="1"/>
          </p:cNvSpPr>
          <p:nvPr/>
        </p:nvSpPr>
        <p:spPr bwMode="auto">
          <a:xfrm>
            <a:off x="6705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1048"/>
          <p:cNvSpPr txBox="1">
            <a:spLocks noChangeArrowheads="1"/>
          </p:cNvSpPr>
          <p:nvPr/>
        </p:nvSpPr>
        <p:spPr bwMode="auto">
          <a:xfrm>
            <a:off x="5562600" y="1295400"/>
            <a:ext cx="2362200" cy="37623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b="1">
                <a:ea typeface="굴림" pitchFamily="34" charset="-127"/>
              </a:rPr>
              <a:t>Neural</a:t>
            </a:r>
            <a:endParaRPr lang="de-DE" altLang="ko-KR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29" name="Text Box 1049"/>
          <p:cNvSpPr txBox="1">
            <a:spLocks noChangeArrowheads="1"/>
          </p:cNvSpPr>
          <p:nvPr/>
        </p:nvSpPr>
        <p:spPr bwMode="auto">
          <a:xfrm>
            <a:off x="1371600" y="1295400"/>
            <a:ext cx="2209800" cy="37623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b="1">
                <a:ea typeface="굴림" pitchFamily="34" charset="-127"/>
              </a:rPr>
              <a:t>Non-neural</a:t>
            </a:r>
            <a:endParaRPr lang="de-DE" altLang="ko-KR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0" name="Text Box 1050"/>
          <p:cNvSpPr txBox="1">
            <a:spLocks noChangeArrowheads="1"/>
          </p:cNvSpPr>
          <p:nvPr/>
        </p:nvSpPr>
        <p:spPr bwMode="auto">
          <a:xfrm>
            <a:off x="2133600" y="533401"/>
            <a:ext cx="5029200" cy="5847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ko-KR" sz="3200" b="1" dirty="0">
                <a:ea typeface="굴림" pitchFamily="34" charset="-127"/>
              </a:rPr>
              <a:t>UMN LESION</a:t>
            </a:r>
            <a:r>
              <a:rPr lang="de-DE" altLang="ko-KR" dirty="0">
                <a:latin typeface="Times New Roman" pitchFamily="18" charset="0"/>
                <a:ea typeface="굴림" pitchFamily="34" charset="-127"/>
              </a:rPr>
              <a:t> </a:t>
            </a:r>
          </a:p>
        </p:txBody>
      </p:sp>
      <p:sp>
        <p:nvSpPr>
          <p:cNvPr id="31" name="Line 1051"/>
          <p:cNvSpPr>
            <a:spLocks noChangeShapeType="1"/>
          </p:cNvSpPr>
          <p:nvPr/>
        </p:nvSpPr>
        <p:spPr bwMode="auto">
          <a:xfrm>
            <a:off x="25146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2"/>
          <p:cNvSpPr>
            <a:spLocks noChangeShapeType="1"/>
          </p:cNvSpPr>
          <p:nvPr/>
        </p:nvSpPr>
        <p:spPr bwMode="auto">
          <a:xfrm>
            <a:off x="25146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53"/>
          <p:cNvSpPr>
            <a:spLocks noChangeShapeType="1"/>
          </p:cNvSpPr>
          <p:nvPr/>
        </p:nvSpPr>
        <p:spPr bwMode="auto">
          <a:xfrm>
            <a:off x="2514600" y="1066800"/>
            <a:ext cx="0" cy="228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54"/>
          <p:cNvSpPr>
            <a:spLocks noChangeShapeType="1"/>
          </p:cNvSpPr>
          <p:nvPr/>
        </p:nvSpPr>
        <p:spPr bwMode="auto">
          <a:xfrm>
            <a:off x="6705600" y="1066800"/>
            <a:ext cx="0" cy="228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Mahasiswa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mampu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memahami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konsep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dasar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keilmuan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Neurosains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   </a:t>
            </a:r>
            <a:r>
              <a:rPr lang="en-US" sz="2800" dirty="0" err="1" smtClean="0">
                <a:latin typeface="Arial" charset="0"/>
                <a:cs typeface="Arial" charset="0"/>
              </a:rPr>
              <a:t>Penerapannya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teori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cs typeface="Arial" charset="0"/>
              </a:rPr>
              <a:t>Implementasinya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praktik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kasus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</a:rPr>
              <a:t> bid.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863600" indent="-460375">
              <a:buFont typeface="+mj-lt"/>
              <a:buAutoNum type="arabicPeriod" startAt="3"/>
            </a:pPr>
            <a:r>
              <a:rPr lang="en-US" sz="2800" dirty="0" err="1" smtClean="0">
                <a:latin typeface="Arial" charset="0"/>
                <a:cs typeface="Arial" charset="0"/>
              </a:rPr>
              <a:t>Aplikasi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Ft.</a:t>
            </a:r>
            <a:r>
              <a:rPr lang="id-ID" sz="2800" b="1" dirty="0" smtClean="0"/>
              <a:t> 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3682"/>
            <a:ext cx="5771340" cy="688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4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17"/>
            <a:ext cx="6019799" cy="68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4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72" y="0"/>
            <a:ext cx="5901128" cy="69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4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69"/>
            <a:ext cx="7091268" cy="67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9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14"/>
            <a:ext cx="6096000" cy="67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1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3300"/>
            <a:ext cx="6248399" cy="69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2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9" y="0"/>
            <a:ext cx="7656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8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ASSESSMENT OF </a:t>
            </a:r>
            <a:r>
              <a:rPr lang="en-US" b="1" dirty="0" smtClean="0"/>
              <a:t>SPASTICITY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6257"/>
            <a:ext cx="6553200" cy="52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5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453"/>
            <a:ext cx="9144000" cy="49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7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55"/>
            <a:ext cx="6096000" cy="682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  <a:cs typeface="Arial" charset="0"/>
              </a:rPr>
              <a:t>THE MOTOR SYSTEM, FLACIDITY, SPASTICITY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>
                <a:cs typeface="Arial" charset="0"/>
              </a:rPr>
              <a:t>SISTEM MOTORIK</a:t>
            </a:r>
          </a:p>
          <a:p>
            <a:r>
              <a:rPr lang="da-DK" sz="3600" dirty="0" smtClean="0"/>
              <a:t>Kontrol gerak volunter melibatkan komponen yang sangat kompleks.</a:t>
            </a:r>
            <a:endParaRPr lang="id-ID" sz="3600" dirty="0" smtClean="0"/>
          </a:p>
          <a:p>
            <a:r>
              <a:rPr lang="da-DK" sz="3600" dirty="0" smtClean="0"/>
              <a:t>Terdapat banyak sistem yang saling berhubungan dan bekerja bersama-sama untuk menghasilkan gerak volunter.</a:t>
            </a:r>
            <a:endParaRPr lang="id-ID" sz="3600" dirty="0" smtClean="0"/>
          </a:p>
          <a:p>
            <a:endParaRPr lang="id-ID" sz="22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0"/>
            <a:ext cx="50361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533400"/>
            <a:ext cx="913511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96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" y="1066800"/>
            <a:ext cx="90654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74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3262"/>
            <a:ext cx="5029199" cy="68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7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Brashear, A., </a:t>
            </a:r>
            <a:r>
              <a:rPr lang="en-US" dirty="0" err="1" smtClean="0"/>
              <a:t>Elovic</a:t>
            </a:r>
            <a:r>
              <a:rPr lang="en-US" dirty="0" smtClean="0"/>
              <a:t>, E., 2011. Spasticity: Diagnosis </a:t>
            </a:r>
            <a:r>
              <a:rPr lang="en-US" dirty="0"/>
              <a:t>and </a:t>
            </a:r>
            <a:r>
              <a:rPr lang="en-US" dirty="0" smtClean="0"/>
              <a:t>Management. New York: Demos Medical</a:t>
            </a:r>
          </a:p>
          <a:p>
            <a:r>
              <a:rPr lang="en-US" dirty="0" smtClean="0"/>
              <a:t>Barnes, M. P., Johnson, G. R., 2008. </a:t>
            </a:r>
            <a:r>
              <a:rPr lang="en-US" dirty="0"/>
              <a:t>Upper </a:t>
            </a:r>
            <a:r>
              <a:rPr lang="en-US" dirty="0" smtClean="0"/>
              <a:t>Motor </a:t>
            </a:r>
            <a:r>
              <a:rPr lang="en-US" dirty="0" err="1" smtClean="0"/>
              <a:t>Neurone</a:t>
            </a:r>
            <a:r>
              <a:rPr lang="en-US" dirty="0" smtClean="0"/>
              <a:t> Syndrome and Spasticity: Clinical </a:t>
            </a:r>
            <a:r>
              <a:rPr lang="en-US" dirty="0"/>
              <a:t>Management </a:t>
            </a:r>
            <a:r>
              <a:rPr lang="en-US" dirty="0" smtClean="0"/>
              <a:t>and Neurophysiology. 2</a:t>
            </a:r>
            <a:r>
              <a:rPr lang="en-US" baseline="30000" dirty="0" smtClean="0"/>
              <a:t>nd</a:t>
            </a:r>
            <a:r>
              <a:rPr lang="en-US" dirty="0" smtClean="0"/>
              <a:t> Ed. UK : </a:t>
            </a:r>
            <a:r>
              <a:rPr lang="en-US" dirty="0"/>
              <a:t>Cambridge University </a:t>
            </a:r>
            <a:r>
              <a:rPr lang="en-US" dirty="0" smtClean="0"/>
              <a:t>Press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/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TERIMA KASIH</a:t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&amp;</a:t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 SELAMAT BELAJAR</a:t>
            </a:r>
            <a:endParaRPr lang="id-ID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en-US" sz="3600" dirty="0" smtClean="0">
              <a:cs typeface="Arial" charset="0"/>
            </a:endParaRPr>
          </a:p>
          <a:p>
            <a:pPr algn="ctr">
              <a:buNone/>
            </a:pPr>
            <a:r>
              <a:rPr lang="en-US" sz="3600" b="1" dirty="0" smtClean="0">
                <a:cs typeface="Arial" charset="0"/>
              </a:rPr>
              <a:t>         </a:t>
            </a:r>
            <a:endParaRPr lang="id-ID" sz="3600" b="1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sz="3200" b="1" dirty="0" smtClean="0"/>
              <a:t>SPINAL LOWER MOTOR NEURON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da-DK" sz="2400" b="1" dirty="0" smtClean="0"/>
              <a:t>Lower Motor Neuron (LMN) </a:t>
            </a:r>
            <a:r>
              <a:rPr lang="da-DK" sz="2400" dirty="0" smtClean="0"/>
              <a:t>sering juga disebut sebagai </a:t>
            </a:r>
            <a:r>
              <a:rPr lang="da-DK" sz="2400" b="1" dirty="0" smtClean="0"/>
              <a:t>alpha motor neuron </a:t>
            </a: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da-DK" sz="2400" dirty="0" smtClean="0"/>
              <a:t>berhubungan bertanggungjawab langsung terhadap kerja dari otot yang dipersarafinya.</a:t>
            </a:r>
          </a:p>
          <a:p>
            <a:pPr>
              <a:buNone/>
            </a:pPr>
            <a:endParaRPr lang="id-ID" sz="2400" dirty="0" smtClean="0"/>
          </a:p>
          <a:p>
            <a:r>
              <a:rPr lang="da-DK" sz="2400" dirty="0" smtClean="0"/>
              <a:t>Proses aktivitas </a:t>
            </a:r>
            <a:r>
              <a:rPr lang="da-DK" sz="2400" b="1" dirty="0" smtClean="0"/>
              <a:t>alpha motor neuron </a:t>
            </a:r>
            <a:r>
              <a:rPr lang="da-DK" sz="2400" dirty="0" smtClean="0"/>
              <a:t>dikendalikan melalui 3 </a:t>
            </a:r>
            <a:r>
              <a:rPr lang="da-DK" sz="2400" b="1" dirty="0" smtClean="0"/>
              <a:t>sumber input </a:t>
            </a:r>
            <a:r>
              <a:rPr lang="da-DK" sz="2400" dirty="0" smtClean="0"/>
              <a:t>yaitu</a:t>
            </a:r>
            <a:r>
              <a:rPr lang="id-ID" sz="2400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G</a:t>
            </a:r>
            <a:r>
              <a:rPr lang="da-DK" sz="2400" dirty="0" smtClean="0"/>
              <a:t>anglia dorsalis </a:t>
            </a:r>
            <a:endParaRPr lang="id-ID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a-DK" sz="2400" dirty="0" smtClean="0"/>
              <a:t>Interneuron di medullaspinalis </a:t>
            </a:r>
            <a:endParaRPr lang="id-ID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id-ID" sz="2400" dirty="0" smtClean="0"/>
              <a:t>P</a:t>
            </a:r>
            <a:r>
              <a:rPr lang="da-DK" sz="2400" dirty="0" smtClean="0"/>
              <a:t>royeksi dari level yang lebih tinggi seperti pada batang otak dan corteks serebri.</a:t>
            </a:r>
            <a:endParaRPr lang="id-ID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sz="3200" b="1" i="1" dirty="0" smtClean="0"/>
              <a:t>Stretch Reflex</a:t>
            </a:r>
            <a:r>
              <a:rPr lang="da-DK" sz="3200" b="1" dirty="0" smtClean="0"/>
              <a:t> (Refleks Regang)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da-DK" dirty="0" smtClean="0"/>
              <a:t>Refleks merupakan respon yang berlangsung secara singkat dan relatif otomatis terhadap stimulus.</a:t>
            </a:r>
          </a:p>
          <a:p>
            <a:endParaRPr lang="id-ID" dirty="0" smtClean="0"/>
          </a:p>
          <a:p>
            <a:r>
              <a:rPr lang="da-DK" dirty="0" smtClean="0"/>
              <a:t>Refleks spinalis menjadi dasar terbentuknya gerakan dimana input sensoris diperoleh dari serabut dorsalis dan alpha motor neuron memberikan jalur output yang bersifat motorik.</a:t>
            </a:r>
            <a:endParaRPr lang="id-ID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+mn-lt"/>
                <a:cs typeface="Arial" charset="0"/>
              </a:rPr>
              <a:t>Refleks</a:t>
            </a:r>
            <a:r>
              <a:rPr lang="en-US" sz="4000" dirty="0" smtClean="0">
                <a:latin typeface="+mn-lt"/>
                <a:cs typeface="Arial" charset="0"/>
              </a:rPr>
              <a:t> </a:t>
            </a:r>
            <a:r>
              <a:rPr lang="en-US" sz="4000" dirty="0" err="1" smtClean="0">
                <a:latin typeface="+mn-lt"/>
                <a:cs typeface="Arial" charset="0"/>
              </a:rPr>
              <a:t>Regang</a:t>
            </a:r>
            <a:endParaRPr lang="en-US" sz="4000" dirty="0" smtClean="0">
              <a:latin typeface="+mn-lt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da-DK" dirty="0" smtClean="0"/>
              <a:t>Refleks regang pada prinsipnya bekerja untuk memberikan tahanan pada proses otot memanjang sehingga otot memungkinkan melakukan penyesuaian terhadap perubahan beban pada kerja otot tersebut. </a:t>
            </a:r>
          </a:p>
          <a:p>
            <a:pPr>
              <a:buNone/>
            </a:pPr>
            <a:endParaRPr lang="id-ID" dirty="0" smtClean="0"/>
          </a:p>
          <a:p>
            <a:r>
              <a:rPr lang="da-DK" dirty="0" smtClean="0"/>
              <a:t>Aktivitas refleks ini bekerja secara efisien karena tidak harus melalui mekanisme koordinasi pada korteks.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dirty="0" smtClean="0"/>
              <a:t>Serabut Dorsalis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da-DK" dirty="0" smtClean="0"/>
              <a:t>Penjelasan tentang refleks ini berhubungan dengan aktivitas pada serabut dorsalis </a:t>
            </a:r>
            <a:r>
              <a:rPr lang="da-DK" b="1" u="sng" dirty="0" smtClean="0"/>
              <a:t>Ia</a:t>
            </a:r>
            <a:r>
              <a:rPr lang="da-DK" dirty="0" smtClean="0"/>
              <a:t> dan </a:t>
            </a:r>
            <a:r>
              <a:rPr lang="da-DK" b="1" u="sng" dirty="0" smtClean="0"/>
              <a:t>II</a:t>
            </a:r>
            <a:r>
              <a:rPr lang="da-DK" dirty="0" smtClean="0"/>
              <a:t>. </a:t>
            </a:r>
            <a:endParaRPr lang="id-ID" dirty="0" smtClean="0"/>
          </a:p>
          <a:p>
            <a:r>
              <a:rPr lang="da-DK" dirty="0" smtClean="0"/>
              <a:t>Serabut dorsalis </a:t>
            </a:r>
            <a:r>
              <a:rPr lang="da-DK" b="1" u="sng" dirty="0" smtClean="0"/>
              <a:t>Ia</a:t>
            </a:r>
            <a:r>
              <a:rPr lang="da-DK" dirty="0" smtClean="0"/>
              <a:t> berhubungan dengan otot intrafusal yang memberikan informasi tentang panjang otot dan perubahan pemanjanganya. Serabut dorsalis </a:t>
            </a:r>
            <a:r>
              <a:rPr lang="da-DK" b="1" u="sng" dirty="0" smtClean="0"/>
              <a:t>II</a:t>
            </a:r>
            <a:r>
              <a:rPr lang="da-DK" dirty="0" smtClean="0"/>
              <a:t>  terutama untuk memberikan informasi sensoris tentang panjang otot yang konstan.</a:t>
            </a:r>
            <a:endParaRPr lang="id-ID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dirty="0" smtClean="0"/>
              <a:t>B</a:t>
            </a:r>
            <a:r>
              <a:rPr lang="da-DK" sz="4000" dirty="0" smtClean="0"/>
              <a:t>entuk Aktivitas Serabut </a:t>
            </a:r>
            <a:r>
              <a:rPr lang="da-DK" sz="4000" b="1" u="sng" dirty="0" smtClean="0"/>
              <a:t>Ia</a:t>
            </a:r>
            <a:r>
              <a:rPr lang="da-DK" sz="4000" dirty="0" smtClean="0"/>
              <a:t> dan</a:t>
            </a:r>
            <a:r>
              <a:rPr lang="da-DK" sz="4000" b="1" dirty="0" smtClean="0"/>
              <a:t> </a:t>
            </a:r>
            <a:r>
              <a:rPr lang="da-DK" sz="4000" b="1" u="sng" dirty="0" smtClean="0"/>
              <a:t>II </a:t>
            </a:r>
            <a:endParaRPr lang="en-US" sz="4000" b="1" u="sng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i="1" dirty="0" smtClean="0"/>
              <a:t>M</a:t>
            </a:r>
            <a:r>
              <a:rPr lang="da-DK" i="1" dirty="0" smtClean="0"/>
              <a:t>onosynaptic reflex</a:t>
            </a:r>
            <a:r>
              <a:rPr lang="da-DK" dirty="0" smtClean="0"/>
              <a:t> yaitu Refleks regang dari serabut </a:t>
            </a:r>
            <a:r>
              <a:rPr lang="da-DK" b="1" u="sng" dirty="0" smtClean="0"/>
              <a:t>Ia</a:t>
            </a:r>
            <a:r>
              <a:rPr lang="da-DK" dirty="0" smtClean="0"/>
              <a:t> dan di intrafusal mengeksitasi alpha motor neuron sehingga terjadi kontraksi ekstrafusal pada otot yang sama (homonymous muscle) </a:t>
            </a:r>
            <a:r>
              <a:rPr lang="da-DK" b="1" u="sng" dirty="0" smtClean="0"/>
              <a:t>II</a:t>
            </a:r>
            <a:endParaRPr lang="id-ID" dirty="0" smtClean="0"/>
          </a:p>
          <a:p>
            <a:r>
              <a:rPr lang="da-DK" dirty="0" smtClean="0"/>
              <a:t>Input sensoris pada serabut </a:t>
            </a:r>
            <a:r>
              <a:rPr lang="da-DK" b="1" u="sng" dirty="0" smtClean="0"/>
              <a:t>Ia</a:t>
            </a:r>
            <a:r>
              <a:rPr lang="da-DK" dirty="0" smtClean="0"/>
              <a:t> juga merupakan sinaps pada </a:t>
            </a:r>
            <a:r>
              <a:rPr lang="da-DK" i="1" dirty="0" smtClean="0"/>
              <a:t>inhibitory interneuron</a:t>
            </a:r>
            <a:r>
              <a:rPr lang="da-DK" dirty="0" smtClean="0"/>
              <a:t> Ia yang memberikan aktivitas inhibisi pada persarafan di otot-otot antagonis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+mn-lt"/>
                <a:cs typeface="Arial" charset="0"/>
              </a:rPr>
              <a:t>Reciprocal </a:t>
            </a:r>
            <a:r>
              <a:rPr lang="en-US" sz="3200" b="1" i="1" dirty="0" err="1" smtClean="0">
                <a:latin typeface="+mn-lt"/>
                <a:cs typeface="Arial" charset="0"/>
              </a:rPr>
              <a:t>Innervation</a:t>
            </a:r>
            <a:endParaRPr lang="en-US" sz="3200" b="1" i="1" dirty="0" smtClean="0">
              <a:latin typeface="+mn-lt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76200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799</Words>
  <Application>Microsoft Office PowerPoint</Application>
  <PresentationFormat>On-screen Show (4:3)</PresentationFormat>
  <Paragraphs>120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KEMAMPUAN AKHIR YANG DIHARAPKAN</vt:lpstr>
      <vt:lpstr>THE MOTOR SYSTEM, FLACIDITY, SPASTICITY</vt:lpstr>
      <vt:lpstr>SPINAL LOWER MOTOR NEURON </vt:lpstr>
      <vt:lpstr>Stretch Reflex (Refleks Regang)</vt:lpstr>
      <vt:lpstr>Refleks Regang</vt:lpstr>
      <vt:lpstr>Serabut Dorsalis</vt:lpstr>
      <vt:lpstr>Bentuk Aktivitas Serabut Ia dan II </vt:lpstr>
      <vt:lpstr>Reciprocal Innervation</vt:lpstr>
      <vt:lpstr>Sel Renshaw</vt:lpstr>
      <vt:lpstr>Renshaw Cell</vt:lpstr>
      <vt:lpstr>Golgi Tendon Reflex</vt:lpstr>
      <vt:lpstr>Golgi Tendon Reflex</vt:lpstr>
      <vt:lpstr>Golgi Tendon Reflex</vt:lpstr>
      <vt:lpstr>Flexion/Withdrawal Reflex</vt:lpstr>
      <vt:lpstr>Jalur Desendens Sistem Dorsolateral</vt:lpstr>
      <vt:lpstr>The neurological deficit</vt:lpstr>
      <vt:lpstr>SPASTICITY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ASSESSMENT OF SPASTICITY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 TERIMA KASIH &amp;   SELAMAT BELAJAR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223</cp:revision>
  <dcterms:created xsi:type="dcterms:W3CDTF">2010-08-24T06:47:44Z</dcterms:created>
  <dcterms:modified xsi:type="dcterms:W3CDTF">2018-01-25T16:42:54Z</dcterms:modified>
</cp:coreProperties>
</file>