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3" r:id="rId19"/>
    <p:sldId id="382" r:id="rId20"/>
    <p:sldId id="381" r:id="rId21"/>
    <p:sldId id="389" r:id="rId22"/>
    <p:sldId id="380" r:id="rId23"/>
    <p:sldId id="384" r:id="rId24"/>
    <p:sldId id="386" r:id="rId25"/>
    <p:sldId id="390" r:id="rId26"/>
    <p:sldId id="387" r:id="rId27"/>
    <p:sldId id="38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81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B587C-CFD3-45FF-9C9A-1BD69C457824}" type="datetimeFigureOut">
              <a:rPr lang="id-ID"/>
              <a:pPr>
                <a:defRPr/>
              </a:pPr>
              <a:t>25/01/2018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0476F-DA9D-4FBC-8B03-E0C9FB7862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8349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26AA-AF00-47C6-8901-A17B20EC38B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C3A34-9F20-45B3-B69E-F027C93268BE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AE2DE-CD84-4ECE-8F7D-E6CEBFFD924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FFAA7D-EE41-42B8-B641-17865A6CB67C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219E4-DC35-42B2-BAB1-EE81C2F842AB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D074B-A2AF-4F79-B711-98CD1F65779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5B26F-F175-47E6-A642-12C578E7FA8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8ED19-2581-4F0C-9E87-3A69FF58EFA1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81275-CC9A-4BAA-8CE9-ACE23927AFE3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ACBC2-BDF9-4669-ADD5-50AA50FF6B33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BD984-00D0-44C7-8608-21909894D70B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7E3B-6D2C-4209-B680-0779886E44D2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2F5-4FB2-4A9B-85D3-2FA1866B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76CB-9694-4A6C-B4B7-7AFE625D726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52DB-88D1-4C5A-A02C-25D55532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EE5B-886B-4C17-9436-DD5BA167BBD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A3C7-E086-4488-8AFD-28B16203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60B4-A63C-4708-982A-9F2F50414CE6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2675-4147-436A-BE1B-7D911AD2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5602-EAF5-4E87-B7F1-CC2A6CF11E7E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DB22-8CD2-4E0E-95F4-75CDBB61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EF62-DD1A-4A2C-802B-B06083C65A49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A0D-77DD-4A29-889E-F64D8C80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966-B46D-4FD9-B7D9-E01ED66EA735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C86-7425-403D-A1FE-F613601B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0D17-C220-4E7D-9065-A00BB639AF46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AC39-AEC0-4A98-9BC7-EE0EC20F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89C1-74F9-4254-AE3D-CD0B0AF39832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EDDC-1B23-46C5-8D4E-DF68EC9D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ED-CEF7-4F9A-9753-094861FCF2E9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8496-33FE-495B-9B8B-EF54F2CF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72FB-F992-48EC-B284-22327102B614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45F6-F701-471D-9554-5573649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DD38F-90F2-42B8-8302-38BD40A3193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7A5E66-F14D-477A-8207-4B43CF76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AUTONOM NERVOUS SYSTEM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KE </a:t>
            </a:r>
            <a:r>
              <a:rPr lang="en-US" sz="2000" b="1" dirty="0" smtClean="0">
                <a:solidFill>
                  <a:schemeClr val="bg1"/>
                </a:solidFill>
              </a:rPr>
              <a:t>11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ABDUL CHALIK MEIDIAN &amp; JERRY </a:t>
            </a:r>
            <a:r>
              <a:rPr lang="en-US" sz="2000" b="1" dirty="0" smtClean="0">
                <a:solidFill>
                  <a:schemeClr val="bg1"/>
                </a:solidFill>
              </a:rPr>
              <a:t>MARATIS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FAKULTAS FISIOTERAPI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Sympathetic nervous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Thoracolumbar</a:t>
            </a:r>
            <a:r>
              <a:rPr lang="en-US" dirty="0" smtClean="0"/>
              <a:t> division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Preganglionics</a:t>
            </a:r>
            <a:r>
              <a:rPr lang="en-US" dirty="0" smtClean="0"/>
              <a:t> </a:t>
            </a:r>
            <a:r>
              <a:rPr lang="en-US" dirty="0" err="1" smtClean="0"/>
              <a:t>fron</a:t>
            </a:r>
            <a:r>
              <a:rPr lang="en-US" dirty="0" smtClean="0"/>
              <a:t> lateral horns of T1-L2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Short </a:t>
            </a:r>
            <a:r>
              <a:rPr lang="en-US" dirty="0" err="1" smtClean="0"/>
              <a:t>pre’s</a:t>
            </a:r>
            <a:r>
              <a:rPr lang="en-US" dirty="0" smtClean="0"/>
              <a:t>/long post’s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Leave cord via ventral root to enter sympathetic chain</a:t>
            </a:r>
          </a:p>
          <a:p>
            <a:endParaRPr lang="en-US" dirty="0"/>
          </a:p>
        </p:txBody>
      </p:sp>
      <p:pic>
        <p:nvPicPr>
          <p:cNvPr id="8" name="Picture 4" descr="1605DistSympaInnerv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676400"/>
            <a:ext cx="4038600" cy="3702699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Sympathetic trunk (chain)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 err="1" smtClean="0">
                <a:solidFill>
                  <a:srgbClr val="000000"/>
                </a:solidFill>
              </a:rPr>
              <a:t>paravertebral</a:t>
            </a:r>
            <a:r>
              <a:rPr lang="en-US" sz="2800" dirty="0" smtClean="0">
                <a:solidFill>
                  <a:srgbClr val="000000"/>
                </a:solidFill>
              </a:rPr>
              <a:t> ganglia form the sympathetic trunk or chain</a:t>
            </a:r>
            <a:r>
              <a:rPr lang="en-US" sz="2400" dirty="0" smtClean="0"/>
              <a:t>  from neck to pelvis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Typically 23 ganglia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3-C, 11-T, 4-L, 4-S, 1-Co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Fibers enter chain from ventral root via </a:t>
            </a:r>
            <a:r>
              <a:rPr lang="en-US" sz="2400" b="1" i="1" dirty="0" smtClean="0"/>
              <a:t>white </a:t>
            </a:r>
            <a:r>
              <a:rPr lang="en-US" sz="2400" b="1" i="1" dirty="0" err="1" smtClean="0"/>
              <a:t>ramus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communicantes</a:t>
            </a:r>
            <a:r>
              <a:rPr lang="en-US" sz="2400" b="1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myelinated</a:t>
            </a:r>
            <a:r>
              <a:rPr lang="en-US" sz="2400" dirty="0" smtClean="0"/>
              <a:t> fibers)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Found only in T1-L2 cord segments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Postganglionics</a:t>
            </a:r>
            <a:r>
              <a:rPr lang="en-US" sz="2400" dirty="0" smtClean="0"/>
              <a:t> exit ganglia via </a:t>
            </a:r>
            <a:r>
              <a:rPr lang="en-US" sz="2400" b="1" i="1" dirty="0" smtClean="0"/>
              <a:t>gray </a:t>
            </a:r>
            <a:r>
              <a:rPr lang="en-US" sz="2400" b="1" i="1" dirty="0" err="1" smtClean="0"/>
              <a:t>ramus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communicantes</a:t>
            </a:r>
            <a:r>
              <a:rPr lang="en-US" sz="2400" dirty="0" smtClean="0"/>
              <a:t> (</a:t>
            </a:r>
            <a:r>
              <a:rPr lang="en-US" sz="2400" dirty="0" err="1" smtClean="0"/>
              <a:t>unmyelinated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Found along entire length of chain allowing sympathetic output to reach all areas of the body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err="1" smtClean="0"/>
              <a:t>Preganglionic</a:t>
            </a:r>
            <a:r>
              <a:rPr lang="en-US" sz="4000" dirty="0" smtClean="0"/>
              <a:t> options upon entering sympathetic ganglion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1. Synapse w/ a </a:t>
            </a:r>
            <a:r>
              <a:rPr lang="en-US" sz="2400" dirty="0" err="1" smtClean="0"/>
              <a:t>ganglionic</a:t>
            </a:r>
            <a:r>
              <a:rPr lang="en-US" sz="2400" dirty="0" smtClean="0"/>
              <a:t> neuron w/in the sympathetic chain (same level, ascend, or descend)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2. Pass thru the chain to synapse w/collateral ganglia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These form </a:t>
            </a:r>
            <a:r>
              <a:rPr lang="en-US" sz="2000" b="1" i="1" dirty="0" err="1" smtClean="0"/>
              <a:t>splanchnic</a:t>
            </a:r>
            <a:r>
              <a:rPr lang="en-US" sz="2000" dirty="0" smtClean="0"/>
              <a:t> nerves to supply the abdomen &amp; pelvis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3. Synapse directly with adrenal medulla</a:t>
            </a:r>
          </a:p>
          <a:p>
            <a:endParaRPr lang="en-US" dirty="0"/>
          </a:p>
        </p:txBody>
      </p:sp>
      <p:pic>
        <p:nvPicPr>
          <p:cNvPr id="7" name="Picture 5" descr="1604_GangliaSympaPa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676400"/>
            <a:ext cx="4038600" cy="4038599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Sympathetic pathways to the head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Preganglionic</a:t>
            </a:r>
            <a:r>
              <a:rPr lang="en-US" sz="2800" dirty="0" smtClean="0"/>
              <a:t> fibers from T1-T4 ascend sympathetic chain to </a:t>
            </a:r>
            <a:r>
              <a:rPr lang="en-US" sz="2800" b="1" i="1" dirty="0" smtClean="0"/>
              <a:t>synapse w/ superior cervical ganglion</a:t>
            </a:r>
          </a:p>
          <a:p>
            <a:pPr lvl="1" eaLnBrk="1" hangingPunct="1"/>
            <a:r>
              <a:rPr lang="en-US" sz="2400" dirty="0" smtClean="0"/>
              <a:t>Fibers run w/ several CN’s &amp; first 4 cervical nerves</a:t>
            </a:r>
          </a:p>
          <a:p>
            <a:pPr lvl="1" eaLnBrk="1" hangingPunct="1"/>
            <a:r>
              <a:rPr lang="en-US" sz="2400" dirty="0" smtClean="0"/>
              <a:t>Serve skin &amp; </a:t>
            </a:r>
            <a:r>
              <a:rPr lang="en-US" sz="2400" dirty="0" err="1" smtClean="0"/>
              <a:t>bv’s</a:t>
            </a:r>
            <a:r>
              <a:rPr lang="en-US" sz="2400" dirty="0" smtClean="0"/>
              <a:t> of head</a:t>
            </a:r>
          </a:p>
          <a:p>
            <a:pPr lvl="1" eaLnBrk="1" hangingPunct="1"/>
            <a:r>
              <a:rPr lang="en-US" sz="2400" dirty="0" smtClean="0"/>
              <a:t>Dilate iris of eyes</a:t>
            </a:r>
          </a:p>
          <a:p>
            <a:pPr lvl="1" eaLnBrk="1" hangingPunct="1"/>
            <a:r>
              <a:rPr lang="en-US" sz="2400" dirty="0" smtClean="0"/>
              <a:t>Inhibits nasal &amp; salivary glands (dry mouth w/ nervousness)</a:t>
            </a:r>
          </a:p>
          <a:p>
            <a:pPr lvl="1" eaLnBrk="1" hangingPunct="1"/>
            <a:r>
              <a:rPr lang="en-US" sz="2400" dirty="0" smtClean="0"/>
              <a:t>Innervates smooth mm to lift upper eyelid</a:t>
            </a:r>
          </a:p>
          <a:p>
            <a:pPr lvl="1" eaLnBrk="1" hangingPunct="1"/>
            <a:r>
              <a:rPr lang="en-US" sz="2400" dirty="0" smtClean="0"/>
              <a:t>sup. cervical ganglion also has direct branches to heart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Sympathetic pathways to the thorax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dirty="0" smtClean="0"/>
              <a:t>Fibers from T1-T6</a:t>
            </a:r>
          </a:p>
          <a:p>
            <a:pPr eaLnBrk="1" hangingPunct="1"/>
            <a:r>
              <a:rPr lang="en-US" b="1" i="1" dirty="0" smtClean="0"/>
              <a:t>Synapse in middle &amp; inferior cervical ganglia</a:t>
            </a:r>
          </a:p>
          <a:p>
            <a:pPr lvl="1" eaLnBrk="1" hangingPunct="1"/>
            <a:r>
              <a:rPr lang="en-US" sz="3200" dirty="0" smtClean="0"/>
              <a:t>Enter cervical nerves C4-C8 (heart, thyroid, skin)</a:t>
            </a:r>
          </a:p>
          <a:p>
            <a:pPr eaLnBrk="1" hangingPunct="1"/>
            <a:r>
              <a:rPr lang="en-US" dirty="0" smtClean="0"/>
              <a:t>Some fibers synapse at their respective level &amp; the postganglionic fibers pass directly to the organ served</a:t>
            </a:r>
          </a:p>
          <a:p>
            <a:pPr lvl="1" eaLnBrk="1" hangingPunct="1"/>
            <a:r>
              <a:rPr lang="en-US" sz="3200" dirty="0" smtClean="0"/>
              <a:t>Heart, aorta, lungs, esophagus, thyroid, &amp; skin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Pathways with Synapses in Collateral Ganglia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</a:rPr>
              <a:t>These fibers (T</a:t>
            </a:r>
            <a:r>
              <a:rPr lang="en-US" sz="3600" baseline="-25000" dirty="0" smtClean="0">
                <a:solidFill>
                  <a:srgbClr val="000000"/>
                </a:solidFill>
              </a:rPr>
              <a:t>5</a:t>
            </a:r>
            <a:r>
              <a:rPr lang="en-US" sz="3600" dirty="0" smtClean="0">
                <a:solidFill>
                  <a:srgbClr val="000000"/>
                </a:solidFill>
              </a:rPr>
              <a:t>-L</a:t>
            </a:r>
            <a:r>
              <a:rPr lang="en-US" sz="3600" baseline="-25000" dirty="0" smtClean="0">
                <a:solidFill>
                  <a:srgbClr val="000000"/>
                </a:solidFill>
              </a:rPr>
              <a:t>2</a:t>
            </a:r>
            <a:r>
              <a:rPr lang="en-US" sz="3600" dirty="0" smtClean="0">
                <a:solidFill>
                  <a:srgbClr val="000000"/>
                </a:solidFill>
              </a:rPr>
              <a:t>) leave the sympathetic chain </a:t>
            </a:r>
            <a:r>
              <a:rPr lang="en-US" sz="3600" b="1" i="1" dirty="0" smtClean="0">
                <a:solidFill>
                  <a:srgbClr val="000000"/>
                </a:solidFill>
              </a:rPr>
              <a:t>without </a:t>
            </a:r>
            <a:r>
              <a:rPr lang="en-US" sz="3600" b="1" i="1" dirty="0" err="1" smtClean="0">
                <a:solidFill>
                  <a:srgbClr val="000000"/>
                </a:solidFill>
              </a:rPr>
              <a:t>synapsing</a:t>
            </a:r>
            <a:endParaRPr lang="en-US" sz="3600" b="1" i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3600" dirty="0" smtClean="0">
                <a:solidFill>
                  <a:srgbClr val="000000"/>
                </a:solidFill>
              </a:rPr>
              <a:t>They form thoracic, lumbar, and sacral </a:t>
            </a:r>
            <a:r>
              <a:rPr lang="en-US" sz="3600" b="1" i="1" dirty="0" err="1" smtClean="0">
                <a:solidFill>
                  <a:srgbClr val="000000"/>
                </a:solidFill>
              </a:rPr>
              <a:t>splanchnic</a:t>
            </a:r>
            <a:r>
              <a:rPr lang="en-US" sz="3600" b="1" i="1" dirty="0" smtClean="0">
                <a:solidFill>
                  <a:srgbClr val="000000"/>
                </a:solidFill>
              </a:rPr>
              <a:t> nerves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sz="3600" dirty="0" smtClean="0"/>
              <a:t>Their ganglia include the celiac, the superior and inferior </a:t>
            </a:r>
            <a:r>
              <a:rPr lang="en-US" sz="3600" dirty="0" err="1" smtClean="0"/>
              <a:t>mesenterics</a:t>
            </a:r>
            <a:r>
              <a:rPr lang="en-US" sz="3600" dirty="0" smtClean="0"/>
              <a:t>, and the </a:t>
            </a:r>
            <a:r>
              <a:rPr lang="en-US" sz="3600" dirty="0" err="1" smtClean="0"/>
              <a:t>hypogastric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Sympathetic pathways to the abdomen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Fibers from T5-L2 traveling in the thoracic </a:t>
            </a:r>
            <a:r>
              <a:rPr lang="en-US" sz="4000" dirty="0" err="1" smtClean="0"/>
              <a:t>splanchnic</a:t>
            </a:r>
            <a:r>
              <a:rPr lang="en-US" sz="4000" dirty="0" smtClean="0"/>
              <a:t> nerves</a:t>
            </a:r>
          </a:p>
          <a:p>
            <a:pPr eaLnBrk="1" hangingPunct="1"/>
            <a:r>
              <a:rPr lang="en-US" sz="4000" b="1" i="1" dirty="0" smtClean="0"/>
              <a:t>Synapse in mainly the celiac &amp; superior mesenteric ganglia</a:t>
            </a:r>
          </a:p>
          <a:p>
            <a:pPr eaLnBrk="1" hangingPunct="1"/>
            <a:r>
              <a:rPr lang="en-US" sz="4000" dirty="0" smtClean="0"/>
              <a:t>Serve stomach, intestines (up to distal ½ of large intestine), liver, spleen, &amp; kidneys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Sympathetic pathways to the pelvis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Fibers from T10 – L2 </a:t>
            </a:r>
            <a:r>
              <a:rPr lang="en-US" sz="3600" b="1" i="1" dirty="0" smtClean="0"/>
              <a:t>descend to the lumbar &amp; sacral chain ganglia</a:t>
            </a:r>
          </a:p>
          <a:p>
            <a:pPr eaLnBrk="1" hangingPunct="1"/>
            <a:r>
              <a:rPr lang="en-US" sz="3600" dirty="0" smtClean="0"/>
              <a:t>Some synapse there &amp; most go out lumbar &amp; sacral </a:t>
            </a:r>
            <a:r>
              <a:rPr lang="en-US" sz="3600" dirty="0" err="1" smtClean="0"/>
              <a:t>splanchnic</a:t>
            </a:r>
            <a:r>
              <a:rPr lang="en-US" sz="3600" dirty="0" smtClean="0"/>
              <a:t> nerves to the inferior mesenteric &amp; </a:t>
            </a:r>
            <a:r>
              <a:rPr lang="en-US" sz="3600" dirty="0" err="1" smtClean="0"/>
              <a:t>hypogastric</a:t>
            </a:r>
            <a:r>
              <a:rPr lang="en-US" sz="3600" dirty="0" smtClean="0"/>
              <a:t> ganglia</a:t>
            </a:r>
          </a:p>
          <a:p>
            <a:pPr eaLnBrk="1" hangingPunct="1"/>
            <a:r>
              <a:rPr lang="en-US" sz="3600" dirty="0" smtClean="0"/>
              <a:t>Serves distal ½ of </a:t>
            </a:r>
            <a:r>
              <a:rPr lang="en-US" sz="3600" dirty="0" err="1" smtClean="0"/>
              <a:t>lg</a:t>
            </a:r>
            <a:r>
              <a:rPr lang="en-US" sz="3600" dirty="0" smtClean="0"/>
              <a:t> intestine, urinary bladder, &amp; pelvic reproductive organs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Adrenal medulla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Embryologically</a:t>
            </a:r>
            <a:r>
              <a:rPr lang="en-US" sz="3600" dirty="0" smtClean="0"/>
              <a:t> arises from the same tissue as sympathetic ganglia</a:t>
            </a:r>
          </a:p>
          <a:p>
            <a:pPr eaLnBrk="1" hangingPunct="1"/>
            <a:r>
              <a:rPr lang="en-US" sz="3600" dirty="0" smtClean="0"/>
              <a:t>Some fibers in the thoracic </a:t>
            </a:r>
            <a:r>
              <a:rPr lang="en-US" sz="3600" dirty="0" err="1" smtClean="0"/>
              <a:t>splanchnic</a:t>
            </a:r>
            <a:r>
              <a:rPr lang="en-US" sz="3600" dirty="0" smtClean="0"/>
              <a:t> nerves pass thru the celiac ganglion </a:t>
            </a:r>
            <a:r>
              <a:rPr lang="en-US" sz="3600" b="1" i="1" dirty="0" smtClean="0"/>
              <a:t>w/o </a:t>
            </a:r>
            <a:r>
              <a:rPr lang="en-US" sz="3600" b="1" i="1" dirty="0" err="1" smtClean="0"/>
              <a:t>synapsing</a:t>
            </a:r>
            <a:r>
              <a:rPr lang="en-US" sz="3600" dirty="0" smtClean="0"/>
              <a:t> &amp; terminate in the hormone producing </a:t>
            </a:r>
            <a:r>
              <a:rPr lang="en-US" sz="3600" dirty="0" err="1" smtClean="0"/>
              <a:t>medullary</a:t>
            </a:r>
            <a:r>
              <a:rPr lang="en-US" sz="3600" dirty="0" smtClean="0"/>
              <a:t> cells of the adrenal gland</a:t>
            </a:r>
          </a:p>
          <a:p>
            <a:pPr lvl="1" eaLnBrk="1" hangingPunct="1"/>
            <a:r>
              <a:rPr lang="en-US" sz="3600" dirty="0" smtClean="0"/>
              <a:t>Secrete </a:t>
            </a:r>
            <a:r>
              <a:rPr lang="en-US" sz="3600" dirty="0" err="1" smtClean="0"/>
              <a:t>epi</a:t>
            </a:r>
            <a:r>
              <a:rPr lang="en-US" sz="3600" dirty="0" smtClean="0"/>
              <a:t> &amp; </a:t>
            </a:r>
            <a:r>
              <a:rPr lang="en-US" sz="3600" dirty="0" err="1" smtClean="0"/>
              <a:t>norepi</a:t>
            </a:r>
            <a:r>
              <a:rPr lang="en-US" sz="3600" dirty="0" smtClean="0"/>
              <a:t> into the blood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Parasympathetic nervous system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SLUDD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sz="2800" dirty="0" smtClean="0">
                <a:solidFill>
                  <a:srgbClr val="000000"/>
                </a:solidFill>
              </a:rPr>
              <a:t>Salivation, </a:t>
            </a:r>
            <a:r>
              <a:rPr lang="en-US" sz="2800" dirty="0" err="1" smtClean="0">
                <a:solidFill>
                  <a:srgbClr val="000000"/>
                </a:solidFill>
              </a:rPr>
              <a:t>Lacrimation</a:t>
            </a:r>
            <a:r>
              <a:rPr lang="en-US" sz="2800" dirty="0" smtClean="0">
                <a:solidFill>
                  <a:srgbClr val="000000"/>
                </a:solidFill>
              </a:rPr>
              <a:t>, Urination, Digestion, Defecation</a:t>
            </a:r>
          </a:p>
          <a:p>
            <a:pPr eaLnBrk="1" hangingPunct="1"/>
            <a:r>
              <a:rPr lang="en-US" sz="2800" dirty="0" smtClean="0"/>
              <a:t>Most active in non-stressful situations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Concerned with keeping body energy use low</a:t>
            </a:r>
          </a:p>
          <a:p>
            <a:pPr eaLnBrk="1" hangingPunct="1"/>
            <a:r>
              <a:rPr lang="en-US" sz="2800" dirty="0" smtClean="0"/>
              <a:t>Lenses of eyes accommodated for close vision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Its activity is illustrated in a person who relaxes after a meal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</a:rPr>
              <a:t>Blood pressure, heart rate, and respiratory rates are low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</a:rPr>
              <a:t>Gastrointestinal tract activity is high</a:t>
            </a:r>
          </a:p>
          <a:p>
            <a:pPr lvl="1" eaLnBrk="1" hangingPunct="1"/>
            <a:r>
              <a:rPr lang="en-US" sz="2400" dirty="0" smtClean="0"/>
              <a:t>The skin is warm and the pupils are constricted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memahami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keilmuan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Neurosains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indent="4763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Penerapannya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fisioterapi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62012" indent="-514350"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Implementasinya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praktik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bid.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Fisioterapi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62012" indent="-514350"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pemecahan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masalah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penyakit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pasien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bidang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Ft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Parasympathetic nervous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Fibers emerge from C.N.’s III,VII,IX, &amp; X (&gt;75% of all </a:t>
            </a:r>
            <a:r>
              <a:rPr lang="en-US" sz="2400" dirty="0" err="1" smtClean="0"/>
              <a:t>preganglionic</a:t>
            </a:r>
            <a:r>
              <a:rPr lang="en-US" sz="2400" dirty="0" smtClean="0"/>
              <a:t> </a:t>
            </a:r>
            <a:r>
              <a:rPr lang="en-US" sz="2400" dirty="0" err="1" smtClean="0"/>
              <a:t>PsNS</a:t>
            </a:r>
            <a:r>
              <a:rPr lang="en-US" sz="2400" dirty="0" smtClean="0"/>
              <a:t> fibers) as well as S2-S4</a:t>
            </a:r>
          </a:p>
          <a:p>
            <a:pPr lvl="1" eaLnBrk="1" hangingPunct="1"/>
            <a:r>
              <a:rPr lang="en-US" dirty="0" smtClean="0"/>
              <a:t>AKA </a:t>
            </a:r>
            <a:r>
              <a:rPr lang="en-US" dirty="0" err="1" smtClean="0"/>
              <a:t>craniosacral</a:t>
            </a:r>
            <a:r>
              <a:rPr lang="en-US" dirty="0" smtClean="0"/>
              <a:t> division</a:t>
            </a:r>
          </a:p>
          <a:p>
            <a:pPr eaLnBrk="1" hangingPunct="1"/>
            <a:r>
              <a:rPr lang="en-US" sz="2400" dirty="0" smtClean="0"/>
              <a:t>Long </a:t>
            </a:r>
            <a:r>
              <a:rPr lang="en-US" sz="2400" dirty="0" err="1" smtClean="0"/>
              <a:t>preganglionic</a:t>
            </a:r>
            <a:r>
              <a:rPr lang="en-US" sz="2400" dirty="0" smtClean="0"/>
              <a:t> fibers synapse in terminal or intramural ganglia (w/in wall of </a:t>
            </a:r>
            <a:r>
              <a:rPr lang="en-US" sz="2400" dirty="0" err="1" smtClean="0"/>
              <a:t>effector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pic>
        <p:nvPicPr>
          <p:cNvPr id="8" name="Picture 3" descr="1608DistParasympInnerv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199" y="1676400"/>
            <a:ext cx="4504765" cy="4334774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48"/>
          <p:cNvGraphicFramePr>
            <a:graphicFrameLocks noGrp="1"/>
          </p:cNvGraphicFramePr>
          <p:nvPr/>
        </p:nvGraphicFramePr>
        <p:xfrm>
          <a:off x="152400" y="1671764"/>
          <a:ext cx="8763000" cy="4576636"/>
        </p:xfrm>
        <a:graphic>
          <a:graphicData uri="http://schemas.openxmlformats.org/drawingml/2006/table">
            <a:tbl>
              <a:tblPr/>
              <a:tblGrid>
                <a:gridCol w="1911350"/>
                <a:gridCol w="2043113"/>
                <a:gridCol w="2405062"/>
                <a:gridCol w="2403475"/>
              </a:tblGrid>
              <a:tr h="47307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Cranial Outflow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Cranial Nerve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Ganglion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Organ(s)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Occulomotor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(III)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Ciliary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Eye (constriction of pupils &amp; bulging of lens for close vision)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Facial (VII)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Pterygopalatine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Submandibular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Submadibular &amp; sublingual salivary glands, nasal, and lacrimal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Glossopharyngeal (IX)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Parotid salivary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Vagus 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Located within the walls of target organs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(Intramural)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Heart, lungs, bronchi, aorta, liver, gall bladder, stomach, small intestine., proximal ½ of large intestine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Sacral Outflow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-S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 horns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Located within the walls of the target organs (Intramural)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 intestine, urinary bladder,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ureters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and reproductive 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spcBef>
                <a:spcPct val="50000"/>
              </a:spcBef>
            </a:pPr>
            <a:r>
              <a:rPr lang="en-US" sz="4000" dirty="0" smtClean="0"/>
              <a:t>Parasympathetic Division Outflow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Arial" charset="0"/>
                <a:cs typeface="Arial" charset="0"/>
              </a:rPr>
              <a:t>Parasympathetic division of ANS</a:t>
            </a:r>
          </a:p>
        </p:txBody>
      </p:sp>
      <p:pic>
        <p:nvPicPr>
          <p:cNvPr id="5" name="Content Placeholder 4" descr="1607OrgParasymaDivANS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07537" y="1524000"/>
            <a:ext cx="6128926" cy="4602163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Anatomy of ANS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457200" y="2286000"/>
          <a:ext cx="8382000" cy="2600832"/>
        </p:xfrm>
        <a:graphic>
          <a:graphicData uri="http://schemas.openxmlformats.org/drawingml/2006/table">
            <a:tbl>
              <a:tblPr/>
              <a:tblGrid>
                <a:gridCol w="2159000"/>
                <a:gridCol w="2209800"/>
                <a:gridCol w="2178050"/>
                <a:gridCol w="1835150"/>
              </a:tblGrid>
              <a:tr h="604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Division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Origin of Fibers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Length of Fibers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Location of Ganglia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Sympathetic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Thoracolumbar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region of the spinal cord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Short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preganglionic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and long postganglionic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 to the spinal cord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Parasympathetic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Brain and sacral spinal cord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Long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preganglionic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and short postganglionic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the visceral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effector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Neurotransmitters and Receptors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Acetylcholine (</a:t>
            </a:r>
            <a:r>
              <a:rPr lang="en-US" sz="2800" dirty="0" err="1" smtClean="0">
                <a:solidFill>
                  <a:srgbClr val="000000"/>
                </a:solidFill>
              </a:rPr>
              <a:t>ACh</a:t>
            </a:r>
            <a:r>
              <a:rPr lang="en-US" sz="2800" dirty="0" smtClean="0">
                <a:solidFill>
                  <a:srgbClr val="000000"/>
                </a:solidFill>
              </a:rPr>
              <a:t>) and </a:t>
            </a:r>
            <a:r>
              <a:rPr lang="en-US" sz="2800" dirty="0" err="1" smtClean="0">
                <a:solidFill>
                  <a:srgbClr val="000000"/>
                </a:solidFill>
              </a:rPr>
              <a:t>norepinephrine</a:t>
            </a:r>
            <a:r>
              <a:rPr lang="en-US" sz="2800" dirty="0" smtClean="0">
                <a:solidFill>
                  <a:srgbClr val="000000"/>
                </a:solidFill>
              </a:rPr>
              <a:t> (NE) are the two major neurotransmitters of the ANS</a:t>
            </a:r>
          </a:p>
          <a:p>
            <a:pPr eaLnBrk="1" hangingPunct="1"/>
            <a:r>
              <a:rPr lang="en-US" sz="2800" dirty="0" err="1" smtClean="0">
                <a:solidFill>
                  <a:srgbClr val="000000"/>
                </a:solidFill>
              </a:rPr>
              <a:t>ACh</a:t>
            </a:r>
            <a:r>
              <a:rPr lang="en-US" sz="2800" dirty="0" smtClean="0">
                <a:solidFill>
                  <a:srgbClr val="000000"/>
                </a:solidFill>
              </a:rPr>
              <a:t> is released by all </a:t>
            </a:r>
            <a:r>
              <a:rPr lang="en-US" sz="2800" dirty="0" err="1" smtClean="0">
                <a:solidFill>
                  <a:srgbClr val="000000"/>
                </a:solidFill>
              </a:rPr>
              <a:t>preganglionic</a:t>
            </a:r>
            <a:r>
              <a:rPr lang="en-US" sz="2800" dirty="0" smtClean="0">
                <a:solidFill>
                  <a:srgbClr val="000000"/>
                </a:solidFill>
              </a:rPr>
              <a:t> axons and all parasympathetic postganglionic axons</a:t>
            </a:r>
          </a:p>
          <a:p>
            <a:pPr eaLnBrk="1" hangingPunct="1"/>
            <a:r>
              <a:rPr lang="en-US" sz="2800" b="1" i="1" dirty="0" smtClean="0">
                <a:solidFill>
                  <a:srgbClr val="000000"/>
                </a:solidFill>
              </a:rPr>
              <a:t>Cholinergic fibers</a:t>
            </a:r>
            <a:r>
              <a:rPr lang="en-US" sz="2800" dirty="0" smtClean="0">
                <a:solidFill>
                  <a:srgbClr val="000000"/>
                </a:solidFill>
              </a:rPr>
              <a:t> – </a:t>
            </a:r>
            <a:r>
              <a:rPr lang="en-US" sz="2800" dirty="0" err="1" smtClean="0">
                <a:solidFill>
                  <a:srgbClr val="000000"/>
                </a:solidFill>
              </a:rPr>
              <a:t>ACh</a:t>
            </a:r>
            <a:r>
              <a:rPr lang="en-US" sz="2800" dirty="0" smtClean="0">
                <a:solidFill>
                  <a:srgbClr val="000000"/>
                </a:solidFill>
              </a:rPr>
              <a:t>-releasing fibers </a:t>
            </a:r>
          </a:p>
          <a:p>
            <a:pPr eaLnBrk="1" hangingPunct="1"/>
            <a:r>
              <a:rPr lang="en-US" sz="2800" b="1" i="1" dirty="0" smtClean="0">
                <a:solidFill>
                  <a:srgbClr val="000000"/>
                </a:solidFill>
              </a:rPr>
              <a:t>Adrenergic fibers</a:t>
            </a:r>
            <a:r>
              <a:rPr lang="en-US" sz="2800" dirty="0" smtClean="0">
                <a:solidFill>
                  <a:srgbClr val="000000"/>
                </a:solidFill>
              </a:rPr>
              <a:t> – sympathetic postganglionic axons that release NE </a:t>
            </a:r>
          </a:p>
          <a:p>
            <a:pPr eaLnBrk="1" hangingPunct="1"/>
            <a:r>
              <a:rPr lang="en-US" sz="2800" dirty="0" smtClean="0"/>
              <a:t>Neurotransmitter effects can be excitatory or inhibitory </a:t>
            </a:r>
            <a:r>
              <a:rPr lang="en-US" sz="2800" b="1" i="1" dirty="0" smtClean="0"/>
              <a:t>depending upon the receptor type</a:t>
            </a:r>
            <a:r>
              <a:rPr lang="en-US" sz="2800" dirty="0" smtClean="0"/>
              <a:t> 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Visceral reflex arcs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Same components as somatic reflex arcs only it has a two-neuron motor chain</a:t>
            </a:r>
          </a:p>
          <a:p>
            <a:pPr lvl="1" eaLnBrk="1" hangingPunct="1"/>
            <a:r>
              <a:rPr lang="en-US" dirty="0" smtClean="0"/>
              <a:t>Receptor, sensory neuron, integration center, motor neuron (2), </a:t>
            </a:r>
            <a:r>
              <a:rPr lang="en-US" dirty="0" err="1" smtClean="0"/>
              <a:t>effector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3" descr="1611VisceralReflex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752600"/>
            <a:ext cx="4394159" cy="3581400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Effects of Drugs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Atropine</a:t>
            </a:r>
            <a:r>
              <a:rPr lang="en-US" sz="2800" dirty="0" smtClean="0">
                <a:solidFill>
                  <a:srgbClr val="000000"/>
                </a:solidFill>
              </a:rPr>
              <a:t> – blocks parasympathetic effects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000000"/>
                </a:solidFill>
              </a:rPr>
              <a:t>Neostigmine</a:t>
            </a:r>
            <a:r>
              <a:rPr lang="en-US" sz="2800" dirty="0" smtClean="0">
                <a:solidFill>
                  <a:srgbClr val="000000"/>
                </a:solidFill>
              </a:rPr>
              <a:t> – inhibits </a:t>
            </a:r>
            <a:r>
              <a:rPr lang="en-US" sz="2800" dirty="0" err="1" smtClean="0">
                <a:solidFill>
                  <a:srgbClr val="000000"/>
                </a:solidFill>
              </a:rPr>
              <a:t>acetylcholinesterase</a:t>
            </a:r>
            <a:r>
              <a:rPr lang="en-US" sz="2800" dirty="0" smtClean="0">
                <a:solidFill>
                  <a:srgbClr val="000000"/>
                </a:solidFill>
              </a:rPr>
              <a:t> and is used to treat myasthenia gravis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000000"/>
                </a:solidFill>
              </a:rPr>
              <a:t>Tricyclic</a:t>
            </a:r>
            <a:r>
              <a:rPr lang="en-US" sz="2800" b="1" dirty="0" smtClean="0">
                <a:solidFill>
                  <a:srgbClr val="000000"/>
                </a:solidFill>
              </a:rPr>
              <a:t> antidepressants</a:t>
            </a:r>
            <a:r>
              <a:rPr lang="en-US" sz="2800" dirty="0" smtClean="0">
                <a:solidFill>
                  <a:srgbClr val="000000"/>
                </a:solidFill>
              </a:rPr>
              <a:t> – prolong the activity of NE on postsynaptic membranes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Over-the-counter drugs for colds, allergies, and nasal congestion</a:t>
            </a:r>
            <a:r>
              <a:rPr lang="en-US" sz="2800" dirty="0" smtClean="0">
                <a:solidFill>
                  <a:srgbClr val="000000"/>
                </a:solidFill>
              </a:rPr>
              <a:t> – stimulate 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US" sz="2800" dirty="0" smtClean="0">
                <a:solidFill>
                  <a:srgbClr val="000000"/>
                </a:solidFill>
              </a:rPr>
              <a:t>-adrenergic receptors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Beta-blockers</a:t>
            </a:r>
            <a:r>
              <a:rPr lang="en-US" sz="2800" dirty="0" smtClean="0"/>
              <a:t> – attach mainly to </a:t>
            </a:r>
            <a:r>
              <a:rPr lang="en-US" sz="2800" dirty="0" smtClean="0">
                <a:sym typeface="Symbol" pitchFamily="18" charset="2"/>
              </a:rPr>
              <a:t>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receptors and reduce heart rate and prevent arrhythmias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ontent Placeholder 5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602163"/>
          </a:xfrm>
        </p:spPr>
        <p:txBody>
          <a:bodyPr/>
          <a:lstStyle/>
          <a:p>
            <a:pPr algn="ctr">
              <a:buNone/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0600" y="2136338"/>
            <a:ext cx="69427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TERIMA KASIH </a:t>
            </a:r>
          </a:p>
          <a:p>
            <a:pPr algn="ctr">
              <a:buNone/>
            </a:pP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&amp; </a:t>
            </a:r>
          </a:p>
          <a:p>
            <a:pPr algn="ctr">
              <a:buNone/>
            </a:pP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SELAMAT BELAJAR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Autonomic Nervous System</a:t>
            </a:r>
          </a:p>
        </p:txBody>
      </p:sp>
      <p:pic>
        <p:nvPicPr>
          <p:cNvPr id="5" name="Picture 5" descr="ha5lf1401_a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b="5153"/>
          <a:stretch>
            <a:fillRect/>
          </a:stretch>
        </p:blipFill>
        <p:spPr>
          <a:xfrm>
            <a:off x="2112818" y="1524000"/>
            <a:ext cx="4918363" cy="46021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+mn-lt"/>
                <a:cs typeface="Arial" pitchFamily="34" charset="0"/>
              </a:rPr>
              <a:t>Comparison of Somatic and Autonomic Systems</a:t>
            </a:r>
            <a:endParaRPr lang="en-US" sz="3200" dirty="0" smtClean="0">
              <a:latin typeface="+mn-lt"/>
              <a:cs typeface="Arial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021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Effectors (Targets)</a:t>
            </a:r>
          </a:p>
          <a:p>
            <a:pPr lvl="1" eaLnBrk="1" hangingPunct="1"/>
            <a:r>
              <a:rPr lang="en-US" sz="2400" b="1" i="1" dirty="0" smtClean="0"/>
              <a:t>Somatic</a:t>
            </a:r>
            <a:r>
              <a:rPr lang="en-US" sz="2400" dirty="0" smtClean="0"/>
              <a:t> = skeletal muscle</a:t>
            </a:r>
          </a:p>
          <a:p>
            <a:pPr lvl="1" eaLnBrk="1" hangingPunct="1"/>
            <a:r>
              <a:rPr lang="en-US" sz="2400" b="1" i="1" dirty="0" smtClean="0"/>
              <a:t>Autonomic</a:t>
            </a:r>
            <a:r>
              <a:rPr lang="en-US" sz="2400" dirty="0" smtClean="0"/>
              <a:t> = smooth/cardiac muscle &amp; glands</a:t>
            </a:r>
          </a:p>
          <a:p>
            <a:pPr eaLnBrk="1" hangingPunct="1"/>
            <a:r>
              <a:rPr lang="en-US" sz="2800" dirty="0" smtClean="0"/>
              <a:t>Efferent pathways</a:t>
            </a:r>
          </a:p>
          <a:p>
            <a:pPr lvl="1" eaLnBrk="1" hangingPunct="1"/>
            <a:r>
              <a:rPr lang="en-US" sz="2400" b="1" dirty="0" smtClean="0"/>
              <a:t>Somatic</a:t>
            </a:r>
            <a:r>
              <a:rPr lang="en-US" sz="2400" dirty="0" smtClean="0"/>
              <a:t> = no ganglia; </a:t>
            </a:r>
            <a:r>
              <a:rPr lang="en-US" sz="2400" dirty="0" err="1" smtClean="0"/>
              <a:t>myelinated</a:t>
            </a:r>
            <a:r>
              <a:rPr lang="en-US" sz="2400" dirty="0" smtClean="0"/>
              <a:t> axon from ventral horn of cord all the way to </a:t>
            </a:r>
            <a:r>
              <a:rPr lang="en-US" sz="2400" dirty="0" err="1" smtClean="0"/>
              <a:t>effector</a:t>
            </a:r>
            <a:endParaRPr lang="en-US" sz="2400" dirty="0" smtClean="0"/>
          </a:p>
          <a:p>
            <a:pPr lvl="1" eaLnBrk="1" hangingPunct="1"/>
            <a:r>
              <a:rPr lang="en-US" sz="2400" b="1" dirty="0" smtClean="0"/>
              <a:t>Autonomic </a:t>
            </a:r>
            <a:r>
              <a:rPr lang="en-US" sz="2400" dirty="0" smtClean="0"/>
              <a:t>= 2 neuron pathway; first is </a:t>
            </a:r>
            <a:r>
              <a:rPr lang="en-US" sz="2400" i="1" u="sng" dirty="0" err="1" smtClean="0"/>
              <a:t>preganglionic</a:t>
            </a:r>
            <a:r>
              <a:rPr lang="en-US" sz="2400" dirty="0" smtClean="0"/>
              <a:t> and body resides in brain/S.C.;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is </a:t>
            </a:r>
            <a:r>
              <a:rPr lang="en-US" sz="2400" i="1" u="sng" dirty="0" smtClean="0"/>
              <a:t>postganglionic</a:t>
            </a:r>
            <a:r>
              <a:rPr lang="en-US" sz="2400" dirty="0" smtClean="0"/>
              <a:t> and body resides in autonomic ganglion</a:t>
            </a:r>
          </a:p>
          <a:p>
            <a:pPr lvl="2" eaLnBrk="1" hangingPunct="1"/>
            <a:r>
              <a:rPr lang="en-US" sz="2000" dirty="0" err="1" smtClean="0"/>
              <a:t>Pre’s</a:t>
            </a:r>
            <a:r>
              <a:rPr lang="en-US" sz="2000" dirty="0" smtClean="0"/>
              <a:t> are lightly </a:t>
            </a:r>
            <a:r>
              <a:rPr lang="en-US" sz="2000" dirty="0" err="1" smtClean="0"/>
              <a:t>myelinated</a:t>
            </a:r>
            <a:r>
              <a:rPr lang="en-US" sz="2000" dirty="0" smtClean="0"/>
              <a:t>; post’s are </a:t>
            </a:r>
            <a:r>
              <a:rPr lang="en-US" sz="2000" dirty="0" err="1" smtClean="0"/>
              <a:t>unmyelinated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SNS = short pre/long post </a:t>
            </a:r>
            <a:r>
              <a:rPr lang="en-US" sz="2000" dirty="0" err="1" smtClean="0"/>
              <a:t>ganglionic</a:t>
            </a:r>
            <a:r>
              <a:rPr lang="en-US" sz="2000" dirty="0" smtClean="0"/>
              <a:t> axon</a:t>
            </a:r>
          </a:p>
          <a:p>
            <a:pPr lvl="2" eaLnBrk="1" hangingPunct="1"/>
            <a:r>
              <a:rPr lang="en-US" sz="2000" dirty="0" err="1" smtClean="0"/>
              <a:t>PsNS</a:t>
            </a:r>
            <a:r>
              <a:rPr lang="en-US" sz="2000" dirty="0" smtClean="0"/>
              <a:t> = long pre/short post </a:t>
            </a:r>
            <a:r>
              <a:rPr lang="en-US" sz="2000" dirty="0" err="1" smtClean="0"/>
              <a:t>ganglionic</a:t>
            </a:r>
            <a:r>
              <a:rPr lang="en-US" sz="2000" dirty="0" smtClean="0"/>
              <a:t> axon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cs typeface="Arial" pitchFamily="34" charset="0"/>
              </a:rPr>
              <a:t>Comparison of Somatic and Autonomic Systems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Content Placeholder 3" descr="1602_OrgSomatAutoNerSys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15535" y="1524000"/>
            <a:ext cx="6112930" cy="4602163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Neurotransmitters 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dirty="0" smtClean="0"/>
              <a:t>Somatic = all motor  neurons release ACH which is always stimulatory</a:t>
            </a:r>
          </a:p>
          <a:p>
            <a:pPr eaLnBrk="1" hangingPunct="1"/>
            <a:r>
              <a:rPr lang="en-US" dirty="0" smtClean="0"/>
              <a:t>Visceral = ACH &amp; </a:t>
            </a:r>
            <a:r>
              <a:rPr lang="en-US" dirty="0" err="1" smtClean="0"/>
              <a:t>norepinephrine</a:t>
            </a:r>
            <a:endParaRPr lang="en-US" dirty="0" smtClean="0"/>
          </a:p>
          <a:p>
            <a:pPr lvl="1" eaLnBrk="1" hangingPunct="1"/>
            <a:r>
              <a:rPr lang="en-US" b="1" i="1" dirty="0" smtClean="0"/>
              <a:t>All </a:t>
            </a:r>
            <a:r>
              <a:rPr lang="en-US" b="1" u="sng" dirty="0" err="1" smtClean="0"/>
              <a:t>pre</a:t>
            </a:r>
            <a:r>
              <a:rPr lang="en-US" u="sng" dirty="0" err="1" smtClean="0"/>
              <a:t>ganglionic</a:t>
            </a:r>
            <a:r>
              <a:rPr lang="en-US" dirty="0" smtClean="0"/>
              <a:t> fibers release ACH</a:t>
            </a:r>
          </a:p>
          <a:p>
            <a:pPr lvl="1" eaLnBrk="1" hangingPunct="1"/>
            <a:r>
              <a:rPr lang="en-US" b="1" i="1" dirty="0" smtClean="0"/>
              <a:t>All</a:t>
            </a:r>
            <a:r>
              <a:rPr lang="en-US" dirty="0" smtClean="0"/>
              <a:t> </a:t>
            </a:r>
            <a:r>
              <a:rPr lang="en-US" b="1" u="sng" dirty="0" smtClean="0"/>
              <a:t>post</a:t>
            </a:r>
            <a:r>
              <a:rPr lang="en-US" u="sng" dirty="0" smtClean="0"/>
              <a:t>ganglionic</a:t>
            </a:r>
            <a:r>
              <a:rPr lang="en-US" dirty="0" smtClean="0"/>
              <a:t> </a:t>
            </a:r>
            <a:r>
              <a:rPr lang="en-US" b="1" dirty="0" err="1" smtClean="0"/>
              <a:t>PsNS</a:t>
            </a:r>
            <a:r>
              <a:rPr lang="en-US" dirty="0" smtClean="0"/>
              <a:t> fibers release ACH</a:t>
            </a:r>
          </a:p>
          <a:p>
            <a:pPr lvl="1" eaLnBrk="1" hangingPunct="1"/>
            <a:r>
              <a:rPr lang="en-US" dirty="0" smtClean="0"/>
              <a:t>Most postganglionic SNS fibers release </a:t>
            </a:r>
            <a:r>
              <a:rPr lang="en-US" dirty="0" err="1" smtClean="0"/>
              <a:t>norepinephrine</a:t>
            </a:r>
            <a:endParaRPr lang="en-US" dirty="0" smtClean="0"/>
          </a:p>
          <a:p>
            <a:pPr lvl="1" algn="ctr" eaLnBrk="1" hangingPunct="1">
              <a:buNone/>
            </a:pPr>
            <a:r>
              <a:rPr lang="en-US" b="1" i="1" dirty="0" smtClean="0"/>
              <a:t>Can be stimulatory or inhibitory based on receptor types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Comparison of Somatic and Autonomic Systems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Content Placeholder 4" descr="1609SumAnaDifSymParaDiv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063" r="2042" b="6039"/>
          <a:stretch>
            <a:fillRect/>
          </a:stretch>
        </p:blipFill>
        <p:spPr bwMode="auto">
          <a:xfrm>
            <a:off x="1895398" y="1524000"/>
            <a:ext cx="5353204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Divisions of the ANS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Sympathetic NS</a:t>
            </a:r>
          </a:p>
          <a:p>
            <a:pPr eaLnBrk="1" hangingPunct="1"/>
            <a:r>
              <a:rPr lang="en-US" dirty="0" err="1" smtClean="0"/>
              <a:t>Parasymathetic</a:t>
            </a:r>
            <a:r>
              <a:rPr lang="en-US" dirty="0" smtClean="0"/>
              <a:t> 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Dual </a:t>
            </a:r>
            <a:r>
              <a:rPr lang="en-US" dirty="0" err="1" smtClean="0"/>
              <a:t>innervation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Opposing effects on the same organ</a:t>
            </a:r>
          </a:p>
          <a:p>
            <a:pPr eaLnBrk="1" hangingPunct="1"/>
            <a:r>
              <a:rPr lang="en-US" dirty="0" smtClean="0"/>
              <a:t>SNS is usually stimulatory (fight or flight)</a:t>
            </a:r>
          </a:p>
          <a:p>
            <a:pPr eaLnBrk="1" hangingPunct="1"/>
            <a:r>
              <a:rPr lang="en-US" dirty="0" err="1" smtClean="0"/>
              <a:t>PsNS</a:t>
            </a:r>
            <a:r>
              <a:rPr lang="en-US" dirty="0" smtClean="0"/>
              <a:t> is usually inhibitory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Sympathetic nervous system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The sympathetic division is the </a:t>
            </a:r>
            <a:r>
              <a:rPr lang="en-US" sz="2400" b="1" i="1" dirty="0" smtClean="0">
                <a:solidFill>
                  <a:srgbClr val="000000"/>
                </a:solidFill>
              </a:rPr>
              <a:t>“fight-or-flight”</a:t>
            </a:r>
            <a:r>
              <a:rPr lang="en-US" sz="2400" dirty="0" smtClean="0">
                <a:solidFill>
                  <a:srgbClr val="000000"/>
                </a:solidFill>
              </a:rPr>
              <a:t>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Involves </a:t>
            </a:r>
            <a:r>
              <a:rPr lang="en-US" sz="2400" b="1" dirty="0" smtClean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 activities – exercise, excitement, emergency, and embarrassment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Non-essential activities are dampened (GI/urinary)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Promotes adjustments during exercise – blood flow to organs is reduced, flow to muscles is increased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Its activity is illustrated by a person who is threatened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Heart rate increases, and breathing is rapid and deep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The skin is cold and sweaty, and the pupils dilate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Bronchioles dilate…increasing ventilation, delivering more oxygen to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Constriction of visceral &amp;  </a:t>
            </a:r>
            <a:r>
              <a:rPr lang="en-US" sz="2000" dirty="0" err="1" smtClean="0"/>
              <a:t>cutaneous</a:t>
            </a:r>
            <a:r>
              <a:rPr lang="en-US" sz="2000" dirty="0" smtClean="0"/>
              <a:t>  </a:t>
            </a:r>
            <a:r>
              <a:rPr lang="en-US" sz="2000" dirty="0" err="1" smtClean="0"/>
              <a:t>bv’s</a:t>
            </a:r>
            <a:r>
              <a:rPr lang="en-US" sz="2000" dirty="0" smtClean="0"/>
              <a:t> (blood is shunted to skeletal mm)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Liver releases more glucose into blood to provide more readily avail. 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Targets </a:t>
            </a:r>
            <a:r>
              <a:rPr lang="en-US" sz="2000" dirty="0" err="1" smtClean="0"/>
              <a:t>adipocytes</a:t>
            </a:r>
            <a:r>
              <a:rPr lang="en-US" sz="2000" dirty="0" smtClean="0"/>
              <a:t> for </a:t>
            </a:r>
            <a:r>
              <a:rPr lang="en-US" sz="2000" dirty="0" err="1" smtClean="0"/>
              <a:t>lipolysis</a:t>
            </a:r>
            <a:endParaRPr lang="en-US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1257</Words>
  <Application>Microsoft Office PowerPoint</Application>
  <PresentationFormat>On-screen Show (4:3)</PresentationFormat>
  <Paragraphs>189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KEMAMPUAN AKHIR YANG DIHARAPKAN</vt:lpstr>
      <vt:lpstr>Autonomic Nervous System</vt:lpstr>
      <vt:lpstr>Comparison of Somatic and Autonomic Systems</vt:lpstr>
      <vt:lpstr>Comparison of Somatic and Autonomic Systems</vt:lpstr>
      <vt:lpstr>Neurotransmitters </vt:lpstr>
      <vt:lpstr>Comparison of Somatic and Autonomic Systems</vt:lpstr>
      <vt:lpstr>Divisions of the ANS</vt:lpstr>
      <vt:lpstr>Sympathetic nervous system</vt:lpstr>
      <vt:lpstr>Sympathetic nervous system</vt:lpstr>
      <vt:lpstr>Sympathetic trunk (chain)</vt:lpstr>
      <vt:lpstr>Preganglionic options upon entering sympathetic ganglion</vt:lpstr>
      <vt:lpstr>Sympathetic pathways to the head</vt:lpstr>
      <vt:lpstr>Sympathetic pathways to the thorax</vt:lpstr>
      <vt:lpstr>Pathways with Synapses in Collateral Ganglia</vt:lpstr>
      <vt:lpstr>Sympathetic pathways to the abdomen</vt:lpstr>
      <vt:lpstr>Sympathetic pathways to the pelvis</vt:lpstr>
      <vt:lpstr>Adrenal medulla</vt:lpstr>
      <vt:lpstr>Parasympathetic nervous system</vt:lpstr>
      <vt:lpstr>Parasympathetic nervous system</vt:lpstr>
      <vt:lpstr>PowerPoint Presentation</vt:lpstr>
      <vt:lpstr>Parasympathetic division of ANS</vt:lpstr>
      <vt:lpstr>Anatomy of ANS</vt:lpstr>
      <vt:lpstr>Neurotransmitters and Receptors</vt:lpstr>
      <vt:lpstr>Visceral reflex arcs</vt:lpstr>
      <vt:lpstr>Effects of Drugs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abdul chalik meidian</cp:lastModifiedBy>
  <cp:revision>210</cp:revision>
  <dcterms:created xsi:type="dcterms:W3CDTF">2010-08-24T06:47:44Z</dcterms:created>
  <dcterms:modified xsi:type="dcterms:W3CDTF">2018-01-25T16:47:52Z</dcterms:modified>
</cp:coreProperties>
</file>