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6" r:id="rId2"/>
    <p:sldId id="335" r:id="rId3"/>
    <p:sldId id="365" r:id="rId4"/>
    <p:sldId id="366" r:id="rId5"/>
    <p:sldId id="368" r:id="rId6"/>
    <p:sldId id="367" r:id="rId7"/>
    <p:sldId id="369" r:id="rId8"/>
    <p:sldId id="370" r:id="rId9"/>
    <p:sldId id="380" r:id="rId10"/>
    <p:sldId id="371" r:id="rId11"/>
    <p:sldId id="372" r:id="rId12"/>
    <p:sldId id="374" r:id="rId13"/>
    <p:sldId id="379" r:id="rId14"/>
    <p:sldId id="375" r:id="rId15"/>
    <p:sldId id="377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6" r:id="rId29"/>
    <p:sldId id="395" r:id="rId30"/>
    <p:sldId id="397" r:id="rId31"/>
    <p:sldId id="382" r:id="rId32"/>
    <p:sldId id="37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52" d="100"/>
          <a:sy n="52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0B587C-CFD3-45FF-9C9A-1BD69C457824}" type="datetimeFigureOut">
              <a:rPr lang="id-ID"/>
              <a:pPr>
                <a:defRPr/>
              </a:pPr>
              <a:t>25/01/2018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0476F-DA9D-4FBC-8B03-E0C9FB78627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3749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326AA-AF00-47C6-8901-A17B20EC38B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F959-3B03-4BA3-82F8-BCA3F5AA98F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C3A34-9F20-45B3-B69E-F027C93268BE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3AE2DE-CD84-4ECE-8F7D-E6CEBFFD924A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219E4-DC35-42B2-BAB1-EE81C2F842AB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46ED7-BE80-45BB-B0B3-0B9D9A6C4136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D074B-A2AF-4F79-B711-98CD1F65779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5B26F-F175-47E6-A642-12C578E7FA81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08ED19-2581-4F0C-9E87-3A69FF58EFA1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9165F-9BC0-40D2-9B92-3FDD9E71F5FF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81275-CC9A-4BAA-8CE9-ACE23927AFE3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7ACBC2-BDF9-4669-ADD5-50AA50FF6B33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FFAA7D-EE41-42B8-B641-17865A6CB67C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BD984-00D0-44C7-8608-21909894D70B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7E3B-6D2C-4209-B680-0779886E44D2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62F5-4FB2-4A9B-85D3-2FA1866B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76CB-9694-4A6C-B4B7-7AFE625D726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52DB-88D1-4C5A-A02C-25D55532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DEE5B-886B-4C17-9436-DD5BA167BBD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A3C7-E086-4488-8AFD-28B162032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A60B4-A63C-4708-982A-9F2F50414CE6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2675-4147-436A-BE1B-7D911AD21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5602-EAF5-4E87-B7F1-CC2A6CF11E7E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DB22-8CD2-4E0E-95F4-75CDBB61E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EF62-DD1A-4A2C-802B-B06083C65A49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7A0D-77DD-4A29-889E-F64D8C802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966-B46D-4FD9-B7D9-E01ED66EA735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CC86-7425-403D-A1FE-F613601BB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0D17-C220-4E7D-9065-A00BB639AF46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AC39-AEC0-4A98-9BC7-EE0EC20F9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89C1-74F9-4254-AE3D-CD0B0AF39832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EEDDC-1B23-46C5-8D4E-DF68EC9DD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DCED-CEF7-4F9A-9753-094861FCF2E9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98496-33FE-495B-9B8B-EF54F2CFB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72FB-F992-48EC-B284-22327102B614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145F6-F701-471D-9554-5573649B1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9DD38F-90F2-42B8-8302-38BD40A3193B}" type="datetime1">
              <a:rPr lang="en-US"/>
              <a:pPr>
                <a:defRPr/>
              </a:pPr>
              <a:t>25-Jan-18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7A5E66-F14D-477A-8207-4B43CF76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kboon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657600"/>
            <a:ext cx="5638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COGNITIVE, </a:t>
            </a:r>
            <a:r>
              <a:rPr lang="en-US" sz="2000" b="1" dirty="0" smtClean="0">
                <a:solidFill>
                  <a:schemeClr val="bg1"/>
                </a:solidFill>
              </a:rPr>
              <a:t>LEARNING and MEMORI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PERTEMUAN </a:t>
            </a:r>
            <a:r>
              <a:rPr lang="en-US" sz="2000" b="1" dirty="0" err="1" smtClean="0">
                <a:solidFill>
                  <a:schemeClr val="bg1"/>
                </a:solidFill>
              </a:rPr>
              <a:t>ke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12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smtClean="0">
                <a:solidFill>
                  <a:schemeClr val="bg1"/>
                </a:solidFill>
              </a:rPr>
              <a:t>ABDUL CHALIK MEIDIAN &amp; JERRY </a:t>
            </a:r>
            <a:r>
              <a:rPr lang="en-US" sz="2000" b="1" dirty="0" smtClean="0">
                <a:solidFill>
                  <a:schemeClr val="bg1"/>
                </a:solidFill>
              </a:rPr>
              <a:t>MARATIS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FAKULTAS FISIOTERAPI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Short Term </a:t>
            </a:r>
            <a:r>
              <a:rPr lang="en-US" sz="3200" dirty="0" err="1" smtClean="0">
                <a:latin typeface="Arial" charset="0"/>
                <a:cs typeface="Arial" charset="0"/>
              </a:rPr>
              <a:t>Memori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dirty="0" smtClean="0"/>
              <a:t>Memory </a:t>
            </a:r>
            <a:r>
              <a:rPr lang="en-US" dirty="0" err="1" smtClean="0"/>
              <a:t>sensorik</a:t>
            </a:r>
            <a:endParaRPr lang="en-US" dirty="0" smtClean="0"/>
          </a:p>
          <a:p>
            <a:pPr lvl="1"/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kesadaran</a:t>
            </a:r>
            <a:r>
              <a:rPr lang="en-US" sz="3200" dirty="0" smtClean="0"/>
              <a:t> </a:t>
            </a:r>
            <a:r>
              <a:rPr lang="en-US" sz="3200" dirty="0" err="1" smtClean="0"/>
              <a:t>sensorik</a:t>
            </a:r>
            <a:r>
              <a:rPr lang="en-US" sz="3200" dirty="0" smtClean="0"/>
              <a:t> (</a:t>
            </a:r>
            <a:r>
              <a:rPr lang="en-US" sz="3200" dirty="0" err="1" smtClean="0"/>
              <a:t>dominan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visual, </a:t>
            </a:r>
            <a:r>
              <a:rPr lang="en-US" sz="3200" dirty="0" err="1" smtClean="0"/>
              <a:t>auditori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err="1" smtClean="0"/>
              <a:t>Kapasitas</a:t>
            </a:r>
            <a:r>
              <a:rPr lang="en-US" sz="3200" dirty="0" smtClean="0"/>
              <a:t> </a:t>
            </a:r>
            <a:r>
              <a:rPr lang="en-US" sz="3200" dirty="0" err="1" smtClean="0"/>
              <a:t>penyimpanan</a:t>
            </a:r>
            <a:r>
              <a:rPr lang="en-US" sz="3200" dirty="0" smtClean="0"/>
              <a:t> </a:t>
            </a:r>
            <a:r>
              <a:rPr lang="en-US" sz="3200" dirty="0" err="1" smtClean="0"/>
              <a:t>terbatas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cepat</a:t>
            </a:r>
            <a:r>
              <a:rPr lang="en-US" sz="3200" dirty="0" smtClean="0"/>
              <a:t> </a:t>
            </a:r>
            <a:r>
              <a:rPr lang="en-US" sz="3200" dirty="0" err="1" smtClean="0"/>
              <a:t>terlupakan</a:t>
            </a:r>
            <a:r>
              <a:rPr lang="en-US" sz="3200" dirty="0" smtClean="0"/>
              <a:t> (</a:t>
            </a:r>
            <a:r>
              <a:rPr lang="en-US" sz="3200" dirty="0" err="1" smtClean="0"/>
              <a:t>detik-menit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pengulangan</a:t>
            </a:r>
            <a:r>
              <a:rPr lang="en-US" sz="3200" dirty="0" smtClean="0"/>
              <a:t> (rehearsal)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belajar</a:t>
            </a:r>
            <a:r>
              <a:rPr lang="en-US" sz="3200" dirty="0" smtClean="0"/>
              <a:t> </a:t>
            </a:r>
            <a:r>
              <a:rPr lang="en-US" sz="3200" dirty="0" err="1" smtClean="0"/>
              <a:t>bermakna</a:t>
            </a:r>
            <a:r>
              <a:rPr lang="en-US" sz="3200" dirty="0" smtClean="0"/>
              <a:t> (meaningful learning)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masuk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memori</a:t>
            </a:r>
            <a:r>
              <a:rPr lang="en-US" sz="3200" dirty="0" smtClean="0"/>
              <a:t> </a:t>
            </a:r>
            <a:r>
              <a:rPr lang="en-US" sz="3200" dirty="0" err="1" smtClean="0"/>
              <a:t>pendek</a:t>
            </a:r>
            <a:r>
              <a:rPr lang="en-US" dirty="0" smtClean="0"/>
              <a:t> 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Short-Term Memory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43484" y="1524000"/>
            <a:ext cx="4657032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0" name="Picture 10" descr="3d_human_brain"/>
          <p:cNvPicPr>
            <a:picLocks noChangeAspect="1" noChangeArrowheads="1"/>
          </p:cNvPicPr>
          <p:nvPr/>
        </p:nvPicPr>
        <p:blipFill>
          <a:blip r:embed="rId2"/>
          <a:srcRect l="2000" t="3500" r="2000" b="7187"/>
          <a:stretch>
            <a:fillRect/>
          </a:stretch>
        </p:blipFill>
        <p:spPr bwMode="auto">
          <a:xfrm>
            <a:off x="1371600" y="2971800"/>
            <a:ext cx="1828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90725" y="274638"/>
            <a:ext cx="7029450" cy="1096962"/>
          </a:xfrm>
        </p:spPr>
        <p:txBody>
          <a:bodyPr/>
          <a:lstStyle/>
          <a:p>
            <a:r>
              <a:rPr lang="id-ID" dirty="0" smtClean="0">
                <a:latin typeface="Arial Black" pitchFamily="34" charset="0"/>
              </a:rPr>
              <a:t>K</a:t>
            </a:r>
            <a:r>
              <a:rPr lang="en-US" dirty="0" err="1" smtClean="0">
                <a:latin typeface="Arial Black" pitchFamily="34" charset="0"/>
              </a:rPr>
              <a:t>onsolida</a:t>
            </a:r>
            <a:r>
              <a:rPr lang="id-ID" dirty="0" smtClean="0">
                <a:latin typeface="Arial Black" pitchFamily="34" charset="0"/>
              </a:rPr>
              <a:t>si Memori</a:t>
            </a:r>
            <a:endParaRPr lang="en-US" dirty="0" smtClean="0">
              <a:latin typeface="Arial Black" pitchFamily="34" charset="0"/>
            </a:endParaRP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371600" y="2667000"/>
            <a:ext cx="3810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076325" y="2997200"/>
            <a:ext cx="4572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1778000" y="2438400"/>
            <a:ext cx="2286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838200" y="3429000"/>
            <a:ext cx="609600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3124200" y="3962400"/>
            <a:ext cx="609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AutoShape 12"/>
          <p:cNvSpPr>
            <a:spLocks noChangeArrowheads="1"/>
          </p:cNvSpPr>
          <p:nvPr/>
        </p:nvSpPr>
        <p:spPr bwMode="auto">
          <a:xfrm>
            <a:off x="3733800" y="3073400"/>
            <a:ext cx="1473200" cy="1508125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Short Term</a:t>
            </a:r>
          </a:p>
          <a:p>
            <a:pPr algn="ctr"/>
            <a:r>
              <a:rPr lang="en-US" sz="2000" dirty="0"/>
              <a:t>Memory</a:t>
            </a:r>
          </a:p>
        </p:txBody>
      </p:sp>
      <p:sp>
        <p:nvSpPr>
          <p:cNvPr id="19466" name="AutoShape 13"/>
          <p:cNvSpPr>
            <a:spLocks noChangeArrowheads="1"/>
          </p:cNvSpPr>
          <p:nvPr/>
        </p:nvSpPr>
        <p:spPr bwMode="auto">
          <a:xfrm>
            <a:off x="6705600" y="3505200"/>
            <a:ext cx="1600200" cy="990600"/>
          </a:xfrm>
          <a:prstGeom prst="bevel">
            <a:avLst>
              <a:gd name="adj" fmla="val 12500"/>
            </a:avLst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Long Term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Memory</a:t>
            </a:r>
          </a:p>
        </p:txBody>
      </p:sp>
      <p:sp>
        <p:nvSpPr>
          <p:cNvPr id="19467" name="AutoShape 14"/>
          <p:cNvSpPr>
            <a:spLocks noChangeArrowheads="1"/>
          </p:cNvSpPr>
          <p:nvPr/>
        </p:nvSpPr>
        <p:spPr bwMode="auto">
          <a:xfrm>
            <a:off x="5257800" y="3733800"/>
            <a:ext cx="14478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9433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266" y="0"/>
                </a:moveTo>
                <a:lnTo>
                  <a:pt x="17266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7266" y="16200"/>
                </a:lnTo>
                <a:lnTo>
                  <a:pt x="1726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15"/>
          <p:cNvSpPr>
            <a:spLocks noChangeArrowheads="1"/>
          </p:cNvSpPr>
          <p:nvPr/>
        </p:nvSpPr>
        <p:spPr bwMode="auto">
          <a:xfrm rot="5400000">
            <a:off x="5453063" y="3883025"/>
            <a:ext cx="762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17"/>
          <p:cNvSpPr>
            <a:spLocks noChangeArrowheads="1"/>
          </p:cNvSpPr>
          <p:nvPr/>
        </p:nvSpPr>
        <p:spPr bwMode="auto">
          <a:xfrm>
            <a:off x="914400" y="4581525"/>
            <a:ext cx="8001000" cy="1133475"/>
          </a:xfrm>
          <a:prstGeom prst="notchedRightArrow">
            <a:avLst>
              <a:gd name="adj1" fmla="val 50000"/>
              <a:gd name="adj2" fmla="val 60196"/>
            </a:avLst>
          </a:prstGeom>
          <a:solidFill>
            <a:srgbClr val="FF0000">
              <a:alpha val="3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id-ID">
                <a:latin typeface="Arial Black" pitchFamily="34" charset="0"/>
              </a:rPr>
              <a:t>WAKTU</a:t>
            </a:r>
            <a:endParaRPr lang="en-US">
              <a:latin typeface="Arial Black" pitchFamily="34" charset="0"/>
            </a:endParaRPr>
          </a:p>
        </p:txBody>
      </p:sp>
      <p:sp>
        <p:nvSpPr>
          <p:cNvPr id="19470" name="AutoShape 18"/>
          <p:cNvSpPr>
            <a:spLocks noChangeArrowheads="1"/>
          </p:cNvSpPr>
          <p:nvPr/>
        </p:nvSpPr>
        <p:spPr bwMode="auto">
          <a:xfrm>
            <a:off x="7086600" y="2743200"/>
            <a:ext cx="838200" cy="914400"/>
          </a:xfrm>
          <a:prstGeom prst="upArrow">
            <a:avLst>
              <a:gd name="adj1" fmla="val 50000"/>
              <a:gd name="adj2" fmla="val 27273"/>
            </a:avLst>
          </a:prstGeom>
          <a:gradFill rotWithShape="1">
            <a:gsLst>
              <a:gs pos="0">
                <a:srgbClr val="FF3300"/>
              </a:gs>
              <a:gs pos="100000">
                <a:srgbClr val="0000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6705600" y="19812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MEMOR</a:t>
            </a:r>
            <a:r>
              <a:rPr lang="id-ID"/>
              <a:t>I</a:t>
            </a:r>
            <a:r>
              <a:rPr lang="en-US"/>
              <a:t/>
            </a:r>
            <a:br>
              <a:rPr lang="en-US"/>
            </a:br>
            <a:r>
              <a:rPr lang="en-US"/>
              <a:t>RECALL</a:t>
            </a:r>
          </a:p>
        </p:txBody>
      </p:sp>
      <p:sp>
        <p:nvSpPr>
          <p:cNvPr id="19472" name="WordArt 21"/>
          <p:cNvSpPr>
            <a:spLocks noChangeArrowheads="1" noChangeShapeType="1" noTextEdit="1"/>
          </p:cNvSpPr>
          <p:nvPr/>
        </p:nvSpPr>
        <p:spPr bwMode="auto">
          <a:xfrm rot="-2933465">
            <a:off x="224631" y="2178845"/>
            <a:ext cx="1685925" cy="11985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753508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Sensory Input</a:t>
            </a:r>
          </a:p>
        </p:txBody>
      </p:sp>
      <p:sp>
        <p:nvSpPr>
          <p:cNvPr id="19473" name="Rectangle 23"/>
          <p:cNvSpPr>
            <a:spLocks noChangeArrowheads="1"/>
          </p:cNvSpPr>
          <p:nvPr/>
        </p:nvSpPr>
        <p:spPr bwMode="auto">
          <a:xfrm>
            <a:off x="304800" y="1219200"/>
            <a:ext cx="8305800" cy="76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5292725" y="321310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/>
              <a:t>Konsolidasi Memori</a:t>
            </a:r>
            <a:endParaRPr lang="en-GB"/>
          </a:p>
        </p:txBody>
      </p:sp>
      <p:sp>
        <p:nvSpPr>
          <p:cNvPr id="19475" name="Text Box 16"/>
          <p:cNvSpPr txBox="1">
            <a:spLocks noChangeArrowheads="1"/>
          </p:cNvSpPr>
          <p:nvPr/>
        </p:nvSpPr>
        <p:spPr bwMode="auto">
          <a:xfrm>
            <a:off x="5526088" y="4868863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400"/>
              <a:t>LUPA</a:t>
            </a:r>
            <a:endParaRPr lang="en-US" sz="24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6" grpId="0" animBg="1"/>
      <p:bldP spid="81927" grpId="0" animBg="1"/>
      <p:bldP spid="81928" grpId="0" animBg="1"/>
      <p:bldP spid="819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4213" y="1839913"/>
            <a:ext cx="293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400" dirty="0">
                <a:latin typeface="Impact" pitchFamily="34" charset="0"/>
              </a:rPr>
              <a:t>MEMORI DEKLARATIF</a:t>
            </a:r>
            <a:endParaRPr lang="en-US" sz="2400" dirty="0">
              <a:latin typeface="Impact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0413" y="1839913"/>
            <a:ext cx="350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400">
                <a:latin typeface="Impact" pitchFamily="34" charset="0"/>
              </a:rPr>
              <a:t>MEMORI NON DEKLARATIF</a:t>
            </a:r>
            <a:endParaRPr lang="en-US" sz="2400">
              <a:latin typeface="Impact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90800" y="2667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Episodi</a:t>
            </a:r>
            <a:r>
              <a:rPr lang="id-ID"/>
              <a:t>k</a:t>
            </a:r>
            <a:endParaRPr lang="en-US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267200" y="26670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Priming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4953000" y="3581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</a:t>
            </a:r>
            <a:r>
              <a:rPr lang="id-ID"/>
              <a:t>s</a:t>
            </a:r>
            <a:r>
              <a:rPr lang="en-US"/>
              <a:t>edural</a:t>
            </a: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300788" y="3581400"/>
            <a:ext cx="17668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/>
              <a:t>Pembelajaran Asosiatif</a:t>
            </a:r>
            <a:endParaRPr lang="en-US"/>
          </a:p>
        </p:txBody>
      </p: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5410200" y="2362200"/>
            <a:ext cx="762000" cy="533400"/>
            <a:chOff x="3504" y="1440"/>
            <a:chExt cx="480" cy="336"/>
          </a:xfrm>
        </p:grpSpPr>
        <p:sp>
          <p:nvSpPr>
            <p:cNvPr id="15" name="Line 25"/>
            <p:cNvSpPr>
              <a:spLocks noChangeShapeType="1"/>
            </p:cNvSpPr>
            <p:nvPr/>
          </p:nvSpPr>
          <p:spPr bwMode="auto">
            <a:xfrm>
              <a:off x="3984" y="1440"/>
              <a:ext cx="0" cy="33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 flipH="1">
              <a:off x="3504" y="1776"/>
              <a:ext cx="480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Line 27"/>
          <p:cNvSpPr>
            <a:spLocks noChangeShapeType="1"/>
          </p:cNvSpPr>
          <p:nvPr/>
        </p:nvSpPr>
        <p:spPr bwMode="auto">
          <a:xfrm flipH="1">
            <a:off x="5486400" y="2895600"/>
            <a:ext cx="6858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6172200" y="2895600"/>
            <a:ext cx="762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>
            <a:off x="6172200" y="2895600"/>
            <a:ext cx="7620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46"/>
          <p:cNvGrpSpPr>
            <a:grpSpLocks/>
          </p:cNvGrpSpPr>
          <p:nvPr/>
        </p:nvGrpSpPr>
        <p:grpSpPr bwMode="auto">
          <a:xfrm>
            <a:off x="1524000" y="2362200"/>
            <a:ext cx="533400" cy="533400"/>
            <a:chOff x="1056" y="1440"/>
            <a:chExt cx="336" cy="336"/>
          </a:xfrm>
        </p:grpSpPr>
        <p:sp>
          <p:nvSpPr>
            <p:cNvPr id="21" name="Line 30"/>
            <p:cNvSpPr>
              <a:spLocks noChangeShapeType="1"/>
            </p:cNvSpPr>
            <p:nvPr/>
          </p:nvSpPr>
          <p:spPr bwMode="auto">
            <a:xfrm>
              <a:off x="1392" y="1440"/>
              <a:ext cx="0" cy="33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flipH="1">
              <a:off x="1056" y="1776"/>
              <a:ext cx="336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Line 32"/>
          <p:cNvSpPr>
            <a:spLocks noChangeShapeType="1"/>
          </p:cNvSpPr>
          <p:nvPr/>
        </p:nvSpPr>
        <p:spPr bwMode="auto">
          <a:xfrm>
            <a:off x="2057400" y="2895600"/>
            <a:ext cx="533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914400" y="30480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35"/>
          <p:cNvSpPr>
            <a:spLocks noChangeShapeType="1"/>
          </p:cNvSpPr>
          <p:nvPr/>
        </p:nvSpPr>
        <p:spPr bwMode="auto">
          <a:xfrm>
            <a:off x="3048000" y="31242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>
            <a:off x="4495800" y="31242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7"/>
          <p:cNvSpPr>
            <a:spLocks noChangeShapeType="1"/>
          </p:cNvSpPr>
          <p:nvPr/>
        </p:nvSpPr>
        <p:spPr bwMode="auto">
          <a:xfrm>
            <a:off x="5715000" y="3886200"/>
            <a:ext cx="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7010400" y="42672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8077200" y="3368675"/>
            <a:ext cx="0" cy="22701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62000" y="4953000"/>
            <a:ext cx="2362200" cy="376238"/>
          </a:xfrm>
          <a:prstGeom prst="rect">
            <a:avLst/>
          </a:prstGeom>
          <a:solidFill>
            <a:srgbClr val="CC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Hipo</a:t>
            </a:r>
            <a:r>
              <a:rPr lang="id-ID">
                <a:solidFill>
                  <a:schemeClr val="bg1"/>
                </a:solidFill>
                <a:latin typeface="Arial Black" pitchFamily="34" charset="0"/>
              </a:rPr>
              <a:t>k</a:t>
            </a: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ampus</a:t>
            </a: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3657600" y="4953000"/>
            <a:ext cx="1600200" cy="346075"/>
          </a:xfrm>
          <a:prstGeom prst="rect">
            <a:avLst/>
          </a:prstGeom>
          <a:solidFill>
            <a:srgbClr val="00CC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 Black" pitchFamily="34" charset="0"/>
              </a:rPr>
              <a:t>Neo</a:t>
            </a:r>
            <a:r>
              <a:rPr lang="id-ID" sz="1600">
                <a:latin typeface="Arial Black" pitchFamily="34" charset="0"/>
              </a:rPr>
              <a:t>k</a:t>
            </a:r>
            <a:r>
              <a:rPr lang="en-US" sz="1600">
                <a:latin typeface="Arial Black" pitchFamily="34" charset="0"/>
              </a:rPr>
              <a:t>orte</a:t>
            </a:r>
            <a:r>
              <a:rPr lang="id-ID" sz="1600">
                <a:latin typeface="Arial Black" pitchFamily="34" charset="0"/>
              </a:rPr>
              <a:t>ks</a:t>
            </a:r>
            <a:endParaRPr lang="en-US" sz="1600">
              <a:latin typeface="Arial Black" pitchFamily="34" charset="0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4953000" y="5638800"/>
            <a:ext cx="1524000" cy="5905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 Black" pitchFamily="34" charset="0"/>
              </a:rPr>
              <a:t>Striatum</a:t>
            </a:r>
            <a:br>
              <a:rPr lang="en-US" sz="1600">
                <a:solidFill>
                  <a:schemeClr val="bg1"/>
                </a:solidFill>
                <a:latin typeface="Arial Black" pitchFamily="34" charset="0"/>
              </a:rPr>
            </a:br>
            <a:r>
              <a:rPr lang="id-ID" sz="1600">
                <a:solidFill>
                  <a:schemeClr val="bg1"/>
                </a:solidFill>
                <a:latin typeface="Arial Black" pitchFamily="34" charset="0"/>
              </a:rPr>
              <a:t>S</a:t>
            </a:r>
            <a:r>
              <a:rPr lang="en-US" sz="1600">
                <a:solidFill>
                  <a:schemeClr val="bg1"/>
                </a:solidFill>
                <a:latin typeface="Arial Black" pitchFamily="34" charset="0"/>
              </a:rPr>
              <a:t>erebelum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6248400" y="4876800"/>
            <a:ext cx="1676400" cy="590550"/>
          </a:xfrm>
          <a:prstGeom prst="rect">
            <a:avLst/>
          </a:prstGeom>
          <a:solidFill>
            <a:srgbClr val="FF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 Black" pitchFamily="34" charset="0"/>
              </a:rPr>
              <a:t>Am</a:t>
            </a:r>
            <a:r>
              <a:rPr lang="id-ID" sz="1600">
                <a:latin typeface="Arial Black" pitchFamily="34" charset="0"/>
              </a:rPr>
              <a:t>i</a:t>
            </a:r>
            <a:r>
              <a:rPr lang="en-US" sz="1600">
                <a:latin typeface="Arial Black" pitchFamily="34" charset="0"/>
              </a:rPr>
              <a:t>gdala</a:t>
            </a:r>
            <a:br>
              <a:rPr lang="en-US" sz="1600">
                <a:latin typeface="Arial Black" pitchFamily="34" charset="0"/>
              </a:rPr>
            </a:br>
            <a:r>
              <a:rPr lang="id-ID" sz="1600">
                <a:latin typeface="Arial Black" pitchFamily="34" charset="0"/>
              </a:rPr>
              <a:t>S</a:t>
            </a:r>
            <a:r>
              <a:rPr lang="en-US" sz="1600">
                <a:latin typeface="Arial Black" pitchFamily="34" charset="0"/>
              </a:rPr>
              <a:t>erebelum</a:t>
            </a:r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7086600" y="5715000"/>
            <a:ext cx="1676400" cy="5905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Arial Black" pitchFamily="34" charset="0"/>
              </a:rPr>
              <a:t>Reflex</a:t>
            </a:r>
            <a:br>
              <a:rPr lang="en-US" sz="160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1600">
                <a:solidFill>
                  <a:schemeClr val="bg1"/>
                </a:solidFill>
                <a:latin typeface="Arial Black" pitchFamily="34" charset="0"/>
              </a:rPr>
              <a:t>Pathways</a:t>
            </a:r>
          </a:p>
        </p:txBody>
      </p:sp>
      <p:sp>
        <p:nvSpPr>
          <p:cNvPr id="35" name="Rectangle 47"/>
          <p:cNvSpPr>
            <a:spLocks noChangeArrowheads="1"/>
          </p:cNvSpPr>
          <p:nvPr/>
        </p:nvSpPr>
        <p:spPr bwMode="auto">
          <a:xfrm>
            <a:off x="533400" y="1219200"/>
            <a:ext cx="8305800" cy="76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33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TIPE MEMORI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latin typeface="+mn-lt"/>
              </a:rPr>
              <a:t>FUNGSI EKSEKUTIF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Blip>
                <a:blip r:embed="rId4"/>
              </a:buBlip>
            </a:pPr>
            <a:r>
              <a:rPr lang="id-ID" dirty="0" smtClean="0"/>
              <a:t>Kesadaran diri</a:t>
            </a:r>
          </a:p>
          <a:p>
            <a:pPr eaLnBrk="1" hangingPunct="1">
              <a:lnSpc>
                <a:spcPct val="90000"/>
              </a:lnSpc>
              <a:buBlip>
                <a:blip r:embed="rId4"/>
              </a:buBlip>
            </a:pPr>
            <a:r>
              <a:rPr lang="id-ID" dirty="0" smtClean="0"/>
              <a:t>Inisiasi</a:t>
            </a:r>
          </a:p>
          <a:p>
            <a:pPr eaLnBrk="1" hangingPunct="1">
              <a:lnSpc>
                <a:spcPct val="90000"/>
              </a:lnSpc>
              <a:buBlip>
                <a:blip r:embed="rId4"/>
              </a:buBlip>
            </a:pPr>
            <a:r>
              <a:rPr lang="id-ID" dirty="0" smtClean="0"/>
              <a:t>Perencanaan</a:t>
            </a:r>
          </a:p>
          <a:p>
            <a:pPr eaLnBrk="1" hangingPunct="1">
              <a:lnSpc>
                <a:spcPct val="90000"/>
              </a:lnSpc>
              <a:buBlip>
                <a:blip r:embed="rId4"/>
              </a:buBlip>
            </a:pPr>
            <a:r>
              <a:rPr lang="en-US" dirty="0" err="1" smtClean="0"/>
              <a:t>Lanjutan</a:t>
            </a:r>
            <a:endParaRPr lang="id-ID" dirty="0" smtClean="0"/>
          </a:p>
          <a:p>
            <a:pPr eaLnBrk="1" hangingPunct="1">
              <a:lnSpc>
                <a:spcPct val="90000"/>
              </a:lnSpc>
              <a:buBlip>
                <a:blip r:embed="rId4"/>
              </a:buBlip>
            </a:pPr>
            <a:r>
              <a:rPr lang="id-ID" dirty="0" smtClean="0"/>
              <a:t>Pemecahan masalah</a:t>
            </a:r>
          </a:p>
          <a:p>
            <a:pPr eaLnBrk="1" hangingPunct="1">
              <a:lnSpc>
                <a:spcPct val="90000"/>
              </a:lnSpc>
              <a:buBlip>
                <a:blip r:embed="rId4"/>
              </a:buBlip>
            </a:pPr>
            <a:r>
              <a:rPr lang="id-ID" dirty="0" smtClean="0"/>
              <a:t>Penilaian </a:t>
            </a:r>
          </a:p>
          <a:p>
            <a:pPr eaLnBrk="1" hangingPunct="1">
              <a:lnSpc>
                <a:spcPct val="90000"/>
              </a:lnSpc>
              <a:buBlip>
                <a:blip r:embed="rId4"/>
              </a:buBlip>
            </a:pPr>
            <a:r>
              <a:rPr lang="id-ID" dirty="0" smtClean="0"/>
              <a:t>Organisasi</a:t>
            </a:r>
          </a:p>
          <a:p>
            <a:pPr eaLnBrk="1" hangingPunct="1">
              <a:lnSpc>
                <a:spcPct val="90000"/>
              </a:lnSpc>
              <a:buBlip>
                <a:blip r:embed="rId4"/>
              </a:buBlip>
            </a:pPr>
            <a:r>
              <a:rPr lang="id-ID" dirty="0" smtClean="0"/>
              <a:t>Ngatur tujuan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905000"/>
            <a:ext cx="3280159" cy="391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65"/>
            <a:ext cx="8229600" cy="1143000"/>
          </a:xfrm>
        </p:spPr>
        <p:txBody>
          <a:bodyPr/>
          <a:lstStyle/>
          <a:p>
            <a:r>
              <a:rPr lang="en-US" sz="3600" b="1" dirty="0"/>
              <a:t>Learning and memory: basic principles </a:t>
            </a:r>
            <a:r>
              <a:rPr lang="en-US" sz="3600" b="1" dirty="0" smtClean="0"/>
              <a:t>and model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865"/>
            <a:ext cx="9144000" cy="56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06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70"/>
            <a:ext cx="9144000" cy="616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29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5" y="17325"/>
            <a:ext cx="7718066" cy="68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5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9648"/>
            <a:ext cx="7239000" cy="679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8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memahami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keilmuan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Neurosains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indent="4763">
              <a:buFont typeface="+mj-lt"/>
              <a:buAutoNum type="arabicPeriod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Penerapannya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teori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fisioterapi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62012" indent="-514350"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Implementasinya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praktik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kasus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penyakit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bid.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Fisioterapi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62012" indent="-514350">
              <a:buFont typeface="+mj-lt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Aplikasi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pemecahan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masalah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penyakit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pasien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bidang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Ft</a:t>
            </a: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70116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86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" y="762000"/>
            <a:ext cx="9111804" cy="535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70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0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850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9229"/>
            <a:ext cx="9144000" cy="613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50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1418"/>
            <a:ext cx="9144000" cy="497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63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1256015"/>
            <a:ext cx="6219826" cy="557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06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5460"/>
            <a:ext cx="9144000" cy="576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3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5262"/>
            <a:ext cx="6781799" cy="670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08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-1"/>
            <a:ext cx="8850923" cy="684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06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en-US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/>
            </a:r>
            <a:br>
              <a:rPr lang="en-US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</a:br>
            <a:r>
              <a:rPr lang="en-US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Konsep</a:t>
            </a:r>
            <a:r>
              <a:rPr lang="en-US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 </a:t>
            </a:r>
            <a:r>
              <a:rPr lang="en-US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Dasar</a:t>
            </a:r>
            <a:r>
              <a:rPr lang="en-US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 </a:t>
            </a:r>
            <a:r>
              <a:rPr lang="en-US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Organisasi</a:t>
            </a:r>
            <a:r>
              <a:rPr lang="en-US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 </a:t>
            </a:r>
            <a:r>
              <a:rPr lang="en-US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Otak</a:t>
            </a:r>
            <a:r>
              <a:rPr lang="en-US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 </a:t>
            </a:r>
            <a:r>
              <a:rPr lang="en-US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dan</a:t>
            </a:r>
            <a:r>
              <a:rPr lang="en-US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 </a:t>
            </a:r>
            <a:r>
              <a:rPr lang="en-US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</a:rPr>
              <a:t>Fungsi</a:t>
            </a:r>
            <a:r>
              <a:rPr lang="en-US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en-US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360363" indent="-360363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mengkreasi</a:t>
            </a:r>
            <a:r>
              <a:rPr lang="en-US" sz="2800" dirty="0" smtClean="0"/>
              <a:t> </a:t>
            </a:r>
            <a:r>
              <a:rPr lang="en-US" sz="2800" dirty="0" err="1" smtClean="0"/>
              <a:t>representasi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mengrespons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endParaRPr lang="en-US" sz="2800" dirty="0" smtClean="0"/>
          </a:p>
          <a:p>
            <a:pPr marL="360363" indent="-360363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neuron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glia</a:t>
            </a:r>
            <a:endParaRPr lang="en-US" sz="2800" dirty="0" smtClean="0"/>
          </a:p>
          <a:p>
            <a:pPr marL="360363" indent="-360363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dirty="0" smtClean="0"/>
              <a:t>Neuron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unit </a:t>
            </a:r>
            <a:r>
              <a:rPr lang="en-US" sz="2800" dirty="0" err="1" smtClean="0"/>
              <a:t>dasar</a:t>
            </a:r>
            <a:r>
              <a:rPr lang="en-US" sz="2800" dirty="0" smtClean="0"/>
              <a:t> </a:t>
            </a:r>
            <a:r>
              <a:rPr lang="en-US" sz="2800" dirty="0" err="1" smtClean="0"/>
              <a:t>anatomi</a:t>
            </a:r>
            <a:r>
              <a:rPr lang="en-US" sz="2800" dirty="0" smtClean="0"/>
              <a:t>, </a:t>
            </a:r>
            <a:r>
              <a:rPr lang="en-US" sz="2800" dirty="0" err="1" smtClean="0"/>
              <a:t>fisiologi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kognisi</a:t>
            </a:r>
            <a:endParaRPr lang="en-US" sz="2800" dirty="0" smtClean="0"/>
          </a:p>
          <a:p>
            <a:pPr marL="360363" indent="-360363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dirty="0" err="1" smtClean="0"/>
              <a:t>Sinaps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kunci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neuronal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endParaRPr lang="en-US" sz="2800" dirty="0" smtClean="0"/>
          </a:p>
          <a:p>
            <a:pPr marL="360363" indent="-360363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dirty="0" smtClean="0"/>
              <a:t>SSP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multipel</a:t>
            </a:r>
            <a:endParaRPr lang="en-US" sz="2800" dirty="0" smtClean="0"/>
          </a:p>
          <a:p>
            <a:pPr marL="360363" indent="-360363">
              <a:buClr>
                <a:schemeClr val="folHlink"/>
              </a:buClr>
              <a:buFont typeface="Wingdings" pitchFamily="2" charset="2"/>
              <a:buChar char="Ø"/>
            </a:pP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terlokalisasi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menyebar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50800"/>
            <a:ext cx="7239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81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Selzer</a:t>
            </a:r>
            <a:r>
              <a:rPr lang="en-US" dirty="0"/>
              <a:t>, M. E., Clarke, S., Cohen, L. G., Duncan, P. W., Gage, F. H., 2006. Textbook of Neural Repair and Rehabilitation. Vol 1. UK: Cambridge University Press </a:t>
            </a:r>
            <a:endParaRPr lang="en-US" dirty="0" smtClean="0"/>
          </a:p>
          <a:p>
            <a:r>
              <a:rPr lang="en-US" dirty="0" err="1" smtClean="0"/>
              <a:t>Jaaskelainen</a:t>
            </a:r>
            <a:r>
              <a:rPr lang="en-US" dirty="0" smtClean="0"/>
              <a:t>, L. P., </a:t>
            </a:r>
            <a:r>
              <a:rPr lang="en-US" dirty="0" err="1" smtClean="0"/>
              <a:t>tt</a:t>
            </a:r>
            <a:r>
              <a:rPr lang="en-US" dirty="0" smtClean="0"/>
              <a:t>, Introduction to Cognitive Neuroscience. </a:t>
            </a:r>
            <a:r>
              <a:rPr lang="en-US" dirty="0" smtClean="0">
                <a:hlinkClick r:id="rId2"/>
              </a:rPr>
              <a:t>www.bookboon.com</a:t>
            </a:r>
            <a:r>
              <a:rPr lang="en-US" dirty="0" smtClean="0"/>
              <a:t>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3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8" name="Rectangle 7"/>
          <p:cNvSpPr/>
          <p:nvPr/>
        </p:nvSpPr>
        <p:spPr>
          <a:xfrm>
            <a:off x="1447800" y="1981200"/>
            <a:ext cx="69427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TERIMA KASIH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&amp;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SELAMAT BELAJAR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  <a:t/>
            </a:r>
            <a:br>
              <a:rPr lang="en-US" sz="32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/>
              </a:rPr>
            </a:br>
            <a:r>
              <a:rPr lang="en-US" sz="3200" b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/>
              </a:rPr>
              <a:t>KOGNISI</a:t>
            </a:r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KOGNISI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id-ID" dirty="0" smtClean="0"/>
              <a:t>Adalah </a:t>
            </a:r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, </a:t>
            </a:r>
            <a:r>
              <a:rPr lang="en-US" dirty="0" err="1" smtClean="0"/>
              <a:t>mengolah</a:t>
            </a:r>
            <a:r>
              <a:rPr lang="en-US" dirty="0" smtClean="0"/>
              <a:t>,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>
              <a:buNone/>
            </a:pP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sv-SE" sz="2200" dirty="0" smtClean="0">
                <a:latin typeface="Arial" charset="0"/>
                <a:cs typeface="Arial" charset="0"/>
              </a:rPr>
              <a:t>K</a:t>
            </a:r>
            <a:r>
              <a:rPr lang="sv-SE" dirty="0" smtClean="0"/>
              <a:t>ognisi merupakan proses mental seperti berfikir, mengingat, memahami, merencanakan dan memilih. Maka kognisi berhubungan dengan aktivitas berfikir, pembuatan konsep dan pertimbangan.</a:t>
            </a:r>
          </a:p>
          <a:p>
            <a:pPr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r>
              <a:rPr lang="en-US" sz="32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Otak</a:t>
            </a:r>
            <a:r>
              <a:rPr lang="en-US" sz="32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en-US" sz="32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Meng-kreasi</a:t>
            </a:r>
            <a:r>
              <a:rPr lang="en-US" sz="32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en-US" sz="32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Representasi</a:t>
            </a:r>
            <a:r>
              <a:rPr lang="en-US" sz="32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en-US" sz="32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Dunia</a:t>
            </a:r>
            <a:r>
              <a:rPr lang="en-US" sz="32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en-US" sz="3200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Luar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61938" indent="-261938">
              <a:lnSpc>
                <a:spcPct val="105000"/>
              </a:lnSpc>
              <a:spcBef>
                <a:spcPct val="25000"/>
              </a:spcBef>
              <a:buClr>
                <a:srgbClr val="00CC00"/>
              </a:buClr>
              <a:buFont typeface="Wingdings" pitchFamily="2" charset="2"/>
              <a:buChar char="q"/>
            </a:pPr>
            <a:r>
              <a:rPr lang="en-US" sz="2800" dirty="0" err="1" smtClean="0"/>
              <a:t>Fungsi</a:t>
            </a:r>
            <a:r>
              <a:rPr lang="en-US" sz="2800" dirty="0" smtClean="0"/>
              <a:t> primer 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endParaRPr lang="en-US" sz="2800" dirty="0" smtClean="0"/>
          </a:p>
          <a:p>
            <a:pPr marL="261938" indent="-261938">
              <a:lnSpc>
                <a:spcPct val="105000"/>
              </a:lnSpc>
              <a:spcBef>
                <a:spcPct val="25000"/>
              </a:spcBef>
              <a:buClr>
                <a:srgbClr val="00CC00"/>
              </a:buClr>
              <a:buFont typeface="Wingdings" pitchFamily="2" charset="2"/>
              <a:buChar char="q"/>
            </a:pPr>
            <a:r>
              <a:rPr lang="en-US" sz="2800" dirty="0" err="1" smtClean="0"/>
              <a:t>Mengkreasi</a:t>
            </a:r>
            <a:r>
              <a:rPr lang="en-US" sz="2800" dirty="0" smtClean="0"/>
              <a:t>  </a:t>
            </a:r>
            <a:r>
              <a:rPr lang="en-US" sz="2800" dirty="0" err="1" smtClean="0"/>
              <a:t>realitas</a:t>
            </a:r>
            <a:r>
              <a:rPr lang="en-US" sz="2800" dirty="0" smtClean="0"/>
              <a:t>  </a:t>
            </a:r>
            <a:r>
              <a:rPr lang="en-US" sz="2800" dirty="0" err="1" smtClean="0"/>
              <a:t>sensorik</a:t>
            </a:r>
            <a:endParaRPr lang="en-US" sz="2800" dirty="0" smtClean="0"/>
          </a:p>
          <a:p>
            <a:pPr marL="261938" indent="-261938">
              <a:lnSpc>
                <a:spcPct val="105000"/>
              </a:lnSpc>
              <a:spcBef>
                <a:spcPct val="25000"/>
              </a:spcBef>
              <a:buClr>
                <a:srgbClr val="00CC00"/>
              </a:buClr>
              <a:buFont typeface="Wingdings" pitchFamily="2" charset="2"/>
              <a:buChar char="q"/>
            </a:pPr>
            <a:r>
              <a:rPr lang="en-US" sz="2800" dirty="0" err="1" smtClean="0"/>
              <a:t>Mengkreasi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integrasi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domain </a:t>
            </a:r>
            <a:r>
              <a:rPr lang="en-US" sz="2800" dirty="0" err="1" smtClean="0"/>
              <a:t>sensorik</a:t>
            </a:r>
            <a:r>
              <a:rPr lang="en-US" sz="2800" dirty="0" smtClean="0"/>
              <a:t>.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pemandu</a:t>
            </a:r>
            <a:r>
              <a:rPr lang="en-US" sz="2800" dirty="0" smtClean="0"/>
              <a:t> </a:t>
            </a:r>
            <a:r>
              <a:rPr lang="en-US" sz="2800" dirty="0" err="1" smtClean="0"/>
              <a:t>perilaku</a:t>
            </a:r>
            <a:endParaRPr lang="en-US" sz="2800" dirty="0" smtClean="0"/>
          </a:p>
          <a:p>
            <a:pPr marL="261938" indent="-261938">
              <a:buNone/>
            </a:pPr>
            <a:r>
              <a:rPr lang="en-US" sz="2800" dirty="0" smtClean="0"/>
              <a:t>  </a:t>
            </a:r>
            <a:r>
              <a:rPr lang="id-ID" sz="2800" dirty="0" smtClean="0"/>
              <a:t>	</a:t>
            </a:r>
            <a:r>
              <a:rPr lang="en-US" sz="2800" dirty="0" err="1" smtClean="0"/>
              <a:t>Misal</a:t>
            </a:r>
            <a:r>
              <a:rPr lang="en-US" sz="2800" dirty="0" smtClean="0"/>
              <a:t> : </a:t>
            </a:r>
            <a:r>
              <a:rPr lang="en-US" sz="2800" dirty="0" err="1" smtClean="0"/>
              <a:t>kehilangan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mengganggu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memutus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 </a:t>
            </a:r>
            <a:r>
              <a:rPr lang="en-US" sz="2800" dirty="0" err="1" smtClean="0"/>
              <a:t>pengertian</a:t>
            </a:r>
            <a:r>
              <a:rPr lang="en-US" sz="2800" dirty="0" smtClean="0"/>
              <a:t> </a:t>
            </a:r>
            <a:r>
              <a:rPr lang="en-US" sz="2800" dirty="0" err="1" smtClean="0"/>
              <a:t>thd</a:t>
            </a:r>
            <a:r>
              <a:rPr lang="en-US" sz="2800" dirty="0" smtClean="0"/>
              <a:t>  </a:t>
            </a:r>
            <a:r>
              <a:rPr lang="en-US" sz="2800" dirty="0" err="1" smtClean="0"/>
              <a:t>pemahaman</a:t>
            </a:r>
            <a:r>
              <a:rPr lang="en-US" sz="2800" dirty="0" smtClean="0"/>
              <a:t> </a:t>
            </a:r>
            <a:r>
              <a:rPr lang="en-US" sz="2800" dirty="0" err="1" smtClean="0"/>
              <a:t>dunia</a:t>
            </a:r>
            <a:endParaRPr lang="id-ID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5400" dirty="0" smtClean="0">
                <a:latin typeface="+mn-lt"/>
                <a:cs typeface="Arial" charset="0"/>
              </a:rPr>
              <a:t>MEMORI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dirty="0" err="1" smtClean="0"/>
              <a:t>Memori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Daya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ingat</a:t>
            </a:r>
            <a:r>
              <a:rPr lang="en-US" sz="2400" b="1" dirty="0" smtClean="0"/>
              <a:t> :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permanen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dimunculkan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 err="1" smtClean="0"/>
              <a:t>Terbagi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: Encoding (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datang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Decoding (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pengungkapan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tersimpan</a:t>
            </a:r>
            <a:r>
              <a:rPr lang="en-US" sz="2400" dirty="0" smtClean="0"/>
              <a:t>)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Cara lain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akuisisi</a:t>
            </a:r>
            <a:endParaRPr lang="en-US" sz="2400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konsolidasi</a:t>
            </a:r>
            <a:endParaRPr lang="en-US" sz="2400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 err="1" smtClean="0"/>
              <a:t>Fase</a:t>
            </a:r>
            <a:r>
              <a:rPr lang="en-US" sz="2400" dirty="0" smtClean="0"/>
              <a:t> </a:t>
            </a:r>
            <a:r>
              <a:rPr lang="en-US" sz="2400" dirty="0" err="1" smtClean="0"/>
              <a:t>penyimpanan</a:t>
            </a:r>
            <a:endParaRPr lang="en-US" sz="2400" dirty="0" smtClean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dirty="0" err="1" smtClean="0"/>
              <a:t>Fase</a:t>
            </a:r>
            <a:r>
              <a:rPr lang="en-US" sz="2400" dirty="0" smtClean="0"/>
              <a:t> retrieval (</a:t>
            </a:r>
            <a:r>
              <a:rPr lang="en-US" sz="2400" dirty="0" err="1" smtClean="0"/>
              <a:t>pengungkapan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)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5400" dirty="0" smtClean="0">
                <a:latin typeface="Arial" charset="0"/>
                <a:cs typeface="Arial" charset="0"/>
              </a:rPr>
              <a:t>MEMORI</a:t>
            </a: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552450" indent="-552450">
              <a:lnSpc>
                <a:spcPct val="90000"/>
              </a:lnSpc>
            </a:pPr>
            <a:r>
              <a:rPr lang="en-US" dirty="0" smtClean="0"/>
              <a:t>Memory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aktual</a:t>
            </a:r>
            <a:r>
              <a:rPr lang="en-US" dirty="0" smtClean="0"/>
              <a:t> yang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setidaknya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933450" lvl="1" indent="-476250">
              <a:lnSpc>
                <a:spcPct val="90000"/>
              </a:lnSpc>
            </a:pPr>
            <a:r>
              <a:rPr lang="sv-SE" sz="3200" dirty="0" smtClean="0"/>
              <a:t>Penyimpanan peristiwa-peristiwa yang sedang berlangsung dengan segera</a:t>
            </a:r>
          </a:p>
          <a:p>
            <a:pPr marL="933450" lvl="1" indent="-476250">
              <a:lnSpc>
                <a:spcPct val="90000"/>
              </a:lnSpc>
            </a:pPr>
            <a:r>
              <a:rPr lang="en-US" sz="3200" dirty="0" err="1" smtClean="0"/>
              <a:t>Penyimpanan</a:t>
            </a:r>
            <a:r>
              <a:rPr lang="en-US" sz="3200" dirty="0" smtClean="0"/>
              <a:t> </a:t>
            </a:r>
            <a:r>
              <a:rPr lang="en-US" sz="3200" dirty="0" err="1" smtClean="0"/>
              <a:t>peristiwa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pengalaman</a:t>
            </a:r>
            <a:r>
              <a:rPr lang="en-US" sz="3200" dirty="0" smtClean="0"/>
              <a:t> </a:t>
            </a:r>
            <a:r>
              <a:rPr lang="en-US" sz="3200" dirty="0" err="1" smtClean="0"/>
              <a:t>baru</a:t>
            </a:r>
            <a:r>
              <a:rPr lang="en-US" sz="3200" dirty="0" smtClean="0"/>
              <a:t>.</a:t>
            </a:r>
          </a:p>
          <a:p>
            <a:pPr marL="933450" lvl="1" indent="-476250">
              <a:lnSpc>
                <a:spcPct val="90000"/>
              </a:lnSpc>
            </a:pPr>
            <a:r>
              <a:rPr lang="sv-SE" sz="3200" dirty="0" smtClean="0"/>
              <a:t>Pengingatan kembali hal-hal yang telah disimpan.</a:t>
            </a:r>
            <a:endParaRPr lang="en-US" sz="3200" dirty="0" smtClean="0"/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Complex Pathways of Learning and Memory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b="2956"/>
          <a:stretch>
            <a:fillRect/>
          </a:stretch>
        </p:blipFill>
        <p:spPr bwMode="auto">
          <a:xfrm>
            <a:off x="1447800" y="1371600"/>
            <a:ext cx="6325768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HIPPOCAMPUS &amp; AMYGDALA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 l="14403" r="13118" b="2956"/>
          <a:stretch>
            <a:fillRect/>
          </a:stretch>
        </p:blipFill>
        <p:spPr bwMode="auto">
          <a:xfrm>
            <a:off x="457200" y="1836258"/>
            <a:ext cx="4038600" cy="405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183231"/>
            <a:ext cx="4038600" cy="335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462</Words>
  <Application>Microsoft Office PowerPoint</Application>
  <PresentationFormat>On-screen Show (4:3)</PresentationFormat>
  <Paragraphs>99</Paragraphs>
  <Slides>32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KEMAMPUAN AKHIR YANG DIHARAPKAN</vt:lpstr>
      <vt:lpstr> Konsep Dasar Organisasi Otak dan Fungsi </vt:lpstr>
      <vt:lpstr> KOGNISI </vt:lpstr>
      <vt:lpstr>Otak Meng-kreasi Representasi Dunia Luar</vt:lpstr>
      <vt:lpstr>MEMORI</vt:lpstr>
      <vt:lpstr>MEMORI</vt:lpstr>
      <vt:lpstr>Complex Pathways of Learning and Memory</vt:lpstr>
      <vt:lpstr>HIPPOCAMPUS &amp; AMYGDALA</vt:lpstr>
      <vt:lpstr>Short Term Memori</vt:lpstr>
      <vt:lpstr>Short-Term Memory</vt:lpstr>
      <vt:lpstr>PowerPoint Presentation</vt:lpstr>
      <vt:lpstr>Konsolidasi Memori</vt:lpstr>
      <vt:lpstr>TIPE MEMORI</vt:lpstr>
      <vt:lpstr>FUNGSI EKSEKUTIF</vt:lpstr>
      <vt:lpstr>Learning and memory: basic principles and model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Executive Functions</vt:lpstr>
      <vt:lpstr>PowerPoint Presentation</vt:lpstr>
      <vt:lpstr>PowerPoint Presentation</vt:lpstr>
      <vt:lpstr>PowerPoint Presentation</vt:lpstr>
      <vt:lpstr>PowerPoint Presentation</vt:lpstr>
      <vt:lpstr>Referensi</vt:lpstr>
      <vt:lpstr> 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abdul chalik meidian</cp:lastModifiedBy>
  <cp:revision>217</cp:revision>
  <dcterms:created xsi:type="dcterms:W3CDTF">2010-08-24T06:47:44Z</dcterms:created>
  <dcterms:modified xsi:type="dcterms:W3CDTF">2018-01-25T17:19:01Z</dcterms:modified>
</cp:coreProperties>
</file>