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16" r:id="rId2"/>
    <p:sldId id="335" r:id="rId3"/>
    <p:sldId id="365" r:id="rId4"/>
    <p:sldId id="366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76" r:id="rId15"/>
    <p:sldId id="377" r:id="rId16"/>
    <p:sldId id="378" r:id="rId17"/>
    <p:sldId id="379" r:id="rId18"/>
    <p:sldId id="383" r:id="rId19"/>
    <p:sldId id="384" r:id="rId20"/>
    <p:sldId id="385" r:id="rId21"/>
    <p:sldId id="386" r:id="rId22"/>
    <p:sldId id="387" r:id="rId23"/>
    <p:sldId id="388" r:id="rId24"/>
    <p:sldId id="389" r:id="rId25"/>
    <p:sldId id="390" r:id="rId26"/>
    <p:sldId id="391" r:id="rId27"/>
    <p:sldId id="392" r:id="rId28"/>
    <p:sldId id="393" r:id="rId29"/>
    <p:sldId id="395" r:id="rId30"/>
    <p:sldId id="394" r:id="rId31"/>
    <p:sldId id="382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6" autoAdjust="0"/>
    <p:restoredTop sz="93190" autoAdjust="0"/>
  </p:normalViewPr>
  <p:slideViewPr>
    <p:cSldViewPr>
      <p:cViewPr varScale="1">
        <p:scale>
          <a:sx n="55" d="100"/>
          <a:sy n="55" d="100"/>
        </p:scale>
        <p:origin x="-8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0B587C-CFD3-45FF-9C9A-1BD69C457824}" type="datetimeFigureOut">
              <a:rPr lang="id-ID"/>
              <a:pPr>
                <a:defRPr/>
              </a:pPr>
              <a:t>26/01/2018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E0476F-DA9D-4FBC-8B03-E0C9FB78627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81910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C326AA-AF00-47C6-8901-A17B20EC38B7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43848E-D768-4213-8B2C-D1E9F8F8E5E8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C3A34-9F20-45B3-B69E-F027C93268BE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3AE2DE-CD84-4ECE-8F7D-E6CEBFFD924A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FFAA7D-EE41-42B8-B641-17865A6CB67C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B219E4-DC35-42B2-BAB1-EE81C2F842AB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346ED7-BE80-45BB-B0B3-0B9D9A6C4136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346ED7-BE80-45BB-B0B3-0B9D9A6C4136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346ED7-BE80-45BB-B0B3-0B9D9A6C4136}" type="slidenum">
              <a:rPr lang="id-ID" smtClean="0"/>
              <a:pPr>
                <a:defRPr/>
              </a:pPr>
              <a:t>31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4D074B-A2AF-4F79-B711-98CD1F657791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85B26F-F175-47E6-A642-12C578E7FA81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19165F-9BC0-40D2-9B92-3FDD9E71F5FF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08ED19-2581-4F0C-9E87-3A69FF58EFA1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481275-CC9A-4BAA-8CE9-ACE23927AFE3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7ACBC2-BDF9-4669-ADD5-50AA50FF6B33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FBD984-00D0-44C7-8608-21909894D70B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8CF959-3B03-4BA3-82F8-BCA3F5AA98F7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D7E3B-6D2C-4209-B680-0779886E44D2}" type="datetime1">
              <a:rPr lang="en-US"/>
              <a:pPr>
                <a:defRPr/>
              </a:pPr>
              <a:t>26-Jan-18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962F5-4FB2-4A9B-85D3-2FA1866B4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376CB-9694-4A6C-B4B7-7AFE625D726B}" type="datetime1">
              <a:rPr lang="en-US"/>
              <a:pPr>
                <a:defRPr/>
              </a:pPr>
              <a:t>26-Jan-18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752DB-88D1-4C5A-A02C-25D55532E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DEE5B-886B-4C17-9436-DD5BA167BBDB}" type="datetime1">
              <a:rPr lang="en-US"/>
              <a:pPr>
                <a:defRPr/>
              </a:pPr>
              <a:t>26-Jan-18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BA3C7-E086-4488-8AFD-28B162032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A60B4-A63C-4708-982A-9F2F50414CE6}" type="datetime1">
              <a:rPr lang="en-US"/>
              <a:pPr>
                <a:defRPr/>
              </a:pPr>
              <a:t>26-Jan-18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52675-4147-436A-BE1B-7D911AD21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05602-EAF5-4E87-B7F1-CC2A6CF11E7E}" type="datetime1">
              <a:rPr lang="en-US"/>
              <a:pPr>
                <a:defRPr/>
              </a:pPr>
              <a:t>26-Jan-18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BDB22-8CD2-4E0E-95F4-75CDBB61E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9EF62-DD1A-4A2C-802B-B06083C65A49}" type="datetime1">
              <a:rPr lang="en-US"/>
              <a:pPr>
                <a:defRPr/>
              </a:pPr>
              <a:t>26-Jan-18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87A0D-77DD-4A29-889E-F64D8C802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10966-B46D-4FD9-B7D9-E01ED66EA735}" type="datetime1">
              <a:rPr lang="en-US"/>
              <a:pPr>
                <a:defRPr/>
              </a:pPr>
              <a:t>26-Jan-18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8CC86-7425-403D-A1FE-F613601BB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60D17-C220-4E7D-9065-A00BB639AF46}" type="datetime1">
              <a:rPr lang="en-US"/>
              <a:pPr>
                <a:defRPr/>
              </a:pPr>
              <a:t>26-Jan-18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4AC39-AEC0-4A98-9BC7-EE0EC20F9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789C1-74F9-4254-AE3D-CD0B0AF39832}" type="datetime1">
              <a:rPr lang="en-US"/>
              <a:pPr>
                <a:defRPr/>
              </a:pPr>
              <a:t>26-Jan-18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EEDDC-1B23-46C5-8D4E-DF68EC9DD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3DCED-CEF7-4F9A-9753-094861FCF2E9}" type="datetime1">
              <a:rPr lang="en-US"/>
              <a:pPr>
                <a:defRPr/>
              </a:pPr>
              <a:t>26-Jan-18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98496-33FE-495B-9B8B-EF54F2CFB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972FB-F992-48EC-B284-22327102B614}" type="datetime1">
              <a:rPr lang="en-US"/>
              <a:pPr>
                <a:defRPr/>
              </a:pPr>
              <a:t>26-Jan-18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145F6-F701-471D-9554-5573649B1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9DD38F-90F2-42B8-8302-38BD40A3193B}" type="datetime1">
              <a:rPr lang="en-US"/>
              <a:pPr>
                <a:defRPr/>
              </a:pPr>
              <a:t>26-Jan-18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57A5E66-F14D-477A-8207-4B43CF765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657600"/>
            <a:ext cx="56388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MIRROR NEURON SYSTEM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PERTEMUAN KE </a:t>
            </a:r>
            <a:r>
              <a:rPr lang="en-US" sz="2000" b="1" dirty="0" smtClean="0">
                <a:solidFill>
                  <a:schemeClr val="bg1"/>
                </a:solidFill>
              </a:rPr>
              <a:t>13 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ABDUL CHALIK MEIDIAN &amp; JERRY </a:t>
            </a:r>
            <a:r>
              <a:rPr lang="en-US" sz="2000" b="1" dirty="0" smtClean="0">
                <a:solidFill>
                  <a:schemeClr val="bg1"/>
                </a:solidFill>
              </a:rPr>
              <a:t>MARATIS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FAKULTAS FISIOTERAPI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143000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 smtClean="0"/>
              <a:t>Around 50% of the mirror neurons will have fired when you reached behind the card the first time. None fired when you did so the second time.</a:t>
            </a:r>
            <a:endParaRPr lang="en-US" sz="5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GB" sz="4800" dirty="0" smtClean="0">
                <a:latin typeface="+mn-lt"/>
              </a:rPr>
              <a:t>And the conclusion to all this?</a:t>
            </a:r>
            <a:endParaRPr lang="en-US" sz="4800" dirty="0" smtClean="0">
              <a:latin typeface="+mn-lt"/>
              <a:cs typeface="Arial" charset="0"/>
            </a:endParaRPr>
          </a:p>
        </p:txBody>
      </p:sp>
      <p:sp>
        <p:nvSpPr>
          <p:cNvPr id="1229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3600" dirty="0" smtClean="0"/>
              <a:t>ACTION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3600" dirty="0" smtClean="0"/>
              <a:t>PERCEPTION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3600" dirty="0" smtClean="0"/>
              <a:t>INTENTION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GB" sz="3600" dirty="0" smtClean="0"/>
              <a:t> are all the same thing as far as the brain is concerned.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GB" sz="3600" dirty="0" smtClean="0"/>
              <a:t>It is holistic. This is how we empathise, by simulating others’ actions and their possible intentions.</a:t>
            </a:r>
            <a:endParaRPr lang="en-US" sz="3600" dirty="0" smtClean="0"/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 sz="5400" dirty="0" smtClean="0"/>
              <a:t>IMITATION</a:t>
            </a:r>
            <a:endParaRPr lang="en-US" sz="5400" dirty="0" smtClean="0">
              <a:latin typeface="Arial" charset="0"/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4400" dirty="0" smtClean="0"/>
              <a:t>Piaget suggested that babies learn to imitate</a:t>
            </a:r>
            <a:endParaRPr lang="en-US" sz="4400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4400" dirty="0" smtClean="0"/>
              <a:t>Mirror neurons tell us that babies imitate to learn – from the first hour of their lives</a:t>
            </a:r>
            <a:endParaRPr lang="en-US" sz="4400" dirty="0" smtClean="0"/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228600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5400" dirty="0" smtClean="0"/>
          </a:p>
          <a:p>
            <a:r>
              <a:rPr lang="en-GB" sz="5400" dirty="0" err="1" smtClean="0"/>
              <a:t>Broca’s</a:t>
            </a:r>
            <a:r>
              <a:rPr lang="en-GB" sz="5400" dirty="0" smtClean="0"/>
              <a:t> Area shows that gestures and language are simultaneous. When we hear a word our action neurons fire. This is called </a:t>
            </a:r>
            <a:r>
              <a:rPr lang="en-GB" sz="5400" i="1" dirty="0" smtClean="0"/>
              <a:t>embodied semantics.</a:t>
            </a:r>
            <a:endParaRPr lang="en-US" sz="5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GB" sz="4800" dirty="0" smtClean="0"/>
              <a:t>LANGUAGE – </a:t>
            </a:r>
            <a:r>
              <a:rPr lang="en-GB" sz="4800" dirty="0" err="1" smtClean="0"/>
              <a:t>Broca’s</a:t>
            </a:r>
            <a:r>
              <a:rPr lang="en-GB" sz="4800" dirty="0" smtClean="0"/>
              <a:t> Area</a:t>
            </a:r>
            <a:endParaRPr lang="en-US" sz="4800" dirty="0" smtClean="0">
              <a:latin typeface="Arial" charset="0"/>
              <a:cs typeface="Arial" charset="0"/>
            </a:endParaRPr>
          </a:p>
        </p:txBody>
      </p:sp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4000" b="1" dirty="0" smtClean="0"/>
              <a:t>Create </a:t>
            </a:r>
            <a:r>
              <a:rPr lang="en-GB" sz="4000" b="1" u="sng" dirty="0" smtClean="0"/>
              <a:t>4</a:t>
            </a:r>
            <a:r>
              <a:rPr lang="en-GB" sz="4000" b="1" dirty="0" smtClean="0"/>
              <a:t> word sentences from the following:</a:t>
            </a:r>
          </a:p>
          <a:p>
            <a:pPr eaLnBrk="1" hangingPunct="1">
              <a:buFontTx/>
              <a:buNone/>
            </a:pPr>
            <a:r>
              <a:rPr lang="en-GB" dirty="0" smtClean="0"/>
              <a:t>1. HIM WAS WORRIED SHE ALWAYS</a:t>
            </a:r>
          </a:p>
          <a:p>
            <a:pPr eaLnBrk="1" hangingPunct="1">
              <a:buFontTx/>
              <a:buNone/>
            </a:pPr>
            <a:r>
              <a:rPr lang="en-GB" dirty="0" smtClean="0"/>
              <a:t>2. FENCE FRAIL THE IS PICTURE</a:t>
            </a:r>
          </a:p>
          <a:p>
            <a:pPr eaLnBrk="1" hangingPunct="1">
              <a:buFontTx/>
              <a:buNone/>
            </a:pPr>
            <a:r>
              <a:rPr lang="en-GB" dirty="0" smtClean="0"/>
              <a:t>3. BALL THE THROW TOSS SILENTLY</a:t>
            </a:r>
          </a:p>
          <a:p>
            <a:pPr eaLnBrk="1" hangingPunct="1">
              <a:buFontTx/>
              <a:buNone/>
            </a:pPr>
            <a:r>
              <a:rPr lang="en-GB" dirty="0" smtClean="0"/>
              <a:t>4. SHOES GIVE REPLACE OLD THE</a:t>
            </a:r>
          </a:p>
          <a:p>
            <a:pPr eaLnBrk="1" hangingPunct="1">
              <a:buFontTx/>
              <a:buNone/>
            </a:pPr>
            <a:r>
              <a:rPr lang="en-GB" dirty="0" smtClean="0"/>
              <a:t>5. SKY THE SEAMLESS GREY IS</a:t>
            </a:r>
          </a:p>
          <a:p>
            <a:pPr eaLnBrk="1" hangingPunct="1">
              <a:buFontTx/>
              <a:buNone/>
            </a:pPr>
            <a:r>
              <a:rPr lang="en-GB" dirty="0" smtClean="0"/>
              <a:t>6. SUNLIGHT MAKES TEMPERATURE WRINKLE RAISINS</a:t>
            </a:r>
            <a:endParaRPr lang="en-US" dirty="0" smtClean="0"/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676399"/>
          </a:xfrm>
        </p:spPr>
        <p:txBody>
          <a:bodyPr/>
          <a:lstStyle/>
          <a:p>
            <a:r>
              <a:rPr lang="en-GB" dirty="0" smtClean="0"/>
              <a:t>Why is it easier to have a conversation than to speak a monologue?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3200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 smtClean="0">
                <a:solidFill>
                  <a:schemeClr val="tx1"/>
                </a:solidFill>
              </a:rPr>
              <a:t>Because in a conversation the same neurons fire when we  </a:t>
            </a:r>
            <a:r>
              <a:rPr lang="en-GB" i="1" dirty="0" smtClean="0">
                <a:solidFill>
                  <a:schemeClr val="tx1"/>
                </a:solidFill>
              </a:rPr>
              <a:t>hear</a:t>
            </a:r>
            <a:r>
              <a:rPr lang="en-GB" dirty="0" smtClean="0">
                <a:solidFill>
                  <a:schemeClr val="tx1"/>
                </a:solidFill>
              </a:rPr>
              <a:t> a word as when we </a:t>
            </a:r>
            <a:r>
              <a:rPr lang="en-GB" i="1" dirty="0" smtClean="0">
                <a:solidFill>
                  <a:schemeClr val="tx1"/>
                </a:solidFill>
              </a:rPr>
              <a:t>say</a:t>
            </a:r>
            <a:r>
              <a:rPr lang="en-GB" dirty="0" smtClean="0">
                <a:solidFill>
                  <a:schemeClr val="tx1"/>
                </a:solidFill>
              </a:rPr>
              <a:t> it.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>
                <a:solidFill>
                  <a:schemeClr val="tx1"/>
                </a:solidFill>
              </a:rPr>
              <a:t>	In other words, our brain actually has both sides of the conversation.</a:t>
            </a:r>
          </a:p>
          <a:p>
            <a:pPr eaLnBrk="1" hangingPunct="1">
              <a:lnSpc>
                <a:spcPct val="90000"/>
              </a:lnSpc>
            </a:pPr>
            <a:endParaRPr lang="en-GB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dirty="0" smtClean="0">
                <a:solidFill>
                  <a:schemeClr val="tx1"/>
                </a:solidFill>
              </a:rPr>
              <a:t>		We </a:t>
            </a:r>
            <a:r>
              <a:rPr lang="en-GB" i="1" dirty="0" smtClean="0">
                <a:solidFill>
                  <a:schemeClr val="tx1"/>
                </a:solidFill>
              </a:rPr>
              <a:t>are </a:t>
            </a:r>
            <a:r>
              <a:rPr lang="en-GB" dirty="0" smtClean="0">
                <a:solidFill>
                  <a:schemeClr val="tx1"/>
                </a:solidFill>
              </a:rPr>
              <a:t>the other person!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GB" sz="3600" u="sng" dirty="0" smtClean="0"/>
              <a:t>Mirror neurons are the source of </a:t>
            </a:r>
            <a:r>
              <a:rPr lang="en-GB" sz="3600" i="1" u="sng" dirty="0" smtClean="0"/>
              <a:t>empathy.</a:t>
            </a:r>
            <a:endParaRPr lang="en-US" sz="3600" u="sng" dirty="0" smtClean="0">
              <a:latin typeface="Arial" charset="0"/>
              <a:cs typeface="Arial" charset="0"/>
            </a:endParaRPr>
          </a:p>
        </p:txBody>
      </p:sp>
      <p:sp>
        <p:nvSpPr>
          <p:cNvPr id="1741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GB" sz="4400" dirty="0" smtClean="0"/>
              <a:t>When we see a facial gesture, our brains automatically mirror the face and send a message to the limbic system. Once this emotional reaction has kicked in, we understand the other because we have </a:t>
            </a:r>
            <a:r>
              <a:rPr lang="en-GB" sz="4400" i="1" dirty="0" smtClean="0"/>
              <a:t>become</a:t>
            </a:r>
            <a:r>
              <a:rPr lang="en-GB" sz="4400" dirty="0" smtClean="0"/>
              <a:t> the other.</a:t>
            </a:r>
            <a:endParaRPr lang="id-ID" sz="4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GB" sz="3200" dirty="0" smtClean="0"/>
              <a:t>So, does this have </a:t>
            </a:r>
            <a:r>
              <a:rPr lang="en-GB" sz="3200" i="1" dirty="0" smtClean="0"/>
              <a:t>any</a:t>
            </a:r>
            <a:r>
              <a:rPr lang="en-GB" sz="3200" dirty="0" smtClean="0"/>
              <a:t> application to our work?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741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eaLnBrk="1" hangingPunct="1"/>
            <a:r>
              <a:rPr lang="en-GB" dirty="0" smtClean="0"/>
              <a:t>As teachers, our job is to change brains so we need to understand as much as we can</a:t>
            </a:r>
          </a:p>
          <a:p>
            <a:pPr eaLnBrk="1" hangingPunct="1"/>
            <a:r>
              <a:rPr lang="en-GB" dirty="0" smtClean="0"/>
              <a:t>It can help us to see the importance of relationships to learning</a:t>
            </a:r>
          </a:p>
          <a:p>
            <a:pPr eaLnBrk="1" hangingPunct="1"/>
            <a:r>
              <a:rPr lang="en-GB" dirty="0" smtClean="0"/>
              <a:t>It emphasises the need to model behaviours – imitation is what we do</a:t>
            </a:r>
          </a:p>
          <a:p>
            <a:pPr eaLnBrk="1" hangingPunct="1"/>
            <a:r>
              <a:rPr lang="en-GB" dirty="0" smtClean="0"/>
              <a:t>It shows the power of drama, role play and freeze frames</a:t>
            </a:r>
            <a:endParaRPr lang="id-ID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8" y="526153"/>
            <a:ext cx="9116962" cy="610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409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mirror system, </a:t>
            </a:r>
            <a:r>
              <a:rPr lang="en-US" sz="2800" dirty="0" smtClean="0"/>
              <a:t>appears </a:t>
            </a:r>
            <a:r>
              <a:rPr lang="en-US" sz="2800" dirty="0"/>
              <a:t>to support the </a:t>
            </a:r>
            <a:r>
              <a:rPr lang="en-US" sz="2800" dirty="0" smtClean="0"/>
              <a:t>action understanding </a:t>
            </a:r>
            <a:r>
              <a:rPr lang="en-US" sz="2800" dirty="0"/>
              <a:t>ability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It </a:t>
            </a:r>
            <a:r>
              <a:rPr lang="en-US" sz="2800" dirty="0"/>
              <a:t>most likely constitutes the neural basis for this fundamental social cognitive function required by the complex social environment typical </a:t>
            </a:r>
            <a:r>
              <a:rPr lang="en-US" sz="2800" dirty="0" smtClean="0"/>
              <a:t>of primates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n-US" sz="2800" dirty="0" smtClean="0"/>
              <a:t>We </a:t>
            </a:r>
            <a:r>
              <a:rPr lang="en-US" sz="2800" dirty="0"/>
              <a:t>think that the mirror system offers also a new heuristic tool for </a:t>
            </a:r>
            <a:r>
              <a:rPr lang="en-US" sz="2800" dirty="0" smtClean="0"/>
              <a:t>the empirical </a:t>
            </a:r>
            <a:r>
              <a:rPr lang="en-US" sz="2800" dirty="0"/>
              <a:t>investigation of cognitive capacities, such as mindreading, considered </a:t>
            </a:r>
            <a:r>
              <a:rPr lang="en-US" sz="2800" dirty="0" smtClean="0"/>
              <a:t>to be </a:t>
            </a:r>
            <a:r>
              <a:rPr lang="en-US" sz="2800" dirty="0"/>
              <a:t>uniquely human, and still poorly understood. 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45737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KEMAMPUAN AKHIR YANG DIHARAPKAN</a:t>
            </a: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Mahasiswa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mampu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memahami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konsep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dasar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keilmuan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bidang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Neurosains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dalam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indent="4763">
              <a:buFont typeface="+mj-lt"/>
              <a:buAutoNum type="arabicPeriod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Penerapannya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teori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bidang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fisioterapi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862012" indent="-514350">
              <a:buFont typeface="+mj-lt"/>
              <a:buAutoNum type="arabicPeriod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Implementasinya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praktik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kasus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penyakit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bid.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Fisioterapi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862012" indent="-514350">
              <a:buFont typeface="+mj-lt"/>
              <a:buAutoNum type="arabicPeriod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Aplikasi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pemecahan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masalah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penyakit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pasien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bidang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Ft</a:t>
            </a:r>
            <a:endParaRPr lang="id-ID" sz="2800" dirty="0" smtClean="0">
              <a:latin typeface="Arial" pitchFamily="34" charset="0"/>
              <a:cs typeface="Arial" pitchFamily="34" charset="0"/>
            </a:endParaRPr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04" y="0"/>
            <a:ext cx="8460496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751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22" y="1"/>
            <a:ext cx="73119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267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1" y="914400"/>
            <a:ext cx="906871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578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70" y="76200"/>
            <a:ext cx="8541530" cy="670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563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40" y="1981200"/>
            <a:ext cx="864745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075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85838"/>
            <a:ext cx="5002212" cy="587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043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4953000" cy="675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9766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-68580"/>
            <a:ext cx="4495800" cy="687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163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57" y="0"/>
            <a:ext cx="822488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1225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-61512"/>
            <a:ext cx="4648200" cy="686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494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MIRROR NEURONS SYSTEM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sz="4000" dirty="0" smtClean="0">
                <a:solidFill>
                  <a:schemeClr val="tx1"/>
                </a:solidFill>
              </a:rPr>
              <a:t>“The most important scientific discovery since DNA?”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Stamenov, M., </a:t>
            </a:r>
            <a:r>
              <a:rPr lang="en-US" dirty="0"/>
              <a:t>I</a:t>
            </a:r>
            <a:r>
              <a:rPr lang="en-US" dirty="0" smtClean="0"/>
              <a:t>., </a:t>
            </a:r>
            <a:r>
              <a:rPr lang="en-US" dirty="0" err="1" smtClean="0"/>
              <a:t>Gallese</a:t>
            </a:r>
            <a:r>
              <a:rPr lang="en-US" dirty="0" smtClean="0"/>
              <a:t>, V., </a:t>
            </a:r>
            <a:r>
              <a:rPr lang="en-US" dirty="0" err="1" smtClean="0"/>
              <a:t>tt</a:t>
            </a:r>
            <a:r>
              <a:rPr lang="en-US" dirty="0" smtClean="0"/>
              <a:t>. </a:t>
            </a:r>
            <a:r>
              <a:rPr lang="en-US" dirty="0"/>
              <a:t>Mirror Neurons and the Evolution of Brain and </a:t>
            </a:r>
            <a:r>
              <a:rPr lang="en-US" dirty="0" smtClean="0"/>
              <a:t>Language. </a:t>
            </a:r>
            <a:r>
              <a:rPr lang="en-US" smtClean="0"/>
              <a:t>Amsterdam/Philadelphia : </a:t>
            </a:r>
            <a:r>
              <a:rPr lang="en-US"/>
              <a:t>John Benjamins Publishing Company </a:t>
            </a:r>
            <a:br>
              <a:rPr lang="en-US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0647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TERIMA KASIH</a:t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&amp; 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SELAMAT BELAJAR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Arial" charset="0"/>
                <a:cs typeface="Arial" charset="0"/>
              </a:rPr>
              <a:t>NEURON SYNAPTIC</a:t>
            </a:r>
          </a:p>
        </p:txBody>
      </p:sp>
      <p:pic>
        <p:nvPicPr>
          <p:cNvPr id="5" name="Picture 5" descr="synapse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62000" y="1600200"/>
            <a:ext cx="3962400" cy="421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4"/>
          <p:cNvPicPr>
            <a:picLocks/>
          </p:cNvPicPr>
          <p:nvPr/>
        </p:nvPicPr>
        <p:blipFill>
          <a:blip r:embed="rId5"/>
          <a:srcRect l="18089" t="45545" r="43427" b="11881"/>
          <a:stretch>
            <a:fillRect/>
          </a:stretch>
        </p:blipFill>
        <p:spPr bwMode="auto">
          <a:xfrm>
            <a:off x="5105400" y="2133600"/>
            <a:ext cx="3657600" cy="311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neuron_culture_800p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685800"/>
            <a:ext cx="7086600" cy="565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GB" sz="3200" b="1" dirty="0" smtClean="0"/>
              <a:t>Area F5 of the </a:t>
            </a:r>
            <a:r>
              <a:rPr lang="en-GB" sz="3200" b="1" dirty="0" err="1" smtClean="0"/>
              <a:t>premotor</a:t>
            </a:r>
            <a:r>
              <a:rPr lang="en-GB" sz="3200" b="1" dirty="0" smtClean="0"/>
              <a:t> cortex, similar to </a:t>
            </a:r>
            <a:r>
              <a:rPr lang="en-GB" sz="3200" b="1" dirty="0" err="1" smtClean="0"/>
              <a:t>Broca’s</a:t>
            </a:r>
            <a:r>
              <a:rPr lang="en-GB" sz="3200" b="1" dirty="0" smtClean="0"/>
              <a:t> Area in the human brain</a:t>
            </a:r>
            <a:endParaRPr lang="en-US" sz="3200" b="1" dirty="0" smtClean="0">
              <a:latin typeface="Arial" charset="0"/>
              <a:cs typeface="Arial" charset="0"/>
            </a:endParaRPr>
          </a:p>
        </p:txBody>
      </p:sp>
      <p:pic>
        <p:nvPicPr>
          <p:cNvPr id="5" name="Picture 10" descr="brain_map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48680" y="1447801"/>
            <a:ext cx="464820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GB" sz="4800" b="1" dirty="0" smtClean="0">
                <a:latin typeface="+mn-lt"/>
              </a:rPr>
              <a:t>Let’s replicate the experiments</a:t>
            </a:r>
            <a:endParaRPr lang="en-US" sz="4800" b="1" dirty="0" smtClean="0">
              <a:latin typeface="+mn-lt"/>
              <a:cs typeface="Arial" charset="0"/>
            </a:endParaRPr>
          </a:p>
        </p:txBody>
      </p:sp>
      <p:sp>
        <p:nvSpPr>
          <p:cNvPr id="819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4000" b="1" dirty="0" smtClean="0"/>
              <a:t>WORK IN PAIRS THROUGHOUT</a:t>
            </a:r>
          </a:p>
          <a:p>
            <a:pPr eaLnBrk="1" hangingPunct="1">
              <a:buFontTx/>
              <a:buNone/>
            </a:pPr>
            <a:r>
              <a:rPr lang="en-GB" sz="4000" dirty="0" smtClean="0"/>
              <a:t>1. Both grasp a small object, such as a pen</a:t>
            </a:r>
          </a:p>
          <a:p>
            <a:pPr eaLnBrk="1" hangingPunct="1">
              <a:buFontTx/>
              <a:buNone/>
            </a:pPr>
            <a:r>
              <a:rPr lang="en-GB" sz="4000" dirty="0" smtClean="0"/>
              <a:t>2. Now one of you grasp whilst the other watches only</a:t>
            </a:r>
          </a:p>
          <a:p>
            <a:pPr eaLnBrk="1" hangingPunct="1">
              <a:buFontTx/>
              <a:buNone/>
            </a:pPr>
            <a:r>
              <a:rPr lang="en-GB" sz="4000" dirty="0" smtClean="0"/>
              <a:t>3. Now just look at the object without grasping it</a:t>
            </a:r>
            <a:endParaRPr lang="en-US" sz="4000" dirty="0" smtClean="0"/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371600" y="838200"/>
            <a:ext cx="77724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latin typeface="+mn-lt"/>
              </a:rPr>
              <a:t>Around 20% of the neurons that fired when you grasped the object also fired when you watched your partner grasp that object. These are </a:t>
            </a:r>
            <a:r>
              <a:rPr lang="en-GB" sz="3200" i="1" dirty="0" smtClean="0">
                <a:latin typeface="+mn-lt"/>
              </a:rPr>
              <a:t>mirror neurons.</a:t>
            </a:r>
            <a:br>
              <a:rPr lang="en-GB" sz="3200" i="1" dirty="0" smtClean="0">
                <a:latin typeface="+mn-lt"/>
              </a:rPr>
            </a:br>
            <a:endParaRPr lang="en-GB" sz="3200" i="1" dirty="0" smtClean="0">
              <a:latin typeface="+mn-lt"/>
            </a:endParaRPr>
          </a:p>
          <a:p>
            <a:r>
              <a:rPr lang="en-GB" sz="3200" dirty="0" smtClean="0">
                <a:latin typeface="+mn-lt"/>
              </a:rPr>
              <a:t>Some “logically related” mirror neurons, the same ones, will also have fired when you saw the object which may have been about to be grasped.</a:t>
            </a:r>
            <a:r>
              <a:rPr lang="en-GB" sz="4000" dirty="0" smtClean="0"/>
              <a:t/>
            </a:r>
            <a:br>
              <a:rPr lang="en-GB" sz="4000" dirty="0" smtClean="0"/>
            </a:br>
            <a:endParaRPr lang="en-US" sz="4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GB" sz="4800" dirty="0" smtClean="0"/>
              <a:t>Continuing the experiment:</a:t>
            </a:r>
            <a:endParaRPr lang="en-US" sz="4800" dirty="0" smtClean="0">
              <a:latin typeface="Arial" charset="0"/>
              <a:cs typeface="Arial" charset="0"/>
            </a:endParaRPr>
          </a:p>
        </p:txBody>
      </p:sp>
      <p:sp>
        <p:nvSpPr>
          <p:cNvPr id="1024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3600" dirty="0" smtClean="0"/>
              <a:t>Still working in your pairs, one of you grasp the object again and then let it go.</a:t>
            </a:r>
          </a:p>
          <a:p>
            <a:pPr eaLnBrk="1" hangingPunct="1">
              <a:lnSpc>
                <a:spcPct val="90000"/>
              </a:lnSpc>
            </a:pPr>
            <a:r>
              <a:rPr lang="en-GB" sz="3600" dirty="0" smtClean="0"/>
              <a:t>Now place the card in front of the object so that the observer cannot see it. Reach to grasp the same, now invisible object.</a:t>
            </a:r>
          </a:p>
          <a:p>
            <a:pPr eaLnBrk="1" hangingPunct="1">
              <a:lnSpc>
                <a:spcPct val="90000"/>
              </a:lnSpc>
            </a:pPr>
            <a:r>
              <a:rPr lang="en-GB" sz="3600" dirty="0" smtClean="0"/>
              <a:t>Now remove the card and object. Place the card in front of nothing and reach again.</a:t>
            </a:r>
            <a:endParaRPr lang="en-US" sz="3600" dirty="0" smtClean="0"/>
          </a:p>
          <a:p>
            <a:endParaRPr lang="id-ID" sz="36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665</Words>
  <Application>Microsoft Office PowerPoint</Application>
  <PresentationFormat>On-screen Show (4:3)</PresentationFormat>
  <Paragraphs>81</Paragraphs>
  <Slides>31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KEMAMPUAN AKHIR YANG DIHARAPKAN</vt:lpstr>
      <vt:lpstr>MIRROR NEURONS SYSTEM</vt:lpstr>
      <vt:lpstr>NEURON SYNAPTIC</vt:lpstr>
      <vt:lpstr>PowerPoint Presentation</vt:lpstr>
      <vt:lpstr>Area F5 of the premotor cortex, similar to Broca’s Area in the human brain</vt:lpstr>
      <vt:lpstr>Let’s replicate the experiments</vt:lpstr>
      <vt:lpstr>PowerPoint Presentation</vt:lpstr>
      <vt:lpstr>Continuing the experiment:</vt:lpstr>
      <vt:lpstr>PowerPoint Presentation</vt:lpstr>
      <vt:lpstr>And the conclusion to all this?</vt:lpstr>
      <vt:lpstr>IMITATION</vt:lpstr>
      <vt:lpstr>PowerPoint Presentation</vt:lpstr>
      <vt:lpstr>LANGUAGE – Broca’s Area</vt:lpstr>
      <vt:lpstr>Why is it easier to have a conversation than to speak a monologue?</vt:lpstr>
      <vt:lpstr>Mirror neurons are the source of empathy.</vt:lpstr>
      <vt:lpstr>So, does this have any application to our work?</vt:lpstr>
      <vt:lpstr>PowerPoint Presentation</vt:lpstr>
      <vt:lpstr>MNS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Referensi</vt:lpstr>
      <vt:lpstr> TERIMA KASIH &amp; </vt:lpstr>
    </vt:vector>
  </TitlesOfParts>
  <Company>signDesign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abdul chalik meidian</cp:lastModifiedBy>
  <cp:revision>211</cp:revision>
  <dcterms:created xsi:type="dcterms:W3CDTF">2010-08-24T06:47:44Z</dcterms:created>
  <dcterms:modified xsi:type="dcterms:W3CDTF">2018-01-26T04:40:27Z</dcterms:modified>
</cp:coreProperties>
</file>