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335" r:id="rId3"/>
    <p:sldId id="365" r:id="rId4"/>
    <p:sldId id="366" r:id="rId5"/>
    <p:sldId id="367" r:id="rId6"/>
    <p:sldId id="370" r:id="rId7"/>
    <p:sldId id="380" r:id="rId8"/>
    <p:sldId id="379" r:id="rId9"/>
    <p:sldId id="371" r:id="rId10"/>
    <p:sldId id="382" r:id="rId11"/>
    <p:sldId id="383" r:id="rId12"/>
    <p:sldId id="381" r:id="rId13"/>
    <p:sldId id="384" r:id="rId14"/>
    <p:sldId id="372" r:id="rId15"/>
    <p:sldId id="373" r:id="rId16"/>
    <p:sldId id="37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7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2" d="100"/>
          <a:sy n="52" d="100"/>
        </p:scale>
        <p:origin x="-96"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0B587C-CFD3-45FF-9C9A-1BD69C457824}" type="datetimeFigureOut">
              <a:rPr lang="id-ID"/>
              <a:pPr>
                <a:defRPr/>
              </a:pPr>
              <a:t>26/01/2018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E0476F-DA9D-4FBC-8B03-E0C9FB78627C}" type="slidenum">
              <a:rPr lang="id-ID"/>
              <a:pPr>
                <a:defRPr/>
              </a:pPr>
              <a:t>‹#›</a:t>
            </a:fld>
            <a:endParaRPr lang="id-ID"/>
          </a:p>
        </p:txBody>
      </p:sp>
    </p:spTree>
    <p:extLst>
      <p:ext uri="{BB962C8B-B14F-4D97-AF65-F5344CB8AC3E}">
        <p14:creationId xmlns:p14="http://schemas.microsoft.com/office/powerpoint/2010/main" val="2859528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EC326AA-AF00-47C6-8901-A17B20EC38B7}"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68CF959-3B03-4BA3-82F8-BCA3F5AA98F7}"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143848E-D768-4213-8B2C-D1E9F8F8E5E8}"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99C3A34-9F20-45B3-B69E-F027C93268BE}"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93AE2DE-CD84-4ECE-8F7D-E6CEBFFD924A}" type="slidenum">
              <a:rPr lang="id-ID" smtClean="0"/>
              <a:pPr>
                <a:defRPr/>
              </a:pPr>
              <a:t>29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04D074B-A2AF-4F79-B711-98CD1F657791}"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185B26F-F175-47E6-A642-12C578E7FA81}"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9319165F-9BC0-40D2-9B92-3FDD9E71F5FF}"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17ACBC2-BDF9-4669-ADD5-50AA50FF6B33}"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708ED19-2581-4F0C-9E87-3A69FF58EFA1}"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A481275-CC9A-4BAA-8CE9-ACE23927AFE3}"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FBD984-00D0-44C7-8608-21909894D70B}"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1D7E3B-6D2C-4209-B680-0779886E44D2}"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962F5-4FB2-4A9B-85D3-2FA1866B4B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376CB-9694-4A6C-B4B7-7AFE625D726B}"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752DB-88D1-4C5A-A02C-25D55532E6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DEE5B-886B-4C17-9436-DD5BA167BBDB}"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BA3C7-E086-4488-8AFD-28B162032E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1A60B4-A63C-4708-982A-9F2F50414CE6}"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52675-4147-436A-BE1B-7D911AD217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C05602-EAF5-4E87-B7F1-CC2A6CF11E7E}" type="datetime1">
              <a:rPr lang="en-US"/>
              <a:pPr>
                <a:defRPr/>
              </a:pPr>
              <a:t>26-Jan-18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BDB22-8CD2-4E0E-95F4-75CDBB61EA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C9EF62-DD1A-4A2C-802B-B06083C65A49}"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87A0D-77DD-4A29-889E-F64D8C8026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410966-B46D-4FD9-B7D9-E01ED66EA735}" type="datetime1">
              <a:rPr lang="en-US"/>
              <a:pPr>
                <a:defRPr/>
              </a:pPr>
              <a:t>26-Jan-18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58CC86-7425-403D-A1FE-F613601BBC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560D17-C220-4E7D-9065-A00BB639AF46}" type="datetime1">
              <a:rPr lang="en-US"/>
              <a:pPr>
                <a:defRPr/>
              </a:pPr>
              <a:t>26-Jan-18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44AC39-AEC0-4A98-9BC7-EE0EC20F93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F789C1-74F9-4254-AE3D-CD0B0AF39832}" type="datetime1">
              <a:rPr lang="en-US"/>
              <a:pPr>
                <a:defRPr/>
              </a:pPr>
              <a:t>26-Jan-18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CEEDDC-1B23-46C5-8D4E-DF68EC9DD5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63DCED-CEF7-4F9A-9753-094861FCF2E9}"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E98496-33FE-495B-9B8B-EF54F2CFB0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7972FB-F992-48EC-B284-22327102B614}" type="datetime1">
              <a:rPr lang="en-US"/>
              <a:pPr>
                <a:defRPr/>
              </a:pPr>
              <a:t>26-Jan-18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45F6-F701-471D-9554-5573649B10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9DD38F-90F2-42B8-8302-38BD40A3193B}" type="datetime1">
              <a:rPr lang="en-US"/>
              <a:pPr>
                <a:defRPr/>
              </a:pPr>
              <a:t>26-Jan-18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E57A5E66-F14D-477A-8207-4B43CF7658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isv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22625" y="3657600"/>
            <a:ext cx="5638800" cy="1631950"/>
          </a:xfrm>
          <a:prstGeom prst="rect">
            <a:avLst/>
          </a:prstGeom>
          <a:noFill/>
          <a:ln w="9525">
            <a:noFill/>
            <a:miter lim="800000"/>
            <a:headEnd/>
            <a:tailEnd/>
          </a:ln>
        </p:spPr>
        <p:txBody>
          <a:bodyPr>
            <a:spAutoFit/>
          </a:bodyPr>
          <a:lstStyle/>
          <a:p>
            <a:pPr algn="ctr"/>
            <a:r>
              <a:rPr lang="en-US" sz="2000" b="1" dirty="0" smtClean="0">
                <a:solidFill>
                  <a:schemeClr val="bg1"/>
                </a:solidFill>
              </a:rPr>
              <a:t>VIRTUAL REALITY IN REHABILITATION</a:t>
            </a:r>
            <a:endParaRPr lang="en-US" sz="2000" b="1" dirty="0">
              <a:solidFill>
                <a:schemeClr val="bg1"/>
              </a:solidFill>
            </a:endParaRPr>
          </a:p>
          <a:p>
            <a:pPr algn="ctr"/>
            <a:r>
              <a:rPr lang="en-US" sz="2000" b="1" dirty="0" smtClean="0">
                <a:solidFill>
                  <a:schemeClr val="bg1"/>
                </a:solidFill>
              </a:rPr>
              <a:t>PERTEMUAN KE </a:t>
            </a:r>
            <a:r>
              <a:rPr lang="en-US" sz="2000" b="1" dirty="0" smtClean="0">
                <a:solidFill>
                  <a:schemeClr val="bg1"/>
                </a:solidFill>
              </a:rPr>
              <a:t>14</a:t>
            </a:r>
            <a:endParaRPr lang="en-US" sz="2000" b="1" dirty="0">
              <a:solidFill>
                <a:schemeClr val="bg1"/>
              </a:solidFill>
            </a:endParaRPr>
          </a:p>
          <a:p>
            <a:pPr algn="ctr"/>
            <a:r>
              <a:rPr lang="en-US" sz="2000" b="1" smtClean="0">
                <a:solidFill>
                  <a:schemeClr val="bg1"/>
                </a:solidFill>
              </a:rPr>
              <a:t>ABDUL CHALIK MEIDIAN &amp; JERRY </a:t>
            </a:r>
            <a:r>
              <a:rPr lang="en-US" sz="2000" b="1" dirty="0" smtClean="0">
                <a:solidFill>
                  <a:schemeClr val="bg1"/>
                </a:solidFill>
              </a:rPr>
              <a:t>MARATIS</a:t>
            </a:r>
            <a:endParaRPr lang="en-US" sz="2000" b="1" dirty="0">
              <a:solidFill>
                <a:schemeClr val="bg1"/>
              </a:solidFill>
            </a:endParaRPr>
          </a:p>
          <a:p>
            <a:pPr algn="ctr"/>
            <a:r>
              <a:rPr lang="en-US" sz="2000" b="1" dirty="0" smtClean="0">
                <a:solidFill>
                  <a:schemeClr val="bg1"/>
                </a:solidFill>
              </a:rPr>
              <a:t>FAKULTAS FISIOTERAPI</a:t>
            </a:r>
            <a:endParaRPr lang="en-US" sz="2000" b="1" dirty="0">
              <a:solidFill>
                <a:schemeClr val="bg1"/>
              </a:solidFill>
            </a:endParaRP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dirty="0" err="1" smtClean="0">
                <a:latin typeface="Arial" charset="0"/>
                <a:cs typeface="Arial" charset="0"/>
              </a:rPr>
              <a:t>Lapisan</a:t>
            </a:r>
            <a:r>
              <a:rPr lang="en-US" dirty="0" smtClean="0">
                <a:latin typeface="Arial" charset="0"/>
                <a:cs typeface="Arial" charset="0"/>
              </a:rPr>
              <a:t> </a:t>
            </a:r>
            <a:r>
              <a:rPr lang="en-US" dirty="0" err="1" smtClean="0">
                <a:latin typeface="Arial" charset="0"/>
                <a:cs typeface="Arial" charset="0"/>
              </a:rPr>
              <a:t>kedua</a:t>
            </a:r>
            <a:r>
              <a:rPr lang="en-US" dirty="0" smtClean="0">
                <a:latin typeface="Arial" charset="0"/>
                <a:cs typeface="Arial" charset="0"/>
              </a:rPr>
              <a:t> Bola Mata</a:t>
            </a:r>
          </a:p>
        </p:txBody>
      </p:sp>
      <p:sp>
        <p:nvSpPr>
          <p:cNvPr id="6" name="Content Placeholder 5"/>
          <p:cNvSpPr>
            <a:spLocks noGrp="1"/>
          </p:cNvSpPr>
          <p:nvPr>
            <p:ph idx="1"/>
          </p:nvPr>
        </p:nvSpPr>
        <p:spPr/>
        <p:txBody>
          <a:bodyPr/>
          <a:lstStyle/>
          <a:p>
            <a:pPr marL="514350" indent="-514350">
              <a:buFont typeface="+mj-lt"/>
              <a:buAutoNum type="arabicPeriod" startAt="2"/>
            </a:pPr>
            <a:r>
              <a:rPr lang="en-US" b="1" dirty="0" err="1" smtClean="0"/>
              <a:t>Koroid</a:t>
            </a:r>
            <a:endParaRPr lang="en-US" b="1" dirty="0" smtClean="0"/>
          </a:p>
          <a:p>
            <a:pPr marL="514350" indent="-514350">
              <a:buNone/>
            </a:pPr>
            <a:r>
              <a:rPr lang="en-US" dirty="0" smtClean="0"/>
              <a:t>      </a:t>
            </a:r>
            <a:r>
              <a:rPr lang="en-US" sz="2800" dirty="0" err="1" smtClean="0"/>
              <a:t>Lapisan</a:t>
            </a:r>
            <a:r>
              <a:rPr lang="en-US" sz="2800" dirty="0" smtClean="0"/>
              <a:t> </a:t>
            </a:r>
            <a:r>
              <a:rPr lang="en-US" sz="2800" dirty="0" err="1" smtClean="0"/>
              <a:t>tengah</a:t>
            </a:r>
            <a:r>
              <a:rPr lang="en-US" sz="2800" dirty="0" smtClean="0"/>
              <a:t> yang </a:t>
            </a:r>
            <a:r>
              <a:rPr lang="en-US" sz="2800" dirty="0" err="1" smtClean="0"/>
              <a:t>memiliki</a:t>
            </a:r>
            <a:r>
              <a:rPr lang="en-US" sz="2800" dirty="0" smtClean="0"/>
              <a:t> </a:t>
            </a:r>
            <a:r>
              <a:rPr lang="en-US" sz="2800" dirty="0" err="1" smtClean="0"/>
              <a:t>banyak</a:t>
            </a:r>
            <a:r>
              <a:rPr lang="en-US" sz="2800" dirty="0" smtClean="0"/>
              <a:t> </a:t>
            </a:r>
            <a:r>
              <a:rPr lang="en-US" sz="2800" dirty="0" err="1" smtClean="0"/>
              <a:t>pembuluh</a:t>
            </a:r>
            <a:r>
              <a:rPr lang="en-US" sz="2800" dirty="0" smtClean="0"/>
              <a:t> </a:t>
            </a:r>
            <a:r>
              <a:rPr lang="en-US" sz="2800" dirty="0" err="1" smtClean="0"/>
              <a:t>darah</a:t>
            </a:r>
            <a:r>
              <a:rPr lang="en-US" sz="2800" dirty="0" smtClean="0"/>
              <a:t>. </a:t>
            </a:r>
          </a:p>
          <a:p>
            <a:pPr marL="514350" indent="-514350">
              <a:buNone/>
            </a:pPr>
            <a:r>
              <a:rPr lang="en-US" sz="2800" dirty="0" smtClean="0"/>
              <a:t>      Di </a:t>
            </a:r>
            <a:r>
              <a:rPr lang="en-US" sz="2800" dirty="0" err="1" smtClean="0"/>
              <a:t>bagian</a:t>
            </a:r>
            <a:r>
              <a:rPr lang="en-US" sz="2800" dirty="0" smtClean="0"/>
              <a:t> </a:t>
            </a:r>
            <a:r>
              <a:rPr lang="en-US" sz="2800" dirty="0" err="1" smtClean="0"/>
              <a:t>depan</a:t>
            </a:r>
            <a:r>
              <a:rPr lang="en-US" sz="2800" dirty="0" smtClean="0"/>
              <a:t> </a:t>
            </a:r>
            <a:r>
              <a:rPr lang="en-US" sz="2800" dirty="0" err="1" smtClean="0"/>
              <a:t>koroid</a:t>
            </a:r>
            <a:r>
              <a:rPr lang="en-US" sz="2800" dirty="0" smtClean="0"/>
              <a:t>, </a:t>
            </a:r>
            <a:r>
              <a:rPr lang="en-US" sz="2800" dirty="0" err="1" smtClean="0"/>
              <a:t>persis</a:t>
            </a:r>
            <a:r>
              <a:rPr lang="en-US" sz="2800" dirty="0" smtClean="0"/>
              <a:t> </a:t>
            </a:r>
            <a:r>
              <a:rPr lang="en-US" sz="2800" dirty="0" err="1" smtClean="0"/>
              <a:t>di</a:t>
            </a:r>
            <a:r>
              <a:rPr lang="en-US" sz="2800" dirty="0" smtClean="0"/>
              <a:t> </a:t>
            </a:r>
            <a:r>
              <a:rPr lang="en-US" sz="2800" dirty="0" err="1" smtClean="0"/>
              <a:t>belakang</a:t>
            </a:r>
            <a:r>
              <a:rPr lang="en-US" sz="2800" dirty="0" smtClean="0"/>
              <a:t> </a:t>
            </a:r>
            <a:r>
              <a:rPr lang="en-US" sz="2800" dirty="0" err="1" smtClean="0"/>
              <a:t>kornea</a:t>
            </a:r>
            <a:r>
              <a:rPr lang="en-US" sz="2800" dirty="0" smtClean="0"/>
              <a:t> </a:t>
            </a:r>
            <a:r>
              <a:rPr lang="en-US" sz="2800" dirty="0" err="1" smtClean="0"/>
              <a:t>terdapat</a:t>
            </a:r>
            <a:r>
              <a:rPr lang="en-US" sz="2800" dirty="0" smtClean="0"/>
              <a:t> iris (</a:t>
            </a:r>
            <a:r>
              <a:rPr lang="en-US" sz="2800" dirty="0" err="1" smtClean="0"/>
              <a:t>selaput</a:t>
            </a:r>
            <a:r>
              <a:rPr lang="en-US" sz="2800" dirty="0" smtClean="0"/>
              <a:t> </a:t>
            </a:r>
            <a:r>
              <a:rPr lang="en-US" sz="2800" dirty="0" err="1" smtClean="0"/>
              <a:t>pelangi</a:t>
            </a:r>
            <a:r>
              <a:rPr lang="en-US" sz="2800" dirty="0" smtClean="0"/>
              <a:t>) yang </a:t>
            </a:r>
            <a:r>
              <a:rPr lang="en-US" sz="2800" dirty="0" err="1" smtClean="0"/>
              <a:t>berfungsi</a:t>
            </a:r>
            <a:r>
              <a:rPr lang="en-US" sz="2800" dirty="0" smtClean="0"/>
              <a:t> </a:t>
            </a:r>
            <a:r>
              <a:rPr lang="en-US" sz="2800" dirty="0" err="1" smtClean="0"/>
              <a:t>mengatur</a:t>
            </a:r>
            <a:r>
              <a:rPr lang="en-US" sz="2800" dirty="0" smtClean="0"/>
              <a:t> </a:t>
            </a:r>
            <a:r>
              <a:rPr lang="en-US" sz="2800" dirty="0" err="1" smtClean="0"/>
              <a:t>banyak</a:t>
            </a:r>
            <a:r>
              <a:rPr lang="en-US" sz="2800" dirty="0" smtClean="0"/>
              <a:t> </a:t>
            </a:r>
            <a:r>
              <a:rPr lang="en-US" sz="2800" dirty="0" err="1" smtClean="0"/>
              <a:t>sedikitnya</a:t>
            </a:r>
            <a:r>
              <a:rPr lang="en-US" sz="2800" dirty="0" smtClean="0"/>
              <a:t> </a:t>
            </a:r>
            <a:r>
              <a:rPr lang="en-US" sz="2800" dirty="0" err="1" smtClean="0"/>
              <a:t>cahaya</a:t>
            </a:r>
            <a:r>
              <a:rPr lang="en-US" sz="2800" dirty="0" smtClean="0"/>
              <a:t> yang </a:t>
            </a:r>
            <a:r>
              <a:rPr lang="en-US" sz="2800" dirty="0" err="1" smtClean="0"/>
              <a:t>masuk</a:t>
            </a:r>
            <a:r>
              <a:rPr lang="en-US" sz="2800" dirty="0" smtClean="0"/>
              <a:t> </a:t>
            </a:r>
            <a:r>
              <a:rPr lang="en-US" sz="2800" dirty="0" err="1" smtClean="0"/>
              <a:t>ke</a:t>
            </a:r>
            <a:r>
              <a:rPr lang="en-US" sz="2800" dirty="0" smtClean="0"/>
              <a:t> </a:t>
            </a:r>
            <a:r>
              <a:rPr lang="en-US" sz="2800" dirty="0" err="1" smtClean="0"/>
              <a:t>mata</a:t>
            </a:r>
            <a:r>
              <a:rPr lang="en-US" sz="2800" dirty="0" smtClean="0"/>
              <a:t>.</a:t>
            </a:r>
          </a:p>
          <a:p>
            <a:pPr marL="514350" indent="-514350">
              <a:buNone/>
            </a:pPr>
            <a:r>
              <a:rPr lang="en-US" sz="2800" dirty="0" smtClean="0"/>
              <a:t>      </a:t>
            </a:r>
            <a:r>
              <a:rPr lang="en-US" sz="2800" dirty="0" err="1" smtClean="0"/>
              <a:t>Bagian</a:t>
            </a:r>
            <a:r>
              <a:rPr lang="en-US" sz="2800" dirty="0" smtClean="0"/>
              <a:t> </a:t>
            </a:r>
            <a:r>
              <a:rPr lang="en-US" sz="2800" dirty="0" err="1" smtClean="0"/>
              <a:t>tengah</a:t>
            </a:r>
            <a:r>
              <a:rPr lang="en-US" sz="2800" dirty="0" smtClean="0"/>
              <a:t> iris </a:t>
            </a:r>
            <a:r>
              <a:rPr lang="en-US" sz="2800" dirty="0" err="1" smtClean="0"/>
              <a:t>berlubang</a:t>
            </a:r>
            <a:r>
              <a:rPr lang="en-US" sz="2800" dirty="0" smtClean="0"/>
              <a:t> </a:t>
            </a:r>
            <a:r>
              <a:rPr lang="en-US" sz="2800" dirty="0" err="1" smtClean="0"/>
              <a:t>disebut</a:t>
            </a:r>
            <a:r>
              <a:rPr lang="en-US" sz="2800" dirty="0" smtClean="0"/>
              <a:t> pupil.</a:t>
            </a:r>
          </a:p>
          <a:p>
            <a:pPr marL="514350" indent="-514350">
              <a:buNone/>
            </a:pPr>
            <a:r>
              <a:rPr lang="en-US" sz="2800" dirty="0" smtClean="0"/>
              <a:t>      </a:t>
            </a:r>
            <a:r>
              <a:rPr lang="en-US" sz="2800" dirty="0" err="1" smtClean="0"/>
              <a:t>Bagian</a:t>
            </a:r>
            <a:r>
              <a:rPr lang="en-US" sz="2800" dirty="0" smtClean="0"/>
              <a:t> </a:t>
            </a:r>
            <a:r>
              <a:rPr lang="en-US" sz="2800" dirty="0" err="1" smtClean="0"/>
              <a:t>belakang</a:t>
            </a:r>
            <a:r>
              <a:rPr lang="en-US" sz="2800" dirty="0" smtClean="0"/>
              <a:t> </a:t>
            </a:r>
            <a:r>
              <a:rPr lang="en-US" sz="2800" dirty="0" err="1" smtClean="0"/>
              <a:t>lapisan</a:t>
            </a:r>
            <a:r>
              <a:rPr lang="en-US" sz="2800" dirty="0" smtClean="0"/>
              <a:t> </a:t>
            </a:r>
            <a:r>
              <a:rPr lang="en-US" sz="2800" dirty="0" err="1" smtClean="0"/>
              <a:t>koroid</a:t>
            </a:r>
            <a:r>
              <a:rPr lang="en-US" sz="2800" dirty="0" smtClean="0"/>
              <a:t> </a:t>
            </a:r>
            <a:r>
              <a:rPr lang="en-US" sz="2800" dirty="0" err="1" smtClean="0"/>
              <a:t>ini</a:t>
            </a:r>
            <a:r>
              <a:rPr lang="en-US" sz="2800" dirty="0" smtClean="0"/>
              <a:t> </a:t>
            </a:r>
            <a:r>
              <a:rPr lang="en-US" sz="2800" dirty="0" err="1" smtClean="0"/>
              <a:t>ditembus</a:t>
            </a:r>
            <a:r>
              <a:rPr lang="en-US" sz="2800" dirty="0" smtClean="0"/>
              <a:t> </a:t>
            </a:r>
            <a:r>
              <a:rPr lang="en-US" sz="2800" dirty="0" err="1" smtClean="0"/>
              <a:t>saraf</a:t>
            </a:r>
            <a:r>
              <a:rPr lang="en-US" sz="2800" dirty="0" smtClean="0"/>
              <a:t> </a:t>
            </a:r>
            <a:r>
              <a:rPr lang="en-US" sz="2800" dirty="0" err="1" smtClean="0"/>
              <a:t>optik</a:t>
            </a:r>
            <a:r>
              <a:rPr lang="en-US" sz="2800" dirty="0" smtClean="0"/>
              <a:t> yang </a:t>
            </a:r>
            <a:r>
              <a:rPr lang="en-US" sz="2800" dirty="0" err="1" smtClean="0"/>
              <a:t>menuju</a:t>
            </a:r>
            <a:r>
              <a:rPr lang="en-US" sz="2800" dirty="0" smtClean="0"/>
              <a:t> </a:t>
            </a:r>
            <a:r>
              <a:rPr lang="en-US" sz="2800" dirty="0" err="1" smtClean="0"/>
              <a:t>otak</a:t>
            </a:r>
            <a:endParaRPr lang="en-US" sz="28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dirty="0" smtClean="0">
                <a:latin typeface="Arial" charset="0"/>
                <a:cs typeface="Arial" charset="0"/>
              </a:rPr>
              <a:t>PUPIL</a:t>
            </a:r>
          </a:p>
        </p:txBody>
      </p:sp>
      <p:sp>
        <p:nvSpPr>
          <p:cNvPr id="6" name="Content Placeholder 5"/>
          <p:cNvSpPr>
            <a:spLocks noGrp="1"/>
          </p:cNvSpPr>
          <p:nvPr>
            <p:ph idx="1"/>
          </p:nvPr>
        </p:nvSpPr>
        <p:spPr/>
        <p:txBody>
          <a:bodyPr/>
          <a:lstStyle/>
          <a:p>
            <a:r>
              <a:rPr lang="en-US" sz="2800" dirty="0" smtClean="0"/>
              <a:t>Pupil </a:t>
            </a:r>
            <a:r>
              <a:rPr lang="en-US" sz="2800" dirty="0" err="1" smtClean="0"/>
              <a:t>dapat</a:t>
            </a:r>
            <a:r>
              <a:rPr lang="en-US" sz="2800" dirty="0" smtClean="0"/>
              <a:t> </a:t>
            </a:r>
            <a:r>
              <a:rPr lang="en-US" sz="2800" dirty="0" err="1" smtClean="0"/>
              <a:t>melebar</a:t>
            </a:r>
            <a:r>
              <a:rPr lang="en-US" sz="2800" dirty="0" smtClean="0"/>
              <a:t> </a:t>
            </a:r>
            <a:r>
              <a:rPr lang="en-US" sz="2800" dirty="0" err="1" smtClean="0"/>
              <a:t>dan</a:t>
            </a:r>
            <a:r>
              <a:rPr lang="en-US" sz="2800" dirty="0" smtClean="0"/>
              <a:t> </a:t>
            </a:r>
            <a:r>
              <a:rPr lang="en-US" sz="2800" dirty="0" err="1" smtClean="0"/>
              <a:t>menyempit</a:t>
            </a:r>
            <a:r>
              <a:rPr lang="en-US" sz="2800" dirty="0" smtClean="0"/>
              <a:t> </a:t>
            </a:r>
            <a:r>
              <a:rPr lang="en-US" sz="2800" dirty="0" err="1" smtClean="0"/>
              <a:t>jika</a:t>
            </a:r>
            <a:r>
              <a:rPr lang="en-US" sz="2800" dirty="0" smtClean="0"/>
              <a:t> </a:t>
            </a:r>
            <a:r>
              <a:rPr lang="en-US" sz="2800" dirty="0" err="1" smtClean="0"/>
              <a:t>ada</a:t>
            </a:r>
            <a:r>
              <a:rPr lang="en-US" sz="2800" dirty="0" smtClean="0"/>
              <a:t> </a:t>
            </a:r>
            <a:r>
              <a:rPr lang="en-US" sz="2800" dirty="0" err="1" smtClean="0"/>
              <a:t>cahaya</a:t>
            </a:r>
            <a:r>
              <a:rPr lang="en-US" sz="2800" dirty="0" smtClean="0"/>
              <a:t>. </a:t>
            </a:r>
            <a:r>
              <a:rPr lang="en-US" sz="2800" dirty="0" err="1" smtClean="0"/>
              <a:t>Cahaya</a:t>
            </a:r>
            <a:r>
              <a:rPr lang="en-US" sz="2800" dirty="0" smtClean="0"/>
              <a:t> </a:t>
            </a:r>
            <a:r>
              <a:rPr lang="en-US" sz="2800" dirty="0" err="1" smtClean="0"/>
              <a:t>kuat</a:t>
            </a:r>
            <a:r>
              <a:rPr lang="en-US" sz="2800" dirty="0" smtClean="0"/>
              <a:t> </a:t>
            </a:r>
            <a:r>
              <a:rPr lang="en-US" sz="2800" dirty="0" smtClean="0">
                <a:sym typeface="Wingdings" pitchFamily="2" charset="2"/>
              </a:rPr>
              <a:t>Pupil </a:t>
            </a:r>
            <a:r>
              <a:rPr lang="en-US" sz="2800" dirty="0" err="1" smtClean="0">
                <a:sym typeface="Wingdings" pitchFamily="2" charset="2"/>
              </a:rPr>
              <a:t>menyempit</a:t>
            </a:r>
            <a:r>
              <a:rPr lang="en-US" sz="2800" dirty="0" smtClean="0">
                <a:sym typeface="Wingdings" pitchFamily="2" charset="2"/>
              </a:rPr>
              <a:t> (</a:t>
            </a:r>
            <a:r>
              <a:rPr lang="en-US" sz="2800" dirty="0" err="1" smtClean="0">
                <a:sym typeface="Wingdings" pitchFamily="2" charset="2"/>
              </a:rPr>
              <a:t>kontraksi</a:t>
            </a:r>
            <a:r>
              <a:rPr lang="en-US" sz="2800" dirty="0" smtClean="0">
                <a:sym typeface="Wingdings" pitchFamily="2" charset="2"/>
              </a:rPr>
              <a:t>)</a:t>
            </a:r>
          </a:p>
          <a:p>
            <a:pPr>
              <a:buNone/>
            </a:pPr>
            <a:r>
              <a:rPr lang="en-US" sz="2800" dirty="0" smtClean="0">
                <a:sym typeface="Wingdings" pitchFamily="2" charset="2"/>
              </a:rPr>
              <a:t>    </a:t>
            </a:r>
            <a:r>
              <a:rPr lang="en-US" sz="2800" dirty="0" err="1" smtClean="0">
                <a:sym typeface="Wingdings" pitchFamily="2" charset="2"/>
              </a:rPr>
              <a:t>Cahaya</a:t>
            </a:r>
            <a:r>
              <a:rPr lang="en-US" sz="2800" dirty="0" smtClean="0">
                <a:sym typeface="Wingdings" pitchFamily="2" charset="2"/>
              </a:rPr>
              <a:t> </a:t>
            </a:r>
            <a:r>
              <a:rPr lang="en-US" sz="2800" dirty="0" err="1" smtClean="0">
                <a:sym typeface="Wingdings" pitchFamily="2" charset="2"/>
              </a:rPr>
              <a:t>redup</a:t>
            </a:r>
            <a:r>
              <a:rPr lang="en-US" sz="2800" dirty="0" smtClean="0">
                <a:sym typeface="Wingdings" pitchFamily="2" charset="2"/>
              </a:rPr>
              <a:t>  Pupil </a:t>
            </a:r>
            <a:r>
              <a:rPr lang="en-US" sz="2800" dirty="0" err="1" smtClean="0">
                <a:sym typeface="Wingdings" pitchFamily="2" charset="2"/>
              </a:rPr>
              <a:t>melebar</a:t>
            </a:r>
            <a:r>
              <a:rPr lang="en-US" sz="2800" dirty="0" smtClean="0">
                <a:sym typeface="Wingdings" pitchFamily="2" charset="2"/>
              </a:rPr>
              <a:t> (</a:t>
            </a:r>
            <a:r>
              <a:rPr lang="en-US" sz="2800" dirty="0" err="1" smtClean="0">
                <a:sym typeface="Wingdings" pitchFamily="2" charset="2"/>
              </a:rPr>
              <a:t>dilatasi</a:t>
            </a:r>
            <a:r>
              <a:rPr lang="en-US" sz="2800" dirty="0" smtClean="0">
                <a:sym typeface="Wingdings" pitchFamily="2" charset="2"/>
              </a:rPr>
              <a:t>)</a:t>
            </a:r>
          </a:p>
          <a:p>
            <a:pPr>
              <a:buNone/>
            </a:pPr>
            <a:r>
              <a:rPr lang="en-US" sz="2800" dirty="0" err="1" smtClean="0">
                <a:sym typeface="Wingdings" pitchFamily="2" charset="2"/>
              </a:rPr>
              <a:t>Pengaturan</a:t>
            </a:r>
            <a:r>
              <a:rPr lang="en-US" sz="2800" dirty="0" smtClean="0">
                <a:sym typeface="Wingdings" pitchFamily="2" charset="2"/>
              </a:rPr>
              <a:t> pupil </a:t>
            </a:r>
            <a:r>
              <a:rPr lang="en-US" sz="2800" dirty="0" err="1" smtClean="0">
                <a:sym typeface="Wingdings" pitchFamily="2" charset="2"/>
              </a:rPr>
              <a:t>ini</a:t>
            </a:r>
            <a:r>
              <a:rPr lang="en-US" sz="2800" dirty="0" smtClean="0">
                <a:sym typeface="Wingdings" pitchFamily="2" charset="2"/>
              </a:rPr>
              <a:t> </a:t>
            </a:r>
            <a:r>
              <a:rPr lang="en-US" sz="2800" dirty="0" err="1" smtClean="0">
                <a:sym typeface="Wingdings" pitchFamily="2" charset="2"/>
              </a:rPr>
              <a:t>berlangsung</a:t>
            </a:r>
            <a:r>
              <a:rPr lang="en-US" sz="2800" dirty="0" smtClean="0">
                <a:sym typeface="Wingdings" pitchFamily="2" charset="2"/>
              </a:rPr>
              <a:t> </a:t>
            </a:r>
            <a:r>
              <a:rPr lang="en-US" sz="2800" dirty="0" err="1" smtClean="0">
                <a:sym typeface="Wingdings" pitchFamily="2" charset="2"/>
              </a:rPr>
              <a:t>otonom</a:t>
            </a:r>
            <a:r>
              <a:rPr lang="en-US" sz="2800" dirty="0" smtClean="0">
                <a:sym typeface="Wingdings" pitchFamily="2" charset="2"/>
              </a:rPr>
              <a:t>.</a:t>
            </a:r>
          </a:p>
          <a:p>
            <a:pPr>
              <a:buNone/>
            </a:pPr>
            <a:r>
              <a:rPr lang="en-US" sz="2800" dirty="0" err="1" smtClean="0">
                <a:sym typeface="Wingdings" pitchFamily="2" charset="2"/>
              </a:rPr>
              <a:t>Sistem</a:t>
            </a:r>
            <a:r>
              <a:rPr lang="en-US" sz="2800" dirty="0" smtClean="0">
                <a:sym typeface="Wingdings" pitchFamily="2" charset="2"/>
              </a:rPr>
              <a:t> </a:t>
            </a:r>
            <a:r>
              <a:rPr lang="en-US" sz="2800" dirty="0" err="1" smtClean="0">
                <a:sym typeface="Wingdings" pitchFamily="2" charset="2"/>
              </a:rPr>
              <a:t>saraf</a:t>
            </a:r>
            <a:r>
              <a:rPr lang="en-US" sz="2800" dirty="0" smtClean="0">
                <a:sym typeface="Wingdings" pitchFamily="2" charset="2"/>
              </a:rPr>
              <a:t> </a:t>
            </a:r>
            <a:r>
              <a:rPr lang="en-US" sz="2800" dirty="0" err="1" smtClean="0">
                <a:sym typeface="Wingdings" pitchFamily="2" charset="2"/>
              </a:rPr>
              <a:t>simpatik</a:t>
            </a:r>
            <a:r>
              <a:rPr lang="en-US" sz="2800" dirty="0" smtClean="0">
                <a:sym typeface="Wingdings" pitchFamily="2" charset="2"/>
              </a:rPr>
              <a:t> </a:t>
            </a:r>
            <a:r>
              <a:rPr lang="en-US" sz="2800" dirty="0" err="1" smtClean="0">
                <a:sym typeface="Wingdings" pitchFamily="2" charset="2"/>
              </a:rPr>
              <a:t>melebarkan</a:t>
            </a:r>
            <a:r>
              <a:rPr lang="en-US" sz="2800" dirty="0" smtClean="0">
                <a:sym typeface="Wingdings" pitchFamily="2" charset="2"/>
              </a:rPr>
              <a:t> pupil</a:t>
            </a:r>
          </a:p>
          <a:p>
            <a:pPr>
              <a:buNone/>
            </a:pPr>
            <a:r>
              <a:rPr lang="en-US" sz="2800" dirty="0" err="1" smtClean="0">
                <a:sym typeface="Wingdings" pitchFamily="2" charset="2"/>
              </a:rPr>
              <a:t>Sistem</a:t>
            </a:r>
            <a:r>
              <a:rPr lang="en-US" sz="2800" dirty="0" smtClean="0">
                <a:sym typeface="Wingdings" pitchFamily="2" charset="2"/>
              </a:rPr>
              <a:t> </a:t>
            </a:r>
            <a:r>
              <a:rPr lang="en-US" sz="2800" dirty="0" err="1" smtClean="0">
                <a:sym typeface="Wingdings" pitchFamily="2" charset="2"/>
              </a:rPr>
              <a:t>saraf</a:t>
            </a:r>
            <a:r>
              <a:rPr lang="en-US" sz="2800" dirty="0" smtClean="0">
                <a:sym typeface="Wingdings" pitchFamily="2" charset="2"/>
              </a:rPr>
              <a:t> </a:t>
            </a:r>
            <a:r>
              <a:rPr lang="en-US" sz="2800" dirty="0" err="1" smtClean="0">
                <a:sym typeface="Wingdings" pitchFamily="2" charset="2"/>
              </a:rPr>
              <a:t>parasimpatik</a:t>
            </a:r>
            <a:r>
              <a:rPr lang="en-US" sz="2800" dirty="0" smtClean="0">
                <a:sym typeface="Wingdings" pitchFamily="2" charset="2"/>
              </a:rPr>
              <a:t> </a:t>
            </a:r>
            <a:r>
              <a:rPr lang="en-US" sz="2800" dirty="0" err="1" smtClean="0">
                <a:sym typeface="Wingdings" pitchFamily="2" charset="2"/>
              </a:rPr>
              <a:t>memperkecil</a:t>
            </a:r>
            <a:r>
              <a:rPr lang="en-US" sz="2800" dirty="0" smtClean="0">
                <a:sym typeface="Wingdings" pitchFamily="2" charset="2"/>
              </a:rPr>
              <a:t> pupil</a:t>
            </a:r>
          </a:p>
          <a:p>
            <a:pPr>
              <a:buNone/>
            </a:pPr>
            <a:r>
              <a:rPr lang="en-US" sz="2800" dirty="0" err="1" smtClean="0">
                <a:sym typeface="Wingdings" pitchFamily="2" charset="2"/>
              </a:rPr>
              <a:t>Pengaturan</a:t>
            </a:r>
            <a:r>
              <a:rPr lang="en-US" sz="2800" dirty="0" smtClean="0">
                <a:sym typeface="Wingdings" pitchFamily="2" charset="2"/>
              </a:rPr>
              <a:t> </a:t>
            </a:r>
            <a:r>
              <a:rPr lang="en-US" sz="2800" dirty="0" err="1" smtClean="0">
                <a:sym typeface="Wingdings" pitchFamily="2" charset="2"/>
              </a:rPr>
              <a:t>ini</a:t>
            </a:r>
            <a:r>
              <a:rPr lang="en-US" sz="2800" dirty="0" smtClean="0">
                <a:sym typeface="Wingdings" pitchFamily="2" charset="2"/>
              </a:rPr>
              <a:t> </a:t>
            </a:r>
            <a:r>
              <a:rPr lang="en-US" sz="2800" dirty="0" err="1" smtClean="0">
                <a:sym typeface="Wingdings" pitchFamily="2" charset="2"/>
              </a:rPr>
              <a:t>berguna</a:t>
            </a:r>
            <a:r>
              <a:rPr lang="en-US" sz="2800" dirty="0" smtClean="0">
                <a:sym typeface="Wingdings" pitchFamily="2" charset="2"/>
              </a:rPr>
              <a:t> </a:t>
            </a:r>
            <a:r>
              <a:rPr lang="en-US" sz="2800" dirty="0" err="1" smtClean="0">
                <a:sym typeface="Wingdings" pitchFamily="2" charset="2"/>
              </a:rPr>
              <a:t>untuk</a:t>
            </a:r>
            <a:r>
              <a:rPr lang="en-US" sz="2800" dirty="0" smtClean="0">
                <a:sym typeface="Wingdings" pitchFamily="2" charset="2"/>
              </a:rPr>
              <a:t> </a:t>
            </a:r>
            <a:r>
              <a:rPr lang="en-US" sz="2800" dirty="0" err="1" smtClean="0">
                <a:sym typeface="Wingdings" pitchFamily="2" charset="2"/>
              </a:rPr>
              <a:t>melindungi</a:t>
            </a:r>
            <a:r>
              <a:rPr lang="en-US" sz="2800" dirty="0" smtClean="0">
                <a:sym typeface="Wingdings" pitchFamily="2" charset="2"/>
              </a:rPr>
              <a:t> retina, </a:t>
            </a:r>
            <a:r>
              <a:rPr lang="en-US" sz="2800" dirty="0" err="1" smtClean="0">
                <a:sym typeface="Wingdings" pitchFamily="2" charset="2"/>
              </a:rPr>
              <a:t>yaitu</a:t>
            </a:r>
            <a:endParaRPr lang="en-US" sz="2800" dirty="0" smtClean="0">
              <a:sym typeface="Wingdings" pitchFamily="2" charset="2"/>
            </a:endParaRPr>
          </a:p>
          <a:p>
            <a:pPr>
              <a:buNone/>
            </a:pPr>
            <a:r>
              <a:rPr lang="en-US" sz="2800" dirty="0" err="1" smtClean="0">
                <a:sym typeface="Wingdings" pitchFamily="2" charset="2"/>
              </a:rPr>
              <a:t>Membatasi</a:t>
            </a:r>
            <a:r>
              <a:rPr lang="en-US" sz="2800" dirty="0" smtClean="0">
                <a:sym typeface="Wingdings" pitchFamily="2" charset="2"/>
              </a:rPr>
              <a:t> </a:t>
            </a:r>
            <a:r>
              <a:rPr lang="en-US" sz="2800" dirty="0" err="1" smtClean="0">
                <a:sym typeface="Wingdings" pitchFamily="2" charset="2"/>
              </a:rPr>
              <a:t>cahaya</a:t>
            </a:r>
            <a:r>
              <a:rPr lang="en-US" sz="2800" dirty="0" smtClean="0">
                <a:sym typeface="Wingdings" pitchFamily="2" charset="2"/>
              </a:rPr>
              <a:t> yang </a:t>
            </a:r>
            <a:r>
              <a:rPr lang="en-US" sz="2800" dirty="0" err="1" smtClean="0">
                <a:sym typeface="Wingdings" pitchFamily="2" charset="2"/>
              </a:rPr>
              <a:t>masuk</a:t>
            </a:r>
            <a:r>
              <a:rPr lang="en-US" sz="2800" dirty="0" smtClean="0">
                <a:sym typeface="Wingdings" pitchFamily="2" charset="2"/>
              </a:rPr>
              <a:t> </a:t>
            </a:r>
            <a:r>
              <a:rPr lang="en-US" sz="2800" dirty="0" err="1" smtClean="0">
                <a:sym typeface="Wingdings" pitchFamily="2" charset="2"/>
              </a:rPr>
              <a:t>sehingga</a:t>
            </a:r>
            <a:r>
              <a:rPr lang="en-US" sz="2800" dirty="0" smtClean="0">
                <a:sym typeface="Wingdings" pitchFamily="2" charset="2"/>
              </a:rPr>
              <a:t> retina </a:t>
            </a:r>
            <a:r>
              <a:rPr lang="en-US" sz="2800" dirty="0" err="1" smtClean="0">
                <a:sym typeface="Wingdings" pitchFamily="2" charset="2"/>
              </a:rPr>
              <a:t>tidak</a:t>
            </a:r>
            <a:endParaRPr lang="en-US" sz="2800" dirty="0" smtClean="0">
              <a:sym typeface="Wingdings" pitchFamily="2" charset="2"/>
            </a:endParaRPr>
          </a:p>
          <a:p>
            <a:pPr>
              <a:buNone/>
            </a:pPr>
            <a:r>
              <a:rPr lang="en-US" sz="2800" dirty="0" err="1" smtClean="0">
                <a:sym typeface="Wingdings" pitchFamily="2" charset="2"/>
              </a:rPr>
              <a:t>mengalami</a:t>
            </a:r>
            <a:r>
              <a:rPr lang="en-US" sz="2800" dirty="0" smtClean="0">
                <a:sym typeface="Wingdings" pitchFamily="2" charset="2"/>
              </a:rPr>
              <a:t> </a:t>
            </a:r>
            <a:r>
              <a:rPr lang="en-US" sz="2800" dirty="0" err="1" smtClean="0">
                <a:sym typeface="Wingdings" pitchFamily="2" charset="2"/>
              </a:rPr>
              <a:t>kerusakan</a:t>
            </a:r>
            <a:endParaRPr lang="en-US" sz="28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dirty="0" err="1" smtClean="0">
                <a:latin typeface="Arial" charset="0"/>
                <a:cs typeface="Arial" charset="0"/>
              </a:rPr>
              <a:t>Lapisan</a:t>
            </a:r>
            <a:r>
              <a:rPr lang="en-US" dirty="0" smtClean="0">
                <a:latin typeface="Arial" charset="0"/>
                <a:cs typeface="Arial" charset="0"/>
              </a:rPr>
              <a:t> </a:t>
            </a:r>
            <a:r>
              <a:rPr lang="en-US" dirty="0" err="1" smtClean="0">
                <a:latin typeface="Arial" charset="0"/>
                <a:cs typeface="Arial" charset="0"/>
              </a:rPr>
              <a:t>Ketiga</a:t>
            </a:r>
            <a:r>
              <a:rPr lang="en-US" dirty="0" smtClean="0">
                <a:latin typeface="Arial" charset="0"/>
                <a:cs typeface="Arial" charset="0"/>
              </a:rPr>
              <a:t> Bola Mata</a:t>
            </a:r>
          </a:p>
        </p:txBody>
      </p:sp>
      <p:sp>
        <p:nvSpPr>
          <p:cNvPr id="7" name="Content Placeholder 6"/>
          <p:cNvSpPr>
            <a:spLocks noGrp="1"/>
          </p:cNvSpPr>
          <p:nvPr>
            <p:ph idx="1"/>
          </p:nvPr>
        </p:nvSpPr>
        <p:spPr/>
        <p:txBody>
          <a:bodyPr/>
          <a:lstStyle/>
          <a:p>
            <a:pPr marL="514350" indent="-514350">
              <a:buFont typeface="+mj-lt"/>
              <a:buAutoNum type="arabicPeriod" startAt="3"/>
            </a:pPr>
            <a:r>
              <a:rPr lang="en-US" b="1" dirty="0" smtClean="0"/>
              <a:t>Retina</a:t>
            </a:r>
          </a:p>
          <a:p>
            <a:pPr marL="514350" indent="-514350">
              <a:buNone/>
            </a:pPr>
            <a:r>
              <a:rPr lang="en-US" dirty="0" smtClean="0"/>
              <a:t>     </a:t>
            </a:r>
            <a:r>
              <a:rPr lang="en-US" sz="2800" dirty="0" smtClean="0"/>
              <a:t>Retina (</a:t>
            </a:r>
            <a:r>
              <a:rPr lang="en-US" sz="2800" dirty="0" err="1" smtClean="0"/>
              <a:t>selaput</a:t>
            </a:r>
            <a:r>
              <a:rPr lang="en-US" sz="2800" dirty="0" smtClean="0"/>
              <a:t> </a:t>
            </a:r>
            <a:r>
              <a:rPr lang="en-US" sz="2800" dirty="0" err="1" smtClean="0"/>
              <a:t>jala</a:t>
            </a:r>
            <a:r>
              <a:rPr lang="en-US" sz="2800" dirty="0" smtClean="0"/>
              <a:t>) </a:t>
            </a:r>
            <a:r>
              <a:rPr lang="en-US" sz="2800" dirty="0" err="1" smtClean="0"/>
              <a:t>merupakan</a:t>
            </a:r>
            <a:r>
              <a:rPr lang="en-US" sz="2800" dirty="0" smtClean="0"/>
              <a:t> </a:t>
            </a:r>
            <a:r>
              <a:rPr lang="en-US" sz="2800" dirty="0" err="1" smtClean="0"/>
              <a:t>lapisan</a:t>
            </a:r>
            <a:r>
              <a:rPr lang="en-US" sz="2800" dirty="0" smtClean="0"/>
              <a:t> </a:t>
            </a:r>
            <a:r>
              <a:rPr lang="en-US" sz="2800" dirty="0" err="1" smtClean="0"/>
              <a:t>bagian</a:t>
            </a:r>
            <a:r>
              <a:rPr lang="en-US" sz="2800" dirty="0" smtClean="0"/>
              <a:t> </a:t>
            </a:r>
            <a:r>
              <a:rPr lang="en-US" sz="2800" dirty="0" err="1" smtClean="0"/>
              <a:t>dalam</a:t>
            </a:r>
            <a:r>
              <a:rPr lang="en-US" sz="2800" dirty="0" smtClean="0"/>
              <a:t> yang </a:t>
            </a:r>
            <a:r>
              <a:rPr lang="en-US" sz="2800" dirty="0" err="1" smtClean="0"/>
              <a:t>peka</a:t>
            </a:r>
            <a:r>
              <a:rPr lang="en-US" sz="2800" dirty="0" smtClean="0"/>
              <a:t> </a:t>
            </a:r>
            <a:r>
              <a:rPr lang="en-US" sz="2800" dirty="0" err="1" smtClean="0"/>
              <a:t>terhadap</a:t>
            </a:r>
            <a:r>
              <a:rPr lang="en-US" sz="2800" dirty="0" smtClean="0"/>
              <a:t> </a:t>
            </a:r>
            <a:r>
              <a:rPr lang="en-US" sz="2800" dirty="0" err="1" smtClean="0"/>
              <a:t>cahaya</a:t>
            </a:r>
            <a:r>
              <a:rPr lang="en-US" sz="2800" dirty="0" smtClean="0"/>
              <a:t>. Di </a:t>
            </a:r>
            <a:r>
              <a:rPr lang="en-US" sz="2800" dirty="0" err="1" smtClean="0"/>
              <a:t>dalam</a:t>
            </a:r>
            <a:r>
              <a:rPr lang="en-US" sz="2800" dirty="0" smtClean="0"/>
              <a:t> retina </a:t>
            </a:r>
            <a:r>
              <a:rPr lang="en-US" sz="2800" dirty="0" err="1" smtClean="0"/>
              <a:t>terdapat</a:t>
            </a:r>
            <a:r>
              <a:rPr lang="en-US" sz="2800" dirty="0" smtClean="0"/>
              <a:t> </a:t>
            </a:r>
            <a:r>
              <a:rPr lang="en-US" sz="2800" dirty="0" err="1" smtClean="0"/>
              <a:t>reseptor</a:t>
            </a:r>
            <a:r>
              <a:rPr lang="en-US" sz="2800" dirty="0" smtClean="0"/>
              <a:t> </a:t>
            </a:r>
            <a:r>
              <a:rPr lang="en-US" sz="2800" dirty="0" err="1" smtClean="0"/>
              <a:t>cahaya</a:t>
            </a:r>
            <a:r>
              <a:rPr lang="en-US" sz="2800" dirty="0" smtClean="0"/>
              <a:t> yang </a:t>
            </a:r>
            <a:r>
              <a:rPr lang="en-US" sz="2800" dirty="0" err="1" smtClean="0"/>
              <a:t>disebut</a:t>
            </a:r>
            <a:r>
              <a:rPr lang="en-US" sz="2800" dirty="0" smtClean="0"/>
              <a:t> </a:t>
            </a:r>
            <a:r>
              <a:rPr lang="en-US" sz="2800" dirty="0" err="1" smtClean="0"/>
              <a:t>fotoreseptor</a:t>
            </a:r>
            <a:r>
              <a:rPr lang="en-US" sz="2800" dirty="0" smtClean="0"/>
              <a:t> </a:t>
            </a:r>
            <a:r>
              <a:rPr lang="en-US" sz="2800" dirty="0" err="1" smtClean="0"/>
              <a:t>dan</a:t>
            </a:r>
            <a:r>
              <a:rPr lang="en-US" sz="2800" dirty="0" smtClean="0"/>
              <a:t> </a:t>
            </a:r>
            <a:r>
              <a:rPr lang="en-US" sz="2800" dirty="0" err="1" smtClean="0"/>
              <a:t>ada</a:t>
            </a:r>
            <a:r>
              <a:rPr lang="en-US" sz="2800" dirty="0" smtClean="0"/>
              <a:t> </a:t>
            </a:r>
            <a:r>
              <a:rPr lang="en-US" sz="2800" dirty="0" err="1" smtClean="0"/>
              <a:t>serabut</a:t>
            </a:r>
            <a:r>
              <a:rPr lang="en-US" sz="2800" dirty="0" smtClean="0"/>
              <a:t> </a:t>
            </a:r>
            <a:r>
              <a:rPr lang="en-US" sz="2800" dirty="0" err="1" smtClean="0"/>
              <a:t>sarafnya</a:t>
            </a:r>
            <a:endParaRPr lang="en-US" sz="2800" dirty="0" smtClean="0"/>
          </a:p>
          <a:p>
            <a:pPr marL="514350" indent="-514350">
              <a:buNone/>
            </a:pPr>
            <a:r>
              <a:rPr lang="en-US" b="1" dirty="0" err="1" smtClean="0"/>
              <a:t>Proses</a:t>
            </a:r>
            <a:r>
              <a:rPr lang="en-US" b="1" dirty="0" smtClean="0"/>
              <a:t> </a:t>
            </a:r>
            <a:r>
              <a:rPr lang="en-US" b="1" dirty="0" err="1" smtClean="0"/>
              <a:t>Melihat</a:t>
            </a:r>
            <a:endParaRPr lang="en-US" b="1" dirty="0" smtClean="0"/>
          </a:p>
          <a:p>
            <a:pPr marL="514350" indent="-514350">
              <a:buNone/>
            </a:pPr>
            <a:r>
              <a:rPr lang="en-US" sz="2400" dirty="0" err="1" smtClean="0"/>
              <a:t>Dimulai</a:t>
            </a:r>
            <a:r>
              <a:rPr lang="en-US" sz="2400" dirty="0" smtClean="0"/>
              <a:t> </a:t>
            </a:r>
            <a:r>
              <a:rPr lang="en-US" sz="2400" dirty="0" err="1" smtClean="0"/>
              <a:t>masuknya</a:t>
            </a:r>
            <a:r>
              <a:rPr lang="en-US" sz="2400" dirty="0" smtClean="0"/>
              <a:t> </a:t>
            </a:r>
            <a:r>
              <a:rPr lang="en-US" sz="2400" dirty="0" err="1" smtClean="0"/>
              <a:t>cahaya</a:t>
            </a:r>
            <a:r>
              <a:rPr lang="en-US" sz="2400" dirty="0" smtClean="0"/>
              <a:t> </a:t>
            </a:r>
            <a:r>
              <a:rPr lang="en-US" sz="2400" dirty="0" err="1" smtClean="0"/>
              <a:t>menuju</a:t>
            </a:r>
            <a:r>
              <a:rPr lang="en-US" sz="2400" dirty="0" smtClean="0"/>
              <a:t> </a:t>
            </a:r>
            <a:r>
              <a:rPr lang="en-US" sz="2400" dirty="0" err="1" smtClean="0"/>
              <a:t>mata</a:t>
            </a:r>
            <a:r>
              <a:rPr lang="en-US" sz="2400" dirty="0" smtClean="0"/>
              <a:t> </a:t>
            </a:r>
            <a:r>
              <a:rPr lang="en-US" sz="2400" dirty="0" err="1" smtClean="0"/>
              <a:t>mengenai</a:t>
            </a:r>
            <a:r>
              <a:rPr lang="en-US" sz="2400" dirty="0" smtClean="0"/>
              <a:t> retina. </a:t>
            </a:r>
            <a:r>
              <a:rPr lang="en-US" sz="2400" dirty="0" err="1" smtClean="0"/>
              <a:t>Secara</a:t>
            </a:r>
            <a:r>
              <a:rPr lang="en-US" sz="2400" dirty="0" smtClean="0"/>
              <a:t> </a:t>
            </a:r>
            <a:r>
              <a:rPr lang="en-US" sz="2400" dirty="0" err="1" smtClean="0"/>
              <a:t>berturut-turut</a:t>
            </a:r>
            <a:r>
              <a:rPr lang="en-US" sz="2400" dirty="0" smtClean="0"/>
              <a:t> </a:t>
            </a:r>
            <a:r>
              <a:rPr lang="en-US" sz="2400" dirty="0" err="1" smtClean="0"/>
              <a:t>cahaya</a:t>
            </a:r>
            <a:r>
              <a:rPr lang="en-US" sz="2400" dirty="0" smtClean="0"/>
              <a:t> </a:t>
            </a:r>
            <a:r>
              <a:rPr lang="en-US" sz="2400" dirty="0" err="1" smtClean="0"/>
              <a:t>masuk</a:t>
            </a:r>
            <a:r>
              <a:rPr lang="en-US" sz="2400" dirty="0" smtClean="0"/>
              <a:t> </a:t>
            </a:r>
            <a:r>
              <a:rPr lang="en-US" sz="2400" dirty="0" err="1" smtClean="0"/>
              <a:t>melalui</a:t>
            </a:r>
            <a:r>
              <a:rPr lang="en-US" sz="2400" dirty="0" smtClean="0"/>
              <a:t> </a:t>
            </a:r>
            <a:r>
              <a:rPr lang="en-US" sz="2400" dirty="0" err="1" smtClean="0"/>
              <a:t>aquoeus</a:t>
            </a:r>
            <a:r>
              <a:rPr lang="en-US" sz="2400" dirty="0" smtClean="0"/>
              <a:t> </a:t>
            </a:r>
            <a:r>
              <a:rPr lang="en-US" sz="2400" dirty="0" err="1" smtClean="0"/>
              <a:t>humour</a:t>
            </a:r>
            <a:r>
              <a:rPr lang="en-US" sz="2400" dirty="0" smtClean="0"/>
              <a:t>, pupil, </a:t>
            </a:r>
            <a:r>
              <a:rPr lang="en-US" sz="2400" dirty="0" err="1" smtClean="0"/>
              <a:t>lensa</a:t>
            </a:r>
            <a:r>
              <a:rPr lang="en-US" sz="2400" dirty="0" smtClean="0"/>
              <a:t> </a:t>
            </a:r>
            <a:r>
              <a:rPr lang="en-US" sz="2400" dirty="0" err="1" smtClean="0"/>
              <a:t>mata</a:t>
            </a:r>
            <a:r>
              <a:rPr lang="en-US" sz="2400" dirty="0" smtClean="0"/>
              <a:t>, vitreous </a:t>
            </a:r>
            <a:r>
              <a:rPr lang="en-US" sz="2400" dirty="0" err="1" smtClean="0"/>
              <a:t>humour</a:t>
            </a:r>
            <a:r>
              <a:rPr lang="en-US" sz="2400" dirty="0" smtClean="0"/>
              <a:t>, </a:t>
            </a:r>
            <a:r>
              <a:rPr lang="en-US" sz="2400" dirty="0" err="1" smtClean="0"/>
              <a:t>akhirnya</a:t>
            </a:r>
            <a:r>
              <a:rPr lang="en-US" sz="2400" dirty="0" smtClean="0"/>
              <a:t> </a:t>
            </a:r>
            <a:r>
              <a:rPr lang="en-US" sz="2400" dirty="0" err="1" smtClean="0"/>
              <a:t>sampai</a:t>
            </a:r>
            <a:r>
              <a:rPr lang="en-US" sz="2400" dirty="0" smtClean="0"/>
              <a:t> </a:t>
            </a:r>
            <a:r>
              <a:rPr lang="en-US" sz="2400" dirty="0" err="1" smtClean="0"/>
              <a:t>pada</a:t>
            </a:r>
            <a:r>
              <a:rPr lang="en-US" sz="2400" dirty="0" smtClean="0"/>
              <a:t> </a:t>
            </a:r>
            <a:r>
              <a:rPr lang="en-US" sz="2400" dirty="0" err="1" smtClean="0"/>
              <a:t>sel-sel</a:t>
            </a:r>
            <a:r>
              <a:rPr lang="en-US" sz="2400" dirty="0" smtClean="0"/>
              <a:t> </a:t>
            </a:r>
            <a:r>
              <a:rPr lang="en-US" sz="2400" dirty="0" err="1" smtClean="0"/>
              <a:t>fotoreseptor</a:t>
            </a:r>
            <a:r>
              <a:rPr lang="en-US" sz="2400" dirty="0" smtClean="0"/>
              <a:t> </a:t>
            </a:r>
            <a:r>
              <a:rPr lang="en-US" sz="2400" dirty="0" smtClean="0">
                <a:sym typeface="Wingdings" pitchFamily="2" charset="2"/>
              </a:rPr>
              <a:t> </a:t>
            </a:r>
            <a:r>
              <a:rPr lang="en-US" sz="2400" dirty="0" err="1" smtClean="0">
                <a:sym typeface="Wingdings" pitchFamily="2" charset="2"/>
              </a:rPr>
              <a:t>impuls</a:t>
            </a:r>
            <a:r>
              <a:rPr lang="en-US" sz="2400" dirty="0" smtClean="0">
                <a:sym typeface="Wingdings" pitchFamily="2" charset="2"/>
              </a:rPr>
              <a:t> </a:t>
            </a:r>
            <a:r>
              <a:rPr lang="en-US" sz="2400" dirty="0" err="1" smtClean="0">
                <a:sym typeface="Wingdings" pitchFamily="2" charset="2"/>
              </a:rPr>
              <a:t>dibawa</a:t>
            </a:r>
            <a:r>
              <a:rPr lang="en-US" sz="2400" dirty="0" smtClean="0">
                <a:sym typeface="Wingdings" pitchFamily="2" charset="2"/>
              </a:rPr>
              <a:t> </a:t>
            </a:r>
            <a:r>
              <a:rPr lang="en-US" sz="2400" dirty="0" err="1" smtClean="0">
                <a:sym typeface="Wingdings" pitchFamily="2" charset="2"/>
              </a:rPr>
              <a:t>ke</a:t>
            </a:r>
            <a:r>
              <a:rPr lang="en-US" sz="2400" dirty="0" smtClean="0">
                <a:sym typeface="Wingdings" pitchFamily="2" charset="2"/>
              </a:rPr>
              <a:t> </a:t>
            </a:r>
            <a:r>
              <a:rPr lang="en-US" sz="2400" dirty="0" err="1" smtClean="0">
                <a:sym typeface="Wingdings" pitchFamily="2" charset="2"/>
              </a:rPr>
              <a:t>otak</a:t>
            </a:r>
            <a:r>
              <a:rPr lang="en-US" sz="2400" dirty="0" smtClean="0">
                <a:sym typeface="Wingdings" pitchFamily="2" charset="2"/>
              </a:rPr>
              <a:t> </a:t>
            </a:r>
            <a:r>
              <a:rPr lang="en-US" sz="2400" dirty="0" err="1" smtClean="0">
                <a:sym typeface="Wingdings" pitchFamily="2" charset="2"/>
              </a:rPr>
              <a:t>melalui</a:t>
            </a:r>
            <a:r>
              <a:rPr lang="en-US" sz="2400" dirty="0" smtClean="0">
                <a:sym typeface="Wingdings" pitchFamily="2" charset="2"/>
              </a:rPr>
              <a:t> </a:t>
            </a:r>
            <a:r>
              <a:rPr lang="en-US" sz="2400" dirty="0" err="1" smtClean="0">
                <a:sym typeface="Wingdings" pitchFamily="2" charset="2"/>
              </a:rPr>
              <a:t>saraf</a:t>
            </a:r>
            <a:r>
              <a:rPr lang="en-US" sz="2400" dirty="0" smtClean="0">
                <a:sym typeface="Wingdings" pitchFamily="2" charset="2"/>
              </a:rPr>
              <a:t> </a:t>
            </a:r>
            <a:r>
              <a:rPr lang="en-US" sz="2400" dirty="0" err="1" smtClean="0">
                <a:sym typeface="Wingdings" pitchFamily="2" charset="2"/>
              </a:rPr>
              <a:t>penglihat</a:t>
            </a:r>
            <a:r>
              <a:rPr lang="en-US" sz="2400" dirty="0" smtClean="0">
                <a:sym typeface="Wingdings" pitchFamily="2" charset="2"/>
              </a:rPr>
              <a:t> </a:t>
            </a:r>
            <a:r>
              <a:rPr lang="en-US" sz="2400" dirty="0" err="1" smtClean="0">
                <a:sym typeface="Wingdings" pitchFamily="2" charset="2"/>
              </a:rPr>
              <a:t>dan</a:t>
            </a:r>
            <a:r>
              <a:rPr lang="en-US" sz="2400" dirty="0" smtClean="0">
                <a:sym typeface="Wingdings" pitchFamily="2" charset="2"/>
              </a:rPr>
              <a:t> </a:t>
            </a:r>
            <a:r>
              <a:rPr lang="en-US" sz="2400" dirty="0" err="1" smtClean="0">
                <a:sym typeface="Wingdings" pitchFamily="2" charset="2"/>
              </a:rPr>
              <a:t>muncullah</a:t>
            </a:r>
            <a:r>
              <a:rPr lang="en-US" sz="2400" dirty="0" smtClean="0">
                <a:sym typeface="Wingdings" pitchFamily="2" charset="2"/>
              </a:rPr>
              <a:t> </a:t>
            </a:r>
            <a:r>
              <a:rPr lang="en-US" sz="2400" dirty="0" err="1" smtClean="0">
                <a:sym typeface="Wingdings" pitchFamily="2" charset="2"/>
              </a:rPr>
              <a:t>persepsi</a:t>
            </a:r>
            <a:r>
              <a:rPr lang="en-US" sz="2400" dirty="0" smtClean="0">
                <a:sym typeface="Wingdings" pitchFamily="2" charset="2"/>
              </a:rPr>
              <a:t> </a:t>
            </a:r>
            <a:r>
              <a:rPr lang="en-US" sz="2400" dirty="0" err="1" smtClean="0">
                <a:sym typeface="Wingdings" pitchFamily="2" charset="2"/>
              </a:rPr>
              <a:t>melihat</a:t>
            </a:r>
            <a:endParaRPr lang="en-US" sz="2400" dirty="0" smtClean="0"/>
          </a:p>
          <a:p>
            <a:pPr marL="514350" indent="-514350">
              <a:buNone/>
            </a:pP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dirty="0" smtClean="0"/>
              <a:t>Klasifikasi </a:t>
            </a:r>
            <a:r>
              <a:rPr lang="en-US" dirty="0" smtClean="0"/>
              <a:t>I</a:t>
            </a:r>
            <a:r>
              <a:rPr lang="id-ID" dirty="0" smtClean="0"/>
              <a:t>ndra </a:t>
            </a:r>
            <a:r>
              <a:rPr lang="en-US" dirty="0" smtClean="0"/>
              <a:t>T</a:t>
            </a:r>
            <a:r>
              <a:rPr lang="id-ID" dirty="0" smtClean="0"/>
              <a:t>ubuh </a:t>
            </a:r>
            <a:r>
              <a:rPr lang="en-US" dirty="0" smtClean="0"/>
              <a:t>M</a:t>
            </a:r>
            <a:r>
              <a:rPr lang="id-ID" dirty="0" smtClean="0"/>
              <a:t>anusia</a:t>
            </a:r>
            <a:endParaRPr lang="en-US" dirty="0" smtClean="0">
              <a:latin typeface="Arial" charset="0"/>
              <a:cs typeface="Arial" charset="0"/>
            </a:endParaRPr>
          </a:p>
        </p:txBody>
      </p:sp>
      <p:pic>
        <p:nvPicPr>
          <p:cNvPr id="5" name="Content Placeholder 3"/>
          <p:cNvPicPr>
            <a:picLocks noGrp="1"/>
          </p:cNvPicPr>
          <p:nvPr>
            <p:ph idx="1"/>
          </p:nvPr>
        </p:nvPicPr>
        <p:blipFill rotWithShape="1">
          <a:blip r:embed="rId4"/>
          <a:srcRect l="19509" t="24317" r="23502" b="46173"/>
          <a:stretch/>
        </p:blipFill>
        <p:spPr bwMode="auto">
          <a:xfrm>
            <a:off x="864538" y="1600200"/>
            <a:ext cx="7414924" cy="4114800"/>
          </a:xfrm>
          <a:prstGeom prst="rect">
            <a:avLst/>
          </a:prstGeom>
          <a:ln>
            <a:noFill/>
          </a:ln>
          <a:extLst>
            <a:ext uri="{53640926-AAD7-44D8-BBD7-CCE9431645EC}">
              <a14:shadowObscured xmlns:a14="http://schemas.microsoft.com/office/drawing/2010/main"/>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Virtual Reality</a:t>
            </a:r>
          </a:p>
        </p:txBody>
      </p:sp>
      <p:sp>
        <p:nvSpPr>
          <p:cNvPr id="11268" name="Content Placeholder 5"/>
          <p:cNvSpPr>
            <a:spLocks noGrp="1"/>
          </p:cNvSpPr>
          <p:nvPr>
            <p:ph idx="1"/>
          </p:nvPr>
        </p:nvSpPr>
        <p:spPr>
          <a:xfrm>
            <a:off x="457200" y="1524000"/>
            <a:ext cx="8229600" cy="4602163"/>
          </a:xfrm>
        </p:spPr>
        <p:txBody>
          <a:bodyPr/>
          <a:lstStyle/>
          <a:p>
            <a:r>
              <a:rPr lang="id-ID" sz="2400" dirty="0" smtClean="0"/>
              <a:t>Klasifikasi indera Persepsi dan ilusi tidak terbatas pada mata kita. Dalam kasus tubuh kita, ini berarti sebuah stimulus diubah menjadi impuls saraf.</a:t>
            </a:r>
          </a:p>
          <a:p>
            <a:r>
              <a:rPr lang="id-ID" sz="2400" dirty="0" smtClean="0"/>
              <a:t>Di setiap mata, lebih dari 100 juta fotoreseptor menargetkan energi elektromagnetik.</a:t>
            </a:r>
          </a:p>
          <a:p>
            <a:r>
              <a:rPr lang="id-ID" sz="2400" dirty="0" smtClean="0"/>
              <a:t>Indera pendengaran, sentuhan, dan keseimbangan melibatkan gerakan, getaran atau gaya gravitasi ni dirasakan </a:t>
            </a:r>
            <a:r>
              <a:rPr lang="en-US" sz="2400" dirty="0" err="1" smtClean="0"/>
              <a:t>pasien</a:t>
            </a:r>
            <a:r>
              <a:rPr lang="id-ID" sz="2400" dirty="0" smtClean="0"/>
              <a:t>.</a:t>
            </a:r>
          </a:p>
          <a:p>
            <a:r>
              <a:rPr lang="en-US" sz="2400" dirty="0" smtClean="0"/>
              <a:t>S</a:t>
            </a:r>
            <a:r>
              <a:rPr lang="id-ID" sz="2400" dirty="0" smtClean="0"/>
              <a:t>entuhan tambahan melibatkan thermoreceptors untuk mendeteksi perubahan suhu. </a:t>
            </a:r>
          </a:p>
          <a:p>
            <a:r>
              <a:rPr lang="id-ID" sz="2400" dirty="0" smtClean="0"/>
              <a:t>Keseimbangan membantu untuk mengetahui ke arah mana kepala kita berorientasi, termasuk merasakan berbaga</a:t>
            </a:r>
            <a:r>
              <a:rPr lang="en-US" sz="2400" dirty="0" err="1" smtClean="0"/>
              <a:t>i</a:t>
            </a:r>
            <a:r>
              <a:rPr lang="id-ID" sz="2400" dirty="0" smtClean="0"/>
              <a:t> arah.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Manfaat</a:t>
            </a:r>
            <a:r>
              <a:rPr lang="en-US" sz="3200" dirty="0" smtClean="0">
                <a:latin typeface="Arial" charset="0"/>
                <a:cs typeface="Arial" charset="0"/>
              </a:rPr>
              <a:t> Virtual Reality</a:t>
            </a:r>
          </a:p>
        </p:txBody>
      </p:sp>
      <p:sp>
        <p:nvSpPr>
          <p:cNvPr id="12292" name="Content Placeholder 5"/>
          <p:cNvSpPr>
            <a:spLocks noGrp="1"/>
          </p:cNvSpPr>
          <p:nvPr>
            <p:ph idx="1"/>
          </p:nvPr>
        </p:nvSpPr>
        <p:spPr>
          <a:xfrm>
            <a:off x="457200" y="1524000"/>
            <a:ext cx="8229600" cy="4602163"/>
          </a:xfrm>
        </p:spPr>
        <p:txBody>
          <a:bodyPr/>
          <a:lstStyle/>
          <a:p>
            <a:r>
              <a:rPr lang="id-ID" sz="3600" b="1" dirty="0" smtClean="0"/>
              <a:t>Perbaikan Kognitif dan Motorik</a:t>
            </a:r>
          </a:p>
          <a:p>
            <a:r>
              <a:rPr lang="id-ID" sz="3600" dirty="0" smtClean="0"/>
              <a:t>Kemampuan untuk mengubah lingkungan virtual relatif mudah, untuk menilai kesulitan tugas dan menyesuaikannya sesuai kemampuan pasien adalah keuntungan penting VR, karena fitur ini sangat penting untuk perbaikan kognitif dan motorik</a:t>
            </a:r>
          </a:p>
          <a:p>
            <a:endParaRPr lang="id-ID" sz="3600" dirty="0" smtClean="0"/>
          </a:p>
          <a:p>
            <a:endParaRPr lang="id-ID" sz="36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Manfaat</a:t>
            </a:r>
            <a:r>
              <a:rPr lang="en-US" sz="3200" dirty="0" smtClean="0">
                <a:latin typeface="Arial" charset="0"/>
                <a:cs typeface="Arial" charset="0"/>
              </a:rPr>
              <a:t> </a:t>
            </a:r>
            <a:r>
              <a:rPr lang="en-US" sz="3200" smtClean="0">
                <a:latin typeface="Arial" charset="0"/>
                <a:cs typeface="Arial" charset="0"/>
              </a:rPr>
              <a:t>Virtual Reality</a:t>
            </a:r>
          </a:p>
        </p:txBody>
      </p:sp>
      <p:sp>
        <p:nvSpPr>
          <p:cNvPr id="13316" name="Content Placeholder 5"/>
          <p:cNvSpPr>
            <a:spLocks noGrp="1"/>
          </p:cNvSpPr>
          <p:nvPr>
            <p:ph idx="1"/>
          </p:nvPr>
        </p:nvSpPr>
        <p:spPr>
          <a:xfrm>
            <a:off x="457200" y="1524000"/>
            <a:ext cx="8229600" cy="4602163"/>
          </a:xfrm>
        </p:spPr>
        <p:txBody>
          <a:bodyPr/>
          <a:lstStyle/>
          <a:p>
            <a:pPr lvl="0"/>
            <a:r>
              <a:rPr lang="id-ID" sz="2400" b="1" dirty="0" smtClean="0"/>
              <a:t>Balance dan Postur</a:t>
            </a:r>
          </a:p>
          <a:p>
            <a:pPr>
              <a:buNone/>
            </a:pPr>
            <a:r>
              <a:rPr lang="en-US" sz="2400" dirty="0" smtClean="0"/>
              <a:t>     </a:t>
            </a:r>
            <a:r>
              <a:rPr lang="id-ID" sz="2400" dirty="0" smtClean="0"/>
              <a:t>Kim dkk [23] melaporkan data awal dari orang dewasa sehat yang menggunakan sepeda yang terhubung dengan lingkungan visual maya, dan dilakukan pada pasien cedera otak traumatis. Uji coba enam minggu, tiga sesi per minggu dibandingkan dengan program </a:t>
            </a:r>
            <a:r>
              <a:rPr lang="id-ID" sz="2800" dirty="0" smtClean="0"/>
              <a:t>latihan berbasis aktivitas (ABE) dengan program latihan berbasis VR (VRE). Kedua program latihan menghasilkan perubahan signifikan secara klinis pada Skala Balance Komunitas dan Mobilitas yang digunakan untuk mengukur mobilitas dan keseimbangan fungsional.</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714"/>
            <a:ext cx="7794870" cy="683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0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0"/>
            <a:ext cx="7286833" cy="688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15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53" y="0"/>
            <a:ext cx="68934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99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en-US" sz="2800" dirty="0" err="1" smtClean="0">
                <a:latin typeface="Arial" pitchFamily="34" charset="0"/>
                <a:cs typeface="Arial" pitchFamily="34" charset="0"/>
              </a:rPr>
              <a:t>Mahasiswa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mampu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memahami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konsep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dasar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keilmuan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bidang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Neurosains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dalam</a:t>
            </a:r>
            <a:endParaRPr lang="en-US" sz="2800" dirty="0" smtClean="0">
              <a:latin typeface="Arial" pitchFamily="34" charset="0"/>
              <a:cs typeface="Arial" pitchFamily="34" charset="0"/>
            </a:endParaRPr>
          </a:p>
          <a:p>
            <a:pPr indent="4763">
              <a:buFont typeface="+mj-lt"/>
              <a:buAutoNum type="arabicPeriod"/>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Penerapannya</a:t>
            </a:r>
            <a:r>
              <a:rPr lang="en-US" sz="2800" dirty="0" smtClean="0">
                <a:latin typeface="Arial" pitchFamily="34" charset="0"/>
                <a:cs typeface="Arial" pitchFamily="34" charset="0"/>
              </a:rPr>
              <a:t> </a:t>
            </a:r>
            <a:r>
              <a:rPr lang="en-US" sz="2800" dirty="0" smtClean="0">
                <a:latin typeface="Arial" pitchFamily="34" charset="0"/>
                <a:cs typeface="Arial" pitchFamily="34" charset="0"/>
                <a:sym typeface="Wingdings" pitchFamily="2" charset="2"/>
              </a:rPr>
              <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teori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bidang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fisioterapi</a:t>
            </a:r>
            <a:endParaRPr lang="en-US" sz="2800" dirty="0" smtClean="0">
              <a:latin typeface="Arial" pitchFamily="34" charset="0"/>
              <a:cs typeface="Arial" pitchFamily="34" charset="0"/>
            </a:endParaRPr>
          </a:p>
          <a:p>
            <a:pPr marL="862012" indent="-514350">
              <a:buFont typeface="+mj-lt"/>
              <a:buAutoNum type="arabicPeriod"/>
            </a:pPr>
            <a:r>
              <a:rPr lang="en-US" sz="2800" dirty="0" err="1" smtClean="0">
                <a:latin typeface="Arial" pitchFamily="34" charset="0"/>
                <a:cs typeface="Arial" pitchFamily="34" charset="0"/>
              </a:rPr>
              <a:t>Implementasinya</a:t>
            </a:r>
            <a:r>
              <a:rPr lang="en-US" sz="2800" dirty="0" smtClean="0">
                <a:latin typeface="Arial" pitchFamily="34" charset="0"/>
                <a:cs typeface="Arial" pitchFamily="34" charset="0"/>
              </a:rPr>
              <a:t> </a:t>
            </a:r>
            <a:r>
              <a:rPr lang="en-US" sz="2800" dirty="0" smtClean="0">
                <a:latin typeface="Arial" pitchFamily="34" charset="0"/>
                <a:cs typeface="Arial" pitchFamily="34" charset="0"/>
                <a:sym typeface="Wingdings" pitchFamily="2" charset="2"/>
              </a:rPr>
              <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praktik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kasus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penyakit</a:t>
            </a:r>
            <a:r>
              <a:rPr lang="en-US" sz="2800" dirty="0" smtClean="0">
                <a:latin typeface="Arial" pitchFamily="34" charset="0"/>
                <a:cs typeface="Arial" pitchFamily="34" charset="0"/>
              </a:rPr>
              <a:t> bid. </a:t>
            </a:r>
            <a:r>
              <a:rPr lang="en-US" sz="2800" dirty="0" err="1" smtClean="0">
                <a:latin typeface="Arial" pitchFamily="34" charset="0"/>
                <a:cs typeface="Arial" pitchFamily="34" charset="0"/>
              </a:rPr>
              <a:t>Fisioterapi</a:t>
            </a:r>
            <a:endParaRPr lang="en-US" sz="2800" dirty="0" smtClean="0">
              <a:latin typeface="Arial" pitchFamily="34" charset="0"/>
              <a:cs typeface="Arial" pitchFamily="34" charset="0"/>
            </a:endParaRPr>
          </a:p>
          <a:p>
            <a:pPr marL="862012" indent="-514350">
              <a:buFont typeface="+mj-lt"/>
              <a:buAutoNum type="arabicPeriod"/>
            </a:pPr>
            <a:r>
              <a:rPr lang="en-US" sz="2800" dirty="0" err="1" smtClean="0">
                <a:latin typeface="Arial" pitchFamily="34" charset="0"/>
                <a:cs typeface="Arial" pitchFamily="34" charset="0"/>
              </a:rPr>
              <a:t>Aplikasi</a:t>
            </a:r>
            <a:r>
              <a:rPr lang="en-US" sz="2800" dirty="0" smtClean="0">
                <a:latin typeface="Arial" pitchFamily="34" charset="0"/>
                <a:cs typeface="Arial" pitchFamily="34" charset="0"/>
              </a:rPr>
              <a:t> </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pemecahan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masalah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penyakit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pasien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bidang</a:t>
            </a:r>
            <a:r>
              <a:rPr lang="en-US" sz="2800" dirty="0" smtClean="0">
                <a:latin typeface="Arial" pitchFamily="34" charset="0"/>
                <a:cs typeface="Arial" pitchFamily="34" charset="0"/>
                <a:sym typeface="Wingdings" pitchFamily="2" charset="2"/>
              </a:rPr>
              <a:t> Ft</a:t>
            </a:r>
            <a:endParaRPr lang="id-ID" sz="2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062"/>
            <a:ext cx="7620000" cy="679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4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8466"/>
            <a:ext cx="7246674" cy="677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8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 y="1828800"/>
            <a:ext cx="9152775" cy="259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03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 y="304800"/>
            <a:ext cx="9150888" cy="624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48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1"/>
            <a:ext cx="9144000" cy="681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21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65" y="0"/>
            <a:ext cx="87506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52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31" y="-1"/>
            <a:ext cx="7500870" cy="682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5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0" y="533400"/>
            <a:ext cx="907210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97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 y="0"/>
            <a:ext cx="9126416" cy="687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68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Referensi</a:t>
            </a:r>
            <a:endParaRPr lang="en-US" sz="3200" dirty="0" smtClean="0">
              <a:latin typeface="Arial" charset="0"/>
              <a:cs typeface="Arial" charset="0"/>
            </a:endParaRPr>
          </a:p>
        </p:txBody>
      </p:sp>
      <p:sp>
        <p:nvSpPr>
          <p:cNvPr id="14340" name="Content Placeholder 5"/>
          <p:cNvSpPr>
            <a:spLocks noGrp="1"/>
          </p:cNvSpPr>
          <p:nvPr>
            <p:ph idx="1"/>
          </p:nvPr>
        </p:nvSpPr>
        <p:spPr>
          <a:xfrm>
            <a:off x="457200" y="1524000"/>
            <a:ext cx="8229600" cy="4602163"/>
          </a:xfrm>
        </p:spPr>
        <p:txBody>
          <a:bodyPr/>
          <a:lstStyle/>
          <a:p>
            <a:pPr marL="457200" indent="-457200">
              <a:buFont typeface="+mj-lt"/>
              <a:buAutoNum type="arabicPeriod"/>
            </a:pPr>
            <a:r>
              <a:rPr lang="en-US" sz="2200" dirty="0" err="1" smtClean="0">
                <a:latin typeface="Arial" charset="0"/>
                <a:cs typeface="Arial" charset="0"/>
              </a:rPr>
              <a:t>Mardani</a:t>
            </a:r>
            <a:r>
              <a:rPr lang="en-US" sz="2200" dirty="0" smtClean="0">
                <a:latin typeface="Arial" charset="0"/>
                <a:cs typeface="Arial" charset="0"/>
              </a:rPr>
              <a:t>, R.S. </a:t>
            </a:r>
            <a:r>
              <a:rPr lang="en-US" sz="2200" dirty="0" err="1" smtClean="0">
                <a:latin typeface="Arial" charset="0"/>
                <a:cs typeface="Arial" charset="0"/>
              </a:rPr>
              <a:t>Mengenal</a:t>
            </a:r>
            <a:r>
              <a:rPr lang="en-US" sz="2200" dirty="0" smtClean="0">
                <a:latin typeface="Arial" charset="0"/>
                <a:cs typeface="Arial" charset="0"/>
              </a:rPr>
              <a:t> </a:t>
            </a:r>
            <a:r>
              <a:rPr lang="en-US" sz="2200" dirty="0" err="1" smtClean="0">
                <a:latin typeface="Arial" charset="0"/>
                <a:cs typeface="Arial" charset="0"/>
              </a:rPr>
              <a:t>Saraf</a:t>
            </a:r>
            <a:r>
              <a:rPr lang="en-US" sz="2200" dirty="0" smtClean="0">
                <a:latin typeface="Arial" charset="0"/>
                <a:cs typeface="Arial" charset="0"/>
              </a:rPr>
              <a:t> </a:t>
            </a:r>
            <a:r>
              <a:rPr lang="en-US" sz="2200" dirty="0" err="1" smtClean="0">
                <a:latin typeface="Arial" charset="0"/>
                <a:cs typeface="Arial" charset="0"/>
              </a:rPr>
              <a:t>pada</a:t>
            </a:r>
            <a:r>
              <a:rPr lang="en-US" sz="2200" dirty="0" smtClean="0">
                <a:latin typeface="Arial" charset="0"/>
                <a:cs typeface="Arial" charset="0"/>
              </a:rPr>
              <a:t> </a:t>
            </a:r>
            <a:r>
              <a:rPr lang="en-US" sz="2200" dirty="0" err="1" smtClean="0">
                <a:latin typeface="Arial" charset="0"/>
                <a:cs typeface="Arial" charset="0"/>
              </a:rPr>
              <a:t>Manusia.Jogjakarta</a:t>
            </a:r>
            <a:r>
              <a:rPr lang="en-US" sz="2200" dirty="0" smtClean="0">
                <a:latin typeface="Arial" charset="0"/>
                <a:cs typeface="Arial" charset="0"/>
              </a:rPr>
              <a:t> : Trans Idea Publishing., 2013 </a:t>
            </a:r>
            <a:r>
              <a:rPr lang="en-US" sz="2200" dirty="0" err="1" smtClean="0">
                <a:latin typeface="Arial" charset="0"/>
                <a:cs typeface="Arial" charset="0"/>
              </a:rPr>
              <a:t>hal</a:t>
            </a:r>
            <a:r>
              <a:rPr lang="en-US" sz="2200" dirty="0" smtClean="0">
                <a:latin typeface="Arial" charset="0"/>
                <a:cs typeface="Arial" charset="0"/>
              </a:rPr>
              <a:t>. 61-67</a:t>
            </a:r>
          </a:p>
          <a:p>
            <a:pPr marL="457200" indent="-457200">
              <a:buFont typeface="+mj-lt"/>
              <a:buAutoNum type="arabicPeriod"/>
            </a:pPr>
            <a:r>
              <a:rPr lang="en-US" sz="2200" dirty="0" smtClean="0">
                <a:latin typeface="Arial" charset="0"/>
                <a:cs typeface="Arial" charset="0"/>
              </a:rPr>
              <a:t>Weiss, P. L., </a:t>
            </a:r>
            <a:r>
              <a:rPr lang="en-US" sz="2200" dirty="0" err="1" smtClean="0">
                <a:latin typeface="Arial" charset="0"/>
                <a:cs typeface="Arial" charset="0"/>
              </a:rPr>
              <a:t>Keshner</a:t>
            </a:r>
            <a:r>
              <a:rPr lang="en-US" sz="2200" dirty="0" smtClean="0">
                <a:latin typeface="Arial" charset="0"/>
                <a:cs typeface="Arial" charset="0"/>
              </a:rPr>
              <a:t>, E. A., Levin, M. F., 2014. </a:t>
            </a:r>
            <a:r>
              <a:rPr lang="en-US" sz="2400" dirty="0"/>
              <a:t>Virtual Reality for </a:t>
            </a:r>
            <a:r>
              <a:rPr lang="en-US" sz="2400" dirty="0" smtClean="0"/>
              <a:t>Physical and </a:t>
            </a:r>
            <a:r>
              <a:rPr lang="en-US" sz="2400" dirty="0"/>
              <a:t>Motor </a:t>
            </a:r>
            <a:r>
              <a:rPr lang="en-US" sz="2400" dirty="0" smtClean="0"/>
              <a:t>Rehabilitation. New York: Springer</a:t>
            </a:r>
          </a:p>
          <a:p>
            <a:pPr marL="457200" indent="-457200">
              <a:buFont typeface="+mj-lt"/>
              <a:buAutoNum type="arabicPeriod"/>
            </a:pPr>
            <a:r>
              <a:rPr lang="en-US" sz="2400" dirty="0" smtClean="0"/>
              <a:t>Ortiz-Catalan, M., Et.al. 2014. Virtual Reality. Sweden: </a:t>
            </a:r>
            <a:r>
              <a:rPr lang="en-US" sz="2400" dirty="0"/>
              <a:t>Springer-</a:t>
            </a:r>
            <a:r>
              <a:rPr lang="en-US" sz="2400" dirty="0" err="1"/>
              <a:t>Verlag</a:t>
            </a:r>
            <a:r>
              <a:rPr lang="en-US" sz="2400" dirty="0"/>
              <a:t> Berlin Heidelberg </a:t>
            </a:r>
            <a:endParaRPr lang="en-US" sz="2400" dirty="0" smtClean="0"/>
          </a:p>
          <a:p>
            <a:pPr marL="457200" indent="-457200">
              <a:buFont typeface="+mj-lt"/>
              <a:buAutoNum type="arabicPeriod"/>
            </a:pPr>
            <a:r>
              <a:rPr lang="en-US" sz="2400" dirty="0"/>
              <a:t>Website: International Society for Virtual Reality: </a:t>
            </a:r>
            <a:r>
              <a:rPr lang="en-US" sz="2400" dirty="0">
                <a:hlinkClick r:id="rId4"/>
              </a:rPr>
              <a:t>http://www.isvr.org</a:t>
            </a:r>
            <a:r>
              <a:rPr lang="en-US" sz="2400" dirty="0" smtClean="0">
                <a:hlinkClick r:id="rId4"/>
              </a:rPr>
              <a:t>/</a:t>
            </a:r>
            <a:endParaRPr lang="en-US" sz="2400" dirty="0" smtClean="0"/>
          </a:p>
          <a:p>
            <a:pPr marL="457200" indent="-457200">
              <a:buFont typeface="+mj-lt"/>
              <a:buAutoNum type="arabicPeriod"/>
            </a:pPr>
            <a:r>
              <a:rPr lang="en-US" sz="2400" dirty="0" smtClean="0"/>
              <a:t>Levin, M. F., 2011. </a:t>
            </a:r>
            <a:r>
              <a:rPr lang="en-US" sz="2400" dirty="0"/>
              <a:t>VIRTUAL REALITY: REHABILITATION APPLICATIONS IN CHILDREN WITH </a:t>
            </a:r>
            <a:r>
              <a:rPr lang="en-US" sz="2400" dirty="0" smtClean="0"/>
              <a:t>DISABILITIES. Canada: McGill University</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 name="Title 4"/>
          <p:cNvSpPr>
            <a:spLocks noGrp="1"/>
          </p:cNvSpPr>
          <p:nvPr>
            <p:ph type="ctrTitle"/>
          </p:nvPr>
        </p:nvSpPr>
        <p:spPr/>
        <p:txBody>
          <a:bodyPr/>
          <a:lstStyle/>
          <a:p>
            <a:r>
              <a:rPr lang="en-US" dirty="0" smtClean="0">
                <a:latin typeface="+mn-lt"/>
              </a:rPr>
              <a:t>VIRTUAL REALITY </a:t>
            </a:r>
            <a:br>
              <a:rPr lang="en-US" dirty="0" smtClean="0">
                <a:latin typeface="+mn-lt"/>
              </a:rPr>
            </a:br>
            <a:r>
              <a:rPr lang="en-US" dirty="0" smtClean="0">
                <a:latin typeface="+mn-lt"/>
              </a:rPr>
              <a:t>IN </a:t>
            </a:r>
            <a:endParaRPr lang="en-US" dirty="0">
              <a:latin typeface="+mn-lt"/>
            </a:endParaRPr>
          </a:p>
        </p:txBody>
      </p:sp>
      <p:sp>
        <p:nvSpPr>
          <p:cNvPr id="6" name="Subtitle 5"/>
          <p:cNvSpPr>
            <a:spLocks noGrp="1"/>
          </p:cNvSpPr>
          <p:nvPr>
            <p:ph type="subTitle" idx="1"/>
          </p:nvPr>
        </p:nvSpPr>
        <p:spPr/>
        <p:txBody>
          <a:bodyPr/>
          <a:lstStyle/>
          <a:p>
            <a:r>
              <a:rPr lang="en-US" sz="4400" dirty="0" smtClean="0">
                <a:solidFill>
                  <a:schemeClr val="tx1"/>
                </a:solidFill>
              </a:rPr>
              <a:t>REHABILITATION</a:t>
            </a:r>
            <a:endParaRPr lang="en-US" sz="44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VIRTUAL REALITY IN REHABILITATION</a:t>
            </a:r>
          </a:p>
        </p:txBody>
      </p:sp>
      <p:sp>
        <p:nvSpPr>
          <p:cNvPr id="5124" name="Content Placeholder 5"/>
          <p:cNvSpPr>
            <a:spLocks noGrp="1"/>
          </p:cNvSpPr>
          <p:nvPr>
            <p:ph idx="1"/>
          </p:nvPr>
        </p:nvSpPr>
        <p:spPr>
          <a:xfrm>
            <a:off x="457200" y="1524000"/>
            <a:ext cx="8229600" cy="4602163"/>
          </a:xfrm>
        </p:spPr>
        <p:txBody>
          <a:bodyPr/>
          <a:lstStyle/>
          <a:p>
            <a:r>
              <a:rPr lang="en-US" sz="4400" dirty="0" err="1" smtClean="0">
                <a:latin typeface="Arial" charset="0"/>
                <a:cs typeface="Arial" charset="0"/>
              </a:rPr>
              <a:t>Definisi</a:t>
            </a:r>
            <a:r>
              <a:rPr lang="en-US" sz="4400" dirty="0" smtClean="0">
                <a:latin typeface="Arial" charset="0"/>
                <a:cs typeface="Arial" charset="0"/>
              </a:rPr>
              <a:t> </a:t>
            </a:r>
            <a:r>
              <a:rPr lang="en-US" sz="4400" dirty="0" err="1" smtClean="0">
                <a:latin typeface="Arial" charset="0"/>
                <a:cs typeface="Arial" charset="0"/>
              </a:rPr>
              <a:t>secara</a:t>
            </a:r>
            <a:r>
              <a:rPr lang="en-US" sz="4400" dirty="0" smtClean="0">
                <a:latin typeface="Arial" charset="0"/>
                <a:cs typeface="Arial" charset="0"/>
              </a:rPr>
              <a:t> </a:t>
            </a:r>
            <a:r>
              <a:rPr lang="en-US" sz="4400" dirty="0" err="1" smtClean="0">
                <a:latin typeface="Arial" charset="0"/>
                <a:cs typeface="Arial" charset="0"/>
              </a:rPr>
              <a:t>umum</a:t>
            </a:r>
            <a:endParaRPr lang="en-US" sz="4400" dirty="0" smtClean="0">
              <a:latin typeface="Arial" charset="0"/>
              <a:cs typeface="Arial" charset="0"/>
            </a:endParaRPr>
          </a:p>
          <a:p>
            <a:pPr>
              <a:buNone/>
            </a:pPr>
            <a:r>
              <a:rPr lang="en-US" sz="4000" dirty="0" smtClean="0">
                <a:latin typeface="Arial" charset="0"/>
                <a:cs typeface="Arial" charset="0"/>
              </a:rPr>
              <a:t>Virtual Reality </a:t>
            </a:r>
            <a:r>
              <a:rPr lang="en-US" sz="4000" dirty="0" err="1" smtClean="0">
                <a:latin typeface="Arial" charset="0"/>
                <a:cs typeface="Arial" charset="0"/>
              </a:rPr>
              <a:t>adalah</a:t>
            </a:r>
            <a:r>
              <a:rPr lang="en-US" sz="4000" dirty="0" smtClean="0">
                <a:latin typeface="Arial" charset="0"/>
                <a:cs typeface="Arial" charset="0"/>
              </a:rPr>
              <a:t> </a:t>
            </a:r>
            <a:r>
              <a:rPr lang="en-US" sz="4000" dirty="0" err="1" smtClean="0">
                <a:latin typeface="Arial" charset="0"/>
                <a:cs typeface="Arial" charset="0"/>
              </a:rPr>
              <a:t>proses</a:t>
            </a:r>
            <a:r>
              <a:rPr lang="en-US" sz="4000" dirty="0" smtClean="0">
                <a:latin typeface="Arial" charset="0"/>
                <a:cs typeface="Arial" charset="0"/>
              </a:rPr>
              <a:t> </a:t>
            </a:r>
            <a:r>
              <a:rPr lang="en-US" sz="4000" dirty="0" err="1" smtClean="0">
                <a:latin typeface="Arial" charset="0"/>
                <a:cs typeface="Arial" charset="0"/>
              </a:rPr>
              <a:t>penghapusan</a:t>
            </a:r>
            <a:r>
              <a:rPr lang="en-US" sz="4000" dirty="0" smtClean="0">
                <a:latin typeface="Arial" charset="0"/>
                <a:cs typeface="Arial" charset="0"/>
              </a:rPr>
              <a:t> </a:t>
            </a:r>
            <a:r>
              <a:rPr lang="en-US" sz="4000" dirty="0" err="1" smtClean="0">
                <a:latin typeface="Arial" charset="0"/>
                <a:cs typeface="Arial" charset="0"/>
              </a:rPr>
              <a:t>dunia</a:t>
            </a:r>
            <a:r>
              <a:rPr lang="en-US" sz="4000" dirty="0" smtClean="0">
                <a:latin typeface="Arial" charset="0"/>
                <a:cs typeface="Arial" charset="0"/>
              </a:rPr>
              <a:t> </a:t>
            </a:r>
            <a:r>
              <a:rPr lang="en-US" sz="4000" dirty="0" err="1" smtClean="0">
                <a:latin typeface="Arial" charset="0"/>
                <a:cs typeface="Arial" charset="0"/>
              </a:rPr>
              <a:t>nyata</a:t>
            </a:r>
            <a:r>
              <a:rPr lang="en-US" sz="4000" dirty="0" smtClean="0">
                <a:latin typeface="Arial" charset="0"/>
                <a:cs typeface="Arial" charset="0"/>
              </a:rPr>
              <a:t> </a:t>
            </a:r>
            <a:r>
              <a:rPr lang="en-US" sz="4000" dirty="0" err="1" smtClean="0">
                <a:latin typeface="Arial" charset="0"/>
                <a:cs typeface="Arial" charset="0"/>
              </a:rPr>
              <a:t>untuk</a:t>
            </a:r>
            <a:r>
              <a:rPr lang="en-US" sz="4000" dirty="0" smtClean="0">
                <a:latin typeface="Arial" charset="0"/>
                <a:cs typeface="Arial" charset="0"/>
              </a:rPr>
              <a:t> </a:t>
            </a:r>
            <a:r>
              <a:rPr lang="en-US" sz="4000" dirty="0" err="1" smtClean="0">
                <a:latin typeface="Arial" charset="0"/>
                <a:cs typeface="Arial" charset="0"/>
              </a:rPr>
              <a:t>kemudian</a:t>
            </a:r>
            <a:r>
              <a:rPr lang="en-US" sz="4000" dirty="0" smtClean="0">
                <a:latin typeface="Arial" charset="0"/>
                <a:cs typeface="Arial" charset="0"/>
              </a:rPr>
              <a:t> </a:t>
            </a:r>
            <a:r>
              <a:rPr lang="en-US" sz="4000" dirty="0" err="1" smtClean="0">
                <a:latin typeface="Arial" charset="0"/>
                <a:cs typeface="Arial" charset="0"/>
              </a:rPr>
              <a:t>digiring</a:t>
            </a:r>
            <a:r>
              <a:rPr lang="en-US" sz="4000" dirty="0" smtClean="0">
                <a:latin typeface="Arial" charset="0"/>
                <a:cs typeface="Arial" charset="0"/>
              </a:rPr>
              <a:t> </a:t>
            </a:r>
            <a:r>
              <a:rPr lang="en-US" sz="4000" dirty="0" err="1" smtClean="0">
                <a:latin typeface="Arial" charset="0"/>
                <a:cs typeface="Arial" charset="0"/>
              </a:rPr>
              <a:t>ke</a:t>
            </a:r>
            <a:r>
              <a:rPr lang="en-US" sz="4000" dirty="0" smtClean="0">
                <a:latin typeface="Arial" charset="0"/>
                <a:cs typeface="Arial" charset="0"/>
              </a:rPr>
              <a:t> </a:t>
            </a:r>
            <a:r>
              <a:rPr lang="en-US" sz="4000" dirty="0" err="1" smtClean="0">
                <a:latin typeface="Arial" charset="0"/>
                <a:cs typeface="Arial" charset="0"/>
              </a:rPr>
              <a:t>dunia</a:t>
            </a:r>
            <a:r>
              <a:rPr lang="en-US" sz="4000" dirty="0" smtClean="0">
                <a:latin typeface="Arial" charset="0"/>
                <a:cs typeface="Arial" charset="0"/>
              </a:rPr>
              <a:t> virtual/</a:t>
            </a:r>
            <a:r>
              <a:rPr lang="en-US" sz="4000" dirty="0" err="1" smtClean="0">
                <a:latin typeface="Arial" charset="0"/>
                <a:cs typeface="Arial" charset="0"/>
              </a:rPr>
              <a:t>maya</a:t>
            </a:r>
            <a:r>
              <a:rPr lang="en-US" sz="4000" dirty="0" smtClean="0">
                <a:latin typeface="Arial" charset="0"/>
                <a:cs typeface="Arial" charset="0"/>
              </a:rPr>
              <a:t>/</a:t>
            </a:r>
            <a:r>
              <a:rPr lang="en-US" sz="4000" dirty="0" err="1" smtClean="0">
                <a:latin typeface="Arial" charset="0"/>
                <a:cs typeface="Arial" charset="0"/>
              </a:rPr>
              <a:t>imajinasi</a:t>
            </a:r>
            <a:r>
              <a:rPr lang="en-US" sz="4000" dirty="0" smtClean="0">
                <a:latin typeface="Arial" charset="0"/>
                <a:cs typeface="Arial" charset="0"/>
              </a:rPr>
              <a:t> yang </a:t>
            </a:r>
            <a:r>
              <a:rPr lang="en-US" sz="4000" dirty="0" err="1" smtClean="0">
                <a:latin typeface="Arial" charset="0"/>
                <a:cs typeface="Arial" charset="0"/>
              </a:rPr>
              <a:t>baru</a:t>
            </a:r>
            <a:r>
              <a:rPr lang="en-US" sz="4000" dirty="0" smtClean="0">
                <a:latin typeface="Arial" charset="0"/>
                <a:cs typeface="Arial" charset="0"/>
              </a:rPr>
              <a:t>, </a:t>
            </a:r>
            <a:r>
              <a:rPr lang="en-US" sz="4000" dirty="0" err="1" smtClean="0">
                <a:latin typeface="Arial" charset="0"/>
                <a:cs typeface="Arial" charset="0"/>
              </a:rPr>
              <a:t>sehingga</a:t>
            </a:r>
            <a:r>
              <a:rPr lang="en-US" sz="4000" dirty="0" smtClean="0">
                <a:latin typeface="Arial" charset="0"/>
                <a:cs typeface="Arial" charset="0"/>
              </a:rPr>
              <a:t> yang </a:t>
            </a:r>
            <a:r>
              <a:rPr lang="en-US" sz="4000" dirty="0" err="1" smtClean="0">
                <a:latin typeface="Arial" charset="0"/>
                <a:cs typeface="Arial" charset="0"/>
              </a:rPr>
              <a:t>banyak</a:t>
            </a:r>
            <a:r>
              <a:rPr lang="en-US" sz="4000" dirty="0" smtClean="0">
                <a:latin typeface="Arial" charset="0"/>
                <a:cs typeface="Arial" charset="0"/>
              </a:rPr>
              <a:t> </a:t>
            </a:r>
            <a:r>
              <a:rPr lang="en-US" sz="4000" dirty="0" err="1" smtClean="0">
                <a:latin typeface="Arial" charset="0"/>
                <a:cs typeface="Arial" charset="0"/>
              </a:rPr>
              <a:t>berperan</a:t>
            </a:r>
            <a:r>
              <a:rPr lang="en-US" sz="4000" dirty="0" smtClean="0">
                <a:latin typeface="Arial" charset="0"/>
                <a:cs typeface="Arial" charset="0"/>
              </a:rPr>
              <a:t> </a:t>
            </a:r>
            <a:r>
              <a:rPr lang="en-US" sz="4000" dirty="0" err="1" smtClean="0">
                <a:latin typeface="Arial" charset="0"/>
                <a:cs typeface="Arial" charset="0"/>
              </a:rPr>
              <a:t>sensoris</a:t>
            </a:r>
            <a:r>
              <a:rPr lang="en-US" sz="4000" dirty="0" smtClean="0">
                <a:latin typeface="Arial" charset="0"/>
                <a:cs typeface="Arial" charset="0"/>
              </a:rPr>
              <a:t> visual</a:t>
            </a:r>
            <a:endParaRPr lang="id-ID" sz="40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Virtual Reality</a:t>
            </a:r>
          </a:p>
        </p:txBody>
      </p:sp>
      <p:sp>
        <p:nvSpPr>
          <p:cNvPr id="6148" name="Content Placeholder 5"/>
          <p:cNvSpPr>
            <a:spLocks noGrp="1"/>
          </p:cNvSpPr>
          <p:nvPr>
            <p:ph idx="1"/>
          </p:nvPr>
        </p:nvSpPr>
        <p:spPr>
          <a:xfrm>
            <a:off x="457200" y="1524000"/>
            <a:ext cx="8229600" cy="4602163"/>
          </a:xfrm>
        </p:spPr>
        <p:txBody>
          <a:bodyPr/>
          <a:lstStyle/>
          <a:p>
            <a:r>
              <a:rPr lang="en-US" sz="4400" dirty="0" err="1" smtClean="0">
                <a:latin typeface="Arial" charset="0"/>
                <a:cs typeface="Arial" charset="0"/>
              </a:rPr>
              <a:t>Dengan</a:t>
            </a:r>
            <a:r>
              <a:rPr lang="en-US" sz="4400" dirty="0" smtClean="0">
                <a:latin typeface="Arial" charset="0"/>
                <a:cs typeface="Arial" charset="0"/>
              </a:rPr>
              <a:t> </a:t>
            </a:r>
            <a:r>
              <a:rPr lang="en-US" sz="4400" dirty="0" err="1" smtClean="0">
                <a:latin typeface="Arial" charset="0"/>
                <a:cs typeface="Arial" charset="0"/>
              </a:rPr>
              <a:t>memperoleh</a:t>
            </a:r>
            <a:r>
              <a:rPr lang="en-US" sz="4400" dirty="0" smtClean="0">
                <a:latin typeface="Arial" charset="0"/>
                <a:cs typeface="Arial" charset="0"/>
              </a:rPr>
              <a:t> </a:t>
            </a:r>
            <a:r>
              <a:rPr lang="en-US" sz="4400" dirty="0" err="1" smtClean="0">
                <a:latin typeface="Arial" charset="0"/>
                <a:cs typeface="Arial" charset="0"/>
              </a:rPr>
              <a:t>informasi</a:t>
            </a:r>
            <a:r>
              <a:rPr lang="en-US" sz="4400" dirty="0" smtClean="0">
                <a:latin typeface="Arial" charset="0"/>
                <a:cs typeface="Arial" charset="0"/>
              </a:rPr>
              <a:t> visual, </a:t>
            </a:r>
            <a:r>
              <a:rPr lang="en-US" sz="4400" dirty="0" err="1" smtClean="0">
                <a:latin typeface="Arial" charset="0"/>
                <a:cs typeface="Arial" charset="0"/>
              </a:rPr>
              <a:t>tubuh</a:t>
            </a:r>
            <a:r>
              <a:rPr lang="en-US" sz="4400" dirty="0" smtClean="0">
                <a:latin typeface="Arial" charset="0"/>
                <a:cs typeface="Arial" charset="0"/>
              </a:rPr>
              <a:t> </a:t>
            </a:r>
            <a:r>
              <a:rPr lang="en-US" sz="4400" dirty="0" err="1" smtClean="0">
                <a:latin typeface="Arial" charset="0"/>
                <a:cs typeface="Arial" charset="0"/>
              </a:rPr>
              <a:t>akan</a:t>
            </a:r>
            <a:r>
              <a:rPr lang="en-US" sz="4400" dirty="0" smtClean="0">
                <a:latin typeface="Arial" charset="0"/>
                <a:cs typeface="Arial" charset="0"/>
              </a:rPr>
              <a:t> </a:t>
            </a:r>
            <a:r>
              <a:rPr lang="en-US" sz="4400" dirty="0" err="1" smtClean="0">
                <a:latin typeface="Arial" charset="0"/>
                <a:cs typeface="Arial" charset="0"/>
              </a:rPr>
              <a:t>dapat</a:t>
            </a:r>
            <a:r>
              <a:rPr lang="en-US" sz="4400" dirty="0" smtClean="0">
                <a:latin typeface="Arial" charset="0"/>
                <a:cs typeface="Arial" charset="0"/>
              </a:rPr>
              <a:t> </a:t>
            </a:r>
            <a:r>
              <a:rPr lang="en-US" sz="4400" dirty="0" err="1" smtClean="0">
                <a:latin typeface="Arial" charset="0"/>
                <a:cs typeface="Arial" charset="0"/>
              </a:rPr>
              <a:t>menyesuaikan</a:t>
            </a:r>
            <a:r>
              <a:rPr lang="en-US" sz="4400" dirty="0" smtClean="0">
                <a:latin typeface="Arial" charset="0"/>
                <a:cs typeface="Arial" charset="0"/>
              </a:rPr>
              <a:t> </a:t>
            </a:r>
            <a:r>
              <a:rPr lang="en-US" sz="4400" dirty="0" err="1" smtClean="0">
                <a:latin typeface="Arial" charset="0"/>
                <a:cs typeface="Arial" charset="0"/>
              </a:rPr>
              <a:t>atau</a:t>
            </a:r>
            <a:r>
              <a:rPr lang="en-US" sz="4400" dirty="0" smtClean="0">
                <a:latin typeface="Arial" charset="0"/>
                <a:cs typeface="Arial" charset="0"/>
              </a:rPr>
              <a:t> </a:t>
            </a:r>
            <a:r>
              <a:rPr lang="en-US" sz="4400" dirty="0" err="1" smtClean="0">
                <a:latin typeface="Arial" charset="0"/>
                <a:cs typeface="Arial" charset="0"/>
              </a:rPr>
              <a:t>bereaksi</a:t>
            </a:r>
            <a:r>
              <a:rPr lang="en-US" sz="4400" dirty="0" smtClean="0">
                <a:latin typeface="Arial" charset="0"/>
                <a:cs typeface="Arial" charset="0"/>
              </a:rPr>
              <a:t> </a:t>
            </a:r>
            <a:r>
              <a:rPr lang="en-US" sz="4400" dirty="0" err="1" smtClean="0">
                <a:latin typeface="Arial" charset="0"/>
                <a:cs typeface="Arial" charset="0"/>
              </a:rPr>
              <a:t>terhadap</a:t>
            </a:r>
            <a:r>
              <a:rPr lang="en-US" sz="4400" dirty="0" smtClean="0">
                <a:latin typeface="Arial" charset="0"/>
                <a:cs typeface="Arial" charset="0"/>
              </a:rPr>
              <a:t> </a:t>
            </a:r>
            <a:r>
              <a:rPr lang="en-US" sz="4400" dirty="0" err="1" smtClean="0">
                <a:latin typeface="Arial" charset="0"/>
                <a:cs typeface="Arial" charset="0"/>
              </a:rPr>
              <a:t>perubahan</a:t>
            </a:r>
            <a:r>
              <a:rPr lang="en-US" sz="4400" dirty="0" smtClean="0">
                <a:latin typeface="Arial" charset="0"/>
                <a:cs typeface="Arial" charset="0"/>
              </a:rPr>
              <a:t> </a:t>
            </a:r>
            <a:r>
              <a:rPr lang="en-US" sz="4400" dirty="0" err="1" smtClean="0">
                <a:latin typeface="Arial" charset="0"/>
                <a:cs typeface="Arial" charset="0"/>
              </a:rPr>
              <a:t>bidang</a:t>
            </a:r>
            <a:r>
              <a:rPr lang="en-US" sz="4400" dirty="0" smtClean="0">
                <a:latin typeface="Arial" charset="0"/>
                <a:cs typeface="Arial" charset="0"/>
              </a:rPr>
              <a:t> </a:t>
            </a:r>
            <a:r>
              <a:rPr lang="en-US" sz="4400" dirty="0" err="1" smtClean="0">
                <a:latin typeface="Arial" charset="0"/>
                <a:cs typeface="Arial" charset="0"/>
              </a:rPr>
              <a:t>atau</a:t>
            </a:r>
            <a:r>
              <a:rPr lang="en-US" sz="4400" dirty="0" smtClean="0">
                <a:latin typeface="Arial" charset="0"/>
                <a:cs typeface="Arial" charset="0"/>
              </a:rPr>
              <a:t> </a:t>
            </a:r>
            <a:r>
              <a:rPr lang="en-US" sz="4400" dirty="0" err="1" smtClean="0">
                <a:latin typeface="Arial" charset="0"/>
                <a:cs typeface="Arial" charset="0"/>
              </a:rPr>
              <a:t>lingkungan</a:t>
            </a:r>
            <a:r>
              <a:rPr lang="en-US" sz="4400" dirty="0" smtClean="0">
                <a:latin typeface="Arial" charset="0"/>
                <a:cs typeface="Arial" charset="0"/>
              </a:rPr>
              <a:t> </a:t>
            </a:r>
            <a:r>
              <a:rPr lang="en-US" sz="4400" dirty="0" err="1" smtClean="0">
                <a:latin typeface="Arial" charset="0"/>
                <a:cs typeface="Arial" charset="0"/>
              </a:rPr>
              <a:t>sehingga</a:t>
            </a:r>
            <a:r>
              <a:rPr lang="en-US" sz="4400" dirty="0" smtClean="0">
                <a:latin typeface="Arial" charset="0"/>
                <a:cs typeface="Arial" charset="0"/>
              </a:rPr>
              <a:t> </a:t>
            </a:r>
            <a:r>
              <a:rPr lang="en-US" sz="4400" dirty="0" err="1" smtClean="0">
                <a:latin typeface="Arial" charset="0"/>
                <a:cs typeface="Arial" charset="0"/>
              </a:rPr>
              <a:t>dapat</a:t>
            </a:r>
            <a:r>
              <a:rPr lang="en-US" sz="4400" dirty="0" smtClean="0">
                <a:latin typeface="Arial" charset="0"/>
                <a:cs typeface="Arial" charset="0"/>
              </a:rPr>
              <a:t> </a:t>
            </a:r>
            <a:r>
              <a:rPr lang="en-US" sz="4400" dirty="0" err="1" smtClean="0">
                <a:latin typeface="Arial" charset="0"/>
                <a:cs typeface="Arial" charset="0"/>
              </a:rPr>
              <a:t>memberikan</a:t>
            </a:r>
            <a:r>
              <a:rPr lang="en-US" sz="4400" dirty="0" smtClean="0">
                <a:latin typeface="Arial" charset="0"/>
                <a:cs typeface="Arial" charset="0"/>
              </a:rPr>
              <a:t> </a:t>
            </a:r>
            <a:r>
              <a:rPr lang="en-US" sz="4400" dirty="0" err="1" smtClean="0">
                <a:latin typeface="Arial" charset="0"/>
                <a:cs typeface="Arial" charset="0"/>
              </a:rPr>
              <a:t>kerja</a:t>
            </a:r>
            <a:r>
              <a:rPr lang="en-US" sz="4400" dirty="0" smtClean="0">
                <a:latin typeface="Arial" charset="0"/>
                <a:cs typeface="Arial" charset="0"/>
              </a:rPr>
              <a:t> </a:t>
            </a:r>
            <a:r>
              <a:rPr lang="en-US" sz="4400" dirty="0" err="1" smtClean="0">
                <a:latin typeface="Arial" charset="0"/>
                <a:cs typeface="Arial" charset="0"/>
              </a:rPr>
              <a:t>otot</a:t>
            </a:r>
            <a:r>
              <a:rPr lang="en-US" sz="4400" dirty="0" smtClean="0">
                <a:latin typeface="Arial" charset="0"/>
                <a:cs typeface="Arial" charset="0"/>
              </a:rPr>
              <a:t> yang </a:t>
            </a:r>
            <a:r>
              <a:rPr lang="en-US" sz="4400" dirty="0" err="1" smtClean="0">
                <a:latin typeface="Arial" charset="0"/>
                <a:cs typeface="Arial" charset="0"/>
              </a:rPr>
              <a:t>sinergis</a:t>
            </a:r>
            <a:r>
              <a:rPr lang="en-US" sz="4400" dirty="0" smtClean="0">
                <a:latin typeface="Arial" charset="0"/>
                <a:cs typeface="Arial" charset="0"/>
              </a:rPr>
              <a:t> </a:t>
            </a:r>
            <a:endParaRPr lang="id-ID" sz="44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 name="Title 11"/>
          <p:cNvSpPr>
            <a:spLocks noGrp="1"/>
          </p:cNvSpPr>
          <p:nvPr>
            <p:ph type="ctrTitle"/>
          </p:nvPr>
        </p:nvSpPr>
        <p:spPr/>
        <p:txBody>
          <a:bodyPr/>
          <a:lstStyle/>
          <a:p>
            <a:endParaRPr lang="en-US" dirty="0"/>
          </a:p>
        </p:txBody>
      </p:sp>
      <p:sp>
        <p:nvSpPr>
          <p:cNvPr id="13" name="Subtitle 12"/>
          <p:cNvSpPr>
            <a:spLocks noGrp="1"/>
          </p:cNvSpPr>
          <p:nvPr>
            <p:ph type="subTitle" idx="1"/>
          </p:nvPr>
        </p:nvSpPr>
        <p:spPr>
          <a:xfrm>
            <a:off x="1371600" y="4343400"/>
            <a:ext cx="6400800" cy="1752600"/>
          </a:xfrm>
        </p:spPr>
        <p:txBody>
          <a:bodyPr/>
          <a:lstStyle/>
          <a:p>
            <a:r>
              <a:rPr lang="id-ID" sz="1800" dirty="0" smtClean="0">
                <a:solidFill>
                  <a:schemeClr val="tx1"/>
                </a:solidFill>
              </a:rPr>
              <a:t>Virtual Reality menggantikan rangsangan/ stimulus alami dengan stimulus buatan yang diperoleh berupa sebuah display untuk diteruskan hingga ke bagian otak untuk dapat di proses dan menghasilkan output/hasil sesuai dengan display dan dapat berdampak ke lingkungan fisik. </a:t>
            </a:r>
          </a:p>
          <a:p>
            <a:endParaRPr lang="en-US" sz="1800" dirty="0"/>
          </a:p>
        </p:txBody>
      </p:sp>
      <p:pic>
        <p:nvPicPr>
          <p:cNvPr id="14" name="Picture 13"/>
          <p:cNvPicPr/>
          <p:nvPr/>
        </p:nvPicPr>
        <p:blipFill rotWithShape="1">
          <a:blip r:embed="rId4"/>
          <a:srcRect l="20833" t="14197" r="25694" b="60480"/>
          <a:stretch/>
        </p:blipFill>
        <p:spPr bwMode="auto">
          <a:xfrm>
            <a:off x="228600" y="762000"/>
            <a:ext cx="8437034" cy="187220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20833" t="49094" r="25694" b="22804"/>
          <a:stretch/>
        </p:blipFill>
        <p:spPr bwMode="auto">
          <a:xfrm>
            <a:off x="304800" y="2438400"/>
            <a:ext cx="8437034" cy="1828420"/>
          </a:xfrm>
          <a:prstGeom prst="rect">
            <a:avLst/>
          </a:prstGeom>
          <a:ln>
            <a:noFill/>
          </a:ln>
          <a:extLst>
            <a:ext uri="{53640926-AAD7-44D8-BBD7-CCE9431645EC}">
              <a14:shadowObscured xmlns:a14="http://schemas.microsoft.com/office/drawing/2010/main"/>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dirty="0" err="1" smtClean="0">
                <a:latin typeface="Arial" charset="0"/>
                <a:cs typeface="Arial" charset="0"/>
              </a:rPr>
              <a:t>Komponen</a:t>
            </a:r>
            <a:r>
              <a:rPr lang="en-US" dirty="0" smtClean="0">
                <a:latin typeface="Arial" charset="0"/>
                <a:cs typeface="Arial" charset="0"/>
              </a:rPr>
              <a:t> Virtual Reality</a:t>
            </a:r>
          </a:p>
        </p:txBody>
      </p:sp>
      <p:sp>
        <p:nvSpPr>
          <p:cNvPr id="7172" name="Content Placeholder 5"/>
          <p:cNvSpPr>
            <a:spLocks noGrp="1"/>
          </p:cNvSpPr>
          <p:nvPr>
            <p:ph idx="1"/>
          </p:nvPr>
        </p:nvSpPr>
        <p:spPr>
          <a:xfrm>
            <a:off x="457200" y="1524000"/>
            <a:ext cx="8229600" cy="4602163"/>
          </a:xfrm>
        </p:spPr>
        <p:txBody>
          <a:bodyPr/>
          <a:lstStyle/>
          <a:p>
            <a:r>
              <a:rPr lang="en-US" sz="4000" dirty="0" err="1" smtClean="0">
                <a:latin typeface="Arial" charset="0"/>
                <a:cs typeface="Arial" charset="0"/>
              </a:rPr>
              <a:t>Komponen</a:t>
            </a:r>
            <a:r>
              <a:rPr lang="en-US" sz="4000" dirty="0" smtClean="0">
                <a:latin typeface="Arial" charset="0"/>
                <a:cs typeface="Arial" charset="0"/>
              </a:rPr>
              <a:t> Virtual Reality </a:t>
            </a:r>
            <a:r>
              <a:rPr lang="en-US" sz="4000" dirty="0" err="1" smtClean="0">
                <a:latin typeface="Arial" charset="0"/>
                <a:cs typeface="Arial" charset="0"/>
              </a:rPr>
              <a:t>ada</a:t>
            </a:r>
            <a:r>
              <a:rPr lang="en-US" sz="4000" dirty="0" smtClean="0">
                <a:latin typeface="Arial" charset="0"/>
                <a:cs typeface="Arial" charset="0"/>
              </a:rPr>
              <a:t> 4 :</a:t>
            </a:r>
          </a:p>
          <a:p>
            <a:pPr marL="457200" indent="-457200">
              <a:buFont typeface="+mj-lt"/>
              <a:buAutoNum type="arabicPeriod"/>
            </a:pPr>
            <a:r>
              <a:rPr lang="en-US" sz="2800" dirty="0" smtClean="0">
                <a:latin typeface="Arial" charset="0"/>
                <a:cs typeface="Arial" charset="0"/>
              </a:rPr>
              <a:t> Virtual Environmental </a:t>
            </a:r>
            <a:r>
              <a:rPr lang="en-US" sz="2800" dirty="0" smtClean="0">
                <a:latin typeface="Arial" charset="0"/>
                <a:cs typeface="Arial" charset="0"/>
                <a:sym typeface="Wingdings" pitchFamily="2" charset="2"/>
              </a:rPr>
              <a:t></a:t>
            </a:r>
            <a:r>
              <a:rPr lang="en-US" sz="2800" dirty="0" smtClean="0">
                <a:latin typeface="Arial" charset="0"/>
                <a:cs typeface="Arial" charset="0"/>
              </a:rPr>
              <a:t> </a:t>
            </a:r>
            <a:r>
              <a:rPr lang="en-US" sz="2800" dirty="0" err="1" smtClean="0">
                <a:latin typeface="Arial" charset="0"/>
                <a:cs typeface="Arial" charset="0"/>
              </a:rPr>
              <a:t>Lingkungan</a:t>
            </a:r>
            <a:r>
              <a:rPr lang="en-US" sz="2800" dirty="0" smtClean="0">
                <a:latin typeface="Arial" charset="0"/>
                <a:cs typeface="Arial" charset="0"/>
              </a:rPr>
              <a:t> yang </a:t>
            </a:r>
            <a:r>
              <a:rPr lang="en-US" sz="2800" dirty="0" err="1" smtClean="0">
                <a:latin typeface="Arial" charset="0"/>
                <a:cs typeface="Arial" charset="0"/>
              </a:rPr>
              <a:t>disimulasikan</a:t>
            </a:r>
            <a:endParaRPr lang="en-US" sz="2800" dirty="0" smtClean="0">
              <a:latin typeface="Arial" charset="0"/>
              <a:cs typeface="Arial" charset="0"/>
            </a:endParaRPr>
          </a:p>
          <a:p>
            <a:pPr marL="457200" indent="-457200">
              <a:buFont typeface="+mj-lt"/>
              <a:buAutoNum type="arabicPeriod"/>
            </a:pPr>
            <a:r>
              <a:rPr lang="en-US" sz="2800" dirty="0" smtClean="0">
                <a:latin typeface="Arial" charset="0"/>
                <a:cs typeface="Arial" charset="0"/>
              </a:rPr>
              <a:t>Virtual Presence </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Perasaan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keberadaan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dari</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lingkungan</a:t>
            </a:r>
            <a:r>
              <a:rPr lang="en-US" sz="2800" dirty="0" smtClean="0">
                <a:latin typeface="Arial" charset="0"/>
                <a:cs typeface="Arial" charset="0"/>
                <a:sym typeface="Wingdings" pitchFamily="2" charset="2"/>
              </a:rPr>
              <a:t> virtual</a:t>
            </a:r>
          </a:p>
          <a:p>
            <a:pPr marL="457200" indent="-457200">
              <a:buFont typeface="+mj-lt"/>
              <a:buAutoNum type="arabicPeriod"/>
            </a:pPr>
            <a:r>
              <a:rPr lang="en-US" sz="2800" dirty="0" smtClean="0">
                <a:latin typeface="Arial" charset="0"/>
                <a:cs typeface="Arial" charset="0"/>
                <a:sym typeface="Wingdings" pitchFamily="2" charset="2"/>
              </a:rPr>
              <a:t>Sensory Feedback  </a:t>
            </a:r>
            <a:r>
              <a:rPr lang="en-US" sz="2800" dirty="0" err="1" smtClean="0">
                <a:latin typeface="Arial" charset="0"/>
                <a:cs typeface="Arial" charset="0"/>
                <a:sym typeface="Wingdings" pitchFamily="2" charset="2"/>
              </a:rPr>
              <a:t>Memberikan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umpan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balik</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secara</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langsung</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melalui</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informasi</a:t>
            </a:r>
            <a:r>
              <a:rPr lang="en-US" sz="2800" dirty="0" smtClean="0">
                <a:latin typeface="Arial" charset="0"/>
                <a:cs typeface="Arial" charset="0"/>
                <a:sym typeface="Wingdings" pitchFamily="2" charset="2"/>
              </a:rPr>
              <a:t> visual</a:t>
            </a:r>
          </a:p>
          <a:p>
            <a:pPr marL="457200" indent="-457200">
              <a:buFont typeface="+mj-lt"/>
              <a:buAutoNum type="arabicPeriod"/>
            </a:pPr>
            <a:r>
              <a:rPr lang="en-US" sz="2800" dirty="0" err="1" smtClean="0">
                <a:latin typeface="Arial" charset="0"/>
                <a:cs typeface="Arial" charset="0"/>
                <a:sym typeface="Wingdings" pitchFamily="2" charset="2"/>
              </a:rPr>
              <a:t>Interaktivitas</a:t>
            </a:r>
            <a:r>
              <a:rPr lang="en-US" sz="2800" dirty="0" smtClean="0">
                <a:latin typeface="Arial" charset="0"/>
                <a:cs typeface="Arial" charset="0"/>
                <a:sym typeface="Wingdings" pitchFamily="2" charset="2"/>
              </a:rPr>
              <a:t>  </a:t>
            </a:r>
            <a:r>
              <a:rPr lang="en-US" sz="2800" dirty="0" err="1" smtClean="0">
                <a:latin typeface="Arial" charset="0"/>
                <a:cs typeface="Arial" charset="0"/>
                <a:sym typeface="Wingdings" pitchFamily="2" charset="2"/>
              </a:rPr>
              <a:t>Interaksi</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pengguna</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dengan</a:t>
            </a:r>
            <a:r>
              <a:rPr lang="en-US" sz="2800" dirty="0" smtClean="0">
                <a:latin typeface="Arial" charset="0"/>
                <a:cs typeface="Arial" charset="0"/>
                <a:sym typeface="Wingdings" pitchFamily="2" charset="2"/>
              </a:rPr>
              <a:t> </a:t>
            </a:r>
            <a:r>
              <a:rPr lang="en-US" sz="2800" dirty="0" err="1" smtClean="0">
                <a:latin typeface="Arial" charset="0"/>
                <a:cs typeface="Arial" charset="0"/>
                <a:sym typeface="Wingdings" pitchFamily="2" charset="2"/>
              </a:rPr>
              <a:t>komputer</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b="1" dirty="0" smtClean="0"/>
              <a:t>Fisiologi dan Persepsi Manusia</a:t>
            </a:r>
            <a:r>
              <a:rPr lang="id-ID" sz="3200" b="1" dirty="0" smtClean="0"/>
              <a:t/>
            </a:r>
            <a:br>
              <a:rPr lang="id-ID" sz="3200" b="1" dirty="0" smtClean="0"/>
            </a:br>
            <a:endParaRPr lang="en-US"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pPr>
              <a:buFont typeface="Wingdings" pitchFamily="2" charset="2"/>
              <a:buChar char="v"/>
            </a:pPr>
            <a:r>
              <a:rPr lang="en-US" sz="2800" dirty="0" err="1" smtClean="0"/>
              <a:t>Alat</a:t>
            </a:r>
            <a:r>
              <a:rPr lang="en-US" sz="2800" dirty="0" smtClean="0"/>
              <a:t> </a:t>
            </a:r>
            <a:r>
              <a:rPr lang="en-US" sz="2800" dirty="0" err="1" smtClean="0"/>
              <a:t>indra</a:t>
            </a:r>
            <a:r>
              <a:rPr lang="en-US" sz="2800" dirty="0" smtClean="0"/>
              <a:t> </a:t>
            </a:r>
            <a:r>
              <a:rPr lang="en-US" sz="2800" dirty="0" err="1" smtClean="0"/>
              <a:t>penglihatan</a:t>
            </a:r>
            <a:r>
              <a:rPr lang="en-US" sz="2800" dirty="0" smtClean="0"/>
              <a:t> </a:t>
            </a:r>
            <a:r>
              <a:rPr lang="en-US" sz="2800" dirty="0" err="1" smtClean="0"/>
              <a:t>pada</a:t>
            </a:r>
            <a:r>
              <a:rPr lang="en-US" sz="2800" dirty="0" smtClean="0"/>
              <a:t> </a:t>
            </a:r>
            <a:r>
              <a:rPr lang="en-US" sz="2800" dirty="0" err="1" smtClean="0"/>
              <a:t>manusia</a:t>
            </a:r>
            <a:r>
              <a:rPr lang="en-US" sz="2800" dirty="0" smtClean="0"/>
              <a:t> </a:t>
            </a:r>
            <a:r>
              <a:rPr lang="en-US" sz="2800" dirty="0" err="1" smtClean="0"/>
              <a:t>adalah</a:t>
            </a:r>
            <a:r>
              <a:rPr lang="en-US" sz="2800" dirty="0" smtClean="0"/>
              <a:t> </a:t>
            </a:r>
            <a:r>
              <a:rPr lang="en-US" sz="2800" dirty="0" err="1" smtClean="0"/>
              <a:t>sepasang</a:t>
            </a:r>
            <a:r>
              <a:rPr lang="en-US" sz="2800" dirty="0" smtClean="0"/>
              <a:t> </a:t>
            </a:r>
            <a:r>
              <a:rPr lang="en-US" sz="2800" dirty="0" err="1" smtClean="0"/>
              <a:t>mata</a:t>
            </a:r>
            <a:r>
              <a:rPr lang="en-US" sz="2800" dirty="0" smtClean="0"/>
              <a:t>. Mata </a:t>
            </a:r>
            <a:r>
              <a:rPr lang="en-US" sz="2800" dirty="0" err="1" smtClean="0"/>
              <a:t>berfungsi</a:t>
            </a:r>
            <a:r>
              <a:rPr lang="en-US" sz="2800" dirty="0" smtClean="0"/>
              <a:t> </a:t>
            </a:r>
            <a:r>
              <a:rPr lang="en-US" sz="2800" dirty="0" err="1" smtClean="0"/>
              <a:t>sebagai</a:t>
            </a:r>
            <a:r>
              <a:rPr lang="en-US" sz="2800" dirty="0" smtClean="0"/>
              <a:t> </a:t>
            </a:r>
            <a:r>
              <a:rPr lang="en-US" sz="2800" dirty="0" err="1" smtClean="0"/>
              <a:t>fotoreseptor</a:t>
            </a:r>
            <a:r>
              <a:rPr lang="en-US" sz="2800" dirty="0" smtClean="0"/>
              <a:t>, </a:t>
            </a:r>
            <a:r>
              <a:rPr lang="en-US" sz="2800" dirty="0" err="1" smtClean="0"/>
              <a:t>yaitu</a:t>
            </a:r>
            <a:r>
              <a:rPr lang="en-US" sz="2800" dirty="0" smtClean="0"/>
              <a:t> </a:t>
            </a:r>
            <a:r>
              <a:rPr lang="en-US" sz="2800" dirty="0" err="1" smtClean="0"/>
              <a:t>fotoreseptor</a:t>
            </a:r>
            <a:r>
              <a:rPr lang="en-US" sz="2800" dirty="0" smtClean="0"/>
              <a:t> yang </a:t>
            </a:r>
            <a:r>
              <a:rPr lang="en-US" sz="2800" dirty="0" err="1" smtClean="0"/>
              <a:t>mendeteksi</a:t>
            </a:r>
            <a:r>
              <a:rPr lang="en-US" sz="2800" dirty="0" smtClean="0"/>
              <a:t> </a:t>
            </a:r>
            <a:r>
              <a:rPr lang="en-US" sz="2800" dirty="0" err="1" smtClean="0"/>
              <a:t>atau</a:t>
            </a:r>
            <a:r>
              <a:rPr lang="en-US" sz="2800" dirty="0" smtClean="0"/>
              <a:t> </a:t>
            </a:r>
            <a:r>
              <a:rPr lang="en-US" sz="2800" dirty="0" err="1" smtClean="0"/>
              <a:t>mengenali</a:t>
            </a:r>
            <a:r>
              <a:rPr lang="en-US" sz="2800" dirty="0" smtClean="0"/>
              <a:t> stimulus </a:t>
            </a:r>
            <a:r>
              <a:rPr lang="en-US" sz="2800" dirty="0" err="1" smtClean="0"/>
              <a:t>berupa</a:t>
            </a:r>
            <a:r>
              <a:rPr lang="en-US" sz="2800" dirty="0" smtClean="0"/>
              <a:t> </a:t>
            </a:r>
            <a:r>
              <a:rPr lang="en-US" sz="2800" dirty="0" err="1" smtClean="0"/>
              <a:t>cahaya</a:t>
            </a:r>
            <a:r>
              <a:rPr lang="en-US" sz="2800" dirty="0" smtClean="0"/>
              <a:t>.</a:t>
            </a:r>
          </a:p>
          <a:p>
            <a:pPr>
              <a:buFont typeface="Wingdings" pitchFamily="2" charset="2"/>
              <a:buChar char="v"/>
            </a:pPr>
            <a:r>
              <a:rPr lang="en-US" sz="2800" dirty="0" smtClean="0"/>
              <a:t>Bola </a:t>
            </a:r>
            <a:r>
              <a:rPr lang="en-US" sz="2800" dirty="0" err="1" smtClean="0"/>
              <a:t>mata</a:t>
            </a:r>
            <a:r>
              <a:rPr lang="en-US" sz="2800" dirty="0" smtClean="0"/>
              <a:t> </a:t>
            </a:r>
            <a:r>
              <a:rPr lang="en-US" sz="2800" dirty="0" err="1" smtClean="0"/>
              <a:t>tersusun</a:t>
            </a:r>
            <a:r>
              <a:rPr lang="en-US" sz="2800" dirty="0" smtClean="0"/>
              <a:t> </a:t>
            </a:r>
            <a:r>
              <a:rPr lang="en-US" sz="2800" dirty="0" err="1" smtClean="0"/>
              <a:t>atas</a:t>
            </a:r>
            <a:r>
              <a:rPr lang="en-US" sz="2800" dirty="0" smtClean="0"/>
              <a:t> </a:t>
            </a:r>
            <a:r>
              <a:rPr lang="en-US" sz="2800" dirty="0" err="1" smtClean="0"/>
              <a:t>tiga</a:t>
            </a:r>
            <a:r>
              <a:rPr lang="en-US" sz="2800" dirty="0" smtClean="0"/>
              <a:t> </a:t>
            </a:r>
            <a:r>
              <a:rPr lang="en-US" sz="2800" dirty="0" err="1" smtClean="0"/>
              <a:t>lapisan</a:t>
            </a:r>
            <a:r>
              <a:rPr lang="en-US" sz="2800" dirty="0" smtClean="0"/>
              <a:t> </a:t>
            </a:r>
            <a:r>
              <a:rPr lang="en-US" sz="2800" dirty="0" err="1" smtClean="0"/>
              <a:t>yaitu</a:t>
            </a:r>
            <a:r>
              <a:rPr lang="en-US" sz="2800" dirty="0" smtClean="0"/>
              <a:t> :</a:t>
            </a:r>
          </a:p>
          <a:p>
            <a:pPr marL="514350" indent="-514350">
              <a:buFont typeface="+mj-lt"/>
              <a:buAutoNum type="arabicPeriod"/>
            </a:pPr>
            <a:r>
              <a:rPr lang="en-US" sz="2800" dirty="0" err="1" smtClean="0"/>
              <a:t>Sklera</a:t>
            </a:r>
            <a:endParaRPr lang="en-US" sz="2800" dirty="0" smtClean="0"/>
          </a:p>
          <a:p>
            <a:pPr marL="514350" indent="-514350">
              <a:buFont typeface="+mj-lt"/>
              <a:buAutoNum type="arabicPeriod"/>
            </a:pPr>
            <a:r>
              <a:rPr lang="en-US" sz="2800" dirty="0" err="1" smtClean="0"/>
              <a:t>Koroid</a:t>
            </a:r>
            <a:endParaRPr lang="en-US" sz="2800" dirty="0" smtClean="0"/>
          </a:p>
          <a:p>
            <a:pPr marL="514350" indent="-514350">
              <a:buFont typeface="+mj-lt"/>
              <a:buAutoNum type="arabicPeriod"/>
            </a:pPr>
            <a:r>
              <a:rPr lang="en-US" sz="2800" dirty="0" smtClean="0"/>
              <a:t>Retina</a:t>
            </a:r>
          </a:p>
          <a:p>
            <a:pPr marL="514350" indent="-514350">
              <a:buNone/>
            </a:pPr>
            <a:endParaRPr lang="en-US" sz="2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dirty="0" err="1" smtClean="0">
                <a:latin typeface="Arial" charset="0"/>
                <a:cs typeface="Arial" charset="0"/>
              </a:rPr>
              <a:t>Lapisan-Lapisan</a:t>
            </a:r>
            <a:r>
              <a:rPr lang="en-US" dirty="0" smtClean="0">
                <a:latin typeface="Arial" charset="0"/>
                <a:cs typeface="Arial" charset="0"/>
              </a:rPr>
              <a:t> Bola Mata</a:t>
            </a:r>
          </a:p>
        </p:txBody>
      </p:sp>
      <p:sp>
        <p:nvSpPr>
          <p:cNvPr id="6" name="Content Placeholder 5"/>
          <p:cNvSpPr>
            <a:spLocks noGrp="1"/>
          </p:cNvSpPr>
          <p:nvPr>
            <p:ph idx="1"/>
          </p:nvPr>
        </p:nvSpPr>
        <p:spPr/>
        <p:txBody>
          <a:bodyPr/>
          <a:lstStyle/>
          <a:p>
            <a:pPr marL="514350" indent="-514350">
              <a:buFont typeface="+mj-lt"/>
              <a:buAutoNum type="arabicPeriod"/>
            </a:pPr>
            <a:r>
              <a:rPr lang="en-US" b="1" dirty="0" err="1" smtClean="0"/>
              <a:t>Sklera</a:t>
            </a:r>
            <a:endParaRPr lang="en-US" b="1" dirty="0" smtClean="0"/>
          </a:p>
          <a:p>
            <a:pPr marL="514350" indent="-514350">
              <a:buNone/>
            </a:pPr>
            <a:r>
              <a:rPr lang="en-US" dirty="0" smtClean="0"/>
              <a:t>      </a:t>
            </a:r>
            <a:r>
              <a:rPr lang="en-US" dirty="0" err="1" smtClean="0"/>
              <a:t>Merupakan</a:t>
            </a:r>
            <a:r>
              <a:rPr lang="en-US" dirty="0" smtClean="0"/>
              <a:t> </a:t>
            </a:r>
            <a:r>
              <a:rPr lang="en-US" dirty="0" err="1" smtClean="0"/>
              <a:t>lapisan</a:t>
            </a:r>
            <a:r>
              <a:rPr lang="en-US" dirty="0" smtClean="0"/>
              <a:t> </a:t>
            </a:r>
            <a:r>
              <a:rPr lang="en-US" dirty="0" err="1" smtClean="0"/>
              <a:t>pembungkus</a:t>
            </a:r>
            <a:r>
              <a:rPr lang="en-US" dirty="0" smtClean="0"/>
              <a:t> bola </a:t>
            </a:r>
            <a:r>
              <a:rPr lang="en-US" dirty="0" err="1" smtClean="0"/>
              <a:t>mata</a:t>
            </a:r>
            <a:r>
              <a:rPr lang="en-US" dirty="0" smtClean="0"/>
              <a:t> yang </a:t>
            </a:r>
            <a:r>
              <a:rPr lang="en-US" dirty="0" err="1" smtClean="0"/>
              <a:t>tersusun</a:t>
            </a:r>
            <a:r>
              <a:rPr lang="en-US" dirty="0" smtClean="0"/>
              <a:t> </a:t>
            </a:r>
            <a:r>
              <a:rPr lang="en-US" dirty="0" err="1" smtClean="0"/>
              <a:t>atas</a:t>
            </a:r>
            <a:r>
              <a:rPr lang="en-US" dirty="0" smtClean="0"/>
              <a:t> </a:t>
            </a:r>
            <a:r>
              <a:rPr lang="en-US" dirty="0" err="1" smtClean="0"/>
              <a:t>jaringan</a:t>
            </a:r>
            <a:r>
              <a:rPr lang="en-US" dirty="0" smtClean="0"/>
              <a:t> </a:t>
            </a:r>
            <a:r>
              <a:rPr lang="en-US" dirty="0" err="1" smtClean="0"/>
              <a:t>ikat</a:t>
            </a:r>
            <a:r>
              <a:rPr lang="en-US" dirty="0" smtClean="0"/>
              <a:t> yang </a:t>
            </a:r>
            <a:r>
              <a:rPr lang="en-US" dirty="0" err="1" smtClean="0"/>
              <a:t>kuat</a:t>
            </a:r>
            <a:r>
              <a:rPr lang="en-US" dirty="0" smtClean="0"/>
              <a:t> </a:t>
            </a:r>
            <a:r>
              <a:rPr lang="en-US" dirty="0" err="1" smtClean="0"/>
              <a:t>berwarna</a:t>
            </a:r>
            <a:r>
              <a:rPr lang="en-US" dirty="0" smtClean="0"/>
              <a:t> </a:t>
            </a:r>
            <a:r>
              <a:rPr lang="en-US" dirty="0" err="1" smtClean="0"/>
              <a:t>putih</a:t>
            </a:r>
            <a:r>
              <a:rPr lang="en-US" dirty="0" smtClean="0"/>
              <a:t> </a:t>
            </a:r>
            <a:r>
              <a:rPr lang="en-US" dirty="0" err="1" smtClean="0"/>
              <a:t>buram</a:t>
            </a:r>
            <a:r>
              <a:rPr lang="en-US" dirty="0" smtClean="0"/>
              <a:t> </a:t>
            </a:r>
            <a:r>
              <a:rPr lang="en-US" dirty="0" err="1" smtClean="0"/>
              <a:t>dan</a:t>
            </a:r>
            <a:r>
              <a:rPr lang="en-US" dirty="0" smtClean="0"/>
              <a:t> </a:t>
            </a:r>
            <a:r>
              <a:rPr lang="en-US" dirty="0" err="1" smtClean="0"/>
              <a:t>tidak</a:t>
            </a:r>
            <a:r>
              <a:rPr lang="en-US" dirty="0" smtClean="0"/>
              <a:t> </a:t>
            </a:r>
            <a:r>
              <a:rPr lang="en-US" dirty="0" err="1" smtClean="0"/>
              <a:t>tembus</a:t>
            </a:r>
            <a:r>
              <a:rPr lang="en-US" dirty="0" smtClean="0"/>
              <a:t> </a:t>
            </a:r>
            <a:r>
              <a:rPr lang="en-US" dirty="0" err="1" smtClean="0"/>
              <a:t>cahaya</a:t>
            </a:r>
            <a:r>
              <a:rPr lang="en-US" dirty="0" smtClean="0"/>
              <a:t>.</a:t>
            </a:r>
          </a:p>
          <a:p>
            <a:pPr marL="514350" indent="-514350">
              <a:buNone/>
            </a:pPr>
            <a:r>
              <a:rPr lang="en-US" dirty="0" smtClean="0"/>
              <a:t>      </a:t>
            </a:r>
            <a:r>
              <a:rPr lang="en-US" dirty="0" err="1" smtClean="0"/>
              <a:t>Berfungsi</a:t>
            </a:r>
            <a:r>
              <a:rPr lang="en-US" dirty="0" smtClean="0"/>
              <a:t> </a:t>
            </a:r>
            <a:r>
              <a:rPr lang="en-US" dirty="0" err="1" smtClean="0"/>
              <a:t>untuk</a:t>
            </a:r>
            <a:r>
              <a:rPr lang="en-US" dirty="0" smtClean="0"/>
              <a:t> </a:t>
            </a:r>
            <a:r>
              <a:rPr lang="en-US" dirty="0" err="1" smtClean="0"/>
              <a:t>melindungi</a:t>
            </a:r>
            <a:r>
              <a:rPr lang="en-US" dirty="0" smtClean="0"/>
              <a:t> </a:t>
            </a:r>
            <a:r>
              <a:rPr lang="en-US" dirty="0" err="1" smtClean="0"/>
              <a:t>dan</a:t>
            </a:r>
            <a:r>
              <a:rPr lang="en-US" dirty="0" smtClean="0"/>
              <a:t> </a:t>
            </a:r>
            <a:r>
              <a:rPr lang="en-US" dirty="0" err="1" smtClean="0"/>
              <a:t>mempertahankan</a:t>
            </a:r>
            <a:r>
              <a:rPr lang="en-US" dirty="0" smtClean="0"/>
              <a:t> </a:t>
            </a:r>
            <a:r>
              <a:rPr lang="en-US" dirty="0" err="1" smtClean="0"/>
              <a:t>bentuk</a:t>
            </a:r>
            <a:r>
              <a:rPr lang="en-US" dirty="0" smtClean="0"/>
              <a:t> bola </a:t>
            </a:r>
            <a:r>
              <a:rPr lang="en-US" dirty="0" err="1" smtClean="0"/>
              <a:t>mata</a:t>
            </a:r>
            <a:endParaRPr lang="en-US" dirty="0" smtClean="0"/>
          </a:p>
          <a:p>
            <a:endParaRPr lang="id-ID"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789</Words>
  <Application>Microsoft Office PowerPoint</Application>
  <PresentationFormat>On-screen Show (4:3)</PresentationFormat>
  <Paragraphs>88</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KEMAMPUAN AKHIR YANG DIHARAPKAN</vt:lpstr>
      <vt:lpstr>VIRTUAL REALITY  IN </vt:lpstr>
      <vt:lpstr>VIRTUAL REALITY IN REHABILITATION</vt:lpstr>
      <vt:lpstr>Virtual Reality</vt:lpstr>
      <vt:lpstr>PowerPoint Presentation</vt:lpstr>
      <vt:lpstr>Komponen Virtual Reality</vt:lpstr>
      <vt:lpstr>Fisiologi dan Persepsi Manusia </vt:lpstr>
      <vt:lpstr>Lapisan-Lapisan Bola Mata</vt:lpstr>
      <vt:lpstr>Lapisan kedua Bola Mata</vt:lpstr>
      <vt:lpstr>PUPIL</vt:lpstr>
      <vt:lpstr>Lapisan Ketiga Bola Mata</vt:lpstr>
      <vt:lpstr>Klasifikasi Indra Tubuh Manusia</vt:lpstr>
      <vt:lpstr>Virtual Reality</vt:lpstr>
      <vt:lpstr>Manfaat Virtual Reality</vt:lpstr>
      <vt:lpstr>Manfaat Virtual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Referensi</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abdul chalik meidian</cp:lastModifiedBy>
  <cp:revision>210</cp:revision>
  <dcterms:created xsi:type="dcterms:W3CDTF">2010-08-24T06:47:44Z</dcterms:created>
  <dcterms:modified xsi:type="dcterms:W3CDTF">2018-01-26T04:40:59Z</dcterms:modified>
</cp:coreProperties>
</file>