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16" r:id="rId2"/>
    <p:sldId id="335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9" r:id="rId12"/>
    <p:sldId id="380" r:id="rId13"/>
    <p:sldId id="373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432" r:id="rId66"/>
    <p:sldId id="433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25/01/2018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5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3848E-D768-4213-8B2C-D1E9F8F8E5E8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02F2-683D-405A-AC2A-2E28E059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8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397984"/>
            <a:ext cx="5638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PERIPHERAL NERVOUS SYSTEM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KE 4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ABDUL CHALIK MEIDIAN &amp; JERRY </a:t>
            </a:r>
            <a:r>
              <a:rPr lang="en-US" sz="2000" b="1" dirty="0" smtClean="0">
                <a:solidFill>
                  <a:schemeClr val="bg1"/>
                </a:solidFill>
              </a:rPr>
              <a:t>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Reseptor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berdasar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perbedaan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sensitivitas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Fotoreseptor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Mekanoreseptor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Termoreseptor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Osmoreseptor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Kemoreseptor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>
                <a:latin typeface="Arial" charset="0"/>
                <a:cs typeface="Arial" charset="0"/>
              </a:rPr>
              <a:t>Nosiseptor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  <a:sym typeface="Wingdings" pitchFamily="2" charset="2"/>
              </a:rPr>
              <a:t>Jenis-jenis</a:t>
            </a:r>
            <a:r>
              <a:rPr lang="en-US" sz="3200" dirty="0" smtClean="0">
                <a:latin typeface="Arial" charset="0"/>
                <a:cs typeface="Arial" charset="0"/>
                <a:sym typeface="Wingdings" pitchFamily="2" charset="2"/>
              </a:rPr>
              <a:t> Neurotransmitter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 err="1" smtClean="0">
                <a:cs typeface="Arial" charset="0"/>
                <a:sym typeface="Wingdings" pitchFamily="2" charset="2"/>
              </a:rPr>
              <a:t>Asetilcolin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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pembentukan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memori</a:t>
            </a:r>
            <a:endParaRPr lang="en-US" sz="2800" dirty="0" smtClean="0">
              <a:cs typeface="Arial" charset="0"/>
              <a:sym typeface="Wingdings" pitchFamily="2" charset="2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cs typeface="Arial" charset="0"/>
                <a:sym typeface="Wingdings" pitchFamily="2" charset="2"/>
              </a:rPr>
              <a:t>Gamma Amino Butyric Acid (GABA) 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membatasi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kecepatan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transmisi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cs typeface="Arial" charset="0"/>
                <a:sym typeface="Wingdings" pitchFamily="2" charset="2"/>
              </a:rPr>
              <a:t>antar</a:t>
            </a:r>
            <a:r>
              <a:rPr lang="en-US" sz="2800" dirty="0" smtClean="0">
                <a:cs typeface="Arial" charset="0"/>
                <a:sym typeface="Wingdings" pitchFamily="2" charset="2"/>
              </a:rPr>
              <a:t> neuron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Glutamat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proses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mengingat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informasi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baru</a:t>
            </a:r>
            <a:endParaRPr lang="en-US" sz="28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>
                <a:sym typeface="Wingdings" pitchFamily="2" charset="2"/>
              </a:rPr>
              <a:t>Dopamin</a:t>
            </a:r>
            <a:r>
              <a:rPr lang="en-US" sz="2800" dirty="0" smtClean="0">
                <a:sym typeface="Wingdings" pitchFamily="2" charset="2"/>
              </a:rPr>
              <a:t>  </a:t>
            </a:r>
            <a:r>
              <a:rPr lang="en-US" sz="2800" dirty="0" err="1" smtClean="0">
                <a:sym typeface="Wingdings" pitchFamily="2" charset="2"/>
              </a:rPr>
              <a:t>membuat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seseorang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fokus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dapat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mengatur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gerak</a:t>
            </a:r>
            <a:r>
              <a:rPr lang="en-US" sz="2800" dirty="0" smtClean="0">
                <a:sym typeface="Wingdings" pitchFamily="2" charset="2"/>
              </a:rPr>
              <a:t> &amp; </a:t>
            </a:r>
            <a:r>
              <a:rPr lang="en-US" sz="2800" dirty="0" err="1" smtClean="0">
                <a:sym typeface="Wingdings" pitchFamily="2" charset="2"/>
              </a:rPr>
              <a:t>bentuk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tubuh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menjadi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lebih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proporsional</a:t>
            </a:r>
            <a:endParaRPr lang="en-US" sz="2800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>
                <a:sym typeface="Wingdings" pitchFamily="2" charset="2"/>
              </a:rPr>
              <a:t>Endorphin 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meredam</a:t>
            </a:r>
            <a:r>
              <a:rPr lang="en-US" dirty="0" smtClean="0">
                <a:sym typeface="Wingdings" pitchFamily="2" charset="2"/>
              </a:rPr>
              <a:t> rasa </a:t>
            </a:r>
            <a:r>
              <a:rPr lang="en-US" dirty="0" err="1" smtClean="0">
                <a:sym typeface="Wingdings" pitchFamily="2" charset="2"/>
              </a:rPr>
              <a:t>sakit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dirty="0" err="1" smtClean="0">
                <a:sym typeface="Wingdings" pitchFamily="2" charset="2"/>
              </a:rPr>
              <a:t>Noreadrenalin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meredam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nafsu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transfer </a:t>
            </a:r>
            <a:r>
              <a:rPr lang="en-US" dirty="0" err="1" smtClean="0">
                <a:sym typeface="Wingdings" pitchFamily="2" charset="2"/>
              </a:rPr>
              <a:t>memori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>
                <a:sym typeface="Wingdings" pitchFamily="2" charset="2"/>
              </a:rPr>
              <a:t>Serotonin  </a:t>
            </a:r>
            <a:r>
              <a:rPr lang="en-US" dirty="0" err="1" smtClean="0">
                <a:sym typeface="Wingdings" pitchFamily="2" charset="2"/>
              </a:rPr>
              <a:t>sebagai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penenang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dirty="0" err="1" smtClean="0">
                <a:sym typeface="Wingdings" pitchFamily="2" charset="2"/>
              </a:rPr>
              <a:t>menjaga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stabilitas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emosi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Patologi</a:t>
            </a:r>
            <a:r>
              <a:rPr lang="en-US" sz="3200" dirty="0" smtClean="0">
                <a:latin typeface="Arial" charset="0"/>
                <a:cs typeface="Arial" charset="0"/>
              </a:rPr>
              <a:t> PNS</a:t>
            </a: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err="1" smtClean="0">
                <a:cs typeface="Arial" charset="0"/>
              </a:rPr>
              <a:t>Contoh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kasus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Patologi</a:t>
            </a:r>
            <a:r>
              <a:rPr lang="en-US" dirty="0" smtClean="0">
                <a:cs typeface="Arial" charset="0"/>
              </a:rPr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Arial" charset="0"/>
              </a:rPr>
              <a:t>Polio </a:t>
            </a:r>
            <a:r>
              <a:rPr lang="en-US" dirty="0" smtClean="0">
                <a:cs typeface="Arial" charset="0"/>
                <a:sym typeface="Wingdings" pitchFamily="2" charset="2"/>
              </a:rPr>
              <a:t>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Kelumpuhan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atau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paralisis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otot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yg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disarafi</a:t>
            </a:r>
            <a:r>
              <a:rPr lang="en-US" dirty="0" smtClean="0">
                <a:cs typeface="Arial" charset="0"/>
                <a:sym typeface="Wingdings" pitchFamily="2" charset="2"/>
              </a:rPr>
              <a:t> neuron2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motorik</a:t>
            </a:r>
            <a:endParaRPr lang="en-US" dirty="0" smtClean="0">
              <a:cs typeface="Arial" charset="0"/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cs typeface="Arial" charset="0"/>
                <a:sym typeface="Wingdings" pitchFamily="2" charset="2"/>
              </a:rPr>
              <a:t>Amiotropic</a:t>
            </a:r>
            <a:r>
              <a:rPr lang="en-US" dirty="0" smtClean="0">
                <a:cs typeface="Arial" charset="0"/>
                <a:sym typeface="Wingdings" pitchFamily="2" charset="2"/>
              </a:rPr>
              <a:t> Lateral  </a:t>
            </a:r>
            <a:r>
              <a:rPr lang="en-US" dirty="0" err="1" smtClean="0">
                <a:cs typeface="Arial" charset="0"/>
                <a:sym typeface="Wingdings" pitchFamily="2" charset="2"/>
              </a:rPr>
              <a:t>Scelerosis</a:t>
            </a:r>
            <a:r>
              <a:rPr lang="en-US" smtClean="0">
                <a:cs typeface="Arial" charset="0"/>
                <a:sym typeface="Wingdings" pitchFamily="2" charset="2"/>
              </a:rPr>
              <a:t> (</a:t>
            </a:r>
            <a:r>
              <a:rPr lang="en-US" dirty="0" smtClean="0">
                <a:cs typeface="Arial" charset="0"/>
                <a:sym typeface="Wingdings" pitchFamily="2" charset="2"/>
              </a:rPr>
              <a:t>ALS)</a:t>
            </a:r>
            <a:endParaRPr lang="id-ID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ADCDF8-A38E-485B-A3A0-254827A3F1A6}" type="slidenum">
              <a:rPr lang="en-US"/>
              <a:pPr/>
              <a:t>14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algn="r" eaLnBrk="1" hangingPunct="1"/>
            <a:r>
              <a:rPr lang="en-US" smtClean="0"/>
              <a:t>The Peripheral Nervous System</a:t>
            </a:r>
          </a:p>
        </p:txBody>
      </p:sp>
      <p:pic>
        <p:nvPicPr>
          <p:cNvPr id="2052" name="Picture 5" descr="14-10b_SpinlNrvsThrx_1"/>
          <p:cNvPicPr>
            <a:picLocks noChangeAspect="1" noChangeArrowheads="1"/>
          </p:cNvPicPr>
          <p:nvPr/>
        </p:nvPicPr>
        <p:blipFill>
          <a:blip r:embed="rId2" cstate="print"/>
          <a:srcRect l="15454" t="17647" b="14117"/>
          <a:stretch>
            <a:fillRect/>
          </a:stretch>
        </p:blipFill>
        <p:spPr bwMode="auto">
          <a:xfrm>
            <a:off x="-7938" y="2811463"/>
            <a:ext cx="6376988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5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4F5375-AE08-4B85-804E-C0216A6201DB}" type="slidenum">
              <a:rPr lang="en-US"/>
              <a:pPr/>
              <a:t>15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Peripheral Nervous System</a:t>
            </a:r>
            <a:br>
              <a:rPr lang="en-US" sz="4000" smtClean="0"/>
            </a:br>
            <a:r>
              <a:rPr lang="en-US" sz="3200" smtClean="0"/>
              <a:t>ways to categorize: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525963"/>
          </a:xfrm>
        </p:spPr>
        <p:txBody>
          <a:bodyPr/>
          <a:lstStyle/>
          <a:p>
            <a:pPr eaLnBrk="1" hangingPunct="1"/>
            <a:r>
              <a:rPr lang="en-US" smtClean="0"/>
              <a:t>Motor or sensory</a:t>
            </a:r>
          </a:p>
          <a:p>
            <a:pPr eaLnBrk="1" hangingPunct="1"/>
            <a:r>
              <a:rPr lang="en-US" smtClean="0"/>
              <a:t>General (widespread) or specialized (local)</a:t>
            </a:r>
          </a:p>
          <a:p>
            <a:pPr eaLnBrk="1" hangingPunct="1"/>
            <a:r>
              <a:rPr lang="en-US" smtClean="0"/>
              <a:t>Somatic (outer tube) or visceral (inner tube)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     </a:t>
            </a:r>
          </a:p>
        </p:txBody>
      </p:sp>
      <p:pic>
        <p:nvPicPr>
          <p:cNvPr id="3077" name="Picture 4" descr="03-02_HumanBodyPlan_1"/>
          <p:cNvPicPr>
            <a:picLocks noChangeAspect="1" noChangeArrowheads="1"/>
          </p:cNvPicPr>
          <p:nvPr/>
        </p:nvPicPr>
        <p:blipFill>
          <a:blip r:embed="rId2" cstate="print"/>
          <a:srcRect l="23636" t="28235" r="13637" b="22353"/>
          <a:stretch>
            <a:fillRect/>
          </a:stretch>
        </p:blipFill>
        <p:spPr bwMode="auto">
          <a:xfrm>
            <a:off x="1828800" y="3278188"/>
            <a:ext cx="5735638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3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3547CB-05C1-4F32-A1E4-8E910CF24F07}" type="slidenum">
              <a:rPr lang="en-US"/>
              <a:pPr/>
              <a:t>16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4101" name="Picture 4" descr="14-01_FunctlOrg-PN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76200"/>
            <a:ext cx="8556625" cy="661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4953000" y="1535113"/>
            <a:ext cx="306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____Cranial nerves attach to brain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5068888" y="1706563"/>
            <a:ext cx="3411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___Spinal nerves attach to spinal 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7DD074-DA02-478B-A757-155198CDF3C4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Peripheral sensory receptors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By location:</a:t>
            </a:r>
          </a:p>
          <a:p>
            <a:pPr eaLnBrk="1" hangingPunct="1"/>
            <a:r>
              <a:rPr lang="en-US" smtClean="0"/>
              <a:t>Exteroceptors</a:t>
            </a:r>
          </a:p>
          <a:p>
            <a:pPr lvl="1" eaLnBrk="1" hangingPunct="1"/>
            <a:r>
              <a:rPr lang="en-US" smtClean="0"/>
              <a:t>Sensitive to stimuli arising from outside body</a:t>
            </a:r>
          </a:p>
          <a:p>
            <a:pPr eaLnBrk="1" hangingPunct="1"/>
            <a:r>
              <a:rPr lang="en-US" smtClean="0"/>
              <a:t>Interoceptors</a:t>
            </a:r>
          </a:p>
          <a:p>
            <a:pPr lvl="1" eaLnBrk="1" hangingPunct="1"/>
            <a:r>
              <a:rPr lang="en-US" smtClean="0"/>
              <a:t>Or visceroreceptors, from internal viscera</a:t>
            </a:r>
          </a:p>
          <a:p>
            <a:pPr eaLnBrk="1" hangingPunct="1"/>
            <a:r>
              <a:rPr lang="en-US" smtClean="0"/>
              <a:t>Proprioceptors</a:t>
            </a:r>
          </a:p>
          <a:p>
            <a:pPr lvl="1" eaLnBrk="1" hangingPunct="1"/>
            <a:r>
              <a:rPr lang="en-US" smtClean="0"/>
              <a:t>Monitor degree of stretch in skeletal muscles, tendons, joints and ligaments</a:t>
            </a:r>
          </a:p>
        </p:txBody>
      </p:sp>
    </p:spTree>
    <p:extLst>
      <p:ext uri="{BB962C8B-B14F-4D97-AF65-F5344CB8AC3E}">
        <p14:creationId xmlns:p14="http://schemas.microsoft.com/office/powerpoint/2010/main" val="21678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1378A9-CA86-4DAF-91A4-0908EE880ED0}" type="slidenum">
              <a:rPr lang="en-US"/>
              <a:pPr/>
              <a:t>18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/>
          <a:lstStyle/>
          <a:p>
            <a:pPr eaLnBrk="1" hangingPunct="1"/>
            <a:r>
              <a:rPr lang="en-US" sz="4000" smtClean="0"/>
              <a:t>Sensory Receptors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343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Free nerve endings (pain and temp)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Merkel discs (light touch)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Root hair plexuses – entwine hair follicles (light touch)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Encapsulated Meissner’s corpuscles (light touch in hairless skin)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Ruffini’s corpusucles (deep pressure and stretch)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Pacinian corpuscles (deep pressure, vibration, visceral: pain, nausea, hunger, fullness)  </a:t>
            </a:r>
          </a:p>
        </p:txBody>
      </p:sp>
      <p:pic>
        <p:nvPicPr>
          <p:cNvPr id="6149" name="Picture 4" descr="14-03_FreeEncpRcptrs_1"/>
          <p:cNvPicPr>
            <a:picLocks noChangeAspect="1" noChangeArrowheads="1"/>
          </p:cNvPicPr>
          <p:nvPr/>
        </p:nvPicPr>
        <p:blipFill>
          <a:blip r:embed="rId2" cstate="print"/>
          <a:srcRect l="15294" t="15454" r="11765" b="15454"/>
          <a:stretch>
            <a:fillRect/>
          </a:stretch>
        </p:blipFill>
        <p:spPr bwMode="auto">
          <a:xfrm>
            <a:off x="4495800" y="1143000"/>
            <a:ext cx="4598988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7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8EFB3-4BBE-4264-A9CC-F57CB5119229}" type="slidenum">
              <a:rPr lang="en-US"/>
              <a:pPr/>
              <a:t>19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Proprioceptors</a:t>
            </a:r>
            <a:br>
              <a:rPr lang="en-US" sz="3600" smtClean="0"/>
            </a:br>
            <a:endParaRPr lang="en-US" sz="28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Skeletal muscles, joints, tendons, ligaments</a:t>
            </a:r>
          </a:p>
          <a:p>
            <a:pPr eaLnBrk="1" hangingPunct="1"/>
            <a:r>
              <a:rPr lang="en-US" sz="2800" smtClean="0"/>
              <a:t>Degree of stretch, therefore information on body movement:	</a:t>
            </a:r>
          </a:p>
          <a:p>
            <a:pPr lvl="1" eaLnBrk="1" hangingPunct="1"/>
            <a:r>
              <a:rPr lang="en-US" sz="2400" smtClean="0"/>
              <a:t>to cerebrum, </a:t>
            </a:r>
          </a:p>
          <a:p>
            <a:pPr lvl="1" eaLnBrk="1" hangingPunct="1"/>
            <a:r>
              <a:rPr lang="en-US" sz="2400" smtClean="0"/>
              <a:t>cerebellum and </a:t>
            </a:r>
          </a:p>
          <a:p>
            <a:pPr lvl="1" eaLnBrk="1" hangingPunct="1"/>
            <a:r>
              <a:rPr lang="en-US" sz="2400" smtClean="0"/>
              <a:t>spinal reflex arcs</a:t>
            </a:r>
          </a:p>
          <a:p>
            <a:pPr eaLnBrk="1" hangingPunct="1"/>
            <a:r>
              <a:rPr lang="en-US" sz="2800" smtClean="0"/>
              <a:t>Include: -Muscle spindles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      -Golgi tendon organs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          -Joint kinesthetic receptors</a:t>
            </a:r>
          </a:p>
          <a:p>
            <a:pPr eaLnBrk="1" hangingPunct="1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228895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Mahasiswa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mampu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memahami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konsep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dasar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keilmuan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Neurosains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indent="4763">
              <a:buFont typeface="+mj-lt"/>
              <a:buAutoNum type="arabicPeriod"/>
            </a:pP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Penerapannya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teori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fisioterapi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862012" indent="-514350"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2. </a:t>
            </a:r>
            <a:r>
              <a:rPr lang="en-US" sz="2800" dirty="0" err="1" smtClean="0">
                <a:latin typeface="Arial" charset="0"/>
                <a:cs typeface="Arial" charset="0"/>
              </a:rPr>
              <a:t>Implementasinya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praktik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kasus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penyakit</a:t>
            </a:r>
            <a:r>
              <a:rPr lang="en-US" sz="2800" dirty="0" smtClean="0">
                <a:latin typeface="Arial" charset="0"/>
                <a:cs typeface="Arial" charset="0"/>
              </a:rPr>
              <a:t> bid. </a:t>
            </a:r>
            <a:r>
              <a:rPr lang="en-US" sz="2800" dirty="0" err="1" smtClean="0">
                <a:latin typeface="Arial" charset="0"/>
                <a:cs typeface="Arial" charset="0"/>
              </a:rPr>
              <a:t>Fisioterapi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514350" indent="-166688">
              <a:buFont typeface="+mj-lt"/>
              <a:buAutoNum type="arabicPeriod" startAt="3"/>
            </a:pP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Aplikasi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pemecahan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masalah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penyakit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pasien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  <a:sym typeface="Wingdings" pitchFamily="2" charset="2"/>
              </a:rPr>
              <a:t>bidang</a:t>
            </a:r>
            <a:r>
              <a:rPr lang="en-US" sz="2800" dirty="0" smtClean="0">
                <a:latin typeface="Arial" charset="0"/>
                <a:cs typeface="Arial" charset="0"/>
                <a:sym typeface="Wingdings" pitchFamily="2" charset="2"/>
              </a:rPr>
              <a:t> Ft.</a:t>
            </a:r>
            <a:r>
              <a:rPr lang="id-ID" sz="2800" b="1" dirty="0" smtClean="0"/>
              <a:t> 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17C2B-47B8-4EBC-A5AE-E109A030EB91}" type="slidenum">
              <a:rPr lang="en-US"/>
              <a:pPr/>
              <a:t>20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en-US" sz="4000" smtClean="0"/>
              <a:t>Proprioceptors continued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4958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Muscle spindles: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	Intrafusal fibers – rate &amp; degree of stretch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Golgi tendon organs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	Near muscle-tendon junction: monitor tension within tendons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Joint kinesthetic receptors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	</a:t>
            </a:r>
            <a:r>
              <a:rPr lang="en-US" sz="2400" smtClean="0"/>
              <a:t>Monitor stretch in 	synovial joints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		Send info to cerebellum 	and spinal reflex arcs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8197" name="Picture 4" descr="14-04_PropricptStrct_1"/>
          <p:cNvPicPr>
            <a:picLocks noChangeAspect="1" noChangeArrowheads="1"/>
          </p:cNvPicPr>
          <p:nvPr/>
        </p:nvPicPr>
        <p:blipFill>
          <a:blip r:embed="rId2" cstate="print"/>
          <a:srcRect l="17647" t="19090" r="7059" b="14546"/>
          <a:stretch>
            <a:fillRect/>
          </a:stretch>
        </p:blipFill>
        <p:spPr bwMode="auto">
          <a:xfrm>
            <a:off x="4754563" y="1600200"/>
            <a:ext cx="4389437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7104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E68786-C182-459A-878C-2BDB7EE3D506}" type="slidenum">
              <a:rPr lang="en-US"/>
              <a:pPr/>
              <a:t>21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Peripheral motor endings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992563"/>
          </a:xfrm>
        </p:spPr>
        <p:txBody>
          <a:bodyPr/>
          <a:lstStyle/>
          <a:p>
            <a:pPr eaLnBrk="1" hangingPunct="1"/>
            <a:r>
              <a:rPr lang="en-US" smtClean="0"/>
              <a:t>Innervation of skeletal muscle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Innervation of visceral muscles and glands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5570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290B5-1780-471B-A70A-BA852B8B8029}" type="slidenum">
              <a:rPr lang="en-US"/>
              <a:pPr/>
              <a:t>22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mtClean="0"/>
              <a:t>Motor axons innervate skeletal muscle fibers at neuromuscular junctions = motor end plates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                                        </a:t>
            </a:r>
            <a:r>
              <a:rPr lang="en-US" sz="2000" smtClean="0"/>
              <a:t>                                                      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                                                                                      </a:t>
            </a:r>
            <a:endParaRPr lang="en-US" smtClean="0"/>
          </a:p>
        </p:txBody>
      </p:sp>
      <p:pic>
        <p:nvPicPr>
          <p:cNvPr id="10244" name="Picture 4" descr="14-05_NeuromuscJnct_1"/>
          <p:cNvPicPr>
            <a:picLocks noChangeAspect="1" noChangeArrowheads="1"/>
          </p:cNvPicPr>
          <p:nvPr/>
        </p:nvPicPr>
        <p:blipFill>
          <a:blip r:embed="rId2" cstate="print"/>
          <a:srcRect l="8182" t="11765" r="4546" b="3529"/>
          <a:stretch>
            <a:fillRect/>
          </a:stretch>
        </p:blipFill>
        <p:spPr bwMode="auto">
          <a:xfrm>
            <a:off x="53975" y="1865313"/>
            <a:ext cx="6583363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743200" y="1752600"/>
            <a:ext cx="5715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Resemble nerve synapses between neurons, except for </a:t>
            </a:r>
            <a:r>
              <a:rPr lang="en-US" i="1"/>
              <a:t>acetylcholinesterase:</a:t>
            </a:r>
          </a:p>
          <a:p>
            <a:r>
              <a:rPr lang="en-US" b="0"/>
              <a:t>	breaks down acetylcholine so one twitch only</a:t>
            </a:r>
          </a:p>
        </p:txBody>
      </p:sp>
    </p:spTree>
    <p:extLst>
      <p:ext uri="{BB962C8B-B14F-4D97-AF65-F5344CB8AC3E}">
        <p14:creationId xmlns:p14="http://schemas.microsoft.com/office/powerpoint/2010/main" val="183885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7DC0BC-227C-44A2-BB79-7AA886AF0727}" type="slidenum">
              <a:rPr lang="en-US"/>
              <a:pPr/>
              <a:t>23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sz="2800" b="1" i="1" smtClean="0"/>
              <a:t>Motor unit</a:t>
            </a:r>
            <a:r>
              <a:rPr lang="en-US" sz="2800" smtClean="0"/>
              <a:t>: motor neuron &amp; all the muscle fibers it innervates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22860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All muscles in motor unit contract together when neuron fires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Stimulation of single motor unit causes weak contraction of entire muscle (spread out)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Those with fine control – fewer fibers per motor neuron (avg. 150: range is 4-100s)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smtClean="0"/>
          </a:p>
        </p:txBody>
      </p:sp>
      <p:pic>
        <p:nvPicPr>
          <p:cNvPr id="11269" name="Picture 4" descr="14-06_MotorUnits_1"/>
          <p:cNvPicPr>
            <a:picLocks noChangeAspect="1" noChangeArrowheads="1"/>
          </p:cNvPicPr>
          <p:nvPr/>
        </p:nvPicPr>
        <p:blipFill>
          <a:blip r:embed="rId2" cstate="print"/>
          <a:srcRect l="9091" t="9412" r="1819" b="9412"/>
          <a:stretch>
            <a:fillRect/>
          </a:stretch>
        </p:blipFill>
        <p:spPr bwMode="auto">
          <a:xfrm>
            <a:off x="2438400" y="2035175"/>
            <a:ext cx="6721475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031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E9DE1-4DF7-45DA-8846-076A4E81EB31}" type="slidenum">
              <a:rPr lang="en-US"/>
              <a:pPr/>
              <a:t>24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Innervation of visceral muscles &amp; glands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mtClean="0"/>
              <a:t>Near end organ visceral motor axon swells = presynaptic terminals (vesicles with neurotransmitters): action slow (NT diffuses)</a:t>
            </a:r>
          </a:p>
        </p:txBody>
      </p:sp>
      <p:pic>
        <p:nvPicPr>
          <p:cNvPr id="12293" name="Picture 4" descr="14-07_SmthMuscInnrv_1"/>
          <p:cNvPicPr>
            <a:picLocks noChangeAspect="1" noChangeArrowheads="1"/>
          </p:cNvPicPr>
          <p:nvPr/>
        </p:nvPicPr>
        <p:blipFill>
          <a:blip r:embed="rId2" cstate="print"/>
          <a:srcRect l="2727" t="21176" r="5455" b="17647"/>
          <a:stretch>
            <a:fillRect/>
          </a:stretch>
        </p:blipFill>
        <p:spPr bwMode="auto">
          <a:xfrm>
            <a:off x="76200" y="3025775"/>
            <a:ext cx="6926263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60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A4C535-6F3B-44A9-A393-70CC651A0347}" type="slidenum">
              <a:rPr lang="en-US"/>
              <a:pPr/>
              <a:t>25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Cranial Nerves</a:t>
            </a:r>
          </a:p>
        </p:txBody>
      </p:sp>
      <p:pic>
        <p:nvPicPr>
          <p:cNvPr id="13316" name="Picture 4" descr="14-08_CranialNerves_1"/>
          <p:cNvPicPr>
            <a:picLocks noChangeAspect="1" noChangeArrowheads="1"/>
          </p:cNvPicPr>
          <p:nvPr/>
        </p:nvPicPr>
        <p:blipFill>
          <a:blip r:embed="rId2" cstate="print"/>
          <a:srcRect t="11765" b="3529"/>
          <a:stretch>
            <a:fillRect/>
          </a:stretch>
        </p:blipFill>
        <p:spPr bwMode="auto">
          <a:xfrm>
            <a:off x="457200" y="1293813"/>
            <a:ext cx="8345488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48400" y="6172200"/>
            <a:ext cx="274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/>
              <a:t>Find as many as you can on model and sheep brain</a:t>
            </a:r>
          </a:p>
        </p:txBody>
      </p:sp>
    </p:spTree>
    <p:extLst>
      <p:ext uri="{BB962C8B-B14F-4D97-AF65-F5344CB8AC3E}">
        <p14:creationId xmlns:p14="http://schemas.microsoft.com/office/powerpoint/2010/main" val="20577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700873-0A9D-4435-B179-7F11F0C795BF}" type="slidenum">
              <a:rPr lang="en-US"/>
              <a:pPr/>
              <a:t>26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Review of foramina</a:t>
            </a:r>
          </a:p>
        </p:txBody>
      </p:sp>
      <p:pic>
        <p:nvPicPr>
          <p:cNvPr id="14340" name="Picture 4" descr="07-04c_InfAspctSkull_1"/>
          <p:cNvPicPr>
            <a:picLocks noChangeAspect="1" noChangeArrowheads="1"/>
          </p:cNvPicPr>
          <p:nvPr/>
        </p:nvPicPr>
        <p:blipFill>
          <a:blip r:embed="rId2" cstate="print"/>
          <a:srcRect t="8235" b="5882"/>
          <a:stretch>
            <a:fillRect/>
          </a:stretch>
        </p:blipFill>
        <p:spPr bwMode="auto">
          <a:xfrm>
            <a:off x="173038" y="990600"/>
            <a:ext cx="8666162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89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9CD8FA-DE11-41EC-A382-2E47FA7F1C75}" type="slidenum">
              <a:rPr lang="en-US"/>
              <a:pPr/>
              <a:t>27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15364" name="Picture 4" descr="13-21ab_BrainStmXsect_1"/>
          <p:cNvPicPr>
            <a:picLocks noChangeAspect="1" noChangeArrowheads="1"/>
          </p:cNvPicPr>
          <p:nvPr/>
        </p:nvPicPr>
        <p:blipFill>
          <a:blip r:embed="rId2" cstate="print"/>
          <a:srcRect t="38823" b="7059"/>
          <a:stretch>
            <a:fillRect/>
          </a:stretch>
        </p:blipFill>
        <p:spPr bwMode="auto">
          <a:xfrm>
            <a:off x="914400" y="152400"/>
            <a:ext cx="75438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3-21c_BrainStmXsect_1"/>
          <p:cNvPicPr>
            <a:picLocks noChangeAspect="1" noChangeArrowheads="1"/>
          </p:cNvPicPr>
          <p:nvPr/>
        </p:nvPicPr>
        <p:blipFill>
          <a:blip r:embed="rId3" cstate="print"/>
          <a:srcRect l="28181" t="29411" r="6363" b="11765"/>
          <a:stretch>
            <a:fillRect/>
          </a:stretch>
        </p:blipFill>
        <p:spPr bwMode="auto">
          <a:xfrm>
            <a:off x="3975100" y="3430588"/>
            <a:ext cx="49403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8925" y="3736975"/>
            <a:ext cx="3292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FYI: many cranial nerves have their nuclei in the brain stem (that’s why you’ll see that many attach to the brainstem) </a:t>
            </a:r>
          </a:p>
        </p:txBody>
      </p:sp>
    </p:spTree>
    <p:extLst>
      <p:ext uri="{BB962C8B-B14F-4D97-AF65-F5344CB8AC3E}">
        <p14:creationId xmlns:p14="http://schemas.microsoft.com/office/powerpoint/2010/main" val="27772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A913F8-E17A-4A7A-830D-412F8AC806BF}" type="slidenum">
              <a:rPr lang="en-US"/>
              <a:pPr/>
              <a:t>28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smtClean="0"/>
              <a:t>Cranial nerves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12 pairs, Roman numerals I-XII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Serve mainly head and neck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Vagus – into thoracic and abdominal cavities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All but first 2 arise from brain stem and pass through foramina in base of skull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are mixed (motor and sensory)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3 are purely sensory: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Optic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Olfactory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Vestibulocochlear</a:t>
            </a:r>
          </a:p>
        </p:txBody>
      </p:sp>
    </p:spTree>
    <p:extLst>
      <p:ext uri="{BB962C8B-B14F-4D97-AF65-F5344CB8AC3E}">
        <p14:creationId xmlns:p14="http://schemas.microsoft.com/office/powerpoint/2010/main" val="39555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80132-C3F7-4C7C-BBFC-AE8A97635E6A}" type="slidenum">
              <a:rPr lang="en-US"/>
              <a:pPr/>
              <a:t>29</a:t>
            </a:fld>
            <a:endParaRPr lang="en-US"/>
          </a:p>
        </p:txBody>
      </p:sp>
      <p:sp>
        <p:nvSpPr>
          <p:cNvPr id="17411" name="Rectangle 1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Cranial Nerves</a:t>
            </a:r>
          </a:p>
        </p:txBody>
      </p:sp>
      <p:graphicFrame>
        <p:nvGraphicFramePr>
          <p:cNvPr id="56487" name="Group 16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685800"/>
                <a:gridCol w="1746250"/>
                <a:gridCol w="1246188"/>
                <a:gridCol w="1622425"/>
                <a:gridCol w="2928937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 #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Attached to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Foramen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Olfactory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Forebrain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Cribriform plate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Sense of smell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Optic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Forebrain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Optic canal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Sense of vision (sight) from retina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Oculomotor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Midbrain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Superior orbital fissure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 to 4 of the 6 muscles of eye movement (up &amp; in); eyelid;  constriction of pupil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Trochlear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Midbrain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Superior orbital fissure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 to superior oblique muscle of eye (down &amp; out)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Trigeminal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V1 ophthalmic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V2 maxillary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V3 mandibular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Pons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V1: superior orbital fissure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V2: foramen rotundum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V3: foramen ovale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three divisions: facial sensation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V3 (mandibular division): chewing also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Peripheral Nervous System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200" b="1" dirty="0" err="1" smtClean="0">
                <a:latin typeface="Arial" charset="0"/>
                <a:cs typeface="Arial" charset="0"/>
              </a:rPr>
              <a:t>Definisi</a:t>
            </a:r>
            <a:endParaRPr lang="en-US" sz="2200" b="1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Peripheral Nervous System</a:t>
            </a:r>
            <a:r>
              <a:rPr lang="id-ID" sz="2400" dirty="0" smtClean="0"/>
              <a:t> atau s</a:t>
            </a:r>
            <a:r>
              <a:rPr lang="en-US" sz="2400" dirty="0" err="1" smtClean="0"/>
              <a:t>istem</a:t>
            </a:r>
            <a:r>
              <a:rPr lang="id-ID" sz="2400" dirty="0" smtClean="0"/>
              <a:t> saraf tepi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lanjutan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neuron yang </a:t>
            </a:r>
            <a:r>
              <a:rPr lang="en-US" sz="2400" dirty="0" err="1" smtClean="0"/>
              <a:t>bertugas</a:t>
            </a:r>
            <a:r>
              <a:rPr lang="en-US" sz="2400" dirty="0" smtClean="0"/>
              <a:t> </a:t>
            </a:r>
            <a:r>
              <a:rPr lang="en-US" sz="2400" dirty="0" err="1" smtClean="0"/>
              <a:t>membawa</a:t>
            </a:r>
            <a:r>
              <a:rPr lang="en-US" sz="2400" dirty="0" smtClean="0"/>
              <a:t> </a:t>
            </a:r>
            <a:r>
              <a:rPr lang="en-US" sz="2400" dirty="0" err="1" smtClean="0"/>
              <a:t>impuls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Merupakan</a:t>
            </a:r>
            <a:r>
              <a:rPr lang="id-ID" sz="2400" dirty="0" smtClean="0"/>
              <a:t> penghubung s</a:t>
            </a:r>
            <a:r>
              <a:rPr lang="en-US" sz="2400" dirty="0" err="1" smtClean="0"/>
              <a:t>istem</a:t>
            </a:r>
            <a:r>
              <a:rPr lang="id-ID" sz="2400" dirty="0" smtClean="0"/>
              <a:t> saraf pusat dengan reseptor sensorik dan efektor motorik (otot dan kelenjar).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PNS </a:t>
            </a:r>
            <a:r>
              <a:rPr lang="en-US" sz="2400" dirty="0" err="1" smtClean="0"/>
              <a:t>dibedakan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2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Aferen</a:t>
            </a:r>
            <a:r>
              <a:rPr lang="id-ID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>
                <a:sym typeface="Wingdings" pitchFamily="2" charset="2"/>
              </a:rPr>
              <a:t>membawa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impuls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saraf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reseptorSSP</a:t>
            </a:r>
            <a:endParaRPr lang="en-US" sz="2400" dirty="0" smtClean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ym typeface="Wingdings" pitchFamily="2" charset="2"/>
              </a:rPr>
              <a:t>Sistem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Saraf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Eferen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membawa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impuls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saraf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SSPEfektor</a:t>
            </a:r>
            <a:endParaRPr lang="en-US" sz="2400" dirty="0" smtClean="0"/>
          </a:p>
          <a:p>
            <a:endParaRPr lang="id-ID" sz="24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9CF8D5-9ED3-4947-A5D1-904DC928B927}" type="slidenum">
              <a:rPr lang="en-US"/>
              <a:pPr/>
              <a:t>30</a:t>
            </a:fld>
            <a:endParaRPr lang="en-US"/>
          </a:p>
        </p:txBody>
      </p:sp>
      <p:graphicFrame>
        <p:nvGraphicFramePr>
          <p:cNvPr id="54471" name="Group 199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276216"/>
        </p:xfrm>
        <a:graphic>
          <a:graphicData uri="http://schemas.openxmlformats.org/drawingml/2006/table">
            <a:tbl>
              <a:tblPr/>
              <a:tblGrid>
                <a:gridCol w="685800"/>
                <a:gridCol w="1746250"/>
                <a:gridCol w="1246188"/>
                <a:gridCol w="1622425"/>
                <a:gridCol w="2928937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Abducens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Pons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Superior orbital fissure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Motor to lateral rectus muscle of eye (abducts outwards)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Facial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Pons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Internal auditory canal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Facial expression (motor)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Taste anterior 2/3 tongue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Salivary &amp; lacrimal glands (saliva and tears)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Vestibulocochlear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Pons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Internal auditory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Equilibrium (vestibular)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Hearing (cochlear)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Glossopharyngeal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Medulla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Jugular foramen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Taste &amp; touch from posterior 1/3 tongue (sour, bitter); pharynx (throat) muscles of swallowing; parotid gland (saliva); senses carotid BP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Vagus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Medulla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Jugular foramen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Senses aortic BP, slows heart rate, stimulates digestive organs; larynx (vocal cords),  taste, swallowing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Accessory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Medulla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Jugular foramen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Sternocleidomastoid, trapezius, swallowing; part joins Vagus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XII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Hypoglossal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Medulla (brainstem)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Hypoglossal canal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Innervation of tongue muscles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0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404B7-D233-4F4C-AB9D-A7806A90E20A}" type="slidenum">
              <a:rPr lang="en-US"/>
              <a:pPr/>
              <a:t>31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Demonstration of testing of cranial nerves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hlink"/>
                </a:solidFill>
              </a:rPr>
              <a:t>I Olfactory</a:t>
            </a:r>
            <a:r>
              <a:rPr lang="en-US" sz="2800" dirty="0" smtClean="0"/>
              <a:t>: usually only done by neurologists: sniff e.g. coffee grounds, vanilla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hlink"/>
                </a:solidFill>
              </a:rPr>
              <a:t>II Optic</a:t>
            </a:r>
            <a:r>
              <a:rPr lang="en-US" sz="2800" dirty="0" smtClean="0"/>
              <a:t>: vision (eye chart), visual fields (grossly or formally), </a:t>
            </a:r>
            <a:r>
              <a:rPr lang="en-US" sz="2800" dirty="0" err="1" smtClean="0"/>
              <a:t>fundoscopy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hlink"/>
                </a:solidFill>
              </a:rPr>
              <a:t>III </a:t>
            </a:r>
            <a:r>
              <a:rPr lang="en-US" sz="2800" b="1" dirty="0" err="1" smtClean="0">
                <a:solidFill>
                  <a:schemeClr val="hlink"/>
                </a:solidFill>
              </a:rPr>
              <a:t>Oculomotor</a:t>
            </a:r>
            <a:r>
              <a:rPr lang="en-US" sz="2800" dirty="0" smtClean="0"/>
              <a:t>: </a:t>
            </a:r>
            <a:r>
              <a:rPr lang="en-US" sz="2800" dirty="0" err="1" smtClean="0"/>
              <a:t>pupilary</a:t>
            </a:r>
            <a:r>
              <a:rPr lang="en-US" sz="2800" dirty="0" smtClean="0"/>
              <a:t> reflexes (constriction to light); test with </a:t>
            </a:r>
            <a:r>
              <a:rPr lang="en-US" sz="2800" b="1" dirty="0" smtClean="0">
                <a:solidFill>
                  <a:schemeClr val="hlink"/>
                </a:solidFill>
              </a:rPr>
              <a:t>IV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chemeClr val="hlink"/>
                </a:solidFill>
              </a:rPr>
              <a:t>VI</a:t>
            </a:r>
            <a:r>
              <a:rPr lang="en-US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smtClean="0"/>
              <a:t>for EOMs (</a:t>
            </a:r>
            <a:r>
              <a:rPr lang="en-US" sz="2800" dirty="0" err="1" smtClean="0"/>
              <a:t>extraocular</a:t>
            </a:r>
            <a:r>
              <a:rPr lang="en-US" sz="2800" dirty="0" smtClean="0"/>
              <a:t> movements) – follow finger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hlink"/>
                </a:solidFill>
              </a:rPr>
              <a:t>IV </a:t>
            </a:r>
            <a:r>
              <a:rPr lang="en-US" sz="2800" b="1" dirty="0" err="1" smtClean="0">
                <a:solidFill>
                  <a:schemeClr val="hlink"/>
                </a:solidFill>
              </a:rPr>
              <a:t>Trochlear</a:t>
            </a:r>
            <a:r>
              <a:rPr lang="en-US" sz="2800" dirty="0" smtClean="0"/>
              <a:t>: motor to superior oblique (test with EOMs – problem if eye can’t go down and out)</a:t>
            </a:r>
          </a:p>
        </p:txBody>
      </p:sp>
    </p:spTree>
    <p:extLst>
      <p:ext uri="{BB962C8B-B14F-4D97-AF65-F5344CB8AC3E}">
        <p14:creationId xmlns:p14="http://schemas.microsoft.com/office/powerpoint/2010/main" val="29704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5E2B76-7EA4-4C98-9C62-11299EC2CACE}" type="slidenum">
              <a:rPr lang="en-US"/>
              <a:pPr/>
              <a:t>32</a:t>
            </a:fld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5592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V trigeminal</a:t>
            </a:r>
            <a:r>
              <a:rPr lang="en-US" smtClean="0"/>
              <a:t>: largest cranial nerve; 	sensory info from face, 3 divisions (“</a:t>
            </a:r>
            <a:r>
              <a:rPr lang="en-US" smtClean="0">
                <a:solidFill>
                  <a:schemeClr val="hlink"/>
                </a:solidFill>
              </a:rPr>
              <a:t>tri</a:t>
            </a:r>
            <a:r>
              <a:rPr lang="en-US" smtClean="0"/>
              <a:t>”): 	</a:t>
            </a:r>
          </a:p>
          <a:p>
            <a:pPr lvl="1" eaLnBrk="1" hangingPunct="1"/>
            <a:r>
              <a:rPr lang="en-US" smtClean="0"/>
              <a:t>V1 ophthalmic</a:t>
            </a:r>
          </a:p>
          <a:p>
            <a:pPr lvl="1" eaLnBrk="1" hangingPunct="1"/>
            <a:r>
              <a:rPr lang="en-US" smtClean="0"/>
              <a:t>V2 maxillary</a:t>
            </a:r>
          </a:p>
          <a:p>
            <a:pPr lvl="1" eaLnBrk="1" hangingPunct="1"/>
            <a:r>
              <a:rPr lang="en-US" smtClean="0"/>
              <a:t>V3 mandibular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Light touch in cursory exam</a:t>
            </a:r>
          </a:p>
          <a:p>
            <a:pPr lvl="1" eaLnBrk="1" hangingPunct="1"/>
            <a:r>
              <a:rPr lang="en-US" smtClean="0"/>
              <a:t>Plus corneal reflex (neurologists usually)</a:t>
            </a:r>
          </a:p>
          <a:p>
            <a:pPr lvl="1" eaLnBrk="1" hangingPunct="1"/>
            <a:r>
              <a:rPr lang="en-US" smtClean="0"/>
              <a:t>Motor (V3): clench teeth, open mouth against resistance, move jaw side to side</a:t>
            </a:r>
          </a:p>
        </p:txBody>
      </p:sp>
    </p:spTree>
    <p:extLst>
      <p:ext uri="{BB962C8B-B14F-4D97-AF65-F5344CB8AC3E}">
        <p14:creationId xmlns:p14="http://schemas.microsoft.com/office/powerpoint/2010/main" val="3684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5299EC-8A7E-42A9-B354-F2EA38A1D6FD}" type="slidenum">
              <a:rPr lang="en-US"/>
              <a:pPr/>
              <a:t>33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867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VI Abducens:</a:t>
            </a:r>
            <a:r>
              <a:rPr lang="en-US" smtClean="0"/>
              <a:t> motor to lateral rectus of eye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(</a:t>
            </a:r>
            <a:r>
              <a:rPr lang="en-US" smtClean="0">
                <a:solidFill>
                  <a:schemeClr val="hlink"/>
                </a:solidFill>
              </a:rPr>
              <a:t>abd</a:t>
            </a:r>
            <a:r>
              <a:rPr lang="en-US" smtClean="0"/>
              <a:t>ucts eye outward)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VII Facial:</a:t>
            </a:r>
            <a:r>
              <a:rPr lang="en-US" smtClean="0"/>
              <a:t> (mixed) – facial expression</a:t>
            </a:r>
          </a:p>
          <a:p>
            <a:pPr lvl="1" eaLnBrk="1" hangingPunct="1"/>
            <a:r>
              <a:rPr lang="en-US" smtClean="0"/>
              <a:t>Symmetry (droop of eyelid, corner of mouth, etc.);  wrinkle forehead, close eyes, smile, pucker etc.;</a:t>
            </a:r>
          </a:p>
          <a:p>
            <a:pPr lvl="1" eaLnBrk="1" hangingPunct="1"/>
            <a:r>
              <a:rPr lang="en-US" smtClean="0"/>
              <a:t>Taste anterior 2/3 tongue &amp; tearing  (neurologist)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VIII Vestibulocohclear</a:t>
            </a:r>
            <a:r>
              <a:rPr lang="en-US" smtClean="0"/>
              <a:t> (old: auditory): hearing by air and bone conduction (tuning fork)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IX Glossopharyngeal</a:t>
            </a:r>
            <a:r>
              <a:rPr lang="en-US" smtClean="0"/>
              <a:t> (mixed): uvula, gag reflex, cough,  +taste posterior 1/3 tongue (neurologist)</a:t>
            </a:r>
          </a:p>
        </p:txBody>
      </p:sp>
    </p:spTree>
    <p:extLst>
      <p:ext uri="{BB962C8B-B14F-4D97-AF65-F5344CB8AC3E}">
        <p14:creationId xmlns:p14="http://schemas.microsoft.com/office/powerpoint/2010/main" val="6468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220BD-472B-44EA-A4ED-C935083043E8}" type="slidenum">
              <a:rPr lang="en-US"/>
              <a:pPr/>
              <a:t>34</a:t>
            </a:fld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hlink"/>
                </a:solidFill>
              </a:rPr>
              <a:t>X </a:t>
            </a:r>
            <a:r>
              <a:rPr lang="en-US" dirty="0" err="1" smtClean="0">
                <a:solidFill>
                  <a:schemeClr val="hlink"/>
                </a:solidFill>
              </a:rPr>
              <a:t>Vagus</a:t>
            </a:r>
            <a:r>
              <a:rPr lang="en-US" dirty="0" smtClean="0"/>
              <a:t> (mixed): as IX (muscles of tongue and throat with IX)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2532" name="Picture 4" descr="21-16_PeriphChmrcptr_1"/>
          <p:cNvPicPr>
            <a:picLocks noChangeAspect="1" noChangeArrowheads="1"/>
          </p:cNvPicPr>
          <p:nvPr/>
        </p:nvPicPr>
        <p:blipFill>
          <a:blip r:embed="rId2" cstate="print"/>
          <a:srcRect l="18823" t="4546" r="18823" b="7272"/>
          <a:stretch>
            <a:fillRect/>
          </a:stretch>
        </p:blipFill>
        <p:spPr bwMode="auto">
          <a:xfrm>
            <a:off x="5326063" y="114300"/>
            <a:ext cx="3635375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9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E7D4E-10DD-4DE7-AFEF-B047FCCD54B7}" type="slidenum">
              <a:rPr lang="en-US"/>
              <a:pPr/>
              <a:t>35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XI Accessory</a:t>
            </a:r>
            <a:r>
              <a:rPr lang="en-US" smtClean="0"/>
              <a:t> (old: “spinal accessory”): sternocleidomastoid and trapezius (rotate head and shrug shoulders against resistance)</a:t>
            </a:r>
          </a:p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XII Hypoglossal</a:t>
            </a:r>
            <a:r>
              <a:rPr lang="en-US" smtClean="0"/>
              <a:t>: stick tongue out straight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Learn them; mneumonic helps, e.g.: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“</a:t>
            </a:r>
            <a:r>
              <a:rPr lang="en-US" sz="2800" b="1" smtClean="0">
                <a:solidFill>
                  <a:schemeClr val="hlink"/>
                </a:solidFill>
              </a:rPr>
              <a:t>O</a:t>
            </a:r>
            <a:r>
              <a:rPr lang="en-US" sz="2800" b="1" smtClean="0"/>
              <a:t>h, </a:t>
            </a:r>
            <a:r>
              <a:rPr lang="en-US" sz="2800" b="1" smtClean="0">
                <a:solidFill>
                  <a:schemeClr val="hlink"/>
                </a:solidFill>
              </a:rPr>
              <a:t>o</a:t>
            </a:r>
            <a:r>
              <a:rPr lang="en-US" sz="2800" b="1" smtClean="0"/>
              <a:t>h, </a:t>
            </a:r>
            <a:r>
              <a:rPr lang="en-US" sz="2800" b="1" smtClean="0">
                <a:solidFill>
                  <a:schemeClr val="hlink"/>
                </a:solidFill>
              </a:rPr>
              <a:t>o</a:t>
            </a:r>
            <a:r>
              <a:rPr lang="en-US" sz="2800" b="1" smtClean="0"/>
              <a:t>h, </a:t>
            </a:r>
            <a:r>
              <a:rPr lang="en-US" sz="2800" b="1" smtClean="0">
                <a:solidFill>
                  <a:schemeClr val="hlink"/>
                </a:solidFill>
              </a:rPr>
              <a:t>t</a:t>
            </a:r>
            <a:r>
              <a:rPr lang="en-US" sz="2800" b="1" smtClean="0"/>
              <a:t>o </a:t>
            </a:r>
            <a:r>
              <a:rPr lang="en-US" sz="2800" b="1" smtClean="0">
                <a:solidFill>
                  <a:schemeClr val="hlink"/>
                </a:solidFill>
              </a:rPr>
              <a:t>t</a:t>
            </a:r>
            <a:r>
              <a:rPr lang="en-US" sz="2800" b="1" smtClean="0"/>
              <a:t>ouch </a:t>
            </a:r>
            <a:r>
              <a:rPr lang="en-US" sz="2800" b="1" smtClean="0">
                <a:solidFill>
                  <a:schemeClr val="hlink"/>
                </a:solidFill>
              </a:rPr>
              <a:t>a</a:t>
            </a:r>
            <a:r>
              <a:rPr lang="en-US" sz="2800" b="1" smtClean="0"/>
              <a:t>nd </a:t>
            </a:r>
            <a:r>
              <a:rPr lang="en-US" sz="2800" b="1" smtClean="0">
                <a:solidFill>
                  <a:schemeClr val="hlink"/>
                </a:solidFill>
              </a:rPr>
              <a:t>f</a:t>
            </a:r>
            <a:r>
              <a:rPr lang="en-US" sz="2800" b="1" smtClean="0"/>
              <a:t>eel </a:t>
            </a:r>
            <a:r>
              <a:rPr lang="en-US" sz="2800" b="1" smtClean="0">
                <a:solidFill>
                  <a:schemeClr val="hlink"/>
                </a:solidFill>
              </a:rPr>
              <a:t>v</a:t>
            </a:r>
            <a:r>
              <a:rPr lang="en-US" sz="2800" b="1" smtClean="0"/>
              <a:t>ery </a:t>
            </a:r>
            <a:r>
              <a:rPr lang="en-US" sz="2800" b="1" smtClean="0">
                <a:solidFill>
                  <a:schemeClr val="hlink"/>
                </a:solidFill>
              </a:rPr>
              <a:t>g</a:t>
            </a:r>
            <a:r>
              <a:rPr lang="en-US" sz="2800" b="1" smtClean="0"/>
              <a:t>ood </a:t>
            </a:r>
            <a:r>
              <a:rPr lang="en-US" sz="2800" b="1" smtClean="0">
                <a:solidFill>
                  <a:schemeClr val="hlink"/>
                </a:solidFill>
              </a:rPr>
              <a:t>v</a:t>
            </a:r>
            <a:r>
              <a:rPr lang="en-US" sz="2800" b="1" smtClean="0"/>
              <a:t>elvet, </a:t>
            </a:r>
            <a:r>
              <a:rPr lang="en-US" sz="2800" b="1" smtClean="0">
                <a:solidFill>
                  <a:schemeClr val="hlink"/>
                </a:solidFill>
              </a:rPr>
              <a:t>ah</a:t>
            </a:r>
            <a:r>
              <a:rPr lang="en-US" sz="2800" b="1" smtClean="0"/>
              <a:t>!”</a:t>
            </a:r>
            <a:r>
              <a:rPr lang="en-US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4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81F471-7E61-4941-BA33-DC9DD5A78150}" type="slidenum">
              <a:rPr lang="en-US"/>
              <a:pPr/>
              <a:t>36</a:t>
            </a:fld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7200" y="460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0">
                <a:solidFill>
                  <a:schemeClr val="tx2"/>
                </a:solidFill>
              </a:rPr>
              <a:t>Spinal nerves</a:t>
            </a:r>
            <a:endParaRPr lang="en-US" sz="4400" b="0">
              <a:solidFill>
                <a:schemeClr val="tx2"/>
              </a:solidFill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33400" y="9144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ts val="2400"/>
              <a:buFont typeface="Wingdings" pitchFamily="2" charset="2"/>
              <a:buChar char="§"/>
            </a:pPr>
            <a:r>
              <a:rPr lang="en-US" sz="2400" b="0"/>
              <a:t>Part of the peripheral nervous system</a:t>
            </a:r>
          </a:p>
          <a:p>
            <a:pPr marL="342900" indent="-342900">
              <a:spcBef>
                <a:spcPct val="20000"/>
              </a:spcBef>
              <a:buSzPts val="2400"/>
              <a:buFont typeface="Wingdings" pitchFamily="2" charset="2"/>
              <a:buChar char="§"/>
            </a:pPr>
            <a:r>
              <a:rPr lang="en-US" sz="2400" b="0"/>
              <a:t>31 pairs attach through dorsal and ventral nerve roots</a:t>
            </a:r>
          </a:p>
          <a:p>
            <a:pPr marL="342900" indent="-342900">
              <a:spcBef>
                <a:spcPct val="20000"/>
              </a:spcBef>
              <a:buSzPts val="2400"/>
              <a:buFont typeface="Wingdings" pitchFamily="2" charset="2"/>
              <a:buChar char="§"/>
            </a:pPr>
            <a:r>
              <a:rPr lang="en-US" sz="2400" b="0"/>
              <a:t>Lie in intervertebral foramina</a:t>
            </a:r>
            <a:endParaRPr lang="en-US" sz="3200" b="0"/>
          </a:p>
        </p:txBody>
      </p:sp>
      <p:pic>
        <p:nvPicPr>
          <p:cNvPr id="24581" name="Picture 6" descr="13-30b_SpinlCrdAnat_1"/>
          <p:cNvPicPr>
            <a:picLocks noChangeAspect="1" noChangeArrowheads="1"/>
          </p:cNvPicPr>
          <p:nvPr/>
        </p:nvPicPr>
        <p:blipFill>
          <a:blip r:embed="rId2" cstate="print"/>
          <a:srcRect l="1819" t="14117" b="7059"/>
          <a:stretch>
            <a:fillRect/>
          </a:stretch>
        </p:blipFill>
        <p:spPr bwMode="auto">
          <a:xfrm>
            <a:off x="762000" y="2260600"/>
            <a:ext cx="74072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8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AE37B-C7AF-4B2B-8D8E-EB1FDAC5CC57}" type="slidenum">
              <a:rPr lang="en-US"/>
              <a:pPr/>
              <a:t>37</a:t>
            </a:fld>
            <a:endParaRPr lang="en-US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228600"/>
            <a:ext cx="4038600" cy="65532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Spinal cord segments are superior to where their corresponding spinal nerves emerge through intervetebral foramina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Spinal nerves are named according to the spinal cord segment from which they originate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8 cervical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12 thoracic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5 lumbar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5 sacral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1 coccygeal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i="1" smtClean="0"/>
              <a:t>Cauda equina</a:t>
            </a:r>
            <a:r>
              <a:rPr lang="en-US" sz="2400" smtClean="0"/>
              <a:t> (“horse’s tail”): collection of nerve roots at inferior end of vertebral canal</a:t>
            </a:r>
          </a:p>
        </p:txBody>
      </p:sp>
      <p:pic>
        <p:nvPicPr>
          <p:cNvPr id="25604" name="Picture 5" descr="13-29_SpinlCrdStrct_1"/>
          <p:cNvPicPr>
            <a:picLocks noChangeAspect="1" noChangeArrowheads="1"/>
          </p:cNvPicPr>
          <p:nvPr/>
        </p:nvPicPr>
        <p:blipFill>
          <a:blip r:embed="rId2" cstate="print"/>
          <a:srcRect l="8235" t="11818" r="58824" b="22728"/>
          <a:stretch>
            <a:fillRect/>
          </a:stretch>
        </p:blipFill>
        <p:spPr bwMode="auto">
          <a:xfrm>
            <a:off x="4151313" y="304800"/>
            <a:ext cx="238283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spinal nerve roots"/>
          <p:cNvPicPr>
            <a:picLocks noChangeAspect="1" noChangeArrowheads="1"/>
          </p:cNvPicPr>
          <p:nvPr/>
        </p:nvPicPr>
        <p:blipFill>
          <a:blip r:embed="rId3" cstate="print"/>
          <a:srcRect l="27429" t="4906" r="38722" b="4906"/>
          <a:stretch>
            <a:fillRect/>
          </a:stretch>
        </p:blipFill>
        <p:spPr bwMode="auto">
          <a:xfrm>
            <a:off x="7072313" y="1371600"/>
            <a:ext cx="191928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5986463" y="6510338"/>
            <a:ext cx="3157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http://www.apparelyzed.com/spinalcord.html</a:t>
            </a:r>
          </a:p>
        </p:txBody>
      </p:sp>
    </p:spTree>
    <p:extLst>
      <p:ext uri="{BB962C8B-B14F-4D97-AF65-F5344CB8AC3E}">
        <p14:creationId xmlns:p14="http://schemas.microsoft.com/office/powerpoint/2010/main" val="13311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73DCB8-E1A4-40E0-A616-50CE6FB4727F}" type="slidenum">
              <a:rPr lang="en-US"/>
              <a:pPr/>
              <a:t>38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Spinal nerves</a:t>
            </a:r>
          </a:p>
        </p:txBody>
      </p:sp>
      <p:pic>
        <p:nvPicPr>
          <p:cNvPr id="26628" name="Picture 4" descr="14-02_PNSAnatScheme_1"/>
          <p:cNvPicPr>
            <a:picLocks noChangeAspect="1" noChangeArrowheads="1"/>
          </p:cNvPicPr>
          <p:nvPr/>
        </p:nvPicPr>
        <p:blipFill>
          <a:blip r:embed="rId2" cstate="print"/>
          <a:srcRect t="15294" b="14117"/>
          <a:stretch>
            <a:fillRect/>
          </a:stretch>
        </p:blipFill>
        <p:spPr bwMode="auto">
          <a:xfrm>
            <a:off x="152400" y="1579563"/>
            <a:ext cx="88487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8915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/>
              <a:t>Dorsal roots</a:t>
            </a:r>
            <a:r>
              <a:rPr lang="en-US" sz="2000" b="0"/>
              <a:t> – sensory fibers arising from cell bodies in dorsal root ganglia</a:t>
            </a:r>
          </a:p>
          <a:p>
            <a:r>
              <a:rPr lang="en-US" sz="2000" i="1"/>
              <a:t>Ventral roots</a:t>
            </a:r>
            <a:r>
              <a:rPr lang="en-US" sz="2000" b="0"/>
              <a:t> – motor fibers arising from anterior gray column of spinal cord</a:t>
            </a:r>
          </a:p>
          <a:p>
            <a:endParaRPr lang="en-US" sz="2000" b="0"/>
          </a:p>
        </p:txBody>
      </p:sp>
    </p:spTree>
    <p:extLst>
      <p:ext uri="{BB962C8B-B14F-4D97-AF65-F5344CB8AC3E}">
        <p14:creationId xmlns:p14="http://schemas.microsoft.com/office/powerpoint/2010/main" val="11567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B97299-13CB-4807-B711-1F575F64367B}" type="slidenum">
              <a:rPr lang="en-US"/>
              <a:pPr/>
              <a:t>39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Spinal nerves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Note: cervical spinal nerves exit from </a:t>
            </a:r>
            <a:r>
              <a:rPr lang="en-US" sz="2800" i="1" smtClean="0"/>
              <a:t>above</a:t>
            </a:r>
            <a:r>
              <a:rPr lang="en-US" sz="2800" smtClean="0"/>
              <a:t> the respective vertebra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Spinal nerve root 1 from above C1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Spinal nerve root 2 from between C1 and C2,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remaining spinal nerve pairs emerge from the spinal cord </a:t>
            </a:r>
            <a:r>
              <a:rPr lang="en-US" sz="2800" i="1" smtClean="0"/>
              <a:t>below</a:t>
            </a:r>
            <a:r>
              <a:rPr lang="en-US" sz="2800" smtClean="0"/>
              <a:t> the same-numbered vertebra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Clinically, for example when referring to disc impingement, both levels of vertebra mentioned, e.g. C6-7 disc impinging on root 7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Symptoms usually indicate which level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40693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sz="2400" dirty="0" smtClean="0"/>
              <a:t>S</a:t>
            </a:r>
            <a:r>
              <a:rPr lang="en-US" sz="2400" dirty="0" err="1" smtClean="0"/>
              <a:t>istem</a:t>
            </a:r>
            <a:r>
              <a:rPr lang="id-ID" sz="2400" dirty="0" smtClean="0"/>
              <a:t> saraf perifer berhubungan dengan otak dan korda spinalis.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id-ID" sz="2400" dirty="0" smtClean="0"/>
              <a:t> S</a:t>
            </a:r>
            <a:r>
              <a:rPr lang="en-US" sz="2400" dirty="0" err="1" smtClean="0"/>
              <a:t>istem</a:t>
            </a:r>
            <a:r>
              <a:rPr lang="id-ID" sz="2400" dirty="0" smtClean="0"/>
              <a:t> saraf perifer terdiri dari: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 12 pasang saraf cranial 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400" dirty="0" smtClean="0"/>
              <a:t> 31 pasang saraf spinal</a:t>
            </a:r>
            <a:endParaRPr lang="en-US" sz="24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fungsinya</a:t>
            </a:r>
            <a:r>
              <a:rPr lang="en-US" sz="2400" dirty="0" smtClean="0"/>
              <a:t> PNS </a:t>
            </a:r>
            <a:r>
              <a:rPr lang="en-US" sz="2400" dirty="0" err="1" smtClean="0"/>
              <a:t>dikelompokkan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2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Somatik</a:t>
            </a:r>
            <a:r>
              <a:rPr lang="en-US" sz="2400" dirty="0" smtClean="0"/>
              <a:t> (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Sadar</a:t>
            </a:r>
            <a:r>
              <a:rPr lang="en-US" sz="2400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Otonom</a:t>
            </a:r>
            <a:r>
              <a:rPr lang="en-US" sz="2400" dirty="0" smtClean="0"/>
              <a:t> (</a:t>
            </a: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Sadar</a:t>
            </a:r>
            <a:r>
              <a:rPr lang="en-US" sz="2400" dirty="0" smtClean="0"/>
              <a:t>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 smtClean="0"/>
              <a:t>kerjanya</a:t>
            </a:r>
            <a:r>
              <a:rPr lang="en-US" sz="2400" dirty="0" smtClean="0"/>
              <a:t> PNS </a:t>
            </a:r>
            <a:r>
              <a:rPr lang="en-US" sz="2400" dirty="0" err="1" smtClean="0"/>
              <a:t>dibedakan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2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Simpatis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Saraf</a:t>
            </a:r>
            <a:r>
              <a:rPr lang="en-US" sz="2400" dirty="0" smtClean="0"/>
              <a:t> </a:t>
            </a:r>
            <a:r>
              <a:rPr lang="en-US" sz="2400" dirty="0" err="1" smtClean="0"/>
              <a:t>Parasimpatis</a:t>
            </a:r>
            <a:endParaRPr lang="en-US" sz="2400" dirty="0" smtClean="0"/>
          </a:p>
          <a:p>
            <a:endParaRPr lang="id-ID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85592F-0171-4159-86BF-C5CC6AC92B7F}" type="slidenum">
              <a:rPr lang="en-US"/>
              <a:pPr/>
              <a:t>40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Spinal nerves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276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Dorsal </a:t>
            </a:r>
            <a:r>
              <a:rPr lang="en-US" sz="2400" b="1" i="1" smtClean="0"/>
              <a:t>roots</a:t>
            </a:r>
            <a:r>
              <a:rPr lang="en-US" sz="2400" smtClean="0"/>
              <a:t> – sensory fibers arising from cell bodies in dorsal root ganglia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Ventral </a:t>
            </a:r>
            <a:r>
              <a:rPr lang="en-US" sz="2400" b="1" i="1" smtClean="0"/>
              <a:t>roots</a:t>
            </a:r>
            <a:r>
              <a:rPr lang="en-US" sz="2400" smtClean="0"/>
              <a:t> – motor fibers arising from anterior gray column of spinal cord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/>
              <a:t>  (not labeled on drawing)</a:t>
            </a:r>
          </a:p>
        </p:txBody>
      </p:sp>
      <p:pic>
        <p:nvPicPr>
          <p:cNvPr id="28677" name="Picture 4" descr="13-30a_SpinlCrdAnat_1"/>
          <p:cNvPicPr>
            <a:picLocks noChangeAspect="1" noChangeArrowheads="1"/>
          </p:cNvPicPr>
          <p:nvPr/>
        </p:nvPicPr>
        <p:blipFill>
          <a:blip r:embed="rId2" cstate="print"/>
          <a:srcRect l="8182" t="28235" r="9091" b="21176"/>
          <a:stretch>
            <a:fillRect/>
          </a:stretch>
        </p:blipFill>
        <p:spPr bwMode="auto">
          <a:xfrm>
            <a:off x="3429000" y="1828800"/>
            <a:ext cx="57308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8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B84357-C2FB-47C5-9DD2-CC7F6D8115AB}" type="slidenum">
              <a:rPr lang="en-US"/>
              <a:pPr/>
              <a:t>41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 smtClean="0"/>
              <a:t/>
            </a:r>
            <a:br>
              <a:rPr lang="en-US" sz="4000" b="1" i="1" smtClean="0"/>
            </a:br>
            <a:endParaRPr lang="en-US" sz="4000" b="1" i="1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Dorsal and ventral </a:t>
            </a:r>
            <a:r>
              <a:rPr lang="en-US" sz="2400" b="1" i="1" smtClean="0"/>
              <a:t>roots</a:t>
            </a:r>
            <a:r>
              <a:rPr lang="en-US" sz="2400" smtClean="0"/>
              <a:t>  join in an intervertebral foramen forming </a:t>
            </a:r>
            <a:r>
              <a:rPr lang="en-US" sz="2400" b="1" i="1" smtClean="0"/>
              <a:t>spinal nerve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Outside foramen, re-branch as </a:t>
            </a:r>
            <a:r>
              <a:rPr lang="en-US" sz="2400" b="1" i="1" smtClean="0"/>
              <a:t>rami (sing., ramus):</a:t>
            </a:r>
            <a:br>
              <a:rPr lang="en-US" sz="2400" b="1" i="1" smtClean="0"/>
            </a:br>
            <a:r>
              <a:rPr lang="en-US" sz="2400" b="1" i="1" smtClean="0"/>
              <a:t>	</a:t>
            </a:r>
            <a:r>
              <a:rPr lang="en-US" sz="2400" smtClean="0"/>
              <a:t>Dorsal and ventral rami (somatic)</a:t>
            </a:r>
            <a:br>
              <a:rPr lang="en-US" sz="2400" smtClean="0"/>
            </a:br>
            <a:r>
              <a:rPr lang="en-US" sz="2400" smtClean="0"/>
              <a:t>	Rami communicantes (visceral)</a:t>
            </a:r>
            <a:br>
              <a:rPr lang="en-US" sz="2400" smtClean="0"/>
            </a:br>
            <a:endParaRPr lang="en-US" sz="2400" smtClean="0"/>
          </a:p>
        </p:txBody>
      </p:sp>
      <p:pic>
        <p:nvPicPr>
          <p:cNvPr id="29701" name="Picture 5" descr="14-10a_SpinlNrvsThrx_1"/>
          <p:cNvPicPr>
            <a:picLocks noChangeAspect="1" noChangeArrowheads="1"/>
          </p:cNvPicPr>
          <p:nvPr/>
        </p:nvPicPr>
        <p:blipFill>
          <a:blip r:embed="rId2" cstate="print"/>
          <a:srcRect l="7272" t="23529" r="4546" b="16470"/>
          <a:stretch>
            <a:fillRect/>
          </a:stretch>
        </p:blipFill>
        <p:spPr bwMode="auto">
          <a:xfrm>
            <a:off x="46038" y="2232025"/>
            <a:ext cx="8885237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1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DEFA6-A831-4BEF-ADD6-E53753F9C1F5}" type="slidenum">
              <a:rPr lang="en-US"/>
              <a:pPr/>
              <a:t>42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smtClean="0"/>
              <a:t>Dorsal rami serve the muscles and skin of the posterior trunk</a:t>
            </a:r>
          </a:p>
          <a:p>
            <a:pPr lvl="1" eaLnBrk="1" hangingPunct="1"/>
            <a:r>
              <a:rPr lang="en-US" smtClean="0"/>
              <a:t>Back, from neck to sacrum, innervated in a neatly segmented pattern: horizontal strip at same level as emergence from spinal cord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Ventral rami serve the muscles and skin of the lateral and anterior trunk</a:t>
            </a:r>
          </a:p>
          <a:p>
            <a:pPr lvl="1" eaLnBrk="1" hangingPunct="1"/>
            <a:r>
              <a:rPr lang="en-US" smtClean="0"/>
              <a:t>In thorax only, a simple segmented pattern as intercostal nerves</a:t>
            </a:r>
          </a:p>
          <a:p>
            <a:pPr lvl="1" eaLnBrk="1" hangingPunct="1"/>
            <a:r>
              <a:rPr lang="en-US" smtClean="0"/>
              <a:t>Also serve the limbs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07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0678F-844C-4201-9859-6F1E2016B539}" type="slidenum">
              <a:rPr lang="en-US"/>
              <a:pPr/>
              <a:t>43</a:t>
            </a:fld>
            <a:endParaRPr lang="en-US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534400" cy="5821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Cross section of thorax showing main roots and branches of a spinal nerve</a:t>
            </a:r>
          </a:p>
          <a:p>
            <a:pPr lvl="1" eaLnBrk="1" hangingPunct="1"/>
            <a:r>
              <a:rPr lang="en-US" sz="2400" smtClean="0"/>
              <a:t>Note dorsal and ventral roots and rami, and rami communicantes </a:t>
            </a:r>
          </a:p>
          <a:p>
            <a:pPr lvl="1" eaLnBrk="1" hangingPunct="1"/>
            <a:r>
              <a:rPr lang="en-US" sz="2400" smtClean="0"/>
              <a:t>In the thorax, each ventral ramus continues as an intercostal nerve</a:t>
            </a:r>
          </a:p>
        </p:txBody>
      </p:sp>
      <p:pic>
        <p:nvPicPr>
          <p:cNvPr id="31748" name="Picture 6" descr="14-10b_SpinlNrvsThrx_1"/>
          <p:cNvPicPr>
            <a:picLocks noChangeAspect="1" noChangeArrowheads="1"/>
          </p:cNvPicPr>
          <p:nvPr/>
        </p:nvPicPr>
        <p:blipFill>
          <a:blip r:embed="rId2" cstate="print"/>
          <a:srcRect t="17647" b="14117"/>
          <a:stretch>
            <a:fillRect/>
          </a:stretch>
        </p:blipFill>
        <p:spPr bwMode="auto">
          <a:xfrm>
            <a:off x="838200" y="2811463"/>
            <a:ext cx="75438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0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F34959-DE84-4620-BACC-23710EF166E0}" type="slidenum">
              <a:rPr lang="en-US"/>
              <a:pPr/>
              <a:t>44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72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Nerve plexuses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572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Networks of successive </a:t>
            </a:r>
            <a:r>
              <a:rPr lang="en-US" sz="2800" b="1" i="1" smtClean="0"/>
              <a:t>ventral</a:t>
            </a:r>
            <a:r>
              <a:rPr lang="en-US" sz="2800" smtClean="0"/>
              <a:t> rami that exchange fibers (crisscross &amp; redistribute)</a:t>
            </a:r>
          </a:p>
          <a:p>
            <a:pPr lvl="1" eaLnBrk="1" hangingPunct="1"/>
            <a:r>
              <a:rPr lang="en-US" sz="2400" smtClean="0"/>
              <a:t>Why would this be protective?</a:t>
            </a:r>
          </a:p>
          <a:p>
            <a:pPr eaLnBrk="1" hangingPunct="1"/>
            <a:r>
              <a:rPr lang="en-US" sz="2800" smtClean="0"/>
              <a:t>Mainly innervate the limbs</a:t>
            </a:r>
          </a:p>
          <a:p>
            <a:pPr eaLnBrk="1" hangingPunct="1"/>
            <a:r>
              <a:rPr lang="en-US" sz="2800" smtClean="0"/>
              <a:t>Thoracic ventral rami do not form nerve plexuses</a:t>
            </a:r>
          </a:p>
        </p:txBody>
      </p:sp>
      <p:pic>
        <p:nvPicPr>
          <p:cNvPr id="32773" name="Picture 4" descr="14-09_SpinalNerves_1"/>
          <p:cNvPicPr>
            <a:picLocks noChangeAspect="1" noChangeArrowheads="1"/>
          </p:cNvPicPr>
          <p:nvPr/>
        </p:nvPicPr>
        <p:blipFill>
          <a:blip r:embed="rId2" cstate="print"/>
          <a:srcRect l="15294" t="7272" r="14117" b="9091"/>
          <a:stretch>
            <a:fillRect/>
          </a:stretch>
        </p:blipFill>
        <p:spPr bwMode="auto">
          <a:xfrm>
            <a:off x="4876800" y="228600"/>
            <a:ext cx="41148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6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3EA4CA-F5DA-495D-9F40-A8D9ACC53503}" type="slidenum">
              <a:rPr lang="en-US"/>
              <a:pPr/>
              <a:t>45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eaLnBrk="1" hangingPunct="1"/>
            <a:r>
              <a:rPr lang="en-US" smtClean="0"/>
              <a:t>Plexuses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Cervical</a:t>
            </a:r>
          </a:p>
          <a:p>
            <a:pPr eaLnBrk="1" hangingPunct="1"/>
            <a:r>
              <a:rPr lang="en-US" smtClean="0"/>
              <a:t>Brachial</a:t>
            </a:r>
          </a:p>
          <a:p>
            <a:pPr eaLnBrk="1" hangingPunct="1"/>
            <a:r>
              <a:rPr lang="en-US" smtClean="0"/>
              <a:t>Lumbar</a:t>
            </a:r>
          </a:p>
          <a:p>
            <a:pPr eaLnBrk="1" hangingPunct="1"/>
            <a:r>
              <a:rPr lang="en-US" smtClean="0"/>
              <a:t>Sacral</a:t>
            </a:r>
          </a:p>
          <a:p>
            <a:pPr eaLnBrk="1" hangingPunct="1"/>
            <a:endParaRPr lang="en-US" smtClean="0"/>
          </a:p>
        </p:txBody>
      </p:sp>
      <p:pic>
        <p:nvPicPr>
          <p:cNvPr id="33797" name="Picture 4" descr="14_09Figure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0"/>
            <a:ext cx="3681413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7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9E6737-CD8B-4C0F-841D-0DCA61AED278}" type="slidenum">
              <a:rPr lang="en-US"/>
              <a:pPr/>
              <a:t>46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Nerve plexuses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953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Cervical plexus (C1-C4) innervates the muscles and skin of the neck and shoulder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</a:t>
            </a:r>
            <a:r>
              <a:rPr lang="en-US" sz="2400" b="1" i="1" smtClean="0"/>
              <a:t>most important: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Its phrenic nerve</a:t>
            </a:r>
            <a:r>
              <a:rPr lang="en-US" sz="2800" smtClean="0">
                <a:solidFill>
                  <a:srgbClr val="FF6600"/>
                </a:solidFill>
              </a:rPr>
              <a:t>*</a:t>
            </a:r>
            <a:r>
              <a:rPr lang="en-US" sz="2800" smtClean="0"/>
              <a:t> (C3-C5) is the sole motor supply of diaphragm: one reason why neck injuries are so dangerous – can be lethal (respiratory arrest =  stop breathing)</a:t>
            </a:r>
          </a:p>
        </p:txBody>
      </p:sp>
      <p:pic>
        <p:nvPicPr>
          <p:cNvPr id="34821" name="Picture 5" descr="14-11_CervicalPlexus_1"/>
          <p:cNvPicPr>
            <a:picLocks noChangeAspect="1" noChangeArrowheads="1"/>
          </p:cNvPicPr>
          <p:nvPr/>
        </p:nvPicPr>
        <p:blipFill>
          <a:blip r:embed="rId2" cstate="print"/>
          <a:srcRect l="20000" t="13637" r="15294" b="8182"/>
          <a:stretch>
            <a:fillRect/>
          </a:stretch>
        </p:blipFill>
        <p:spPr bwMode="auto">
          <a:xfrm>
            <a:off x="5257800" y="609600"/>
            <a:ext cx="3770313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899025" y="5021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b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067300" y="4754563"/>
            <a:ext cx="342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66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5738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729D4D-F116-4659-BE41-0C0BF2814BBB}" type="slidenum">
              <a:rPr lang="en-US"/>
              <a:pPr/>
              <a:t>47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35845" name="Picture 4" descr="14_09Figure_1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0"/>
            <a:ext cx="9058275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32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79E056-6DBA-4589-B7B0-BD4BEF8C35C0}" type="slidenum">
              <a:rPr lang="en-US"/>
              <a:pPr/>
              <a:t>48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274638"/>
            <a:ext cx="5181600" cy="868362"/>
          </a:xfrm>
        </p:spPr>
        <p:txBody>
          <a:bodyPr/>
          <a:lstStyle/>
          <a:p>
            <a:pPr eaLnBrk="1" hangingPunct="1"/>
            <a:r>
              <a:rPr lang="en-US" sz="3600" smtClean="0"/>
              <a:t>Brachial plexus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3657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Serves upper limbs and shoulder girdle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Arises primarily from C5-T1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Main nerves (be able to label):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Musculocutaneous  – to arm flexors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Median – anterior forearm muscles and lateral palm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Ulnar – anteromedial muscles of forearm and medial hand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Axillary – to deltoid and teres minor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Radial – to posterior part of limb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36869" name="Picture 4" descr="14-12ab_BrachialPlexs_1"/>
          <p:cNvPicPr>
            <a:picLocks noChangeAspect="1" noChangeArrowheads="1"/>
          </p:cNvPicPr>
          <p:nvPr/>
        </p:nvPicPr>
        <p:blipFill>
          <a:blip r:embed="rId2" cstate="print"/>
          <a:srcRect l="7059" r="4706" b="35454"/>
          <a:stretch>
            <a:fillRect/>
          </a:stretch>
        </p:blipFill>
        <p:spPr bwMode="auto">
          <a:xfrm>
            <a:off x="3787775" y="1371600"/>
            <a:ext cx="5141913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1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D5769B-C8B0-46EE-AE38-2D54E81FEBDF}" type="slidenum">
              <a:rPr lang="en-US"/>
              <a:pPr/>
              <a:t>49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37893" name="Picture 4" descr="14_11Figureb_1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38113"/>
            <a:ext cx="854710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4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Peripheral Nervous System</a:t>
            </a:r>
          </a:p>
        </p:txBody>
      </p:sp>
      <p:pic>
        <p:nvPicPr>
          <p:cNvPr id="5" name="Content Placeholder 4" descr="14-01_FunctlOrg-PNS_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295400"/>
            <a:ext cx="6781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0A81FD-FAB8-4784-84B9-A218331FB031}" type="slidenum">
              <a:rPr lang="en-US"/>
              <a:pPr/>
              <a:t>50</a:t>
            </a:fld>
            <a:endParaRPr lang="en-US"/>
          </a:p>
        </p:txBody>
      </p:sp>
      <p:pic>
        <p:nvPicPr>
          <p:cNvPr id="38915" name="Picture 4" descr="14_11Figurec_1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138113"/>
            <a:ext cx="6973888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5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ACFDB7-6B4A-427A-8A8A-08C53D36BAE5}" type="slidenum">
              <a:rPr lang="en-US"/>
              <a:pPr/>
              <a:t>51</a:t>
            </a:fld>
            <a:endParaRPr lang="en-US"/>
          </a:p>
        </p:txBody>
      </p:sp>
      <p:pic>
        <p:nvPicPr>
          <p:cNvPr id="39939" name="Picture 4" descr="14_11Figureb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288" y="138113"/>
            <a:ext cx="5053012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9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09E7D-5611-401B-8208-03DDA57D58AE}" type="slidenum">
              <a:rPr lang="en-US"/>
              <a:pPr/>
              <a:t>52</a:t>
            </a:fld>
            <a:endParaRPr lang="en-US"/>
          </a:p>
        </p:txBody>
      </p:sp>
      <p:pic>
        <p:nvPicPr>
          <p:cNvPr id="40963" name="Picture 4" descr="14_11Figurec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325" y="138113"/>
            <a:ext cx="622935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1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D72E6C-49C1-4DB3-94A8-FAD5FC02FDE7}" type="slidenum">
              <a:rPr lang="en-US"/>
              <a:pPr/>
              <a:t>53</a:t>
            </a:fld>
            <a:endParaRPr lang="en-US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3124200" y="274638"/>
            <a:ext cx="2819400" cy="6049962"/>
          </a:xfrm>
        </p:spPr>
        <p:txBody>
          <a:bodyPr/>
          <a:lstStyle/>
          <a:p>
            <a:pPr eaLnBrk="1" hangingPunct="1"/>
            <a:r>
              <a:rPr lang="en-US" sz="3200" smtClean="0"/>
              <a:t>Musculo-cutaneous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Median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Ulnar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Axillary</a:t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Radial</a:t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41988" name="Picture 7" descr="14-12c_BrachialPlexs_1"/>
          <p:cNvPicPr>
            <a:picLocks noChangeAspect="1" noChangeArrowheads="1"/>
          </p:cNvPicPr>
          <p:nvPr/>
        </p:nvPicPr>
        <p:blipFill>
          <a:blip r:embed="rId2" cstate="print"/>
          <a:srcRect l="21176" r="22353"/>
          <a:stretch>
            <a:fillRect/>
          </a:stretch>
        </p:blipFill>
        <p:spPr bwMode="auto">
          <a:xfrm>
            <a:off x="230188" y="315913"/>
            <a:ext cx="2854325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8" descr="14-14_AxlryRadlNerv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0000" t="3636" r="15294"/>
          <a:stretch>
            <a:fillRect/>
          </a:stretch>
        </p:blipFill>
        <p:spPr>
          <a:xfrm>
            <a:off x="5880100" y="393700"/>
            <a:ext cx="3317875" cy="6394450"/>
          </a:xfrm>
        </p:spPr>
      </p:pic>
    </p:spTree>
    <p:extLst>
      <p:ext uri="{BB962C8B-B14F-4D97-AF65-F5344CB8AC3E}">
        <p14:creationId xmlns:p14="http://schemas.microsoft.com/office/powerpoint/2010/main" val="31650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9D1C75-6385-4DB4-87A0-48B6EA25DEE2}" type="slidenum">
              <a:rPr lang="en-US"/>
              <a:pPr/>
              <a:t>54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Brachial plexus</a:t>
            </a:r>
          </a:p>
        </p:txBody>
      </p:sp>
      <p:pic>
        <p:nvPicPr>
          <p:cNvPr id="43012" name="Picture 6" descr="14-12ab_BrachialPlexs_1"/>
          <p:cNvPicPr>
            <a:picLocks noChangeAspect="1" noChangeArrowheads="1"/>
          </p:cNvPicPr>
          <p:nvPr/>
        </p:nvPicPr>
        <p:blipFill>
          <a:blip r:embed="rId2" cstate="print"/>
          <a:srcRect l="5882" t="65454" r="4706"/>
          <a:stretch>
            <a:fillRect/>
          </a:stretch>
        </p:blipFill>
        <p:spPr bwMode="auto">
          <a:xfrm>
            <a:off x="0" y="2057400"/>
            <a:ext cx="91059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5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8D2D18-866A-4A7D-BAC1-BAAD70F39508}" type="slidenum">
              <a:rPr lang="en-US"/>
              <a:pPr/>
              <a:t>55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Note distribution of cutaneous nerves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44037" name="Picture 4" descr="14_11Figureb_2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252538"/>
            <a:ext cx="85471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11FB6-BF6F-4250-A0A3-56931191F84E}" type="slidenum">
              <a:rPr lang="en-US"/>
              <a:pPr/>
              <a:t>56</a:t>
            </a:fld>
            <a:endParaRPr lang="en-US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5334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chemeClr val="tx2"/>
                </a:solidFill>
              </a:rPr>
              <a:t>Sensory innervation, palm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5486400" y="1600200"/>
            <a:ext cx="320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3200" b="0"/>
              <a:t>Ulnar nerve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3200" b="0"/>
              <a:t>Median nerve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en-US" sz="3200" b="0"/>
              <a:t>Radial nerve </a:t>
            </a:r>
          </a:p>
        </p:txBody>
      </p:sp>
      <p:pic>
        <p:nvPicPr>
          <p:cNvPr id="45061" name="Picture 8" descr="hand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524000"/>
            <a:ext cx="4524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8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E9B73-F616-491F-B7C4-5F852E8B96D6}" type="slidenum">
              <a:rPr lang="en-US"/>
              <a:pPr/>
              <a:t>57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Lumbar plexus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L1-L4</a:t>
            </a:r>
          </a:p>
          <a:p>
            <a:pPr eaLnBrk="1" hangingPunct="1"/>
            <a:r>
              <a:rPr lang="en-US" smtClean="0"/>
              <a:t>Lies within the psoas major muscle</a:t>
            </a:r>
          </a:p>
          <a:p>
            <a:pPr eaLnBrk="1" hangingPunct="1"/>
            <a:r>
              <a:rPr lang="en-US" smtClean="0"/>
              <a:t>Innervates anterior and medial muscles of thigh through femoral and obturator nerves respectively</a:t>
            </a:r>
          </a:p>
          <a:p>
            <a:pPr eaLnBrk="1" hangingPunct="1"/>
            <a:r>
              <a:rPr lang="en-US" smtClean="0"/>
              <a:t>Femoral nerve also innervates skin on anterior thigh (including quads) and medial leg</a:t>
            </a:r>
          </a:p>
        </p:txBody>
      </p:sp>
    </p:spTree>
    <p:extLst>
      <p:ext uri="{BB962C8B-B14F-4D97-AF65-F5344CB8AC3E}">
        <p14:creationId xmlns:p14="http://schemas.microsoft.com/office/powerpoint/2010/main" val="16453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2DD1A3-419B-4B9E-9568-0B79FF89E6C6}" type="slidenum">
              <a:rPr lang="en-US"/>
              <a:pPr/>
              <a:t>58</a:t>
            </a:fld>
            <a:endParaRPr lang="en-US"/>
          </a:p>
        </p:txBody>
      </p:sp>
      <p:pic>
        <p:nvPicPr>
          <p:cNvPr id="47107" name="Picture 4" descr="14_09Figure_2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138113"/>
            <a:ext cx="593090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 descr="14_03Figure_2-L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43608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7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EB55F-FE69-4EDB-B27F-D72D8A27819C}" type="slidenum">
              <a:rPr lang="en-US"/>
              <a:pPr/>
              <a:t>59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Lumbar plexus</a:t>
            </a:r>
            <a:br>
              <a:rPr lang="en-US" sz="4000" smtClean="0"/>
            </a:br>
            <a:r>
              <a:rPr lang="en-US" sz="2800" smtClean="0"/>
              <a:t>(be able to label femoral, obturator and saphenous nerves) </a:t>
            </a:r>
            <a:endParaRPr lang="en-US" sz="4000" smtClean="0"/>
          </a:p>
        </p:txBody>
      </p:sp>
      <p:pic>
        <p:nvPicPr>
          <p:cNvPr id="48132" name="Picture 4" descr="14-15_LumbarPlexus_1"/>
          <p:cNvPicPr>
            <a:picLocks noChangeAspect="1" noChangeArrowheads="1"/>
          </p:cNvPicPr>
          <p:nvPr/>
        </p:nvPicPr>
        <p:blipFill>
          <a:blip r:embed="rId2" cstate="print"/>
          <a:srcRect t="9412" b="5882"/>
          <a:stretch>
            <a:fillRect/>
          </a:stretch>
        </p:blipFill>
        <p:spPr bwMode="auto">
          <a:xfrm>
            <a:off x="800100" y="1844675"/>
            <a:ext cx="75438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8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>
                <a:latin typeface="+mn-lt"/>
              </a:rPr>
              <a:t>12 pasang </a:t>
            </a:r>
            <a:r>
              <a:rPr lang="en-US" sz="3200" b="1" dirty="0" smtClean="0">
                <a:latin typeface="+mn-lt"/>
              </a:rPr>
              <a:t>S</a:t>
            </a:r>
            <a:r>
              <a:rPr lang="id-ID" sz="3200" b="1" dirty="0" smtClean="0">
                <a:latin typeface="+mn-lt"/>
              </a:rPr>
              <a:t>araf </a:t>
            </a:r>
            <a:r>
              <a:rPr lang="en-US" sz="3200" b="1" dirty="0" smtClean="0">
                <a:latin typeface="+mn-lt"/>
              </a:rPr>
              <a:t>C</a:t>
            </a:r>
            <a:r>
              <a:rPr lang="id-ID" sz="3200" b="1" dirty="0" smtClean="0">
                <a:latin typeface="+mn-lt"/>
              </a:rPr>
              <a:t>ranial</a:t>
            </a:r>
            <a:endParaRPr lang="en-US" sz="3200" dirty="0" smtClean="0">
              <a:latin typeface="+mn-lt"/>
              <a:cs typeface="Arial" charset="0"/>
            </a:endParaRPr>
          </a:p>
        </p:txBody>
      </p:sp>
      <p:pic>
        <p:nvPicPr>
          <p:cNvPr id="5" name="Picture 3" descr="C:\Users\User pc\Downloads\12 ps saraf Kranial baru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56" y="1524000"/>
            <a:ext cx="5292487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343FE1-85E5-48D7-9640-B9544C7207EF}" type="slidenum">
              <a:rPr lang="en-US"/>
              <a:pPr/>
              <a:t>60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038600" cy="792163"/>
          </a:xfrm>
        </p:spPr>
        <p:txBody>
          <a:bodyPr/>
          <a:lstStyle/>
          <a:p>
            <a:pPr eaLnBrk="1" hangingPunct="1"/>
            <a:r>
              <a:rPr lang="en-US" sz="4000" smtClean="0"/>
              <a:t>Sacral plexus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7338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L4-S4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Supplies muscles and skin of posterior thigh and almost all of the leg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Main branch is the large sciatic nerve, which consists of: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Tibial nerve – to most of hamstrings, calf and sole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Common fibular nerve –  to muscles of anterior and lateral leg and skin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Other branches supply pelvic girdle (gluteus muscles) and perineum (pudental nerve)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49157" name="Picture 4" descr="14-16ab_SacralPlexus_1"/>
          <p:cNvPicPr>
            <a:picLocks noChangeAspect="1" noChangeArrowheads="1"/>
          </p:cNvPicPr>
          <p:nvPr/>
        </p:nvPicPr>
        <p:blipFill>
          <a:blip r:embed="rId2" cstate="print"/>
          <a:srcRect l="7059" t="5455" r="3529" b="4546"/>
          <a:stretch>
            <a:fillRect/>
          </a:stretch>
        </p:blipFill>
        <p:spPr bwMode="auto">
          <a:xfrm>
            <a:off x="3857625" y="30163"/>
            <a:ext cx="5210175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6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FF8B26-3857-450C-9FCE-1C07420DFCC0}" type="slidenum">
              <a:rPr lang="en-US"/>
              <a:pPr/>
              <a:t>61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/>
            <a:r>
              <a:rPr lang="en-US" smtClean="0"/>
              <a:t>Sacral plexus nerves: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(</a:t>
            </a:r>
            <a:r>
              <a:rPr lang="en-US" sz="2800" smtClean="0"/>
              <a:t>Be able to label sciatic, tibial and common fibular nerves)</a:t>
            </a:r>
          </a:p>
        </p:txBody>
      </p:sp>
      <p:pic>
        <p:nvPicPr>
          <p:cNvPr id="50180" name="Picture 4" descr="14-16c_SacralPlexus_1"/>
          <p:cNvPicPr>
            <a:picLocks noChangeAspect="1" noChangeArrowheads="1"/>
          </p:cNvPicPr>
          <p:nvPr/>
        </p:nvPicPr>
        <p:blipFill>
          <a:blip r:embed="rId2" cstate="print"/>
          <a:srcRect l="9412" t="10909" r="7059"/>
          <a:stretch>
            <a:fillRect/>
          </a:stretch>
        </p:blipFill>
        <p:spPr bwMode="auto">
          <a:xfrm>
            <a:off x="4213225" y="152400"/>
            <a:ext cx="487045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AC6B5-572C-400E-9E5A-EDBF35180BEC}" type="slidenum">
              <a:rPr lang="en-US"/>
              <a:pPr/>
              <a:t>62</a:t>
            </a:fld>
            <a:endParaRPr lang="en-US"/>
          </a:p>
        </p:txBody>
      </p:sp>
      <p:pic>
        <p:nvPicPr>
          <p:cNvPr id="51203" name="Picture 4" descr="14_14Figurec_1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575" y="138113"/>
            <a:ext cx="7308850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61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F2590-2FF8-4679-84DA-843034A556B3}" type="slidenum">
              <a:rPr lang="en-US"/>
              <a:pPr/>
              <a:t>63</a:t>
            </a:fld>
            <a:endParaRPr lang="en-US"/>
          </a:p>
        </p:txBody>
      </p:sp>
      <p:pic>
        <p:nvPicPr>
          <p:cNvPr id="52227" name="Picture 4" descr="14_14Figurec_2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504113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2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70441-835D-47B9-930C-CF36E25418F9}" type="slidenum">
              <a:rPr lang="en-US"/>
              <a:pPr/>
              <a:t>64</a:t>
            </a:fld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55638"/>
            <a:ext cx="8229600" cy="50593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Diaphragm?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Phrenic nerve C3-5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Arm and forearm extensors?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Radial nerve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Medial hand?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Ulnar nerve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Lateral palm?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Median nerve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Quad?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Femoral nerve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Footdrop?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Common fibular/peroneal nerve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(branch of Sciatic nerve)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851525" y="544513"/>
            <a:ext cx="28368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Cervical plexus C1-5</a:t>
            </a:r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r>
              <a:rPr lang="en-US" sz="2000" i="1"/>
              <a:t>Brachial plexus C5-T1</a:t>
            </a:r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r>
              <a:rPr lang="en-US" sz="2000" i="1"/>
              <a:t>Lumbar plexus L1-4</a:t>
            </a:r>
          </a:p>
          <a:p>
            <a:endParaRPr lang="en-US" sz="2000" i="1"/>
          </a:p>
          <a:p>
            <a:endParaRPr lang="en-US" sz="2000" i="1"/>
          </a:p>
          <a:p>
            <a:endParaRPr lang="en-US" sz="2000" i="1"/>
          </a:p>
          <a:p>
            <a:r>
              <a:rPr lang="en-US" sz="2000" i="1"/>
              <a:t>Sacral plexus L4-S4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8600" y="65088"/>
            <a:ext cx="5919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Nerve plexuses (very) simplified</a:t>
            </a:r>
            <a:r>
              <a:rPr lang="en-US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7477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9BA54E-9B67-473C-A451-097B24EEAC3B}" type="slidenum">
              <a:rPr lang="en-US"/>
              <a:pPr/>
              <a:t>65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Dermatomes (innervation of skin)</a:t>
            </a:r>
            <a:r>
              <a:rPr lang="en-US" smtClean="0"/>
              <a:t> 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54277" name="Picture 4" descr="14-17a_Dermatomes_1"/>
          <p:cNvPicPr>
            <a:picLocks noChangeAspect="1" noChangeArrowheads="1"/>
          </p:cNvPicPr>
          <p:nvPr/>
        </p:nvPicPr>
        <p:blipFill>
          <a:blip r:embed="rId2" cstate="print"/>
          <a:srcRect l="11765" t="4546" r="11765" b="4546"/>
          <a:stretch>
            <a:fillRect/>
          </a:stretch>
        </p:blipFill>
        <p:spPr bwMode="auto">
          <a:xfrm>
            <a:off x="-38100" y="0"/>
            <a:ext cx="445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 descr="14-17b_Dermatomes_1"/>
          <p:cNvPicPr>
            <a:picLocks noChangeAspect="1" noChangeArrowheads="1"/>
          </p:cNvPicPr>
          <p:nvPr/>
        </p:nvPicPr>
        <p:blipFill>
          <a:blip r:embed="rId3" cstate="print"/>
          <a:srcRect l="11765" t="4546" r="12941" b="4546"/>
          <a:stretch>
            <a:fillRect/>
          </a:stretch>
        </p:blipFill>
        <p:spPr bwMode="auto">
          <a:xfrm>
            <a:off x="4343400" y="0"/>
            <a:ext cx="438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 Box 6"/>
          <p:cNvSpPr txBox="1">
            <a:spLocks noChangeArrowheads="1"/>
          </p:cNvSpPr>
          <p:nvPr/>
        </p:nvSpPr>
        <p:spPr bwMode="auto">
          <a:xfrm>
            <a:off x="2743200" y="152400"/>
            <a:ext cx="35814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Dermatomes</a:t>
            </a:r>
          </a:p>
          <a:p>
            <a:pPr algn="ctr"/>
            <a:endParaRPr lang="en-US" sz="2400"/>
          </a:p>
          <a:p>
            <a:pPr algn="ctr"/>
            <a:r>
              <a:rPr lang="en-US" sz="1400" i="1"/>
              <a:t>(area of skin innervated by the cutaneous branches from a single spinal nerve is called a dermatome)</a:t>
            </a:r>
          </a:p>
          <a:p>
            <a:pPr algn="ctr"/>
            <a:endParaRPr lang="en-US" sz="1400" i="1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endParaRPr lang="en-US" b="0"/>
          </a:p>
          <a:p>
            <a:pPr algn="ctr"/>
            <a:r>
              <a:rPr lang="en-US" b="0"/>
              <a:t>Reveal sites of </a:t>
            </a:r>
          </a:p>
          <a:p>
            <a:pPr algn="ctr"/>
            <a:r>
              <a:rPr lang="en-US" b="0"/>
              <a:t>damage to spinal</a:t>
            </a:r>
          </a:p>
          <a:p>
            <a:pPr algn="ctr"/>
            <a:r>
              <a:rPr lang="en-US" b="0"/>
              <a:t>nerves or spinal cord</a:t>
            </a:r>
          </a:p>
        </p:txBody>
      </p:sp>
    </p:spTree>
    <p:extLst>
      <p:ext uri="{BB962C8B-B14F-4D97-AF65-F5344CB8AC3E}">
        <p14:creationId xmlns:p14="http://schemas.microsoft.com/office/powerpoint/2010/main" val="2971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Selesai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Terimakasih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BE960-5DF5-4367-9C60-C054A16535D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3200" b="1" dirty="0" smtClean="0"/>
              <a:t>31 pasang </a:t>
            </a:r>
            <a:r>
              <a:rPr lang="en-US" sz="3200" b="1" dirty="0" smtClean="0"/>
              <a:t>S</a:t>
            </a:r>
            <a:r>
              <a:rPr lang="id-ID" sz="3200" b="1" dirty="0" smtClean="0"/>
              <a:t>araf </a:t>
            </a:r>
            <a:r>
              <a:rPr lang="en-US" sz="3200" b="1" dirty="0" smtClean="0"/>
              <a:t>S</a:t>
            </a:r>
            <a:r>
              <a:rPr lang="id-ID" sz="3200" b="1" dirty="0" smtClean="0"/>
              <a:t>pinal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C:\Users\User pc\Downloads\31 saraf spinal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1628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Saraf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Otonom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C:\Users\User pc\Downloads\simpatik parasimpatik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562600" cy="46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Reseptor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Stimulus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perubahan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terdeteksi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oleh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tubuh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panca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indera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Stimulus/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Rangsangan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bisa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berbagai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energi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seperti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: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panas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cahaya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suara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tekanan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perubahan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kimiawi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Neuron2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Aferen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ujung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perifer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yg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berespons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thp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rangsangan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baik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maupun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luar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Neuron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Aferen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menyalurkan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informasi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SSP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tentang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stimulus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melalui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perambatan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potensial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aksi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maka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reseptor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harus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mengubah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bentuk2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energi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tersebut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sinyal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listrik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Proses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perubahan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energi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disebut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transduksi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buNone/>
            </a:pP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 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2028</Words>
  <Application>Microsoft Office PowerPoint</Application>
  <PresentationFormat>On-screen Show (4:3)</PresentationFormat>
  <Paragraphs>442</Paragraphs>
  <Slides>66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KEMAMPUAN AKHIR YANG DIHARAPKAN</vt:lpstr>
      <vt:lpstr>Peripheral Nervous System</vt:lpstr>
      <vt:lpstr>PowerPoint Presentation</vt:lpstr>
      <vt:lpstr>Peripheral Nervous System</vt:lpstr>
      <vt:lpstr>12 pasang Saraf Cranial</vt:lpstr>
      <vt:lpstr>31 pasang Saraf Spinal</vt:lpstr>
      <vt:lpstr>Saraf Otonom</vt:lpstr>
      <vt:lpstr>Reseptor</vt:lpstr>
      <vt:lpstr>PowerPoint Presentation</vt:lpstr>
      <vt:lpstr>Jenis-jenis Neurotransmitter</vt:lpstr>
      <vt:lpstr>PowerPoint Presentation</vt:lpstr>
      <vt:lpstr>Patologi PNS</vt:lpstr>
      <vt:lpstr>The Peripheral Nervous System</vt:lpstr>
      <vt:lpstr>Peripheral Nervous System ways to categorize:</vt:lpstr>
      <vt:lpstr>PowerPoint Presentation</vt:lpstr>
      <vt:lpstr>Peripheral sensory receptors</vt:lpstr>
      <vt:lpstr>Sensory Receptors</vt:lpstr>
      <vt:lpstr>Proprioceptors </vt:lpstr>
      <vt:lpstr>Proprioceptors continued </vt:lpstr>
      <vt:lpstr>Peripheral motor endings</vt:lpstr>
      <vt:lpstr>PowerPoint Presentation</vt:lpstr>
      <vt:lpstr>Motor unit: motor neuron &amp; all the muscle fibers it innervates</vt:lpstr>
      <vt:lpstr>Innervation of visceral muscles &amp; glands</vt:lpstr>
      <vt:lpstr>Cranial Nerves</vt:lpstr>
      <vt:lpstr>Review of foramina</vt:lpstr>
      <vt:lpstr>PowerPoint Presentation</vt:lpstr>
      <vt:lpstr>Cranial nerves</vt:lpstr>
      <vt:lpstr>Cranial Nerves</vt:lpstr>
      <vt:lpstr>PowerPoint Presentation</vt:lpstr>
      <vt:lpstr>Demonstration of testing of cranial nerves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Spinal nerves</vt:lpstr>
      <vt:lpstr>Spinal nerves</vt:lpstr>
      <vt:lpstr>Spinal nerves </vt:lpstr>
      <vt:lpstr> </vt:lpstr>
      <vt:lpstr>PowerPoint Presentation</vt:lpstr>
      <vt:lpstr>PowerPoint Presentation</vt:lpstr>
      <vt:lpstr>Nerve plexuses</vt:lpstr>
      <vt:lpstr>Plexuses</vt:lpstr>
      <vt:lpstr>Nerve plexuses</vt:lpstr>
      <vt:lpstr>PowerPoint Presentation</vt:lpstr>
      <vt:lpstr>Brachial plexus</vt:lpstr>
      <vt:lpstr>PowerPoint Presentation</vt:lpstr>
      <vt:lpstr>PowerPoint Presentation</vt:lpstr>
      <vt:lpstr>PowerPoint Presentation</vt:lpstr>
      <vt:lpstr>PowerPoint Presentation</vt:lpstr>
      <vt:lpstr>Musculo-cutaneous  Median  Ulnar  Axillary  Radial </vt:lpstr>
      <vt:lpstr>Brachial plexus</vt:lpstr>
      <vt:lpstr>Note distribution of cutaneous nerves</vt:lpstr>
      <vt:lpstr>PowerPoint Presentation</vt:lpstr>
      <vt:lpstr>Lumbar plexus</vt:lpstr>
      <vt:lpstr>PowerPoint Presentation</vt:lpstr>
      <vt:lpstr>Lumbar plexus (be able to label femoral, obturator and saphenous nerves) </vt:lpstr>
      <vt:lpstr>Sacral plexus</vt:lpstr>
      <vt:lpstr>PowerPoint Presentation</vt:lpstr>
      <vt:lpstr>PowerPoint Presentation</vt:lpstr>
      <vt:lpstr>PowerPoint Presentation</vt:lpstr>
      <vt:lpstr>PowerPoint Presentation</vt:lpstr>
      <vt:lpstr>Dermatomes (innervation of skin) </vt:lpstr>
      <vt:lpstr>Selesai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abdul chalik meidian</cp:lastModifiedBy>
  <cp:revision>221</cp:revision>
  <dcterms:created xsi:type="dcterms:W3CDTF">2010-08-24T06:47:44Z</dcterms:created>
  <dcterms:modified xsi:type="dcterms:W3CDTF">2018-01-25T14:03:02Z</dcterms:modified>
</cp:coreProperties>
</file>