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6" r:id="rId2"/>
    <p:sldId id="335"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8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011" autoAdjust="0"/>
  </p:normalViewPr>
  <p:slideViewPr>
    <p:cSldViewPr>
      <p:cViewPr>
        <p:scale>
          <a:sx n="52" d="100"/>
          <a:sy n="52" d="100"/>
        </p:scale>
        <p:origin x="-96"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0B587C-CFD3-45FF-9C9A-1BD69C457824}" type="datetimeFigureOut">
              <a:rPr lang="id-ID"/>
              <a:pPr>
                <a:defRPr/>
              </a:pPr>
              <a:t>26/01/2018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E0476F-DA9D-4FBC-8B03-E0C9FB78627C}" type="slidenum">
              <a:rPr lang="id-ID"/>
              <a:pPr>
                <a:defRPr/>
              </a:pPr>
              <a:t>‹#›</a:t>
            </a:fld>
            <a:endParaRPr lang="id-ID"/>
          </a:p>
        </p:txBody>
      </p:sp>
    </p:spTree>
    <p:extLst>
      <p:ext uri="{BB962C8B-B14F-4D97-AF65-F5344CB8AC3E}">
        <p14:creationId xmlns:p14="http://schemas.microsoft.com/office/powerpoint/2010/main" val="3705586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EC326AA-AF00-47C6-8901-A17B20EC38B7}"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143848E-D768-4213-8B2C-D1E9F8F8E5E8}"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99C3A34-9F20-45B3-B69E-F027C93268BE}"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AE2DE-CD84-4ECE-8F7D-E6CEBFFD924A}"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4FFAA7D-EE41-42B8-B641-17865A6CB67C}"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4B219E4-DC35-42B2-BAB1-EE81C2F842AB}"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04D074B-A2AF-4F79-B711-98CD1F657791}"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21</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1346ED7-BE80-45BB-B0B3-0B9D9A6C4136}" type="slidenum">
              <a:rPr lang="id-ID" smtClean="0"/>
              <a:pPr>
                <a:defRPr/>
              </a:pPr>
              <a:t>34</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185B26F-F175-47E6-A642-12C578E7FA81}"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9319165F-9BC0-40D2-9B92-3FDD9E71F5FF}"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708ED19-2581-4F0C-9E87-3A69FF58EFA1}"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A481275-CC9A-4BAA-8CE9-ACE23927AFE3}"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17ACBC2-BDF9-4669-ADD5-50AA50FF6B33}"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FBD984-00D0-44C7-8608-21909894D70B}"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68CF959-3B03-4BA3-82F8-BCA3F5AA98F7}"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1D7E3B-6D2C-4209-B680-0779886E44D2}"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962F5-4FB2-4A9B-85D3-2FA1866B4B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376CB-9694-4A6C-B4B7-7AFE625D726B}"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E752DB-88D1-4C5A-A02C-25D55532E6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FDEE5B-886B-4C17-9436-DD5BA167BBDB}"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BA3C7-E086-4488-8AFD-28B162032E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1A60B4-A63C-4708-982A-9F2F50414CE6}"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52675-4147-436A-BE1B-7D911AD217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C05602-EAF5-4E87-B7F1-CC2A6CF11E7E}"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BDB22-8CD2-4E0E-95F4-75CDBB61EA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C9EF62-DD1A-4A2C-802B-B06083C65A49}" type="datetime1">
              <a:rPr lang="en-US"/>
              <a:pPr>
                <a:defRPr/>
              </a:pPr>
              <a:t>26-Jan-18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87A0D-77DD-4A29-889E-F64D8C8026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410966-B46D-4FD9-B7D9-E01ED66EA735}" type="datetime1">
              <a:rPr lang="en-US"/>
              <a:pPr>
                <a:defRPr/>
              </a:pPr>
              <a:t>26-Jan-18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58CC86-7425-403D-A1FE-F613601BBC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560D17-C220-4E7D-9065-A00BB639AF46}" type="datetime1">
              <a:rPr lang="en-US"/>
              <a:pPr>
                <a:defRPr/>
              </a:pPr>
              <a:t>26-Jan-18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44AC39-AEC0-4A98-9BC7-EE0EC20F93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F789C1-74F9-4254-AE3D-CD0B0AF39832}" type="datetime1">
              <a:rPr lang="en-US"/>
              <a:pPr>
                <a:defRPr/>
              </a:pPr>
              <a:t>26-Jan-18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CEEDDC-1B23-46C5-8D4E-DF68EC9DD5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63DCED-CEF7-4F9A-9753-094861FCF2E9}" type="datetime1">
              <a:rPr lang="en-US"/>
              <a:pPr>
                <a:defRPr/>
              </a:pPr>
              <a:t>26-Jan-18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E98496-33FE-495B-9B8B-EF54F2CFB0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7972FB-F992-48EC-B284-22327102B614}" type="datetime1">
              <a:rPr lang="en-US"/>
              <a:pPr>
                <a:defRPr/>
              </a:pPr>
              <a:t>26-Jan-18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145F6-F701-471D-9554-5573649B10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9DD38F-90F2-42B8-8302-38BD40A3193B}" type="datetime1">
              <a:rPr lang="en-US"/>
              <a:pPr>
                <a:defRPr/>
              </a:pPr>
              <a:t>26-Jan-18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E57A5E66-F14D-477A-8207-4B43CF7658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22625" y="3657600"/>
            <a:ext cx="5638800" cy="1631950"/>
          </a:xfrm>
          <a:prstGeom prst="rect">
            <a:avLst/>
          </a:prstGeom>
          <a:noFill/>
          <a:ln w="9525">
            <a:noFill/>
            <a:miter lim="800000"/>
            <a:headEnd/>
            <a:tailEnd/>
          </a:ln>
        </p:spPr>
        <p:txBody>
          <a:bodyPr>
            <a:spAutoFit/>
          </a:bodyPr>
          <a:lstStyle/>
          <a:p>
            <a:pPr algn="ctr"/>
            <a:r>
              <a:rPr lang="en-US" sz="2000" b="1" dirty="0" smtClean="0">
                <a:solidFill>
                  <a:schemeClr val="bg1"/>
                </a:solidFill>
              </a:rPr>
              <a:t>SENSORI-MOTOR SYSTEM</a:t>
            </a:r>
            <a:endParaRPr lang="en-US" sz="2000" b="1" dirty="0">
              <a:solidFill>
                <a:schemeClr val="bg1"/>
              </a:solidFill>
            </a:endParaRPr>
          </a:p>
          <a:p>
            <a:pPr algn="ctr"/>
            <a:r>
              <a:rPr lang="en-US" sz="2000" b="1" dirty="0" smtClean="0">
                <a:solidFill>
                  <a:schemeClr val="bg1"/>
                </a:solidFill>
              </a:rPr>
              <a:t>PERTEMUAN </a:t>
            </a:r>
            <a:r>
              <a:rPr lang="en-US" sz="2000" b="1" dirty="0" err="1" smtClean="0">
                <a:solidFill>
                  <a:schemeClr val="bg1"/>
                </a:solidFill>
              </a:rPr>
              <a:t>ke</a:t>
            </a:r>
            <a:r>
              <a:rPr lang="en-US" sz="2000" b="1" smtClean="0">
                <a:solidFill>
                  <a:schemeClr val="bg1"/>
                </a:solidFill>
              </a:rPr>
              <a:t> </a:t>
            </a:r>
            <a:r>
              <a:rPr lang="en-US" sz="2000" b="1" smtClean="0">
                <a:solidFill>
                  <a:schemeClr val="bg1"/>
                </a:solidFill>
              </a:rPr>
              <a:t>7 </a:t>
            </a:r>
            <a:endParaRPr lang="en-US" sz="2000" b="1" dirty="0">
              <a:solidFill>
                <a:schemeClr val="bg1"/>
              </a:solidFill>
            </a:endParaRPr>
          </a:p>
          <a:p>
            <a:pPr algn="ctr"/>
            <a:r>
              <a:rPr lang="en-US" sz="2000" b="1" dirty="0" smtClean="0">
                <a:solidFill>
                  <a:schemeClr val="bg1"/>
                </a:solidFill>
              </a:rPr>
              <a:t>ABDUL CHALIK MEIDIAN &amp; JERRY MARATIS</a:t>
            </a:r>
            <a:endParaRPr lang="en-US" sz="2000" b="1" dirty="0">
              <a:solidFill>
                <a:schemeClr val="bg1"/>
              </a:solidFill>
            </a:endParaRPr>
          </a:p>
          <a:p>
            <a:pPr algn="ctr"/>
            <a:r>
              <a:rPr lang="en-US" sz="2000" b="1" dirty="0" smtClean="0">
                <a:solidFill>
                  <a:schemeClr val="bg1"/>
                </a:solidFill>
              </a:rPr>
              <a:t>FAKULTAS FISIOTERAPI</a:t>
            </a:r>
            <a:endParaRPr lang="en-US" sz="2000" b="1" dirty="0">
              <a:solidFill>
                <a:schemeClr val="bg1"/>
              </a:solidFill>
            </a:endParaRPr>
          </a:p>
          <a:p>
            <a:pPr algn="ct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smtClean="0">
                <a:latin typeface="+mn-lt"/>
                <a:cs typeface="Arial" charset="0"/>
              </a:rPr>
              <a:t>4 </a:t>
            </a:r>
            <a:r>
              <a:rPr lang="en-US" sz="3200" dirty="0" err="1" smtClean="0">
                <a:latin typeface="+mn-lt"/>
                <a:cs typeface="Arial" charset="0"/>
              </a:rPr>
              <a:t>Lobus</a:t>
            </a:r>
            <a:r>
              <a:rPr lang="en-US" sz="3200" dirty="0" smtClean="0">
                <a:latin typeface="+mn-lt"/>
                <a:cs typeface="Arial" charset="0"/>
              </a:rPr>
              <a:t> </a:t>
            </a:r>
            <a:r>
              <a:rPr lang="en-US" sz="3200" dirty="0" err="1" smtClean="0">
                <a:latin typeface="+mn-lt"/>
                <a:cs typeface="Arial" charset="0"/>
              </a:rPr>
              <a:t>dari</a:t>
            </a:r>
            <a:r>
              <a:rPr lang="en-US" sz="3200" dirty="0" smtClean="0">
                <a:latin typeface="+mn-lt"/>
                <a:cs typeface="Arial" charset="0"/>
              </a:rPr>
              <a:t> </a:t>
            </a:r>
            <a:r>
              <a:rPr lang="en-US" sz="3200" dirty="0" err="1" smtClean="0">
                <a:latin typeface="+mn-lt"/>
                <a:cs typeface="Arial" charset="0"/>
              </a:rPr>
              <a:t>Korteks</a:t>
            </a:r>
            <a:r>
              <a:rPr lang="en-US" sz="3200" dirty="0" smtClean="0">
                <a:latin typeface="+mn-lt"/>
                <a:cs typeface="Arial" charset="0"/>
              </a:rPr>
              <a:t> Cerebral , </a:t>
            </a:r>
            <a:r>
              <a:rPr lang="en-US" sz="3200" dirty="0" err="1" smtClean="0">
                <a:latin typeface="+mn-lt"/>
                <a:cs typeface="Arial" charset="0"/>
              </a:rPr>
              <a:t>Korteks</a:t>
            </a:r>
            <a:r>
              <a:rPr lang="en-US" sz="3200" dirty="0" smtClean="0">
                <a:latin typeface="+mn-lt"/>
                <a:cs typeface="Arial" charset="0"/>
              </a:rPr>
              <a:t> </a:t>
            </a:r>
            <a:r>
              <a:rPr lang="en-US" sz="3200" dirty="0" err="1" smtClean="0">
                <a:latin typeface="+mn-lt"/>
                <a:cs typeface="Arial" charset="0"/>
              </a:rPr>
              <a:t>Sensori</a:t>
            </a:r>
            <a:r>
              <a:rPr lang="en-US" sz="3200" dirty="0" smtClean="0">
                <a:latin typeface="+mn-lt"/>
                <a:cs typeface="Arial" charset="0"/>
              </a:rPr>
              <a:t> Motor </a:t>
            </a:r>
            <a:r>
              <a:rPr lang="en-US" sz="3200" dirty="0" err="1" smtClean="0">
                <a:latin typeface="+mn-lt"/>
                <a:cs typeface="Arial" charset="0"/>
              </a:rPr>
              <a:t>dan</a:t>
            </a:r>
            <a:r>
              <a:rPr lang="en-US" sz="3200" dirty="0" smtClean="0">
                <a:latin typeface="+mn-lt"/>
                <a:cs typeface="Arial" charset="0"/>
              </a:rPr>
              <a:t> </a:t>
            </a:r>
            <a:r>
              <a:rPr lang="en-US" sz="3200" dirty="0" err="1" smtClean="0">
                <a:latin typeface="+mn-lt"/>
                <a:cs typeface="Arial" charset="0"/>
              </a:rPr>
              <a:t>Korteks</a:t>
            </a:r>
            <a:r>
              <a:rPr lang="en-US" sz="3200" dirty="0" smtClean="0">
                <a:latin typeface="+mn-lt"/>
                <a:cs typeface="Arial" charset="0"/>
              </a:rPr>
              <a:t> </a:t>
            </a:r>
            <a:r>
              <a:rPr lang="en-US" sz="3200" dirty="0" err="1" smtClean="0">
                <a:latin typeface="+mn-lt"/>
                <a:cs typeface="Arial" charset="0"/>
              </a:rPr>
              <a:t>Asosiasi</a:t>
            </a:r>
            <a:endParaRPr lang="en-US" sz="3200" dirty="0" smtClean="0">
              <a:latin typeface="+mn-lt"/>
              <a:cs typeface="Arial" charset="0"/>
            </a:endParaRPr>
          </a:p>
        </p:txBody>
      </p:sp>
      <p:pic>
        <p:nvPicPr>
          <p:cNvPr id="5" name="Picture 2"/>
          <p:cNvPicPr>
            <a:picLocks noGrp="1" noChangeAspect="1" noChangeArrowheads="1"/>
          </p:cNvPicPr>
          <p:nvPr>
            <p:ph idx="1"/>
          </p:nvPr>
        </p:nvPicPr>
        <p:blipFill>
          <a:blip r:embed="rId4"/>
          <a:srcRect/>
          <a:stretch>
            <a:fillRect/>
          </a:stretch>
        </p:blipFill>
        <p:spPr bwMode="auto">
          <a:xfrm>
            <a:off x="1524380" y="1539367"/>
            <a:ext cx="6095239" cy="45714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mn-lt"/>
                <a:cs typeface="Arial" charset="0"/>
              </a:rPr>
              <a:t>Korteks</a:t>
            </a:r>
            <a:r>
              <a:rPr lang="en-US" sz="3200" dirty="0" smtClean="0">
                <a:latin typeface="+mn-lt"/>
                <a:cs typeface="Arial" charset="0"/>
              </a:rPr>
              <a:t> </a:t>
            </a:r>
            <a:r>
              <a:rPr lang="en-US" sz="3200" dirty="0" err="1" smtClean="0">
                <a:latin typeface="+mn-lt"/>
                <a:cs typeface="Arial" charset="0"/>
              </a:rPr>
              <a:t>Auditori</a:t>
            </a:r>
            <a:r>
              <a:rPr lang="en-US" sz="3200" dirty="0" smtClean="0">
                <a:latin typeface="+mn-lt"/>
                <a:cs typeface="Arial" charset="0"/>
              </a:rPr>
              <a:t> Primer </a:t>
            </a:r>
            <a:r>
              <a:rPr lang="en-US" sz="3200" dirty="0" err="1" smtClean="0">
                <a:latin typeface="+mn-lt"/>
                <a:cs typeface="Arial" charset="0"/>
              </a:rPr>
              <a:t>dan</a:t>
            </a:r>
            <a:r>
              <a:rPr lang="en-US" sz="3200" dirty="0" smtClean="0">
                <a:latin typeface="+mn-lt"/>
                <a:cs typeface="Arial" charset="0"/>
              </a:rPr>
              <a:t> </a:t>
            </a:r>
            <a:r>
              <a:rPr lang="en-US" sz="3200" dirty="0" err="1" smtClean="0">
                <a:latin typeface="+mn-lt"/>
                <a:cs typeface="Arial" charset="0"/>
              </a:rPr>
              <a:t>Sekunder</a:t>
            </a:r>
            <a:endParaRPr lang="en-US" sz="3200" dirty="0" smtClean="0">
              <a:latin typeface="+mn-lt"/>
              <a:cs typeface="Arial" charset="0"/>
            </a:endParaRPr>
          </a:p>
        </p:txBody>
      </p:sp>
      <p:pic>
        <p:nvPicPr>
          <p:cNvPr id="5" name="Picture 2"/>
          <p:cNvPicPr>
            <a:picLocks noGrp="1" noChangeAspect="1" noChangeArrowheads="1"/>
          </p:cNvPicPr>
          <p:nvPr>
            <p:ph idx="1"/>
          </p:nvPr>
        </p:nvPicPr>
        <p:blipFill>
          <a:blip r:embed="rId4"/>
          <a:srcRect/>
          <a:stretch>
            <a:fillRect/>
          </a:stretch>
        </p:blipFill>
        <p:spPr>
          <a:xfrm>
            <a:off x="1219200" y="1539367"/>
            <a:ext cx="7010400" cy="4571429"/>
          </a:xfr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mn-lt"/>
                <a:cs typeface="Arial" charset="0"/>
              </a:rPr>
              <a:t>Korteks</a:t>
            </a:r>
            <a:r>
              <a:rPr lang="en-US" sz="3200" dirty="0" smtClean="0">
                <a:latin typeface="+mn-lt"/>
                <a:cs typeface="Arial" charset="0"/>
              </a:rPr>
              <a:t> Cerebral </a:t>
            </a:r>
            <a:r>
              <a:rPr lang="en-US" sz="3200" dirty="0" err="1" smtClean="0">
                <a:latin typeface="+mn-lt"/>
                <a:cs typeface="Arial" charset="0"/>
              </a:rPr>
              <a:t>Manusia</a:t>
            </a:r>
            <a:r>
              <a:rPr lang="en-US" sz="3200" dirty="0" smtClean="0">
                <a:latin typeface="+mn-lt"/>
                <a:cs typeface="Arial" charset="0"/>
              </a:rPr>
              <a:t> </a:t>
            </a:r>
            <a:r>
              <a:rPr lang="en-US" sz="3200" dirty="0" err="1" smtClean="0">
                <a:latin typeface="+mn-lt"/>
                <a:cs typeface="Arial" charset="0"/>
              </a:rPr>
              <a:t>pada</a:t>
            </a:r>
            <a:r>
              <a:rPr lang="en-US" sz="3200" dirty="0" smtClean="0">
                <a:latin typeface="+mn-lt"/>
                <a:cs typeface="Arial" charset="0"/>
              </a:rPr>
              <a:t> Area </a:t>
            </a:r>
            <a:r>
              <a:rPr lang="en-US" sz="3200" dirty="0" err="1" smtClean="0">
                <a:latin typeface="+mn-lt"/>
                <a:cs typeface="Arial" charset="0"/>
              </a:rPr>
              <a:t>Penglihatan</a:t>
            </a:r>
            <a:endParaRPr lang="en-US" sz="3200" dirty="0" smtClean="0">
              <a:latin typeface="+mn-lt"/>
              <a:cs typeface="Arial" charset="0"/>
            </a:endParaRPr>
          </a:p>
        </p:txBody>
      </p:sp>
      <p:pic>
        <p:nvPicPr>
          <p:cNvPr id="5" name="Picture 2"/>
          <p:cNvPicPr>
            <a:picLocks noGrp="1" noChangeAspect="1" noChangeArrowheads="1"/>
          </p:cNvPicPr>
          <p:nvPr>
            <p:ph idx="1"/>
          </p:nvPr>
        </p:nvPicPr>
        <p:blipFill>
          <a:blip r:embed="rId4"/>
          <a:srcRect/>
          <a:stretch>
            <a:fillRect/>
          </a:stretch>
        </p:blipFill>
        <p:spPr>
          <a:xfrm>
            <a:off x="1524000" y="1524000"/>
            <a:ext cx="6095239" cy="4571429"/>
          </a:xfr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mn-lt"/>
                <a:cs typeface="Arial" charset="0"/>
              </a:rPr>
              <a:t>Jalur</a:t>
            </a:r>
            <a:r>
              <a:rPr lang="en-US" sz="3200" dirty="0" smtClean="0">
                <a:latin typeface="+mn-lt"/>
                <a:cs typeface="Arial" charset="0"/>
              </a:rPr>
              <a:t> </a:t>
            </a:r>
            <a:r>
              <a:rPr lang="en-US" sz="3200" dirty="0" err="1" smtClean="0">
                <a:latin typeface="+mn-lt"/>
                <a:cs typeface="Arial" charset="0"/>
              </a:rPr>
              <a:t>Korteks</a:t>
            </a:r>
            <a:r>
              <a:rPr lang="en-US" sz="3200" dirty="0" smtClean="0">
                <a:latin typeface="+mn-lt"/>
                <a:cs typeface="Arial" charset="0"/>
              </a:rPr>
              <a:t> </a:t>
            </a:r>
            <a:r>
              <a:rPr lang="en-US" sz="3200" dirty="0" err="1" smtClean="0">
                <a:latin typeface="+mn-lt"/>
                <a:cs typeface="Arial" charset="0"/>
              </a:rPr>
              <a:t>Masuk</a:t>
            </a:r>
            <a:r>
              <a:rPr lang="en-US" sz="3200" dirty="0" smtClean="0">
                <a:latin typeface="+mn-lt"/>
                <a:cs typeface="Arial" charset="0"/>
              </a:rPr>
              <a:t> </a:t>
            </a:r>
            <a:r>
              <a:rPr lang="en-US" sz="3200" dirty="0" err="1" smtClean="0">
                <a:latin typeface="+mn-lt"/>
                <a:cs typeface="Arial" charset="0"/>
              </a:rPr>
              <a:t>dan</a:t>
            </a:r>
            <a:r>
              <a:rPr lang="en-US" sz="3200" dirty="0" smtClean="0">
                <a:latin typeface="+mn-lt"/>
                <a:cs typeface="Arial" charset="0"/>
              </a:rPr>
              <a:t> </a:t>
            </a:r>
            <a:r>
              <a:rPr lang="en-US" sz="3200" dirty="0" err="1" smtClean="0">
                <a:latin typeface="+mn-lt"/>
                <a:cs typeface="Arial" charset="0"/>
              </a:rPr>
              <a:t>Keluar</a:t>
            </a:r>
            <a:endParaRPr lang="en-US" sz="3200" dirty="0" smtClean="0">
              <a:latin typeface="+mn-lt"/>
              <a:cs typeface="Arial" charset="0"/>
            </a:endParaRPr>
          </a:p>
        </p:txBody>
      </p:sp>
      <p:pic>
        <p:nvPicPr>
          <p:cNvPr id="5" name="Picture 2"/>
          <p:cNvPicPr>
            <a:picLocks noGrp="1" noChangeAspect="1" noChangeArrowheads="1"/>
          </p:cNvPicPr>
          <p:nvPr>
            <p:ph idx="1"/>
          </p:nvPr>
        </p:nvPicPr>
        <p:blipFill>
          <a:blip r:embed="rId4"/>
          <a:srcRect/>
          <a:stretch>
            <a:fillRect/>
          </a:stretch>
        </p:blipFill>
        <p:spPr bwMode="auto">
          <a:xfrm>
            <a:off x="1524380" y="1539367"/>
            <a:ext cx="6095239" cy="45714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mn-lt"/>
                <a:cs typeface="Arial" charset="0"/>
              </a:rPr>
              <a:t>Jalur</a:t>
            </a:r>
            <a:r>
              <a:rPr lang="en-US" sz="3200" dirty="0" smtClean="0">
                <a:latin typeface="+mn-lt"/>
                <a:cs typeface="Arial" charset="0"/>
              </a:rPr>
              <a:t> </a:t>
            </a:r>
            <a:r>
              <a:rPr lang="en-US" sz="3200" dirty="0" err="1" smtClean="0">
                <a:latin typeface="+mn-lt"/>
                <a:cs typeface="Arial" charset="0"/>
              </a:rPr>
              <a:t>Dorsolateral</a:t>
            </a:r>
            <a:r>
              <a:rPr lang="en-US" sz="3200" dirty="0" smtClean="0">
                <a:latin typeface="+mn-lt"/>
                <a:cs typeface="Arial" charset="0"/>
              </a:rPr>
              <a:t> Prefrontal </a:t>
            </a:r>
            <a:r>
              <a:rPr lang="en-US" sz="3200" dirty="0" err="1" smtClean="0">
                <a:latin typeface="+mn-lt"/>
                <a:cs typeface="Arial" charset="0"/>
              </a:rPr>
              <a:t>Korteks</a:t>
            </a:r>
            <a:r>
              <a:rPr lang="en-US" sz="3200" dirty="0" smtClean="0">
                <a:latin typeface="+mn-lt"/>
                <a:cs typeface="Arial" charset="0"/>
              </a:rPr>
              <a:t> </a:t>
            </a:r>
            <a:r>
              <a:rPr lang="en-US" sz="3200" dirty="0" err="1" smtClean="0">
                <a:latin typeface="+mn-lt"/>
                <a:cs typeface="Arial" charset="0"/>
              </a:rPr>
              <a:t>Asosiasi</a:t>
            </a:r>
            <a:endParaRPr lang="en-US" sz="3200" dirty="0" smtClean="0">
              <a:latin typeface="+mn-lt"/>
              <a:cs typeface="Arial" charset="0"/>
            </a:endParaRPr>
          </a:p>
        </p:txBody>
      </p:sp>
      <p:pic>
        <p:nvPicPr>
          <p:cNvPr id="5" name="Picture 2"/>
          <p:cNvPicPr>
            <a:picLocks noGrp="1" noChangeAspect="1" noChangeArrowheads="1"/>
          </p:cNvPicPr>
          <p:nvPr>
            <p:ph idx="1"/>
          </p:nvPr>
        </p:nvPicPr>
        <p:blipFill>
          <a:blip r:embed="rId4"/>
          <a:srcRect/>
          <a:stretch>
            <a:fillRect/>
          </a:stretch>
        </p:blipFill>
        <p:spPr bwMode="auto">
          <a:xfrm>
            <a:off x="1524380" y="1539367"/>
            <a:ext cx="6278711" cy="470903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lstStyle/>
          <a:p>
            <a:pPr>
              <a:spcBef>
                <a:spcPct val="50000"/>
              </a:spcBef>
            </a:pPr>
            <a:r>
              <a:rPr lang="en-US" sz="3200" dirty="0" smtClean="0">
                <a:latin typeface="+mn-lt"/>
                <a:cs typeface="Arial" charset="0"/>
              </a:rPr>
              <a:t>4 Area </a:t>
            </a:r>
            <a:r>
              <a:rPr lang="en-US" sz="3200" dirty="0" err="1" smtClean="0">
                <a:latin typeface="+mn-lt"/>
                <a:cs typeface="Arial" charset="0"/>
              </a:rPr>
              <a:t>dari</a:t>
            </a:r>
            <a:r>
              <a:rPr lang="en-US" sz="3200" dirty="0" smtClean="0">
                <a:latin typeface="+mn-lt"/>
                <a:cs typeface="Arial" charset="0"/>
              </a:rPr>
              <a:t> </a:t>
            </a:r>
            <a:r>
              <a:rPr lang="en-US" sz="3200" dirty="0" err="1" smtClean="0">
                <a:latin typeface="+mn-lt"/>
                <a:cs typeface="Arial" charset="0"/>
              </a:rPr>
              <a:t>Korteks</a:t>
            </a:r>
            <a:r>
              <a:rPr lang="en-US" sz="3200" dirty="0" smtClean="0">
                <a:latin typeface="+mn-lt"/>
                <a:cs typeface="Arial" charset="0"/>
              </a:rPr>
              <a:t> Motor </a:t>
            </a:r>
            <a:r>
              <a:rPr lang="en-US" sz="3200" dirty="0" err="1" smtClean="0">
                <a:latin typeface="+mn-lt"/>
                <a:cs typeface="Arial" charset="0"/>
              </a:rPr>
              <a:t>Sekunder</a:t>
            </a:r>
            <a:endParaRPr lang="en-US" sz="3200" dirty="0" smtClean="0">
              <a:latin typeface="+mn-lt"/>
              <a:cs typeface="Arial" charset="0"/>
            </a:endParaRPr>
          </a:p>
        </p:txBody>
      </p:sp>
      <p:pic>
        <p:nvPicPr>
          <p:cNvPr id="5" name="Picture 2"/>
          <p:cNvPicPr>
            <a:picLocks noGrp="1" noChangeAspect="1" noChangeArrowheads="1"/>
          </p:cNvPicPr>
          <p:nvPr>
            <p:ph idx="1"/>
          </p:nvPr>
        </p:nvPicPr>
        <p:blipFill>
          <a:blip r:embed="rId4"/>
          <a:srcRect/>
          <a:stretch>
            <a:fillRect/>
          </a:stretch>
        </p:blipFill>
        <p:spPr bwMode="auto">
          <a:xfrm>
            <a:off x="1524380" y="1539367"/>
            <a:ext cx="6095239" cy="45714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mn-lt"/>
                <a:cs typeface="Arial" charset="0"/>
              </a:rPr>
              <a:t>Jalur</a:t>
            </a:r>
            <a:r>
              <a:rPr lang="en-US" sz="3200" dirty="0" smtClean="0">
                <a:latin typeface="+mn-lt"/>
                <a:cs typeface="Arial" charset="0"/>
              </a:rPr>
              <a:t> </a:t>
            </a:r>
            <a:r>
              <a:rPr lang="en-US" sz="3200" dirty="0" err="1" smtClean="0">
                <a:latin typeface="+mn-lt"/>
                <a:cs typeface="Arial" charset="0"/>
              </a:rPr>
              <a:t>Motorik</a:t>
            </a:r>
            <a:r>
              <a:rPr lang="en-US" sz="3200" dirty="0" smtClean="0">
                <a:latin typeface="+mn-lt"/>
                <a:cs typeface="Arial" charset="0"/>
              </a:rPr>
              <a:t> </a:t>
            </a:r>
            <a:r>
              <a:rPr lang="en-US" sz="3200" dirty="0" err="1" smtClean="0">
                <a:latin typeface="+mn-lt"/>
                <a:cs typeface="Arial" charset="0"/>
              </a:rPr>
              <a:t>Dorsolateral</a:t>
            </a:r>
            <a:r>
              <a:rPr lang="en-US" sz="3200" dirty="0" smtClean="0">
                <a:latin typeface="+mn-lt"/>
                <a:cs typeface="Arial" charset="0"/>
              </a:rPr>
              <a:t> (</a:t>
            </a:r>
            <a:r>
              <a:rPr lang="en-US" sz="3200" dirty="0" err="1" smtClean="0">
                <a:latin typeface="+mn-lt"/>
                <a:cs typeface="Arial" charset="0"/>
              </a:rPr>
              <a:t>Cortico</a:t>
            </a:r>
            <a:r>
              <a:rPr lang="en-US" sz="3200" dirty="0" smtClean="0">
                <a:latin typeface="+mn-lt"/>
                <a:cs typeface="Arial" charset="0"/>
              </a:rPr>
              <a:t> Spinal &amp; </a:t>
            </a:r>
            <a:r>
              <a:rPr lang="en-US" sz="3200" dirty="0" err="1" smtClean="0">
                <a:latin typeface="+mn-lt"/>
                <a:cs typeface="Arial" charset="0"/>
              </a:rPr>
              <a:t>Cortico</a:t>
            </a:r>
            <a:r>
              <a:rPr lang="en-US" sz="3200" dirty="0" smtClean="0">
                <a:latin typeface="+mn-lt"/>
                <a:cs typeface="Arial" charset="0"/>
              </a:rPr>
              <a:t> </a:t>
            </a:r>
            <a:r>
              <a:rPr lang="en-US" sz="3200" dirty="0" err="1" smtClean="0">
                <a:latin typeface="+mn-lt"/>
                <a:cs typeface="Arial" charset="0"/>
              </a:rPr>
              <a:t>Rubrospinal</a:t>
            </a:r>
            <a:r>
              <a:rPr lang="en-US" sz="3200" dirty="0" smtClean="0">
                <a:latin typeface="+mn-lt"/>
                <a:cs typeface="Arial" charset="0"/>
              </a:rPr>
              <a:t>)</a:t>
            </a:r>
          </a:p>
        </p:txBody>
      </p:sp>
      <p:pic>
        <p:nvPicPr>
          <p:cNvPr id="5" name="Picture 2"/>
          <p:cNvPicPr>
            <a:picLocks noGrp="1" noChangeAspect="1" noChangeArrowheads="1"/>
          </p:cNvPicPr>
          <p:nvPr>
            <p:ph idx="1"/>
          </p:nvPr>
        </p:nvPicPr>
        <p:blipFill>
          <a:blip r:embed="rId4"/>
          <a:srcRect/>
          <a:stretch>
            <a:fillRect/>
          </a:stretch>
        </p:blipFill>
        <p:spPr bwMode="auto">
          <a:xfrm>
            <a:off x="1524380" y="1539367"/>
            <a:ext cx="6095239" cy="45714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mn-lt"/>
                <a:cs typeface="Arial" charset="0"/>
              </a:rPr>
              <a:t>Traktus</a:t>
            </a:r>
            <a:r>
              <a:rPr lang="en-US" sz="3200" dirty="0" smtClean="0">
                <a:latin typeface="+mn-lt"/>
                <a:cs typeface="Arial" charset="0"/>
              </a:rPr>
              <a:t> </a:t>
            </a:r>
            <a:r>
              <a:rPr lang="en-US" sz="3200" dirty="0" err="1" smtClean="0">
                <a:latin typeface="+mn-lt"/>
                <a:cs typeface="Arial" charset="0"/>
              </a:rPr>
              <a:t>Cerebro</a:t>
            </a:r>
            <a:r>
              <a:rPr lang="en-US" sz="3200" dirty="0" smtClean="0">
                <a:latin typeface="+mn-lt"/>
                <a:cs typeface="Arial" charset="0"/>
              </a:rPr>
              <a:t> Spinal</a:t>
            </a:r>
          </a:p>
        </p:txBody>
      </p:sp>
      <p:pic>
        <p:nvPicPr>
          <p:cNvPr id="5" name="Picture 2"/>
          <p:cNvPicPr>
            <a:picLocks noGrp="1" noChangeAspect="1" noChangeArrowheads="1"/>
          </p:cNvPicPr>
          <p:nvPr>
            <p:ph idx="1"/>
          </p:nvPr>
        </p:nvPicPr>
        <p:blipFill>
          <a:blip r:embed="rId4"/>
          <a:srcRect/>
          <a:stretch>
            <a:fillRect/>
          </a:stretch>
        </p:blipFill>
        <p:spPr bwMode="auto">
          <a:xfrm>
            <a:off x="1600200" y="1524000"/>
            <a:ext cx="6114286" cy="4590477"/>
          </a:xfrm>
          <a:prstGeom prst="rect">
            <a:avLst/>
          </a:prstGeom>
          <a:noFill/>
          <a:ln w="9525">
            <a:noFill/>
            <a:miter lim="800000"/>
            <a:headEnd/>
            <a:tailEnd/>
          </a:ln>
        </p:spPr>
      </p:pic>
      <p:sp>
        <p:nvSpPr>
          <p:cNvPr id="6" name="Rectangle 5"/>
          <p:cNvSpPr/>
          <p:nvPr/>
        </p:nvSpPr>
        <p:spPr>
          <a:xfrm>
            <a:off x="1676400" y="1600200"/>
            <a:ext cx="2133599" cy="923330"/>
          </a:xfrm>
          <a:prstGeom prst="rect">
            <a:avLst/>
          </a:prstGeom>
        </p:spPr>
        <p:txBody>
          <a:bodyPr wrap="square">
            <a:spAutoFit/>
          </a:bodyPr>
          <a:lstStyle/>
          <a:p>
            <a:pPr>
              <a:spcBef>
                <a:spcPct val="50000"/>
              </a:spcBef>
            </a:pPr>
            <a:r>
              <a:rPr lang="en-US" dirty="0" smtClean="0"/>
              <a:t>Another view of the cerebrospinal track</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2800" b="1" dirty="0" err="1" smtClean="0"/>
              <a:t>Sensorimotor</a:t>
            </a:r>
            <a:r>
              <a:rPr lang="en-US" sz="2800" b="1" dirty="0" smtClean="0"/>
              <a:t> Disorder:  </a:t>
            </a:r>
            <a:r>
              <a:rPr lang="en-US" sz="2800" b="1" dirty="0" err="1" smtClean="0"/>
              <a:t>Apraxia</a:t>
            </a:r>
            <a:r>
              <a:rPr lang="en-US" sz="2800" b="1" dirty="0" smtClean="0"/>
              <a:t>* or Dyspraxia**</a:t>
            </a:r>
            <a:r>
              <a:rPr lang="en-US" sz="3200" dirty="0" smtClean="0"/>
              <a:t/>
            </a:r>
            <a:br>
              <a:rPr lang="en-US" sz="3200" dirty="0" smtClean="0"/>
            </a:br>
            <a:r>
              <a:rPr lang="en-US" sz="1800" dirty="0" smtClean="0"/>
              <a:t>(a deficit* or impairment** in performing skilled voluntary movements; when this occurs in children is falls under the category of “developmental dyspraxia”)</a:t>
            </a:r>
            <a:endParaRPr lang="en-US" sz="1800" dirty="0" smtClean="0">
              <a:latin typeface="Arial" charset="0"/>
              <a:cs typeface="Arial" charset="0"/>
            </a:endParaRPr>
          </a:p>
        </p:txBody>
      </p:sp>
      <p:sp>
        <p:nvSpPr>
          <p:cNvPr id="17412" name="Content Placeholder 5"/>
          <p:cNvSpPr>
            <a:spLocks noGrp="1"/>
          </p:cNvSpPr>
          <p:nvPr>
            <p:ph idx="1"/>
          </p:nvPr>
        </p:nvSpPr>
        <p:spPr>
          <a:xfrm>
            <a:off x="457200" y="1524000"/>
            <a:ext cx="8229600" cy="4602163"/>
          </a:xfrm>
        </p:spPr>
        <p:txBody>
          <a:bodyPr/>
          <a:lstStyle/>
          <a:p>
            <a:pPr eaLnBrk="1" hangingPunct="1"/>
            <a:r>
              <a:rPr lang="en-US" b="1" dirty="0" err="1" smtClean="0"/>
              <a:t>Ideomotor</a:t>
            </a:r>
            <a:r>
              <a:rPr lang="en-US" b="1" dirty="0" smtClean="0"/>
              <a:t> </a:t>
            </a:r>
            <a:r>
              <a:rPr lang="en-US" b="1" dirty="0" err="1" smtClean="0"/>
              <a:t>Apraxia</a:t>
            </a:r>
            <a:r>
              <a:rPr lang="en-US" b="1" dirty="0" smtClean="0"/>
              <a:t> or Dyspraxia </a:t>
            </a:r>
            <a:r>
              <a:rPr lang="en-US" dirty="0" smtClean="0"/>
              <a:t>:  a problem in the execution or imitation of simple gestures (e.g., wave goodbye, salute, using hammer).  The problem occurs in converting a command to a behavior.  Etiology is left hemisphere and often involves language areas as well (note: limited gesturing is present in children in the Autism Spectrum).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4000" dirty="0" smtClean="0">
                <a:cs typeface="Arial" charset="0"/>
              </a:rPr>
              <a:t>Dyspraxia</a:t>
            </a:r>
            <a:endParaRPr lang="en-US" sz="4000" dirty="0" smtClean="0">
              <a:latin typeface="Arial" charset="0"/>
              <a:cs typeface="Arial" charset="0"/>
            </a:endParaRPr>
          </a:p>
        </p:txBody>
      </p:sp>
      <p:sp>
        <p:nvSpPr>
          <p:cNvPr id="17412" name="Content Placeholder 5"/>
          <p:cNvSpPr>
            <a:spLocks noGrp="1"/>
          </p:cNvSpPr>
          <p:nvPr>
            <p:ph idx="1"/>
          </p:nvPr>
        </p:nvSpPr>
        <p:spPr>
          <a:xfrm>
            <a:off x="457200" y="1371600"/>
            <a:ext cx="8229600" cy="4754563"/>
          </a:xfrm>
        </p:spPr>
        <p:txBody>
          <a:bodyPr/>
          <a:lstStyle/>
          <a:p>
            <a:pPr eaLnBrk="1" hangingPunct="1">
              <a:lnSpc>
                <a:spcPct val="90000"/>
              </a:lnSpc>
            </a:pPr>
            <a:r>
              <a:rPr lang="en-US" sz="2400" b="1" dirty="0" smtClean="0"/>
              <a:t>Constructional Dyspraxia:</a:t>
            </a:r>
            <a:r>
              <a:rPr lang="en-US" sz="2400" dirty="0" smtClean="0"/>
              <a:t>  A reduced ability to construct a complex object (e.g., Block Design).  Sensory  (</a:t>
            </a:r>
            <a:r>
              <a:rPr lang="en-US" sz="2400" dirty="0" err="1" smtClean="0"/>
              <a:t>visuospatial</a:t>
            </a:r>
            <a:r>
              <a:rPr lang="en-US" sz="2400" dirty="0" smtClean="0"/>
              <a:t>) and movements are intact but the linkage between the sensory and the motor response is disrupted.  In other words the “</a:t>
            </a:r>
            <a:r>
              <a:rPr lang="en-US" sz="2400" dirty="0" err="1" smtClean="0"/>
              <a:t>sensorimotor</a:t>
            </a:r>
            <a:r>
              <a:rPr lang="en-US" sz="2400" dirty="0" smtClean="0"/>
              <a:t>” linkage is impaired.</a:t>
            </a:r>
          </a:p>
          <a:p>
            <a:pPr eaLnBrk="1" hangingPunct="1">
              <a:lnSpc>
                <a:spcPct val="90000"/>
              </a:lnSpc>
            </a:pPr>
            <a:r>
              <a:rPr lang="en-US" sz="2400" b="1" dirty="0" smtClean="0"/>
              <a:t>Oral or Verbal Dyspraxia:  </a:t>
            </a:r>
            <a:r>
              <a:rPr lang="en-US" sz="2400" dirty="0" smtClean="0"/>
              <a:t>A reduced ability to voluntarily control single or sequenced silent movements of the lips, tongue or soft palate. Speech is limited and may be difficult for people to understand. A </a:t>
            </a:r>
            <a:r>
              <a:rPr lang="en-US" sz="2400" dirty="0" err="1" smtClean="0"/>
              <a:t>dyspraxic</a:t>
            </a:r>
            <a:r>
              <a:rPr lang="en-US" sz="2400" dirty="0" smtClean="0"/>
              <a:t> child may have difficulty saying single speech sounds, imitating strings of different sounds and sequencing sounds together to form words. Poor intelligibility is often due to a child’s limited range of speech sounds and omission or substitution of sounds. These difficulties may also mean that the child may not be able to use the correct grammatical endings for words. </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r>
              <a:rPr lang="en-US" sz="2800" dirty="0" err="1" smtClean="0">
                <a:latin typeface="Arial" charset="0"/>
                <a:cs typeface="Arial" charset="0"/>
              </a:rPr>
              <a:t>Mahasiswa</a:t>
            </a:r>
            <a:r>
              <a:rPr lang="en-US" sz="2800" dirty="0" smtClean="0">
                <a:latin typeface="Arial" charset="0"/>
                <a:cs typeface="Arial" charset="0"/>
              </a:rPr>
              <a:t> </a:t>
            </a:r>
            <a:r>
              <a:rPr lang="en-US" sz="2800" dirty="0" err="1" smtClean="0">
                <a:latin typeface="Arial" charset="0"/>
                <a:cs typeface="Arial" charset="0"/>
              </a:rPr>
              <a:t>mampu</a:t>
            </a:r>
            <a:r>
              <a:rPr lang="en-US" sz="2800" dirty="0" smtClean="0">
                <a:latin typeface="Arial" charset="0"/>
                <a:cs typeface="Arial" charset="0"/>
              </a:rPr>
              <a:t> </a:t>
            </a:r>
            <a:r>
              <a:rPr lang="en-US" sz="2800" dirty="0" err="1" smtClean="0">
                <a:latin typeface="Arial" charset="0"/>
                <a:cs typeface="Arial" charset="0"/>
              </a:rPr>
              <a:t>memahami</a:t>
            </a:r>
            <a:r>
              <a:rPr lang="en-US" sz="2800" dirty="0" smtClean="0">
                <a:latin typeface="Arial" charset="0"/>
                <a:cs typeface="Arial" charset="0"/>
              </a:rPr>
              <a:t> </a:t>
            </a:r>
            <a:r>
              <a:rPr lang="en-US" sz="2800" dirty="0" err="1" smtClean="0">
                <a:latin typeface="Arial" charset="0"/>
                <a:cs typeface="Arial" charset="0"/>
              </a:rPr>
              <a:t>konsep</a:t>
            </a:r>
            <a:r>
              <a:rPr lang="en-US" sz="2800" dirty="0" smtClean="0">
                <a:latin typeface="Arial" charset="0"/>
                <a:cs typeface="Arial" charset="0"/>
              </a:rPr>
              <a:t> </a:t>
            </a:r>
            <a:r>
              <a:rPr lang="en-US" sz="2800" dirty="0" err="1" smtClean="0">
                <a:latin typeface="Arial" charset="0"/>
                <a:cs typeface="Arial" charset="0"/>
              </a:rPr>
              <a:t>dasar</a:t>
            </a:r>
            <a:r>
              <a:rPr lang="en-US" sz="2800" dirty="0" smtClean="0">
                <a:latin typeface="Arial" charset="0"/>
                <a:cs typeface="Arial" charset="0"/>
              </a:rPr>
              <a:t> </a:t>
            </a:r>
            <a:r>
              <a:rPr lang="en-US" sz="2800" dirty="0" err="1" smtClean="0">
                <a:latin typeface="Arial" charset="0"/>
                <a:cs typeface="Arial" charset="0"/>
              </a:rPr>
              <a:t>keilmuan</a:t>
            </a:r>
            <a:r>
              <a:rPr lang="en-US" sz="2800" dirty="0" smtClean="0">
                <a:latin typeface="Arial" charset="0"/>
                <a:cs typeface="Arial" charset="0"/>
              </a:rPr>
              <a:t> </a:t>
            </a:r>
            <a:r>
              <a:rPr lang="en-US" sz="2800" dirty="0" err="1" smtClean="0">
                <a:latin typeface="Arial" charset="0"/>
                <a:cs typeface="Arial" charset="0"/>
              </a:rPr>
              <a:t>bidang</a:t>
            </a:r>
            <a:r>
              <a:rPr lang="en-US" sz="2800" dirty="0" smtClean="0">
                <a:latin typeface="Arial" charset="0"/>
                <a:cs typeface="Arial" charset="0"/>
              </a:rPr>
              <a:t> </a:t>
            </a:r>
            <a:r>
              <a:rPr lang="en-US" sz="2800" dirty="0" err="1" smtClean="0">
                <a:latin typeface="Arial" charset="0"/>
                <a:cs typeface="Arial" charset="0"/>
              </a:rPr>
              <a:t>Neurosains</a:t>
            </a:r>
            <a:r>
              <a:rPr lang="en-US" sz="2800" dirty="0" smtClean="0">
                <a:latin typeface="Arial" charset="0"/>
                <a:cs typeface="Arial" charset="0"/>
              </a:rPr>
              <a:t> </a:t>
            </a:r>
            <a:r>
              <a:rPr lang="en-US" sz="2800" dirty="0" err="1" smtClean="0">
                <a:latin typeface="Arial" charset="0"/>
                <a:cs typeface="Arial" charset="0"/>
              </a:rPr>
              <a:t>dalam</a:t>
            </a:r>
            <a:endParaRPr lang="en-US" sz="2800" dirty="0" smtClean="0">
              <a:latin typeface="Arial" charset="0"/>
              <a:cs typeface="Arial" charset="0"/>
            </a:endParaRPr>
          </a:p>
          <a:p>
            <a:pPr indent="4763">
              <a:buFont typeface="+mj-lt"/>
              <a:buAutoNum type="arabicPeriod"/>
            </a:pPr>
            <a:r>
              <a:rPr lang="en-US" sz="2800" dirty="0" smtClean="0">
                <a:latin typeface="Arial" charset="0"/>
                <a:cs typeface="Arial" charset="0"/>
              </a:rPr>
              <a:t>  </a:t>
            </a:r>
            <a:r>
              <a:rPr lang="en-US" sz="2800" dirty="0" err="1" smtClean="0">
                <a:latin typeface="Arial" charset="0"/>
                <a:cs typeface="Arial" charset="0"/>
              </a:rPr>
              <a:t>Penerapannya</a:t>
            </a:r>
            <a:r>
              <a:rPr lang="en-US" sz="2800" dirty="0" smtClean="0">
                <a:latin typeface="Arial" charset="0"/>
                <a:cs typeface="Arial" charset="0"/>
              </a:rPr>
              <a:t> </a:t>
            </a:r>
            <a:r>
              <a:rPr lang="en-US" sz="2800" dirty="0" smtClean="0">
                <a:latin typeface="Arial" charset="0"/>
                <a:cs typeface="Arial" charset="0"/>
                <a:sym typeface="Wingdings" pitchFamily="2" charset="2"/>
              </a:rPr>
              <a:t></a:t>
            </a:r>
            <a:r>
              <a:rPr lang="en-US" sz="2800" dirty="0" smtClean="0">
                <a:latin typeface="Arial" charset="0"/>
                <a:cs typeface="Arial" charset="0"/>
              </a:rPr>
              <a:t> </a:t>
            </a:r>
            <a:r>
              <a:rPr lang="en-US" sz="2800" dirty="0" err="1" smtClean="0">
                <a:latin typeface="Arial" charset="0"/>
                <a:cs typeface="Arial" charset="0"/>
              </a:rPr>
              <a:t>teori</a:t>
            </a:r>
            <a:r>
              <a:rPr lang="en-US" sz="2800" dirty="0" smtClean="0">
                <a:latin typeface="Arial" charset="0"/>
                <a:cs typeface="Arial" charset="0"/>
              </a:rPr>
              <a:t> </a:t>
            </a:r>
            <a:r>
              <a:rPr lang="en-US" sz="2800" dirty="0" err="1" smtClean="0">
                <a:latin typeface="Arial" charset="0"/>
                <a:cs typeface="Arial" charset="0"/>
              </a:rPr>
              <a:t>bidang</a:t>
            </a:r>
            <a:r>
              <a:rPr lang="en-US" sz="2800" dirty="0" smtClean="0">
                <a:latin typeface="Arial" charset="0"/>
                <a:cs typeface="Arial" charset="0"/>
              </a:rPr>
              <a:t> </a:t>
            </a:r>
            <a:r>
              <a:rPr lang="en-US" sz="2800" dirty="0" err="1" smtClean="0">
                <a:latin typeface="Arial" charset="0"/>
                <a:cs typeface="Arial" charset="0"/>
              </a:rPr>
              <a:t>fisioterapi</a:t>
            </a:r>
            <a:endParaRPr lang="en-US" sz="2800" dirty="0" smtClean="0">
              <a:latin typeface="Arial" charset="0"/>
              <a:cs typeface="Arial" charset="0"/>
            </a:endParaRPr>
          </a:p>
          <a:p>
            <a:pPr marL="862012" indent="-514350">
              <a:buFont typeface="+mj-lt"/>
              <a:buAutoNum type="arabicPeriod"/>
            </a:pPr>
            <a:r>
              <a:rPr lang="en-US" sz="2800" dirty="0" err="1" smtClean="0">
                <a:latin typeface="Arial" charset="0"/>
                <a:cs typeface="Arial" charset="0"/>
              </a:rPr>
              <a:t>Implementasinya</a:t>
            </a:r>
            <a:r>
              <a:rPr lang="en-US" sz="2800" dirty="0" smtClean="0">
                <a:latin typeface="Arial" charset="0"/>
                <a:cs typeface="Arial" charset="0"/>
              </a:rPr>
              <a:t> </a:t>
            </a:r>
            <a:r>
              <a:rPr lang="en-US" sz="2800" dirty="0" smtClean="0">
                <a:latin typeface="Arial" charset="0"/>
                <a:cs typeface="Arial" charset="0"/>
                <a:sym typeface="Wingdings" pitchFamily="2" charset="2"/>
              </a:rPr>
              <a:t></a:t>
            </a:r>
            <a:r>
              <a:rPr lang="en-US" sz="2800" dirty="0" smtClean="0">
                <a:latin typeface="Arial" charset="0"/>
                <a:cs typeface="Arial" charset="0"/>
              </a:rPr>
              <a:t> </a:t>
            </a:r>
            <a:r>
              <a:rPr lang="en-US" sz="2800" dirty="0" err="1" smtClean="0">
                <a:latin typeface="Arial" charset="0"/>
                <a:cs typeface="Arial" charset="0"/>
              </a:rPr>
              <a:t>praktik</a:t>
            </a:r>
            <a:r>
              <a:rPr lang="en-US" sz="2800" dirty="0" smtClean="0">
                <a:latin typeface="Arial" charset="0"/>
                <a:cs typeface="Arial" charset="0"/>
              </a:rPr>
              <a:t> </a:t>
            </a:r>
            <a:r>
              <a:rPr lang="en-US" sz="2800" dirty="0" err="1" smtClean="0">
                <a:latin typeface="Arial" charset="0"/>
                <a:cs typeface="Arial" charset="0"/>
              </a:rPr>
              <a:t>kasus</a:t>
            </a:r>
            <a:r>
              <a:rPr lang="en-US" sz="2800" dirty="0" smtClean="0">
                <a:latin typeface="Arial" charset="0"/>
                <a:cs typeface="Arial" charset="0"/>
              </a:rPr>
              <a:t> </a:t>
            </a:r>
            <a:r>
              <a:rPr lang="en-US" sz="2800" dirty="0" err="1" smtClean="0">
                <a:latin typeface="Arial" charset="0"/>
                <a:cs typeface="Arial" charset="0"/>
              </a:rPr>
              <a:t>penyakit</a:t>
            </a:r>
            <a:r>
              <a:rPr lang="en-US" sz="2800" dirty="0" smtClean="0">
                <a:latin typeface="Arial" charset="0"/>
                <a:cs typeface="Arial" charset="0"/>
              </a:rPr>
              <a:t> bid. </a:t>
            </a:r>
            <a:r>
              <a:rPr lang="en-US" sz="2800" dirty="0" err="1" smtClean="0">
                <a:latin typeface="Arial" charset="0"/>
                <a:cs typeface="Arial" charset="0"/>
              </a:rPr>
              <a:t>Fisioterapi</a:t>
            </a:r>
            <a:endParaRPr lang="en-US" sz="2800" dirty="0" smtClean="0">
              <a:latin typeface="Arial" charset="0"/>
              <a:cs typeface="Arial" charset="0"/>
            </a:endParaRPr>
          </a:p>
          <a:p>
            <a:pPr marL="862012" indent="-514350">
              <a:buFont typeface="+mj-lt"/>
              <a:buAutoNum type="arabicPeriod"/>
            </a:pPr>
            <a:r>
              <a:rPr lang="en-US" sz="2800" dirty="0" err="1" smtClean="0">
                <a:latin typeface="Arial" charset="0"/>
                <a:cs typeface="Arial" charset="0"/>
              </a:rPr>
              <a:t>Aplikasi</a:t>
            </a:r>
            <a:r>
              <a:rPr lang="en-US" sz="2800" dirty="0" smtClean="0">
                <a:latin typeface="Arial" charset="0"/>
                <a:cs typeface="Arial" charset="0"/>
              </a:rPr>
              <a:t> </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pemecahan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masalah</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penyakit</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pasien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bidang</a:t>
            </a:r>
            <a:r>
              <a:rPr lang="en-US" sz="2800" dirty="0" smtClean="0">
                <a:latin typeface="Arial" charset="0"/>
                <a:cs typeface="Arial" charset="0"/>
                <a:sym typeface="Wingdings" pitchFamily="2" charset="2"/>
              </a:rPr>
              <a:t> Ft.</a:t>
            </a:r>
            <a:r>
              <a:rPr lang="id-ID" sz="2800" b="1" dirty="0" smtClean="0"/>
              <a:t> </a:t>
            </a:r>
            <a:endParaRPr lang="en-US" sz="2800" b="1" dirty="0" smtClean="0"/>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4000" dirty="0" smtClean="0">
                <a:latin typeface="+mn-lt"/>
                <a:cs typeface="Arial" charset="0"/>
              </a:rPr>
              <a:t>Dyspraxia</a:t>
            </a:r>
          </a:p>
        </p:txBody>
      </p:sp>
      <p:sp>
        <p:nvSpPr>
          <p:cNvPr id="6" name="Content Placeholder 5"/>
          <p:cNvSpPr>
            <a:spLocks noGrp="1"/>
          </p:cNvSpPr>
          <p:nvPr>
            <p:ph idx="1"/>
          </p:nvPr>
        </p:nvSpPr>
        <p:spPr/>
        <p:txBody>
          <a:bodyPr/>
          <a:lstStyle/>
          <a:p>
            <a:pPr eaLnBrk="1" hangingPunct="1">
              <a:lnSpc>
                <a:spcPct val="90000"/>
              </a:lnSpc>
            </a:pPr>
            <a:r>
              <a:rPr lang="en-US" sz="2800" b="1" dirty="0" smtClean="0"/>
              <a:t>Limb Dyspraxia: </a:t>
            </a:r>
            <a:r>
              <a:rPr lang="en-US" sz="2800" dirty="0" smtClean="0"/>
              <a:t> Also known as a developmental coordination disorder. It is also referred to as "motor planning" deficits, global </a:t>
            </a:r>
            <a:r>
              <a:rPr lang="en-US" sz="2800" dirty="0" err="1" smtClean="0"/>
              <a:t>apraxia</a:t>
            </a:r>
            <a:r>
              <a:rPr lang="en-US" sz="2800" dirty="0" smtClean="0"/>
              <a:t>/dyspraxia, postural praxis or kinesthetic praxis.  The child is unable to imitate postural body/limb positions.  Problems with handwriting fall into this category.</a:t>
            </a:r>
          </a:p>
          <a:p>
            <a:pPr eaLnBrk="1" hangingPunct="1">
              <a:lnSpc>
                <a:spcPct val="90000"/>
              </a:lnSpc>
            </a:pPr>
            <a:r>
              <a:rPr lang="en-US" sz="2800" b="1" dirty="0" smtClean="0"/>
              <a:t>Other </a:t>
            </a:r>
            <a:r>
              <a:rPr lang="en-US" sz="2800" b="1" dirty="0" err="1" smtClean="0"/>
              <a:t>apraxias</a:t>
            </a:r>
            <a:r>
              <a:rPr lang="en-US" sz="2800" dirty="0" smtClean="0"/>
              <a:t> are not often found in children (i.e. gaze </a:t>
            </a:r>
            <a:r>
              <a:rPr lang="en-US" sz="2800" dirty="0" err="1" smtClean="0"/>
              <a:t>apraxia</a:t>
            </a:r>
            <a:r>
              <a:rPr lang="en-US" sz="2800" dirty="0" smtClean="0"/>
              <a:t>, </a:t>
            </a:r>
            <a:r>
              <a:rPr lang="en-US" sz="2800" dirty="0" err="1" smtClean="0"/>
              <a:t>asterognosia</a:t>
            </a:r>
            <a:r>
              <a:rPr lang="en-US" sz="2800" dirty="0" smtClean="0"/>
              <a:t>, dressing </a:t>
            </a:r>
            <a:r>
              <a:rPr lang="en-US" sz="2800" dirty="0" err="1" smtClean="0"/>
              <a:t>apraxia</a:t>
            </a:r>
            <a:r>
              <a:rPr lang="en-US" sz="2800" dirty="0" smtClean="0"/>
              <a:t> (note: this would be more related to “developmental coordination disorder” in children)</a:t>
            </a:r>
          </a:p>
          <a:p>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3600" dirty="0" smtClean="0"/>
              <a:t>Disorders of the Motor System</a:t>
            </a:r>
            <a:endParaRPr lang="en-US" sz="3600" dirty="0" smtClean="0">
              <a:latin typeface="Arial" charset="0"/>
              <a:cs typeface="Arial" charset="0"/>
            </a:endParaRPr>
          </a:p>
        </p:txBody>
      </p:sp>
      <p:sp>
        <p:nvSpPr>
          <p:cNvPr id="6" name="Content Placeholder 5"/>
          <p:cNvSpPr>
            <a:spLocks noGrp="1"/>
          </p:cNvSpPr>
          <p:nvPr>
            <p:ph idx="1"/>
          </p:nvPr>
        </p:nvSpPr>
        <p:spPr/>
        <p:txBody>
          <a:bodyPr/>
          <a:lstStyle/>
          <a:p>
            <a:pPr eaLnBrk="1" hangingPunct="1">
              <a:lnSpc>
                <a:spcPct val="90000"/>
              </a:lnSpc>
            </a:pPr>
            <a:r>
              <a:rPr lang="en-US" sz="2400" b="1" dirty="0" smtClean="0"/>
              <a:t>Cerebral Palsy</a:t>
            </a:r>
            <a:r>
              <a:rPr lang="en-US" sz="2400" dirty="0" smtClean="0"/>
              <a:t>: caused by an injury to the brain before, during, or shortly after birth. Basal ganglia and cerebellum are affected.</a:t>
            </a:r>
          </a:p>
          <a:p>
            <a:pPr eaLnBrk="1" hangingPunct="1">
              <a:lnSpc>
                <a:spcPct val="90000"/>
              </a:lnSpc>
            </a:pPr>
            <a:r>
              <a:rPr lang="en-US" sz="2400" b="1" dirty="0" smtClean="0"/>
              <a:t>Muscular Dystrophy</a:t>
            </a:r>
            <a:r>
              <a:rPr lang="en-US" sz="2400" dirty="0" smtClean="0"/>
              <a:t>: Progressive muscle wasting, weakness, and loss of function.  In </a:t>
            </a:r>
            <a:r>
              <a:rPr lang="en-US" sz="2400" dirty="0" err="1" smtClean="0"/>
              <a:t>Duchenne's</a:t>
            </a:r>
            <a:r>
              <a:rPr lang="en-US" sz="2400" dirty="0" smtClean="0"/>
              <a:t> MD, delayed development of basic muscle skills and coordination in children. Common signs include poor balance with frequent falls, walking difficulty with waddling gait and calf pain, and limited range of movement</a:t>
            </a:r>
          </a:p>
          <a:p>
            <a:pPr eaLnBrk="1" hangingPunct="1">
              <a:lnSpc>
                <a:spcPct val="90000"/>
              </a:lnSpc>
            </a:pPr>
            <a:r>
              <a:rPr lang="en-US" sz="2400" b="1" dirty="0" err="1" smtClean="0"/>
              <a:t>Tourette’s</a:t>
            </a:r>
            <a:r>
              <a:rPr lang="en-US" sz="2400" b="1" dirty="0" smtClean="0"/>
              <a:t> Disorder:  </a:t>
            </a:r>
            <a:r>
              <a:rPr lang="en-US" sz="2400" dirty="0" smtClean="0"/>
              <a:t>a motor </a:t>
            </a:r>
            <a:r>
              <a:rPr lang="en-US" sz="2400" dirty="0" err="1" smtClean="0"/>
              <a:t>dysregulation</a:t>
            </a:r>
            <a:r>
              <a:rPr lang="en-US" sz="2400" dirty="0" smtClean="0"/>
              <a:t> involving executive functions of the frontal lobe, striatum and primary motor cortex.</a:t>
            </a:r>
            <a:endParaRPr lang="en-US" sz="2400" b="1"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Sensorimotor System</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817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1008" y="137274"/>
            <a:ext cx="9122992" cy="6568325"/>
          </a:xfrm>
          <a:prstGeom prst="rect">
            <a:avLst/>
          </a:prstGeom>
        </p:spPr>
      </p:pic>
    </p:spTree>
    <p:extLst>
      <p:ext uri="{BB962C8B-B14F-4D97-AF65-F5344CB8AC3E}">
        <p14:creationId xmlns:p14="http://schemas.microsoft.com/office/powerpoint/2010/main" val="420179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04800" y="-17683"/>
            <a:ext cx="8512506" cy="6875683"/>
          </a:xfrm>
          <a:prstGeom prst="rect">
            <a:avLst/>
          </a:prstGeom>
        </p:spPr>
      </p:pic>
    </p:spTree>
    <p:extLst>
      <p:ext uri="{BB962C8B-B14F-4D97-AF65-F5344CB8AC3E}">
        <p14:creationId xmlns:p14="http://schemas.microsoft.com/office/powerpoint/2010/main" val="342045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3132" y="0"/>
            <a:ext cx="6877740" cy="6858000"/>
          </a:xfrm>
          <a:prstGeom prst="rect">
            <a:avLst/>
          </a:prstGeom>
        </p:spPr>
      </p:pic>
    </p:spTree>
    <p:extLst>
      <p:ext uri="{BB962C8B-B14F-4D97-AF65-F5344CB8AC3E}">
        <p14:creationId xmlns:p14="http://schemas.microsoft.com/office/powerpoint/2010/main" val="327920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09599" y="50133"/>
            <a:ext cx="7983589" cy="6807867"/>
          </a:xfrm>
          <a:prstGeom prst="rect">
            <a:avLst/>
          </a:prstGeom>
        </p:spPr>
      </p:pic>
    </p:spTree>
    <p:extLst>
      <p:ext uri="{BB962C8B-B14F-4D97-AF65-F5344CB8AC3E}">
        <p14:creationId xmlns:p14="http://schemas.microsoft.com/office/powerpoint/2010/main" val="67458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3000" y="5416"/>
            <a:ext cx="6863426" cy="6852583"/>
          </a:xfrm>
          <a:prstGeom prst="rect">
            <a:avLst/>
          </a:prstGeom>
        </p:spPr>
      </p:pic>
    </p:spTree>
    <p:extLst>
      <p:ext uri="{BB962C8B-B14F-4D97-AF65-F5344CB8AC3E}">
        <p14:creationId xmlns:p14="http://schemas.microsoft.com/office/powerpoint/2010/main" val="3883241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240171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90600" y="83500"/>
            <a:ext cx="7238999" cy="6762180"/>
          </a:xfrm>
          <a:prstGeom prst="rect">
            <a:avLst/>
          </a:prstGeom>
        </p:spPr>
      </p:pic>
    </p:spTree>
    <p:extLst>
      <p:ext uri="{BB962C8B-B14F-4D97-AF65-F5344CB8AC3E}">
        <p14:creationId xmlns:p14="http://schemas.microsoft.com/office/powerpoint/2010/main" val="88551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5" name="Title 4"/>
          <p:cNvSpPr>
            <a:spLocks noGrp="1"/>
          </p:cNvSpPr>
          <p:nvPr>
            <p:ph type="title"/>
          </p:nvPr>
        </p:nvSpPr>
        <p:spPr/>
        <p:txBody>
          <a:bodyPr/>
          <a:lstStyle/>
          <a:p>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en-US" sz="7200" dirty="0" err="1" smtClean="0"/>
              <a:t>Sensorimotor</a:t>
            </a:r>
            <a:r>
              <a:rPr lang="en-US" sz="7200" dirty="0" smtClean="0"/>
              <a:t> System</a:t>
            </a:r>
            <a:endParaRPr lang="id-ID" sz="7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http://classes.midlandstech.edu/carterp/Courses/bio210/chap11/Slide2.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62000" y="38527"/>
            <a:ext cx="7696200" cy="6848753"/>
          </a:xfrm>
          <a:prstGeom prst="rect">
            <a:avLst/>
          </a:prstGeom>
        </p:spPr>
      </p:pic>
    </p:spTree>
    <p:extLst>
      <p:ext uri="{BB962C8B-B14F-4D97-AF65-F5344CB8AC3E}">
        <p14:creationId xmlns:p14="http://schemas.microsoft.com/office/powerpoint/2010/main" val="96038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5000" y="-28863"/>
            <a:ext cx="5334000" cy="6915727"/>
          </a:xfrm>
          <a:prstGeom prst="rect">
            <a:avLst/>
          </a:prstGeom>
        </p:spPr>
      </p:pic>
    </p:spTree>
    <p:extLst>
      <p:ext uri="{BB962C8B-B14F-4D97-AF65-F5344CB8AC3E}">
        <p14:creationId xmlns:p14="http://schemas.microsoft.com/office/powerpoint/2010/main" val="2696545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95600" y="27609"/>
            <a:ext cx="3352800" cy="6802783"/>
          </a:xfrm>
          <a:prstGeom prst="rect">
            <a:avLst/>
          </a:prstGeom>
        </p:spPr>
      </p:pic>
    </p:spTree>
    <p:extLst>
      <p:ext uri="{BB962C8B-B14F-4D97-AF65-F5344CB8AC3E}">
        <p14:creationId xmlns:p14="http://schemas.microsoft.com/office/powerpoint/2010/main" val="3716812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6482" y="76200"/>
            <a:ext cx="8769570" cy="6781800"/>
          </a:xfrm>
          <a:prstGeom prst="rect">
            <a:avLst/>
          </a:prstGeom>
        </p:spPr>
      </p:pic>
    </p:spTree>
    <p:extLst>
      <p:ext uri="{BB962C8B-B14F-4D97-AF65-F5344CB8AC3E}">
        <p14:creationId xmlns:p14="http://schemas.microsoft.com/office/powerpoint/2010/main" val="2879219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8" name="Title 7"/>
          <p:cNvSpPr>
            <a:spLocks noGrp="1"/>
          </p:cNvSpPr>
          <p:nvPr>
            <p:ph type="ctrTitle"/>
          </p:nvPr>
        </p:nvSpPr>
        <p:spPr/>
        <p:txBody>
          <a:bodyPr/>
          <a:lstStyle/>
          <a:p>
            <a:r>
              <a:rPr lang="en-US" dirty="0" smtClean="0"/>
              <a:t/>
            </a:r>
            <a:br>
              <a:rPr lang="en-US" dirty="0" smtClean="0"/>
            </a:br>
            <a:r>
              <a:rPr lang="en-US" dirty="0" smtClean="0"/>
              <a:t/>
            </a:r>
            <a:br>
              <a:rPr lang="en-US" dirty="0" smtClean="0"/>
            </a:br>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&amp;</a:t>
            </a:r>
            <a:endParaRPr lang="en-US" dirty="0"/>
          </a:p>
        </p:txBody>
      </p:sp>
      <p:sp>
        <p:nvSpPr>
          <p:cNvPr id="9" name="Subtitle 8"/>
          <p:cNvSpPr>
            <a:spLocks noGrp="1"/>
          </p:cNvSpPr>
          <p:nvPr>
            <p:ph type="subTitle" idx="1"/>
          </p:nvPr>
        </p:nvSpPr>
        <p:spPr/>
        <p:txBody>
          <a:bodyPr/>
          <a:lstStyle/>
          <a:p>
            <a: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SELAMAT BELAJAR</a:t>
            </a:r>
            <a:endParaRPr lang="en-U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0" name="Rectangle 9"/>
          <p:cNvSpPr/>
          <p:nvPr/>
        </p:nvSpPr>
        <p:spPr>
          <a:xfrm>
            <a:off x="2057400" y="2209800"/>
            <a:ext cx="5160323"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TERIMA KASIH</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1" name="Rectangle 10"/>
          <p:cNvSpPr/>
          <p:nvPr/>
        </p:nvSpPr>
        <p:spPr>
          <a:xfrm>
            <a:off x="4229598"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p:txBody>
          <a:bodyPr/>
          <a:lstStyle/>
          <a:p>
            <a:pPr>
              <a:spcBef>
                <a:spcPct val="50000"/>
              </a:spcBef>
            </a:pPr>
            <a:r>
              <a:rPr lang="en-US" dirty="0" smtClean="0"/>
              <a:t>Principles</a:t>
            </a:r>
            <a:endParaRPr lang="en-US" dirty="0" smtClean="0">
              <a:latin typeface="Arial" charset="0"/>
              <a:cs typeface="Arial" charset="0"/>
            </a:endParaRPr>
          </a:p>
        </p:txBody>
      </p:sp>
      <p:sp>
        <p:nvSpPr>
          <p:cNvPr id="5" name="Content Placeholder 4"/>
          <p:cNvSpPr>
            <a:spLocks noGrp="1"/>
          </p:cNvSpPr>
          <p:nvPr>
            <p:ph sz="half" idx="1"/>
          </p:nvPr>
        </p:nvSpPr>
        <p:spPr/>
        <p:txBody>
          <a:bodyPr/>
          <a:lstStyle/>
          <a:p>
            <a:pPr algn="ctr" eaLnBrk="1" hangingPunct="1">
              <a:buFontTx/>
              <a:buNone/>
            </a:pPr>
            <a:r>
              <a:rPr lang="en-US" sz="2000" dirty="0" smtClean="0"/>
              <a:t>Sensory</a:t>
            </a:r>
          </a:p>
          <a:p>
            <a:pPr eaLnBrk="1" hangingPunct="1"/>
            <a:r>
              <a:rPr lang="en-US" sz="2000" dirty="0" smtClean="0"/>
              <a:t>Input to primary </a:t>
            </a:r>
            <a:r>
              <a:rPr lang="en-US" sz="2000" dirty="0" err="1" smtClean="0"/>
              <a:t>somatosensory</a:t>
            </a:r>
            <a:r>
              <a:rPr lang="en-US" sz="2000" dirty="0" smtClean="0"/>
              <a:t> area via dorsal root</a:t>
            </a:r>
          </a:p>
          <a:p>
            <a:pPr eaLnBrk="1" hangingPunct="1"/>
            <a:r>
              <a:rPr lang="en-US" sz="2000" dirty="0" smtClean="0"/>
              <a:t>Two main pathways:</a:t>
            </a:r>
          </a:p>
          <a:p>
            <a:pPr eaLnBrk="1" hangingPunct="1">
              <a:buFontTx/>
              <a:buNone/>
            </a:pPr>
            <a:r>
              <a:rPr lang="en-US" sz="2000" dirty="0" smtClean="0"/>
              <a:t>	1. Dorsal </a:t>
            </a:r>
            <a:r>
              <a:rPr lang="en-US" sz="2000" dirty="0" err="1" smtClean="0"/>
              <a:t>spinothalamic</a:t>
            </a:r>
            <a:r>
              <a:rPr lang="en-US" sz="2000" dirty="0" smtClean="0"/>
              <a:t> tract for </a:t>
            </a:r>
            <a:r>
              <a:rPr lang="en-US" sz="2000" dirty="0" err="1" smtClean="0"/>
              <a:t>proprioception</a:t>
            </a:r>
            <a:r>
              <a:rPr lang="en-US" sz="2000" dirty="0" smtClean="0"/>
              <a:t> (body awareness and position in space) and </a:t>
            </a:r>
            <a:r>
              <a:rPr lang="en-US" sz="2000" dirty="0" err="1" smtClean="0"/>
              <a:t>hapsis</a:t>
            </a:r>
            <a:r>
              <a:rPr lang="en-US" sz="2000" dirty="0" smtClean="0"/>
              <a:t> (sensation of fine touch and pressure) – crosses in medulla</a:t>
            </a:r>
          </a:p>
          <a:p>
            <a:pPr eaLnBrk="1" hangingPunct="1">
              <a:buFontTx/>
              <a:buNone/>
            </a:pPr>
            <a:r>
              <a:rPr lang="en-US" sz="2000" dirty="0" smtClean="0"/>
              <a:t>     2. Ventral </a:t>
            </a:r>
            <a:r>
              <a:rPr lang="en-US" sz="2000" dirty="0" err="1" smtClean="0"/>
              <a:t>spinothalamic</a:t>
            </a:r>
            <a:r>
              <a:rPr lang="en-US" sz="2000" dirty="0" smtClean="0"/>
              <a:t> tract for </a:t>
            </a:r>
            <a:r>
              <a:rPr lang="en-US" sz="2000" dirty="0" err="1" smtClean="0"/>
              <a:t>nocioceptive</a:t>
            </a:r>
            <a:r>
              <a:rPr lang="en-US" sz="2000" dirty="0" smtClean="0"/>
              <a:t> information – crosses over in spinal cord</a:t>
            </a:r>
          </a:p>
          <a:p>
            <a:endParaRPr lang="en-US" dirty="0"/>
          </a:p>
        </p:txBody>
      </p:sp>
      <p:sp>
        <p:nvSpPr>
          <p:cNvPr id="6" name="Content Placeholder 5"/>
          <p:cNvSpPr>
            <a:spLocks noGrp="1"/>
          </p:cNvSpPr>
          <p:nvPr>
            <p:ph sz="half" idx="2"/>
          </p:nvPr>
        </p:nvSpPr>
        <p:spPr/>
        <p:txBody>
          <a:bodyPr/>
          <a:lstStyle/>
          <a:p>
            <a:pPr algn="ctr" eaLnBrk="1" hangingPunct="1">
              <a:buFontTx/>
              <a:buNone/>
            </a:pPr>
            <a:r>
              <a:rPr lang="en-US" sz="2000" dirty="0" smtClean="0"/>
              <a:t>Motor</a:t>
            </a:r>
          </a:p>
          <a:p>
            <a:pPr eaLnBrk="1" hangingPunct="1"/>
            <a:r>
              <a:rPr lang="en-US" sz="2000" dirty="0" smtClean="0"/>
              <a:t>Output to Muscles via ventral root</a:t>
            </a:r>
          </a:p>
          <a:p>
            <a:pPr eaLnBrk="1" hangingPunct="1"/>
            <a:r>
              <a:rPr lang="en-US" sz="2000" dirty="0" smtClean="0"/>
              <a:t>Two main pathways:</a:t>
            </a:r>
          </a:p>
          <a:p>
            <a:pPr eaLnBrk="1" hangingPunct="1">
              <a:buFontTx/>
              <a:buNone/>
            </a:pPr>
            <a:r>
              <a:rPr lang="en-US" sz="2000" dirty="0" smtClean="0"/>
              <a:t>	1. </a:t>
            </a:r>
            <a:r>
              <a:rPr lang="en-US" sz="2000" dirty="0" err="1" smtClean="0"/>
              <a:t>Ventromedial</a:t>
            </a:r>
            <a:r>
              <a:rPr lang="en-US" sz="2000" dirty="0" smtClean="0"/>
              <a:t> system for balance, posture and controlling head &amp; eye movements. Important for muscles of legs &amp; trunk needed for walking.</a:t>
            </a:r>
          </a:p>
          <a:p>
            <a:pPr eaLnBrk="1" hangingPunct="1">
              <a:buFontTx/>
              <a:buNone/>
            </a:pPr>
            <a:r>
              <a:rPr lang="en-US" sz="2000" dirty="0" smtClean="0"/>
              <a:t>	2. </a:t>
            </a:r>
            <a:r>
              <a:rPr lang="en-US" sz="2000" dirty="0" err="1" smtClean="0"/>
              <a:t>Dorsolateral</a:t>
            </a:r>
            <a:r>
              <a:rPr lang="en-US" sz="2000" dirty="0" smtClean="0"/>
              <a:t> system for controlling movements of upper limbs &amp; extremities such as fingers and toes as well as movement of facial muscles.</a:t>
            </a:r>
          </a:p>
          <a:p>
            <a:pPr eaLnBrk="1" hangingPunct="1"/>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p:txBody>
          <a:bodyPr/>
          <a:lstStyle/>
          <a:p>
            <a:pPr>
              <a:spcBef>
                <a:spcPct val="50000"/>
              </a:spcBef>
            </a:pPr>
            <a:r>
              <a:rPr lang="en-US" sz="4000" dirty="0" smtClean="0"/>
              <a:t>Principles</a:t>
            </a:r>
            <a:endParaRPr lang="en-US" sz="4000" dirty="0" smtClean="0">
              <a:latin typeface="Arial" charset="0"/>
              <a:cs typeface="Arial" charset="0"/>
            </a:endParaRPr>
          </a:p>
        </p:txBody>
      </p:sp>
      <p:sp>
        <p:nvSpPr>
          <p:cNvPr id="6148" name="Content Placeholder 5"/>
          <p:cNvSpPr>
            <a:spLocks noGrp="1"/>
          </p:cNvSpPr>
          <p:nvPr>
            <p:ph sz="half" idx="1"/>
          </p:nvPr>
        </p:nvSpPr>
        <p:spPr/>
        <p:txBody>
          <a:bodyPr/>
          <a:lstStyle/>
          <a:p>
            <a:r>
              <a:rPr lang="en-US" sz="2000" dirty="0" err="1" smtClean="0"/>
              <a:t>Sensorimotor</a:t>
            </a:r>
            <a:r>
              <a:rPr lang="en-US" sz="2000" dirty="0" smtClean="0"/>
              <a:t> System is organized in an hierarchy</a:t>
            </a:r>
          </a:p>
          <a:p>
            <a:pPr algn="ctr">
              <a:spcBef>
                <a:spcPct val="50000"/>
              </a:spcBef>
              <a:buNone/>
            </a:pPr>
            <a:r>
              <a:rPr lang="en-US" sz="1600" dirty="0" smtClean="0"/>
              <a:t>Association Cortex</a:t>
            </a:r>
          </a:p>
          <a:p>
            <a:pPr algn="ctr">
              <a:spcBef>
                <a:spcPct val="50000"/>
              </a:spcBef>
              <a:buNone/>
            </a:pPr>
            <a:endParaRPr lang="en-US" sz="1600" dirty="0" smtClean="0"/>
          </a:p>
          <a:p>
            <a:pPr algn="ctr">
              <a:spcBef>
                <a:spcPct val="50000"/>
              </a:spcBef>
              <a:buNone/>
            </a:pPr>
            <a:r>
              <a:rPr lang="en-US" sz="1600" dirty="0" smtClean="0"/>
              <a:t>Secondary Motor Cortex</a:t>
            </a:r>
          </a:p>
          <a:p>
            <a:pPr algn="ctr">
              <a:spcBef>
                <a:spcPct val="50000"/>
              </a:spcBef>
            </a:pPr>
            <a:endParaRPr lang="en-US" sz="1600" dirty="0" smtClean="0"/>
          </a:p>
          <a:p>
            <a:pPr algn="ctr">
              <a:spcBef>
                <a:spcPct val="50000"/>
              </a:spcBef>
              <a:buNone/>
            </a:pPr>
            <a:r>
              <a:rPr lang="en-US" sz="1600" dirty="0" smtClean="0"/>
              <a:t>Primary Motor Cortex</a:t>
            </a:r>
          </a:p>
          <a:p>
            <a:pPr algn="ctr">
              <a:spcBef>
                <a:spcPct val="50000"/>
              </a:spcBef>
            </a:pPr>
            <a:endParaRPr lang="en-US" sz="1600" dirty="0" smtClean="0"/>
          </a:p>
          <a:p>
            <a:pPr algn="ctr">
              <a:spcBef>
                <a:spcPct val="50000"/>
              </a:spcBef>
              <a:buNone/>
            </a:pPr>
            <a:r>
              <a:rPr lang="en-US" sz="1600" dirty="0" smtClean="0"/>
              <a:t>Brainstem Motor Nuclei</a:t>
            </a:r>
          </a:p>
          <a:p>
            <a:pPr algn="ctr">
              <a:spcBef>
                <a:spcPct val="50000"/>
              </a:spcBef>
              <a:buNone/>
            </a:pPr>
            <a:endParaRPr lang="en-US" sz="1600" dirty="0" smtClean="0"/>
          </a:p>
          <a:p>
            <a:pPr algn="ctr">
              <a:spcBef>
                <a:spcPct val="50000"/>
              </a:spcBef>
              <a:buNone/>
            </a:pPr>
            <a:r>
              <a:rPr lang="en-US" sz="1600" dirty="0" smtClean="0"/>
              <a:t>Muscles</a:t>
            </a:r>
          </a:p>
          <a:p>
            <a:pPr algn="ctr">
              <a:spcBef>
                <a:spcPct val="50000"/>
              </a:spcBef>
            </a:pPr>
            <a:endParaRPr lang="en-US" sz="1600" dirty="0" smtClean="0"/>
          </a:p>
          <a:p>
            <a:pPr algn="ctr">
              <a:spcBef>
                <a:spcPct val="50000"/>
              </a:spcBef>
              <a:buNone/>
            </a:pPr>
            <a:r>
              <a:rPr lang="en-US" sz="1600" dirty="0" smtClean="0"/>
              <a:t>Behavior</a:t>
            </a:r>
          </a:p>
          <a:p>
            <a:endParaRPr lang="id-ID" sz="2200" dirty="0" smtClean="0">
              <a:latin typeface="Arial" charset="0"/>
              <a:cs typeface="Arial" charset="0"/>
            </a:endParaRPr>
          </a:p>
        </p:txBody>
      </p:sp>
      <p:sp>
        <p:nvSpPr>
          <p:cNvPr id="6" name="Content Placeholder 5"/>
          <p:cNvSpPr>
            <a:spLocks noGrp="1"/>
          </p:cNvSpPr>
          <p:nvPr>
            <p:ph sz="half" idx="2"/>
          </p:nvPr>
        </p:nvSpPr>
        <p:spPr/>
        <p:txBody>
          <a:bodyPr/>
          <a:lstStyle/>
          <a:p>
            <a:pPr>
              <a:spcBef>
                <a:spcPct val="50000"/>
              </a:spcBef>
            </a:pPr>
            <a:endParaRPr lang="en-US" sz="2400" dirty="0" smtClean="0"/>
          </a:p>
          <a:p>
            <a:pPr>
              <a:spcBef>
                <a:spcPct val="50000"/>
              </a:spcBef>
              <a:buNone/>
            </a:pPr>
            <a:r>
              <a:rPr lang="en-US" sz="2400" dirty="0" smtClean="0"/>
              <a:t>	Recognize that there is “cross-talk” or feedback between hemispheres and within regions.  There is also a converging of descending  motor circuits to muscles, which leads to behavior. See page 145 for diagram in Elias &amp; Saucier, 2006.</a:t>
            </a:r>
            <a:endParaRPr lang="en-US" sz="2400" dirty="0"/>
          </a:p>
        </p:txBody>
      </p:sp>
      <p:sp>
        <p:nvSpPr>
          <p:cNvPr id="7" name="Line 6"/>
          <p:cNvSpPr>
            <a:spLocks noChangeShapeType="1"/>
          </p:cNvSpPr>
          <p:nvPr/>
        </p:nvSpPr>
        <p:spPr bwMode="auto">
          <a:xfrm>
            <a:off x="2362200" y="2667000"/>
            <a:ext cx="0" cy="457200"/>
          </a:xfrm>
          <a:prstGeom prst="line">
            <a:avLst/>
          </a:prstGeom>
          <a:noFill/>
          <a:ln w="57150">
            <a:solidFill>
              <a:schemeClr val="tx1"/>
            </a:solidFill>
            <a:round/>
            <a:headEnd/>
            <a:tailEnd type="triangle" w="med" len="med"/>
          </a:ln>
        </p:spPr>
        <p:txBody>
          <a:bodyPr/>
          <a:lstStyle/>
          <a:p>
            <a:endParaRPr lang="en-US"/>
          </a:p>
        </p:txBody>
      </p:sp>
      <p:sp>
        <p:nvSpPr>
          <p:cNvPr id="8" name="Line 6"/>
          <p:cNvSpPr>
            <a:spLocks noChangeShapeType="1"/>
          </p:cNvSpPr>
          <p:nvPr/>
        </p:nvSpPr>
        <p:spPr bwMode="auto">
          <a:xfrm>
            <a:off x="2362200" y="3352800"/>
            <a:ext cx="0" cy="457200"/>
          </a:xfrm>
          <a:prstGeom prst="line">
            <a:avLst/>
          </a:prstGeom>
          <a:noFill/>
          <a:ln w="57150">
            <a:solidFill>
              <a:schemeClr val="tx1"/>
            </a:solidFill>
            <a:round/>
            <a:headEnd/>
            <a:tailEnd type="triangle" w="med" len="med"/>
          </a:ln>
        </p:spPr>
        <p:txBody>
          <a:bodyPr/>
          <a:lstStyle/>
          <a:p>
            <a:endParaRPr lang="en-US"/>
          </a:p>
        </p:txBody>
      </p:sp>
      <p:sp>
        <p:nvSpPr>
          <p:cNvPr id="9" name="Line 6"/>
          <p:cNvSpPr>
            <a:spLocks noChangeShapeType="1"/>
          </p:cNvSpPr>
          <p:nvPr/>
        </p:nvSpPr>
        <p:spPr bwMode="auto">
          <a:xfrm>
            <a:off x="2362200" y="4114800"/>
            <a:ext cx="0" cy="457200"/>
          </a:xfrm>
          <a:prstGeom prst="line">
            <a:avLst/>
          </a:prstGeom>
          <a:noFill/>
          <a:ln w="57150">
            <a:solidFill>
              <a:schemeClr val="tx1"/>
            </a:solidFill>
            <a:round/>
            <a:headEnd/>
            <a:tailEnd type="triangle" w="med" len="med"/>
          </a:ln>
        </p:spPr>
        <p:txBody>
          <a:bodyPr/>
          <a:lstStyle/>
          <a:p>
            <a:endParaRPr lang="en-US"/>
          </a:p>
        </p:txBody>
      </p:sp>
      <p:sp>
        <p:nvSpPr>
          <p:cNvPr id="10" name="Line 6"/>
          <p:cNvSpPr>
            <a:spLocks noChangeShapeType="1"/>
          </p:cNvSpPr>
          <p:nvPr/>
        </p:nvSpPr>
        <p:spPr bwMode="auto">
          <a:xfrm>
            <a:off x="2362200" y="4876800"/>
            <a:ext cx="0" cy="457200"/>
          </a:xfrm>
          <a:prstGeom prst="line">
            <a:avLst/>
          </a:prstGeom>
          <a:noFill/>
          <a:ln w="57150">
            <a:solidFill>
              <a:schemeClr val="tx1"/>
            </a:solidFill>
            <a:round/>
            <a:headEnd/>
            <a:tailEnd type="triangle" w="med" len="med"/>
          </a:ln>
        </p:spPr>
        <p:txBody>
          <a:bodyPr/>
          <a:lstStyle/>
          <a:p>
            <a:endParaRPr lang="en-US"/>
          </a:p>
        </p:txBody>
      </p:sp>
      <p:sp>
        <p:nvSpPr>
          <p:cNvPr id="11" name="Line 6"/>
          <p:cNvSpPr>
            <a:spLocks noChangeShapeType="1"/>
          </p:cNvSpPr>
          <p:nvPr/>
        </p:nvSpPr>
        <p:spPr bwMode="auto">
          <a:xfrm>
            <a:off x="2362200" y="5562600"/>
            <a:ext cx="0" cy="4572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p:txBody>
          <a:bodyPr/>
          <a:lstStyle/>
          <a:p>
            <a:pPr>
              <a:spcBef>
                <a:spcPct val="50000"/>
              </a:spcBef>
            </a:pPr>
            <a:r>
              <a:rPr lang="en-US" sz="4000" dirty="0" smtClean="0"/>
              <a:t>Principles</a:t>
            </a:r>
            <a:endParaRPr lang="en-US" sz="4000" dirty="0" smtClean="0">
              <a:latin typeface="Arial" charset="0"/>
              <a:cs typeface="Arial" charset="0"/>
            </a:endParaRPr>
          </a:p>
        </p:txBody>
      </p:sp>
      <p:sp>
        <p:nvSpPr>
          <p:cNvPr id="6" name="Content Placeholder 5"/>
          <p:cNvSpPr>
            <a:spLocks noGrp="1"/>
          </p:cNvSpPr>
          <p:nvPr>
            <p:ph sz="half" idx="2"/>
          </p:nvPr>
        </p:nvSpPr>
        <p:spPr/>
        <p:txBody>
          <a:bodyPr/>
          <a:lstStyle/>
          <a:p>
            <a:pPr eaLnBrk="1" hangingPunct="1">
              <a:lnSpc>
                <a:spcPct val="90000"/>
              </a:lnSpc>
              <a:buFontTx/>
              <a:buNone/>
            </a:pPr>
            <a:r>
              <a:rPr lang="en-US" sz="2000" dirty="0" smtClean="0"/>
              <a:t>Primary Motor Cortex:</a:t>
            </a:r>
          </a:p>
          <a:p>
            <a:pPr eaLnBrk="1" hangingPunct="1">
              <a:lnSpc>
                <a:spcPct val="90000"/>
              </a:lnSpc>
            </a:pPr>
            <a:r>
              <a:rPr lang="en-US" sz="2000" dirty="0" smtClean="0"/>
              <a:t>Damage reduces speed, accuracy and force of the movement, not paralysis.</a:t>
            </a:r>
          </a:p>
          <a:p>
            <a:pPr eaLnBrk="1" hangingPunct="1">
              <a:lnSpc>
                <a:spcPct val="90000"/>
              </a:lnSpc>
            </a:pPr>
            <a:r>
              <a:rPr lang="en-US" sz="2000" dirty="0" smtClean="0"/>
              <a:t>Interconnections exist directly between this area and </a:t>
            </a:r>
            <a:r>
              <a:rPr lang="en-US" sz="2000" dirty="0" err="1" smtClean="0"/>
              <a:t>somatosensory</a:t>
            </a:r>
            <a:r>
              <a:rPr lang="en-US" sz="2000" dirty="0" smtClean="0"/>
              <a:t> area, causing </a:t>
            </a:r>
            <a:r>
              <a:rPr lang="en-US" sz="2000" dirty="0" err="1" smtClean="0"/>
              <a:t>astereognosis</a:t>
            </a:r>
            <a:r>
              <a:rPr lang="en-US" sz="2000" dirty="0" smtClean="0"/>
              <a:t> (i.e. failure to identify objects by touch)</a:t>
            </a:r>
          </a:p>
          <a:p>
            <a:pPr eaLnBrk="1" hangingPunct="1">
              <a:lnSpc>
                <a:spcPct val="90000"/>
              </a:lnSpc>
            </a:pPr>
            <a:r>
              <a:rPr lang="en-US" sz="2000" dirty="0" smtClean="0"/>
              <a:t>Overlapping representation of fingers for both motor cortex and </a:t>
            </a:r>
            <a:r>
              <a:rPr lang="en-US" sz="2000" dirty="0" err="1" smtClean="0"/>
              <a:t>somatosensory</a:t>
            </a:r>
            <a:r>
              <a:rPr lang="en-US" sz="2000" dirty="0" smtClean="0"/>
              <a:t> cortex.  The latter can affect tactile discrimination when visual input is removed.</a:t>
            </a:r>
          </a:p>
        </p:txBody>
      </p:sp>
      <p:pic>
        <p:nvPicPr>
          <p:cNvPr id="7" name="Picture 5"/>
          <p:cNvPicPr>
            <a:picLocks noGrp="1" noChangeAspect="1" noChangeArrowheads="1"/>
          </p:cNvPicPr>
          <p:nvPr>
            <p:ph sz="half" idx="1"/>
          </p:nvPr>
        </p:nvPicPr>
        <p:blipFill>
          <a:blip r:embed="rId4"/>
          <a:srcRect/>
          <a:stretch>
            <a:fillRect/>
          </a:stretch>
        </p:blipFill>
        <p:spPr>
          <a:xfrm>
            <a:off x="457200" y="1676400"/>
            <a:ext cx="4038600" cy="2895600"/>
          </a:xfrm>
          <a:noFill/>
        </p:spPr>
      </p:pic>
      <p:pic>
        <p:nvPicPr>
          <p:cNvPr id="8" name="Picture 6"/>
          <p:cNvPicPr>
            <a:picLocks noChangeAspect="1" noChangeArrowheads="1"/>
          </p:cNvPicPr>
          <p:nvPr/>
        </p:nvPicPr>
        <p:blipFill>
          <a:blip r:embed="rId5" cstate="print"/>
          <a:srcRect/>
          <a:stretch>
            <a:fillRect/>
          </a:stretch>
        </p:blipFill>
        <p:spPr bwMode="auto">
          <a:xfrm>
            <a:off x="1447800" y="4572000"/>
            <a:ext cx="1905000" cy="1676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a:xfrm>
            <a:off x="500034" y="642918"/>
            <a:ext cx="7272366" cy="571504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The </a:t>
            </a:r>
            <a:r>
              <a:rPr lang="en-US" sz="3200" dirty="0" err="1" smtClean="0">
                <a:latin typeface="Arial" charset="0"/>
                <a:cs typeface="Arial" charset="0"/>
              </a:rPr>
              <a:t>Somatosensory</a:t>
            </a:r>
            <a:r>
              <a:rPr lang="en-US" sz="3200" dirty="0" smtClean="0">
                <a:latin typeface="Arial" charset="0"/>
                <a:cs typeface="Arial" charset="0"/>
              </a:rPr>
              <a:t> Cortex</a:t>
            </a:r>
          </a:p>
        </p:txBody>
      </p:sp>
      <p:pic>
        <p:nvPicPr>
          <p:cNvPr id="5" name="Picture 2"/>
          <p:cNvPicPr>
            <a:picLocks noGrp="1" noChangeAspect="1" noChangeArrowheads="1"/>
          </p:cNvPicPr>
          <p:nvPr>
            <p:ph idx="1"/>
          </p:nvPr>
        </p:nvPicPr>
        <p:blipFill>
          <a:blip r:embed="rId4"/>
          <a:srcRect/>
          <a:stretch>
            <a:fillRect/>
          </a:stretch>
        </p:blipFill>
        <p:spPr>
          <a:xfrm>
            <a:off x="1295400" y="1447800"/>
            <a:ext cx="6400800" cy="4800600"/>
          </a:xfrm>
        </p:spPr>
      </p:pic>
      <p:sp>
        <p:nvSpPr>
          <p:cNvPr id="6" name="Rectangle 5"/>
          <p:cNvSpPr/>
          <p:nvPr/>
        </p:nvSpPr>
        <p:spPr>
          <a:xfrm>
            <a:off x="6019800" y="2057400"/>
            <a:ext cx="1752600" cy="2308324"/>
          </a:xfrm>
          <a:prstGeom prst="rect">
            <a:avLst/>
          </a:prstGeom>
        </p:spPr>
        <p:txBody>
          <a:bodyPr wrap="square">
            <a:spAutoFit/>
          </a:bodyPr>
          <a:lstStyle/>
          <a:p>
            <a:pPr>
              <a:spcBef>
                <a:spcPct val="50000"/>
              </a:spcBef>
            </a:pPr>
            <a:r>
              <a:rPr lang="en-US" sz="1600" dirty="0" smtClean="0">
                <a:latin typeface="+mn-lt"/>
              </a:rPr>
              <a:t>Note the proximity of the face with the hand.  Phantom sensation occurs in an amputated hand if the face is touch.  Why does that occur?</a:t>
            </a:r>
            <a:endParaRPr lang="en-US" sz="1600" dirty="0">
              <a:latin typeface="+mn-lt"/>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sz="3600" dirty="0" smtClean="0"/>
              <a:t>How does sensory information get to the </a:t>
            </a:r>
            <a:br>
              <a:rPr lang="en-US" sz="3600" dirty="0" smtClean="0"/>
            </a:br>
            <a:r>
              <a:rPr lang="en-US" sz="3600" dirty="0" smtClean="0"/>
              <a:t>Association Cortex?</a:t>
            </a:r>
            <a:endParaRPr lang="en-US" sz="36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marL="609600" indent="-609600" eaLnBrk="1" hangingPunct="1">
              <a:buFontTx/>
              <a:buAutoNum type="arabicPeriod"/>
            </a:pPr>
            <a:r>
              <a:rPr lang="en-US" sz="2800" dirty="0" smtClean="0"/>
              <a:t>All sensory input ascends via the dorsal </a:t>
            </a:r>
            <a:r>
              <a:rPr lang="en-US" sz="2800" dirty="0" err="1" smtClean="0"/>
              <a:t>spinothalamic</a:t>
            </a:r>
            <a:r>
              <a:rPr lang="en-US" sz="2800" dirty="0" smtClean="0"/>
              <a:t> track regardless of where it originates (i.e., dermatomes or cranial nerves).</a:t>
            </a:r>
          </a:p>
          <a:p>
            <a:pPr marL="609600" indent="-609600" eaLnBrk="1" hangingPunct="1">
              <a:buFontTx/>
              <a:buAutoNum type="arabicPeriod"/>
            </a:pPr>
            <a:r>
              <a:rPr lang="en-US" sz="2800" dirty="0" smtClean="0"/>
              <a:t>Specific thalamic areas send the ascending sensory information to the respective primary sensory area.</a:t>
            </a:r>
          </a:p>
          <a:p>
            <a:pPr marL="609600" indent="-609600" eaLnBrk="1" hangingPunct="1">
              <a:buFontTx/>
              <a:buAutoNum type="arabicPeriod"/>
            </a:pPr>
            <a:r>
              <a:rPr lang="en-US" sz="2800" dirty="0" err="1" smtClean="0"/>
              <a:t>Somatosensory</a:t>
            </a:r>
            <a:r>
              <a:rPr lang="en-US" sz="2800" dirty="0" smtClean="0"/>
              <a:t> information is often accompanied by auditory or visual sensory information.</a:t>
            </a:r>
          </a:p>
          <a:p>
            <a:pPr marL="609600" indent="-609600" eaLnBrk="1" hangingPunct="1">
              <a:buFontTx/>
              <a:buAutoNum type="arabicPeriod"/>
            </a:pPr>
            <a:r>
              <a:rPr lang="en-US" sz="2800" dirty="0" smtClean="0"/>
              <a:t>From the primary sensory areas, the information converges in the association cortices (note: both secondary &amp; tertiary areas are considered association cortex)</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769</Words>
  <Application>Microsoft Office PowerPoint</Application>
  <PresentationFormat>On-screen Show (4:3)</PresentationFormat>
  <Paragraphs>94</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KEMAMPUAN AKHIR YANG DIHARAPKAN</vt:lpstr>
      <vt:lpstr>     Sensorimotor System</vt:lpstr>
      <vt:lpstr>Principles</vt:lpstr>
      <vt:lpstr>Principles</vt:lpstr>
      <vt:lpstr>Principles</vt:lpstr>
      <vt:lpstr>PowerPoint Presentation</vt:lpstr>
      <vt:lpstr>The Somatosensory Cortex</vt:lpstr>
      <vt:lpstr>How does sensory information get to the  Association Cortex?</vt:lpstr>
      <vt:lpstr>4 Lobus dari Korteks Cerebral , Korteks Sensori Motor dan Korteks Asosiasi</vt:lpstr>
      <vt:lpstr>Korteks Auditori Primer dan Sekunder</vt:lpstr>
      <vt:lpstr>Korteks Cerebral Manusia pada Area Penglihatan</vt:lpstr>
      <vt:lpstr>Jalur Korteks Masuk dan Keluar</vt:lpstr>
      <vt:lpstr>Jalur Dorsolateral Prefrontal Korteks Asosiasi</vt:lpstr>
      <vt:lpstr>4 Area dari Korteks Motor Sekunder</vt:lpstr>
      <vt:lpstr>Jalur Motorik Dorsolateral (Cortico Spinal &amp; Cortico Rubrospinal)</vt:lpstr>
      <vt:lpstr>Traktus Cerebro Spinal</vt:lpstr>
      <vt:lpstr>Sensorimotor Disorder:  Apraxia* or Dyspraxia** (a deficit* or impairment** in performing skilled voluntary movements; when this occurs in children is falls under the category of “developmental dyspraxia”)</vt:lpstr>
      <vt:lpstr>Dyspraxia</vt:lpstr>
      <vt:lpstr>Dyspraxia</vt:lpstr>
      <vt:lpstr>Disorders of the Motor System</vt:lpstr>
      <vt:lpstr>Sensorimotor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&amp;</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abdul chalik meidian</cp:lastModifiedBy>
  <cp:revision>232</cp:revision>
  <dcterms:created xsi:type="dcterms:W3CDTF">2010-08-24T06:47:44Z</dcterms:created>
  <dcterms:modified xsi:type="dcterms:W3CDTF">2018-01-26T04:42:12Z</dcterms:modified>
</cp:coreProperties>
</file>