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80" r:id="rId18"/>
    <p:sldId id="381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82" r:id="rId27"/>
    <p:sldId id="37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90" autoAdjust="0"/>
  </p:normalViewPr>
  <p:slideViewPr>
    <p:cSldViewPr>
      <p:cViewPr>
        <p:scale>
          <a:sx n="52" d="100"/>
          <a:sy n="52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25/01/2018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44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C3A34-9F20-45B3-B69E-F027C93268BE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AE2DE-CD84-4ECE-8F7D-E6CEBFFD924A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219E4-DC35-42B2-BAB1-EE81C2F842AB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346ED7-BE80-45BB-B0B3-0B9D9A6C4136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346ED7-BE80-45BB-B0B3-0B9D9A6C4136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CF959-3B03-4BA3-82F8-BCA3F5AA98F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25-Jan-18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NEUROPLASTICITY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8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ABDUL CHALIK MEIDIAN &amp; 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Synaptic plasticity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Synaps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cara”ACTIVITY</a:t>
            </a:r>
            <a:r>
              <a:rPr lang="en-US" dirty="0" smtClean="0"/>
              <a:t>-DEPENDENT”</a:t>
            </a:r>
          </a:p>
          <a:p>
            <a:pPr lvl="5">
              <a:buNone/>
            </a:pPr>
            <a:r>
              <a:rPr lang="en-US" dirty="0" smtClean="0"/>
              <a:t>		(</a:t>
            </a:r>
            <a:r>
              <a:rPr lang="en-US" dirty="0" err="1" smtClean="0"/>
              <a:t>Kandel</a:t>
            </a:r>
            <a:r>
              <a:rPr lang="en-US" dirty="0" smtClean="0"/>
              <a:t> 2000,Brodal 2004,Nudo 2003)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synaps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endParaRPr lang="en-US" dirty="0" smtClean="0"/>
          </a:p>
          <a:p>
            <a:pPr lvl="1"/>
            <a:r>
              <a:rPr lang="en-US" dirty="0" err="1" smtClean="0"/>
              <a:t>Presinaptic</a:t>
            </a:r>
            <a:r>
              <a:rPr lang="en-US" dirty="0" smtClean="0"/>
              <a:t> terminal </a:t>
            </a:r>
            <a:r>
              <a:rPr lang="en-US" dirty="0" err="1" smtClean="0"/>
              <a:t>menambah</a:t>
            </a:r>
            <a:r>
              <a:rPr lang="en-US" dirty="0" smtClean="0"/>
              <a:t>/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neurotransmiter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Postsynaptic neuron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responnya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neurotransmiter</a:t>
            </a:r>
            <a:r>
              <a:rPr lang="en-US" dirty="0" smtClean="0"/>
              <a:t>.</a:t>
            </a:r>
          </a:p>
          <a:p>
            <a:pPr lvl="5">
              <a:buNone/>
            </a:pPr>
            <a:r>
              <a:rPr lang="en-US" dirty="0" smtClean="0"/>
              <a:t>                                            (</a:t>
            </a:r>
            <a:r>
              <a:rPr lang="en-US" dirty="0" err="1" smtClean="0"/>
              <a:t>Brodal</a:t>
            </a:r>
            <a:r>
              <a:rPr lang="en-US" dirty="0" smtClean="0"/>
              <a:t> 2004)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Axonal Sprouting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524001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Cortical plasticity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area cortical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/</a:t>
            </a:r>
            <a:r>
              <a:rPr lang="en-US" dirty="0" err="1" smtClean="0"/>
              <a:t>repetisi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     (</a:t>
            </a:r>
            <a:r>
              <a:rPr lang="en-US" dirty="0" err="1" smtClean="0"/>
              <a:t>Nudo</a:t>
            </a:r>
            <a:r>
              <a:rPr lang="en-US" dirty="0" smtClean="0"/>
              <a:t> 2007)</a:t>
            </a:r>
          </a:p>
          <a:p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yang </a:t>
            </a:r>
            <a:r>
              <a:rPr lang="en-US" dirty="0" err="1" smtClean="0"/>
              <a:t>bervariasi</a:t>
            </a:r>
            <a:r>
              <a:rPr lang="en-US" dirty="0" smtClean="0"/>
              <a:t>.</a:t>
            </a:r>
          </a:p>
          <a:p>
            <a:pPr lvl="7">
              <a:buNone/>
            </a:pPr>
            <a:r>
              <a:rPr lang="en-US" dirty="0" smtClean="0"/>
              <a:t>                      (</a:t>
            </a:r>
            <a:r>
              <a:rPr lang="en-US" dirty="0" err="1" smtClean="0"/>
              <a:t>breinstein</a:t>
            </a:r>
            <a:r>
              <a:rPr lang="en-US" dirty="0" smtClean="0"/>
              <a:t> 1967)</a:t>
            </a:r>
          </a:p>
          <a:p>
            <a:pPr>
              <a:buNone/>
            </a:pPr>
            <a:r>
              <a:rPr lang="en-US" sz="4000" dirty="0" smtClean="0"/>
              <a:t>					                  “Repetition without repetition”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352800" y="51816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Cortical Plasticity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/>
            <a:r>
              <a:rPr lang="en-US" b="1" dirty="0" smtClean="0"/>
              <a:t>The motor system</a:t>
            </a:r>
          </a:p>
          <a:p>
            <a:pPr lvl="1" algn="ctr">
              <a:buNone/>
            </a:pPr>
            <a:r>
              <a:rPr lang="en-US" dirty="0" smtClean="0"/>
              <a:t>“use it or lose it”</a:t>
            </a:r>
          </a:p>
          <a:p>
            <a:pPr lvl="1" algn="ctr">
              <a:buNone/>
            </a:pPr>
            <a:endParaRPr lang="en-US" dirty="0" smtClean="0"/>
          </a:p>
          <a:p>
            <a:pPr algn="ctr"/>
            <a:r>
              <a:rPr lang="en-US" b="1" dirty="0" smtClean="0"/>
              <a:t>The </a:t>
            </a:r>
            <a:r>
              <a:rPr lang="en-US" b="1" dirty="0" err="1" smtClean="0"/>
              <a:t>somatosensory</a:t>
            </a:r>
            <a:r>
              <a:rPr lang="en-US" b="1" dirty="0" smtClean="0"/>
              <a:t> system</a:t>
            </a:r>
          </a:p>
          <a:p>
            <a:pPr lvl="1" algn="ctr">
              <a:buNone/>
            </a:pPr>
            <a:r>
              <a:rPr lang="en-US" dirty="0" smtClean="0"/>
              <a:t>“Stimulate or lose it”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Bayona</a:t>
            </a:r>
            <a:r>
              <a:rPr lang="en-US" dirty="0" smtClean="0"/>
              <a:t> et al 2005)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ea typeface="ＭＳ Ｐゴシック" pitchFamily="-1" charset="-128"/>
              </a:rPr>
              <a:t>Neuroplasticity</a:t>
            </a:r>
            <a:r>
              <a:rPr lang="en-US" sz="3200" dirty="0" smtClean="0">
                <a:ea typeface="ＭＳ Ｐゴシック" pitchFamily="-1" charset="-128"/>
              </a:rPr>
              <a:t> – Brain Remodeling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>
                <a:ea typeface="ＭＳ Ｐゴシック" pitchFamily="-1" charset="-128"/>
              </a:rPr>
              <a:t>Steps to remodel the brain based upon experiences:</a:t>
            </a:r>
          </a:p>
          <a:p>
            <a:pPr lvl="1"/>
            <a:r>
              <a:rPr lang="en-US" dirty="0" smtClean="0">
                <a:ea typeface="ＭＳ Ｐゴシック" pitchFamily="-1" charset="-128"/>
              </a:rPr>
              <a:t>1. Repetition</a:t>
            </a:r>
          </a:p>
          <a:p>
            <a:pPr lvl="1"/>
            <a:r>
              <a:rPr lang="en-US" dirty="0" smtClean="0">
                <a:ea typeface="ＭＳ Ｐゴシック" pitchFamily="-1" charset="-128"/>
              </a:rPr>
              <a:t>2. Correct fundamentals</a:t>
            </a:r>
          </a:p>
          <a:p>
            <a:pPr lvl="1"/>
            <a:r>
              <a:rPr lang="en-US" dirty="0" smtClean="0">
                <a:ea typeface="ＭＳ Ｐゴシック" pitchFamily="-1" charset="-128"/>
              </a:rPr>
              <a:t>3. Authentic environment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ea typeface="ＭＳ Ｐゴシック" pitchFamily="-1" charset="-128"/>
              </a:rPr>
              <a:t>Positive Outcomes of </a:t>
            </a:r>
            <a:r>
              <a:rPr lang="en-US" sz="3200" dirty="0" err="1" smtClean="0">
                <a:ea typeface="ＭＳ Ｐゴシック" pitchFamily="-1" charset="-128"/>
              </a:rPr>
              <a:t>Neuroplasticity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New skills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Better cognition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More efficient communication between sensory and motor pathways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Improved function of the aging brain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Slowing down pathological processes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Promoting recovery of sensory losses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Improved motor control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Improved memory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" charset="-128"/>
              </a:rPr>
              <a:t>(</a:t>
            </a:r>
            <a:r>
              <a:rPr lang="en-US" sz="2400" dirty="0" err="1" smtClean="0">
                <a:ea typeface="ＭＳ Ｐゴシック" pitchFamily="-1" charset="-128"/>
              </a:rPr>
              <a:t>Mahncke</a:t>
            </a:r>
            <a:r>
              <a:rPr lang="en-US" sz="2400" dirty="0" smtClean="0">
                <a:ea typeface="ＭＳ Ｐゴシック" pitchFamily="-1" charset="-128"/>
              </a:rPr>
              <a:t>, </a:t>
            </a:r>
            <a:r>
              <a:rPr lang="en-US" sz="2400" dirty="0" err="1" smtClean="0">
                <a:ea typeface="ＭＳ Ｐゴシック" pitchFamily="-1" charset="-128"/>
              </a:rPr>
              <a:t>Bronstone</a:t>
            </a:r>
            <a:r>
              <a:rPr lang="en-US" sz="2400" dirty="0" smtClean="0">
                <a:ea typeface="ＭＳ Ｐゴシック" pitchFamily="-1" charset="-128"/>
              </a:rPr>
              <a:t> &amp; </a:t>
            </a:r>
            <a:r>
              <a:rPr lang="en-US" sz="2400" dirty="0" err="1" smtClean="0">
                <a:ea typeface="ＭＳ Ｐゴシック" pitchFamily="-1" charset="-128"/>
              </a:rPr>
              <a:t>Merzenich</a:t>
            </a:r>
            <a:r>
              <a:rPr lang="en-US" sz="2400" dirty="0" smtClean="0">
                <a:ea typeface="ＭＳ Ｐゴシック" pitchFamily="-1" charset="-128"/>
              </a:rPr>
              <a:t>, 2006; </a:t>
            </a:r>
            <a:r>
              <a:rPr lang="en-US" sz="2400" dirty="0" err="1" smtClean="0">
                <a:ea typeface="ＭＳ Ｐゴシック" pitchFamily="-1" charset="-128"/>
              </a:rPr>
              <a:t>Mahucke</a:t>
            </a:r>
            <a:r>
              <a:rPr lang="en-US" sz="2400" dirty="0" smtClean="0">
                <a:ea typeface="ＭＳ Ｐゴシック" pitchFamily="-1" charset="-128"/>
              </a:rPr>
              <a:t> &amp; </a:t>
            </a:r>
            <a:r>
              <a:rPr lang="en-US" sz="2400" dirty="0" err="1" smtClean="0">
                <a:ea typeface="ＭＳ Ｐゴシック" pitchFamily="-1" charset="-128"/>
              </a:rPr>
              <a:t>Merzenich</a:t>
            </a:r>
            <a:r>
              <a:rPr lang="en-US" sz="2400" dirty="0" smtClean="0">
                <a:ea typeface="ＭＳ Ｐゴシック" pitchFamily="-1" charset="-128"/>
              </a:rPr>
              <a:t>, 2006; </a:t>
            </a:r>
            <a:r>
              <a:rPr lang="en-US" sz="2400" dirty="0" err="1" smtClean="0">
                <a:ea typeface="ＭＳ Ｐゴシック" pitchFamily="-1" charset="-128"/>
              </a:rPr>
              <a:t>Nudo</a:t>
            </a:r>
            <a:r>
              <a:rPr lang="en-US" sz="2400" dirty="0" smtClean="0">
                <a:ea typeface="ＭＳ Ｐゴシック" pitchFamily="-1" charset="-128"/>
              </a:rPr>
              <a:t> 2007; Stein &amp; Hoffman, 2003</a:t>
            </a:r>
            <a:r>
              <a:rPr lang="en-US" sz="1400" dirty="0" smtClean="0">
                <a:ea typeface="ＭＳ Ｐゴシック" pitchFamily="-1" charset="-128"/>
              </a:rPr>
              <a:t>).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ea typeface="ＭＳ Ｐゴシック" pitchFamily="-1" charset="-128"/>
              </a:rPr>
              <a:t>Negative Outcomes of </a:t>
            </a:r>
            <a:r>
              <a:rPr lang="en-US" sz="3200" dirty="0" err="1" smtClean="0">
                <a:ea typeface="ＭＳ Ｐゴシック" pitchFamily="-1" charset="-128"/>
              </a:rPr>
              <a:t>Neuroplasticity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" charset="-128"/>
              </a:rPr>
              <a:t>Decline in brain function</a:t>
            </a:r>
          </a:p>
          <a:p>
            <a:r>
              <a:rPr lang="en-US" sz="2400" dirty="0" smtClean="0">
                <a:ea typeface="ＭＳ Ｐゴシック" pitchFamily="-1" charset="-128"/>
              </a:rPr>
              <a:t>Altered motor control</a:t>
            </a:r>
          </a:p>
          <a:p>
            <a:r>
              <a:rPr lang="en-US" sz="2400" dirty="0" smtClean="0">
                <a:ea typeface="ＭＳ Ｐゴシック" pitchFamily="-1" charset="-128"/>
              </a:rPr>
              <a:t>Impaired performance of activities of daily living</a:t>
            </a:r>
          </a:p>
          <a:p>
            <a:r>
              <a:rPr lang="en-US" sz="2400" dirty="0" smtClean="0">
                <a:ea typeface="ＭＳ Ｐゴシック" pitchFamily="-1" charset="-128"/>
              </a:rPr>
              <a:t>Amplified perception of pain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76400" cy="1143000"/>
          </a:xfrm>
        </p:spPr>
        <p:txBody>
          <a:bodyPr/>
          <a:lstStyle/>
          <a:p>
            <a:r>
              <a:rPr lang="en-US" sz="2000" b="1" dirty="0"/>
              <a:t>Regenerative </a:t>
            </a:r>
            <a:r>
              <a:rPr lang="en-US" sz="2000" b="1" dirty="0" smtClean="0"/>
              <a:t>sprouting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967" y="0"/>
            <a:ext cx="680803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90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Neuroplasticity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term “neuroplasticity” is used to describe </a:t>
            </a:r>
            <a:r>
              <a:rPr lang="en-US" sz="4000" dirty="0" smtClean="0"/>
              <a:t>the ability </a:t>
            </a:r>
            <a:r>
              <a:rPr lang="en-US" sz="4000" dirty="0"/>
              <a:t>of neurons and neuron aggregates to </a:t>
            </a:r>
            <a:r>
              <a:rPr lang="en-US" sz="4000" dirty="0" smtClean="0"/>
              <a:t>adjust their </a:t>
            </a:r>
            <a:r>
              <a:rPr lang="en-US" sz="4000" dirty="0"/>
              <a:t>activity and even their morphology to alterations in their environment or patterns of use.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664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Neuroplasticity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dirty="0"/>
              <a:t>encompasses diverse processes, as from learning and memory in the execution of normal activities of life, to dendritic pruning and axonal sprouting in response to injury.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4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 smtClean="0">
                <a:latin typeface="Arial" charset="0"/>
                <a:cs typeface="Arial" charset="0"/>
              </a:rPr>
              <a:t>Mahasiswa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mampu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memahami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konsep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dasar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keilmuan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bidang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Neurosains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dalam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indent="4763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   </a:t>
            </a:r>
            <a:r>
              <a:rPr lang="en-US" sz="2800" dirty="0" err="1" smtClean="0">
                <a:latin typeface="Arial" charset="0"/>
                <a:cs typeface="Arial" charset="0"/>
              </a:rPr>
              <a:t>Penerapannya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teori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bidang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fisioterapi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862012" indent="-514350">
              <a:buFont typeface="+mj-lt"/>
              <a:buAutoNum type="arabicPeriod"/>
            </a:pPr>
            <a:r>
              <a:rPr lang="en-US" sz="2800" dirty="0" err="1" smtClean="0">
                <a:latin typeface="Arial" charset="0"/>
                <a:cs typeface="Arial" charset="0"/>
              </a:rPr>
              <a:t>Implementasinya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praktik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kasus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penyakit</a:t>
            </a:r>
            <a:r>
              <a:rPr lang="en-US" sz="2800" dirty="0" smtClean="0">
                <a:latin typeface="Arial" charset="0"/>
                <a:cs typeface="Arial" charset="0"/>
              </a:rPr>
              <a:t> bid. </a:t>
            </a:r>
            <a:r>
              <a:rPr lang="en-US" sz="2800" dirty="0" err="1" smtClean="0">
                <a:latin typeface="Arial" charset="0"/>
                <a:cs typeface="Arial" charset="0"/>
              </a:rPr>
              <a:t>Fisioterapi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863600" indent="-460375">
              <a:buFont typeface="+mj-lt"/>
              <a:buAutoNum type="arabicPeriod" startAt="3"/>
            </a:pPr>
            <a:r>
              <a:rPr lang="en-US" sz="2800" dirty="0" err="1" smtClean="0">
                <a:latin typeface="Arial" charset="0"/>
                <a:cs typeface="Arial" charset="0"/>
              </a:rPr>
              <a:t>Aplikasi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charset="0"/>
                <a:cs typeface="Arial" charset="0"/>
                <a:sym typeface="Wingdings" pitchFamily="2" charset="2"/>
              </a:rPr>
              <a:t>pemecahan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  <a:sym typeface="Wingdings" pitchFamily="2" charset="2"/>
              </a:rPr>
              <a:t>masalah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  <a:sym typeface="Wingdings" pitchFamily="2" charset="2"/>
              </a:rPr>
              <a:t>penyakit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  <a:sym typeface="Wingdings" pitchFamily="2" charset="2"/>
              </a:rPr>
              <a:t>pasien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  <a:sym typeface="Wingdings" pitchFamily="2" charset="2"/>
              </a:rPr>
              <a:t>bidang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 Ft.</a:t>
            </a:r>
            <a:r>
              <a:rPr lang="id-ID" sz="2800" b="1" dirty="0" smtClean="0"/>
              <a:t> </a:t>
            </a:r>
            <a:endParaRPr lang="en-US" sz="2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Neuroplasticity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/>
              <a:t>Once </a:t>
            </a:r>
            <a:r>
              <a:rPr lang="en-US" sz="2400" dirty="0" smtClean="0"/>
              <a:t>considered overused </a:t>
            </a:r>
            <a:r>
              <a:rPr lang="en-US" sz="2400" dirty="0"/>
              <a:t>and trite, the term “neuroplasticity” </a:t>
            </a:r>
            <a:r>
              <a:rPr lang="en-US" sz="2400" dirty="0" smtClean="0"/>
              <a:t>has regained </a:t>
            </a:r>
            <a:r>
              <a:rPr lang="en-US" sz="2400" dirty="0"/>
              <a:t>currency in the neurorehabilitation community as a concise way to refer to </a:t>
            </a:r>
            <a:r>
              <a:rPr lang="en-US" sz="2400" dirty="0" smtClean="0"/>
              <a:t>hypothetical mechanisms </a:t>
            </a:r>
            <a:r>
              <a:rPr lang="en-US" sz="2400" dirty="0"/>
              <a:t>that may underlie spontaneous </a:t>
            </a:r>
            <a:r>
              <a:rPr lang="en-US" sz="2400" dirty="0" smtClean="0"/>
              <a:t>or coaxed </a:t>
            </a:r>
            <a:r>
              <a:rPr lang="en-US" sz="2400" dirty="0"/>
              <a:t>functional recovery after neural injury </a:t>
            </a:r>
            <a:r>
              <a:rPr lang="en-US" sz="2400" dirty="0" smtClean="0"/>
              <a:t>and can </a:t>
            </a:r>
            <a:r>
              <a:rPr lang="en-US" sz="2400" dirty="0"/>
              <a:t>now be studied in humans through such techniques as 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functional </a:t>
            </a:r>
            <a:r>
              <a:rPr lang="en-US" sz="2000" dirty="0"/>
              <a:t>imaging (including </a:t>
            </a:r>
            <a:r>
              <a:rPr lang="en-US" sz="2000" dirty="0" err="1"/>
              <a:t>positronemission</a:t>
            </a:r>
            <a:r>
              <a:rPr lang="en-US" sz="2000" dirty="0"/>
              <a:t> tomography (PET) and </a:t>
            </a:r>
            <a:endParaRPr lang="en-US" sz="2000" dirty="0" smtClean="0"/>
          </a:p>
          <a:p>
            <a:pPr lvl="1"/>
            <a:r>
              <a:rPr lang="en-US" sz="2000" dirty="0" smtClean="0"/>
              <a:t>functional magnetic </a:t>
            </a:r>
            <a:r>
              <a:rPr lang="en-US" sz="2000" dirty="0"/>
              <a:t>resonance imaging (fMRI)), </a:t>
            </a:r>
            <a:endParaRPr lang="en-US" sz="2000" dirty="0" smtClean="0"/>
          </a:p>
          <a:p>
            <a:pPr lvl="1"/>
            <a:r>
              <a:rPr lang="en-US" sz="2000" dirty="0" smtClean="0"/>
              <a:t>electrical and magnetic </a:t>
            </a:r>
            <a:r>
              <a:rPr lang="en-US" sz="2000" dirty="0"/>
              <a:t>event-related potentials (including electroencephalogram (EEG), </a:t>
            </a:r>
            <a:endParaRPr lang="en-US" sz="2000" dirty="0" smtClean="0"/>
          </a:p>
          <a:p>
            <a:pPr lvl="1"/>
            <a:r>
              <a:rPr lang="en-US" sz="2000" dirty="0" smtClean="0"/>
              <a:t>evoked </a:t>
            </a:r>
            <a:r>
              <a:rPr lang="en-US" sz="2000" dirty="0"/>
              <a:t>potentials (Eps</a:t>
            </a:r>
            <a:r>
              <a:rPr lang="en-US" sz="2000" dirty="0" smtClean="0"/>
              <a:t>), </a:t>
            </a:r>
          </a:p>
          <a:p>
            <a:pPr lvl="1"/>
            <a:r>
              <a:rPr lang="en-US" sz="2000" dirty="0" smtClean="0"/>
              <a:t>and </a:t>
            </a:r>
            <a:r>
              <a:rPr lang="en-US" sz="2000" dirty="0"/>
              <a:t>magneto-encephalography (MEG)) and </a:t>
            </a:r>
            <a:endParaRPr lang="en-US" sz="2000" dirty="0" smtClean="0"/>
          </a:p>
          <a:p>
            <a:pPr lvl="1"/>
            <a:r>
              <a:rPr lang="en-US" sz="2000" dirty="0" smtClean="0"/>
              <a:t>noninvasive </a:t>
            </a:r>
            <a:r>
              <a:rPr lang="en-US" sz="2000" dirty="0"/>
              <a:t>brain stimulation in the form of transcranial magnetic or electrical stimulation (TMS </a:t>
            </a:r>
            <a:r>
              <a:rPr lang="en-US" sz="2000" dirty="0" smtClean="0"/>
              <a:t>and </a:t>
            </a:r>
            <a:r>
              <a:rPr lang="en-US" sz="2000" dirty="0" err="1" smtClean="0"/>
              <a:t>trancranial</a:t>
            </a:r>
            <a:r>
              <a:rPr lang="en-US" sz="2000" dirty="0" smtClean="0"/>
              <a:t> </a:t>
            </a:r>
            <a:r>
              <a:rPr lang="en-US" sz="2000" dirty="0"/>
              <a:t>direct current stimulation, </a:t>
            </a:r>
            <a:r>
              <a:rPr lang="en-US" sz="2000" dirty="0" err="1"/>
              <a:t>tDCS</a:t>
            </a:r>
            <a:r>
              <a:rPr lang="en-US" sz="2000" dirty="0"/>
              <a:t>).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795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</a:t>
            </a:r>
            <a:r>
              <a:rPr lang="en-US" b="1" dirty="0" smtClean="0"/>
              <a:t>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 term “neural repair” has been introduced in </a:t>
            </a:r>
            <a:r>
              <a:rPr lang="en-US" sz="4400" dirty="0" smtClean="0"/>
              <a:t>the past </a:t>
            </a:r>
            <a:r>
              <a:rPr lang="en-US" sz="4400" dirty="0"/>
              <a:t>several years to describe the range of interventions by which neuronal circuits lost to injury or disease can be restored. 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570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Included in this term </a:t>
            </a:r>
            <a:r>
              <a:rPr lang="en-US" sz="3600" dirty="0" smtClean="0"/>
              <a:t>are means </a:t>
            </a:r>
            <a:r>
              <a:rPr lang="en-US" sz="3600" dirty="0"/>
              <a:t>to </a:t>
            </a:r>
            <a:r>
              <a:rPr lang="en-US" sz="3600" dirty="0" smtClean="0"/>
              <a:t>: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axonal regeneration,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transplantation of a variety of tissues and cells to </a:t>
            </a:r>
            <a:r>
              <a:rPr lang="en-US" dirty="0" smtClean="0"/>
              <a:t>replace lost </a:t>
            </a:r>
            <a:r>
              <a:rPr lang="en-US" dirty="0"/>
              <a:t>neurons,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prosthetic neuronal circuits to bridge parts of the nervous system that </a:t>
            </a:r>
            <a:r>
              <a:rPr lang="en-US" dirty="0" smtClean="0"/>
              <a:t>have become </a:t>
            </a:r>
            <a:r>
              <a:rPr lang="en-US" dirty="0"/>
              <a:t>functionally separated by injury or disease.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26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Although there is overlap with aspects of “neuroplasticity,” the term “neural repair” generally </a:t>
            </a:r>
            <a:r>
              <a:rPr lang="en-US" sz="4000" dirty="0" smtClean="0"/>
              <a:t>refers to </a:t>
            </a:r>
            <a:r>
              <a:rPr lang="en-US" sz="4000" dirty="0"/>
              <a:t>processes that do not occur spontaneously </a:t>
            </a:r>
            <a:r>
              <a:rPr lang="en-US" sz="4000" dirty="0" smtClean="0"/>
              <a:t>in humans </a:t>
            </a:r>
            <a:r>
              <a:rPr lang="en-US" sz="4000" dirty="0"/>
              <a:t>to a degree </a:t>
            </a:r>
            <a:r>
              <a:rPr lang="en-US" sz="4000" dirty="0" smtClean="0"/>
              <a:t>sufficient </a:t>
            </a:r>
            <a:r>
              <a:rPr lang="en-US" sz="4000" dirty="0"/>
              <a:t>to result in </a:t>
            </a:r>
            <a:r>
              <a:rPr lang="en-US" sz="4000" dirty="0" smtClean="0"/>
              <a:t>functional recovery</a:t>
            </a:r>
            <a:r>
              <a:rPr lang="en-US" sz="4000" dirty="0"/>
              <a:t>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5626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therapeutic intervention is </a:t>
            </a:r>
            <a:r>
              <a:rPr lang="en-US" dirty="0" smtClean="0"/>
              <a:t>necessary to </a:t>
            </a:r>
            <a:r>
              <a:rPr lang="en-US" dirty="0"/>
              <a:t>promote repair.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 is useful as part of </a:t>
            </a:r>
            <a:r>
              <a:rPr lang="en-US" dirty="0" smtClean="0"/>
              <a:t>the basic </a:t>
            </a:r>
            <a:r>
              <a:rPr lang="en-US" dirty="0"/>
              <a:t>science of neurorehabilitation because </a:t>
            </a:r>
            <a:r>
              <a:rPr lang="en-US" dirty="0" smtClean="0"/>
              <a:t>it encompasses </a:t>
            </a:r>
            <a:r>
              <a:rPr lang="en-US" dirty="0"/>
              <a:t>more than “regeneration” or “transplantation” alone.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recent years, concepts of neural plasticity have been accepted as </a:t>
            </a:r>
            <a:r>
              <a:rPr lang="en-US" dirty="0" smtClean="0"/>
              <a:t>important elements </a:t>
            </a:r>
            <a:r>
              <a:rPr lang="en-US" dirty="0"/>
              <a:t>in the scientific understanding of functional recovery.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77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Neural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rehabilitation community </a:t>
            </a:r>
            <a:r>
              <a:rPr lang="en-US" sz="3600" dirty="0" smtClean="0"/>
              <a:t>has been </a:t>
            </a:r>
            <a:r>
              <a:rPr lang="en-US" sz="3600" dirty="0"/>
              <a:t>slower to embrace repair as a relevant therapeutic goal. </a:t>
            </a:r>
            <a:endParaRPr lang="en-US" sz="3600" dirty="0" smtClean="0"/>
          </a:p>
          <a:p>
            <a:r>
              <a:rPr lang="en-US" sz="3600" dirty="0" smtClean="0"/>
              <a:t>“</a:t>
            </a:r>
            <a:r>
              <a:rPr lang="en-US" sz="3600" dirty="0"/>
              <a:t>Neural repair” has been used in </a:t>
            </a:r>
            <a:r>
              <a:rPr lang="en-US" sz="3600" dirty="0" smtClean="0"/>
              <a:t>the title </a:t>
            </a:r>
            <a:r>
              <a:rPr lang="en-US" sz="3600" dirty="0"/>
              <a:t>of this textbook in order to convey the </a:t>
            </a:r>
            <a:r>
              <a:rPr lang="en-US" sz="3600" dirty="0" smtClean="0"/>
              <a:t>breadth of </a:t>
            </a:r>
            <a:r>
              <a:rPr lang="en-US" sz="3600" dirty="0"/>
              <a:t>subject matter that it covers and is now considered relevant to neurorehabilitation. 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2549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Selzer</a:t>
            </a:r>
            <a:r>
              <a:rPr lang="en-US" dirty="0" smtClean="0"/>
              <a:t>, M. E., Clarke, S., Cohen, L. G., Duncan, P. W., Gage, F. H., 2006. </a:t>
            </a:r>
            <a:r>
              <a:rPr lang="en-US" dirty="0"/>
              <a:t>Textbook </a:t>
            </a:r>
            <a:r>
              <a:rPr lang="en-US" dirty="0" smtClean="0"/>
              <a:t>of Neural Repair and Rehabilitation. Vol 1. UK: Cambridge </a:t>
            </a:r>
            <a:r>
              <a:rPr lang="en-US" dirty="0"/>
              <a:t>University Press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6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 KASIH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&amp;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SELAMAT BELAJAR</a:t>
            </a:r>
          </a:p>
          <a:p>
            <a:pPr algn="ctr">
              <a:buNone/>
            </a:pP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en-US" sz="2400" dirty="0" smtClean="0">
              <a:ea typeface="ＭＳ Ｐゴシック" pitchFamily="-1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dirty="0" err="1" smtClean="0"/>
              <a:t>Neuroplasticity</a:t>
            </a:r>
            <a:endParaRPr lang="en-US" sz="60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5" descr="Brain_Conditioning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-27901" r="-27901"/>
          <a:stretch>
            <a:fillRect/>
          </a:stretch>
        </p:blipFill>
        <p:spPr>
          <a:xfrm>
            <a:off x="457200" y="1650990"/>
            <a:ext cx="8229600" cy="43481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Plastisitas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b="1" dirty="0" smtClean="0"/>
              <a:t>PLASTISITAS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Kemampuan</a:t>
            </a:r>
            <a:r>
              <a:rPr lang="en-US" sz="2400" dirty="0" smtClean="0"/>
              <a:t> cell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phenotype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kerusakan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(Brown and </a:t>
            </a:r>
            <a:r>
              <a:rPr lang="en-US" sz="1800" dirty="0" err="1" smtClean="0"/>
              <a:t>hardman</a:t>
            </a:r>
            <a:r>
              <a:rPr lang="en-US" sz="1800" dirty="0" smtClean="0"/>
              <a:t>, 1987).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motor learning 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/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smtClean="0"/>
              <a:t>neural plasticity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muscular plasticity.</a:t>
            </a:r>
          </a:p>
          <a:p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mepunyai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belajar,dan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ganguan</a:t>
            </a:r>
            <a:r>
              <a:rPr lang="en-US" sz="2400" dirty="0" smtClean="0"/>
              <a:t> CNS</a:t>
            </a:r>
          </a:p>
          <a:p>
            <a:pPr>
              <a:buNone/>
            </a:pPr>
            <a:r>
              <a:rPr lang="en-US" sz="2400" dirty="0" smtClean="0"/>
              <a:t>					stein et al (1995)</a:t>
            </a:r>
          </a:p>
          <a:p>
            <a:endParaRPr lang="en-US" sz="2400" b="1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Neuroplastisitas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klinis,terapis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stroke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lain</a:t>
            </a:r>
          </a:p>
          <a:p>
            <a:pPr lvl="3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bobath</a:t>
            </a:r>
            <a:r>
              <a:rPr lang="en-US" dirty="0" smtClean="0"/>
              <a:t>  (1990)</a:t>
            </a:r>
          </a:p>
          <a:p>
            <a:pPr lvl="3" indent="-1252538">
              <a:buNone/>
            </a:pPr>
            <a:r>
              <a:rPr lang="en-US" sz="3200" dirty="0" err="1" smtClean="0"/>
              <a:t>Neuroplastisitas</a:t>
            </a:r>
            <a:r>
              <a:rPr lang="en-US" sz="3200" dirty="0" smtClean="0"/>
              <a:t> :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neuron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merubah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fungsinya</a:t>
            </a:r>
            <a:r>
              <a:rPr lang="en-US" sz="3200" dirty="0" smtClean="0"/>
              <a:t>, </a:t>
            </a:r>
            <a:r>
              <a:rPr lang="en-US" sz="3200" dirty="0" err="1" smtClean="0"/>
              <a:t>profil</a:t>
            </a:r>
            <a:r>
              <a:rPr lang="en-US" sz="3200" dirty="0" smtClean="0"/>
              <a:t> </a:t>
            </a:r>
            <a:r>
              <a:rPr lang="en-US" sz="3200" dirty="0" err="1" smtClean="0"/>
              <a:t>zat</a:t>
            </a:r>
            <a:r>
              <a:rPr lang="en-US" sz="3200" dirty="0" smtClean="0"/>
              <a:t> </a:t>
            </a:r>
            <a:r>
              <a:rPr lang="en-US" sz="3200" dirty="0" err="1" smtClean="0"/>
              <a:t>kimia</a:t>
            </a:r>
            <a:r>
              <a:rPr lang="en-US" sz="3200" dirty="0" smtClean="0"/>
              <a:t>(</a:t>
            </a:r>
            <a:r>
              <a:rPr lang="en-US" sz="3200" dirty="0" err="1" smtClean="0"/>
              <a:t>jumlah</a:t>
            </a:r>
            <a:r>
              <a:rPr lang="en-US" sz="3200" dirty="0" smtClean="0"/>
              <a:t> &amp; </a:t>
            </a:r>
            <a:r>
              <a:rPr lang="en-US" sz="3200" dirty="0" err="1" smtClean="0"/>
              <a:t>tipe</a:t>
            </a:r>
            <a:r>
              <a:rPr lang="en-US" sz="3200" dirty="0" smtClean="0"/>
              <a:t> neurotransmitter yang </a:t>
            </a:r>
            <a:r>
              <a:rPr lang="en-US" sz="3200" dirty="0" err="1" smtClean="0"/>
              <a:t>diproduksi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strukturnya</a:t>
            </a:r>
            <a:endParaRPr lang="en-US" sz="32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Neuroplastisitas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istilah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umum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cakupannya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mekanisme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Habituation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Experience-Dependent Plasticity: Learning &amp; Memory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Cellular recovery after Injury</a:t>
            </a:r>
          </a:p>
          <a:p>
            <a:pPr marL="457200" indent="-45720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Neuroplastisitas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400" dirty="0" err="1" smtClean="0"/>
              <a:t>GENOTYPE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dibawa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dirty="0" smtClean="0"/>
              <a:t>GENOME(GENETIC POTENTIAL)</a:t>
            </a:r>
          </a:p>
          <a:p>
            <a:pPr>
              <a:buNone/>
            </a:pPr>
            <a:r>
              <a:rPr lang="en-US" sz="2400" dirty="0" err="1" smtClean="0"/>
              <a:t>PHENOTYPE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organisme</a:t>
            </a:r>
            <a:r>
              <a:rPr lang="en-US" sz="2400" dirty="0" smtClean="0"/>
              <a:t> (</a:t>
            </a:r>
            <a:r>
              <a:rPr lang="en-US" sz="2400" b="1" dirty="0" smtClean="0"/>
              <a:t>GENETIC EXPRESSION).</a:t>
            </a:r>
          </a:p>
          <a:p>
            <a:pPr>
              <a:buNone/>
            </a:pPr>
            <a:r>
              <a:rPr lang="en-US" sz="2400" dirty="0" smtClean="0"/>
              <a:t>	(</a:t>
            </a:r>
            <a:r>
              <a:rPr lang="en-US" sz="2400" b="1" dirty="0" smtClean="0"/>
              <a:t>GENOTYPE+ENVIRONMENT)</a:t>
            </a: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Neuroplastisitas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http://t0.gstatic.com/images?q=tbn:ANd9GcSC6PBkMaY8Iri_gTOMCpDNGClHlc7ErTd5Vzz2cGES26ZcB81A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76400"/>
            <a:ext cx="67056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Form function</a:t>
            </a:r>
            <a:endParaRPr lang="en-US" sz="48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CNS </a:t>
            </a:r>
            <a:r>
              <a:rPr lang="en-US" b="1" dirty="0" err="1" smtClean="0"/>
              <a:t>beradaptasi,rebuild,dan</a:t>
            </a:r>
            <a:r>
              <a:rPr lang="en-US" b="1" dirty="0" smtClean="0"/>
              <a:t> </a:t>
            </a:r>
            <a:r>
              <a:rPr lang="en-US" b="1" dirty="0" err="1" smtClean="0"/>
              <a:t>reorganise</a:t>
            </a:r>
            <a:r>
              <a:rPr lang="en-US" b="1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b="1" dirty="0" smtClean="0"/>
              <a:t> FORM </a:t>
            </a:r>
            <a:r>
              <a:rPr lang="en-US" dirty="0" smtClean="0"/>
              <a:t>(</a:t>
            </a:r>
            <a:r>
              <a:rPr lang="en-US" dirty="0" err="1" smtClean="0"/>
              <a:t>bentuk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FUNCTION</a:t>
            </a:r>
            <a:r>
              <a:rPr lang="en-US" dirty="0" smtClean="0"/>
              <a:t>(</a:t>
            </a:r>
            <a:r>
              <a:rPr lang="en-US" dirty="0" err="1" smtClean="0"/>
              <a:t>fungsi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recovery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lvl="5">
              <a:buNone/>
            </a:pPr>
            <a:r>
              <a:rPr lang="en-US" dirty="0" smtClean="0"/>
              <a:t>                                                           (Kidd et al. 1992)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Neuro</a:t>
            </a:r>
            <a:r>
              <a:rPr lang="en-US" sz="3200" dirty="0" smtClean="0"/>
              <a:t> </a:t>
            </a:r>
            <a:r>
              <a:rPr lang="en-US" sz="3200" dirty="0" err="1" smtClean="0"/>
              <a:t>thropic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level paling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plastisitas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cell yang </a:t>
            </a:r>
            <a:r>
              <a:rPr lang="en-US" dirty="0" err="1" smtClean="0"/>
              <a:t>memproses</a:t>
            </a:r>
            <a:r>
              <a:rPr lang="en-US" dirty="0" smtClean="0"/>
              <a:t> signal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Phenotypic plasticity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level </a:t>
            </a:r>
            <a:r>
              <a:rPr lang="en-US" dirty="0" err="1" smtClean="0"/>
              <a:t>organisation</a:t>
            </a:r>
            <a:r>
              <a:rPr lang="en-US" dirty="0" smtClean="0"/>
              <a:t>/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lvl="4">
              <a:buNone/>
            </a:pPr>
            <a:r>
              <a:rPr lang="en-US" dirty="0" smtClean="0"/>
              <a:t>                              (</a:t>
            </a:r>
            <a:r>
              <a:rPr lang="en-US" dirty="0" err="1" smtClean="0"/>
              <a:t>schlichting</a:t>
            </a:r>
            <a:r>
              <a:rPr lang="en-US" dirty="0" smtClean="0"/>
              <a:t> &amp;smith 2005)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938</Words>
  <Application>Microsoft Office PowerPoint</Application>
  <PresentationFormat>On-screen Show (4:3)</PresentationFormat>
  <Paragraphs>128</Paragraphs>
  <Slides>27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KEMAMPUAN AKHIR YANG DIHARAPKAN</vt:lpstr>
      <vt:lpstr>Neuroplasticity</vt:lpstr>
      <vt:lpstr>Plastisitas</vt:lpstr>
      <vt:lpstr>Neuroplastisitas</vt:lpstr>
      <vt:lpstr>PowerPoint Presentation</vt:lpstr>
      <vt:lpstr>Neuroplastisitas</vt:lpstr>
      <vt:lpstr>Form function</vt:lpstr>
      <vt:lpstr>Neuro thropic</vt:lpstr>
      <vt:lpstr>Synaptic plasticity</vt:lpstr>
      <vt:lpstr>Axonal Sprouting</vt:lpstr>
      <vt:lpstr>Cortical plasticity</vt:lpstr>
      <vt:lpstr>Cortical Plasticity</vt:lpstr>
      <vt:lpstr>Neuroplasticity – Brain Remodeling</vt:lpstr>
      <vt:lpstr>Positive Outcomes of Neuroplasticity</vt:lpstr>
      <vt:lpstr>Negative Outcomes of Neuroplasticity</vt:lpstr>
      <vt:lpstr>Regenerative sprouting</vt:lpstr>
      <vt:lpstr>Neuroplasticity </vt:lpstr>
      <vt:lpstr>Neuroplasticity </vt:lpstr>
      <vt:lpstr>Neuroplasticity</vt:lpstr>
      <vt:lpstr>Neural repair</vt:lpstr>
      <vt:lpstr>Neural repair</vt:lpstr>
      <vt:lpstr>Neural repair</vt:lpstr>
      <vt:lpstr>Neural repair</vt:lpstr>
      <vt:lpstr>Neural repair</vt:lpstr>
      <vt:lpstr>Referensi</vt:lpstr>
      <vt:lpstr>TERIMA KASIH  &amp; 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abdul chalik meidian</cp:lastModifiedBy>
  <cp:revision>222</cp:revision>
  <dcterms:created xsi:type="dcterms:W3CDTF">2010-08-24T06:47:44Z</dcterms:created>
  <dcterms:modified xsi:type="dcterms:W3CDTF">2018-01-25T15:24:04Z</dcterms:modified>
</cp:coreProperties>
</file>