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6" r:id="rId2"/>
    <p:sldId id="335" r:id="rId3"/>
    <p:sldId id="365" r:id="rId4"/>
    <p:sldId id="366" r:id="rId5"/>
    <p:sldId id="367" r:id="rId6"/>
    <p:sldId id="380" r:id="rId7"/>
    <p:sldId id="381" r:id="rId8"/>
    <p:sldId id="382" r:id="rId9"/>
    <p:sldId id="368" r:id="rId10"/>
    <p:sldId id="369" r:id="rId11"/>
    <p:sldId id="370" r:id="rId12"/>
    <p:sldId id="379" r:id="rId13"/>
    <p:sldId id="371" r:id="rId14"/>
    <p:sldId id="372" r:id="rId15"/>
    <p:sldId id="37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9" r:id="rId37"/>
    <p:sldId id="405" r:id="rId38"/>
    <p:sldId id="406" r:id="rId39"/>
    <p:sldId id="407" r:id="rId40"/>
    <p:sldId id="383" r:id="rId41"/>
    <p:sldId id="37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2" autoAdjust="0"/>
    <p:restoredTop sz="93190" autoAdjust="0"/>
  </p:normalViewPr>
  <p:slideViewPr>
    <p:cSldViewPr>
      <p:cViewPr>
        <p:scale>
          <a:sx n="71" d="100"/>
          <a:sy n="71" d="100"/>
        </p:scale>
        <p:origin x="-12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648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C3A34-9F20-45B3-B69E-F027C93268BE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PAIN SYSTEM AND SOMATOSENSATION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KE - 9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ABDUL CHALIK MEIDIAN &amp; JERRY 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+mn-lt"/>
              </a:rPr>
              <a:t>MEKANISME TIMBULNYA NYERI</a:t>
            </a:r>
            <a:endParaRPr lang="en-US" sz="3200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/>
              <a:t>Terdiri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4 </a:t>
            </a:r>
            <a:r>
              <a:rPr lang="en-US" sz="3600" dirty="0" err="1" smtClean="0"/>
              <a:t>proses</a:t>
            </a:r>
            <a:r>
              <a:rPr lang="en-US" sz="3600" dirty="0" smtClean="0"/>
              <a:t>,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lain :</a:t>
            </a:r>
          </a:p>
          <a:p>
            <a:r>
              <a:rPr lang="id-ID" b="1" dirty="0" smtClean="0"/>
              <a:t>Transduksi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rangsang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(noxious stimuli)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ujung-ujung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sensoris</a:t>
            </a:r>
            <a:r>
              <a:rPr lang="en-US" dirty="0" smtClean="0"/>
              <a:t>.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algesik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prostaglandin, serotonin, </a:t>
            </a:r>
            <a:r>
              <a:rPr lang="en-US" dirty="0" err="1" smtClean="0"/>
              <a:t>bradikinin</a:t>
            </a:r>
            <a:r>
              <a:rPr lang="en-US" dirty="0" smtClean="0"/>
              <a:t>, </a:t>
            </a:r>
            <a:r>
              <a:rPr lang="en-US" dirty="0" err="1" smtClean="0"/>
              <a:t>leukotrien</a:t>
            </a:r>
            <a:r>
              <a:rPr lang="en-US" dirty="0" smtClean="0"/>
              <a:t>, </a:t>
            </a:r>
            <a:r>
              <a:rPr lang="en-US" dirty="0" err="1" smtClean="0"/>
              <a:t>substans</a:t>
            </a:r>
            <a:r>
              <a:rPr lang="en-US" dirty="0" smtClean="0"/>
              <a:t> P, potassium, </a:t>
            </a:r>
            <a:r>
              <a:rPr lang="en-US" dirty="0" err="1" smtClean="0"/>
              <a:t>histamin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mensensitisasi</a:t>
            </a:r>
            <a:r>
              <a:rPr lang="en-US" dirty="0" smtClean="0"/>
              <a:t> </a:t>
            </a:r>
            <a:r>
              <a:rPr lang="en-US" dirty="0" err="1" smtClean="0"/>
              <a:t>reseptor-reseptor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+mn-lt"/>
                <a:cs typeface="Arial" charset="0"/>
              </a:rPr>
              <a:t>Mekanisme</a:t>
            </a:r>
            <a:r>
              <a:rPr lang="en-US" sz="3200" dirty="0" smtClean="0">
                <a:latin typeface="+mn-lt"/>
                <a:cs typeface="Arial" charset="0"/>
              </a:rPr>
              <a:t> </a:t>
            </a:r>
            <a:r>
              <a:rPr lang="en-US" sz="3200" dirty="0" err="1" smtClean="0">
                <a:latin typeface="+mn-lt"/>
                <a:cs typeface="Arial" charset="0"/>
              </a:rPr>
              <a:t>timbulnya</a:t>
            </a:r>
            <a:r>
              <a:rPr lang="en-US" sz="3200" dirty="0" smtClean="0">
                <a:latin typeface="+mn-lt"/>
                <a:cs typeface="Arial" charset="0"/>
              </a:rPr>
              <a:t> </a:t>
            </a:r>
            <a:r>
              <a:rPr lang="en-US" sz="3200" dirty="0" err="1" smtClean="0">
                <a:latin typeface="+mn-lt"/>
                <a:cs typeface="Arial" charset="0"/>
              </a:rPr>
              <a:t>nyeri</a:t>
            </a:r>
            <a:r>
              <a:rPr lang="en-US" sz="3200" dirty="0" smtClean="0">
                <a:latin typeface="+mn-lt"/>
                <a:cs typeface="Arial" charset="0"/>
              </a:rPr>
              <a:t> (</a:t>
            </a:r>
            <a:r>
              <a:rPr lang="en-US" sz="3200" dirty="0" err="1" smtClean="0">
                <a:latin typeface="+mn-lt"/>
                <a:cs typeface="Arial" charset="0"/>
              </a:rPr>
              <a:t>lanjutan</a:t>
            </a:r>
            <a:r>
              <a:rPr lang="en-US" sz="3200" dirty="0" smtClean="0">
                <a:latin typeface="+mn-lt"/>
                <a:cs typeface="Arial" charset="0"/>
              </a:rPr>
              <a:t>)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b="1" dirty="0" err="1" smtClean="0"/>
              <a:t>Transmisi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perambatan</a:t>
            </a:r>
            <a:r>
              <a:rPr lang="en-US" sz="2800" dirty="0" smtClean="0"/>
              <a:t> </a:t>
            </a:r>
            <a:r>
              <a:rPr lang="en-US" sz="2800" dirty="0" err="1" smtClean="0"/>
              <a:t>impuls</a:t>
            </a:r>
            <a:r>
              <a:rPr lang="en-US" sz="2800" dirty="0" smtClean="0"/>
              <a:t> </a:t>
            </a:r>
            <a:r>
              <a:rPr lang="en-US" sz="2800" dirty="0" err="1" smtClean="0"/>
              <a:t>nyeri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serabut</a:t>
            </a:r>
            <a:r>
              <a:rPr lang="en-US" sz="2800" dirty="0" smtClean="0"/>
              <a:t> A-delta </a:t>
            </a:r>
            <a:r>
              <a:rPr lang="en-US" sz="2800" dirty="0" err="1" smtClean="0"/>
              <a:t>dan</a:t>
            </a:r>
            <a:r>
              <a:rPr lang="en-US" sz="2800" dirty="0" smtClean="0"/>
              <a:t> C yang </a:t>
            </a:r>
            <a:r>
              <a:rPr lang="en-US" sz="2800" dirty="0" err="1" smtClean="0"/>
              <a:t>menyusul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tranduksi</a:t>
            </a:r>
            <a:r>
              <a:rPr lang="en-US" sz="2800" dirty="0" smtClean="0"/>
              <a:t>. </a:t>
            </a:r>
          </a:p>
          <a:p>
            <a:r>
              <a:rPr lang="en-US" sz="2800" b="1" dirty="0" err="1" smtClean="0"/>
              <a:t>Modulasi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analgesik</a:t>
            </a:r>
            <a:r>
              <a:rPr lang="en-US" sz="2800" dirty="0" smtClean="0"/>
              <a:t> endogen (</a:t>
            </a:r>
            <a:r>
              <a:rPr lang="en-US" sz="2800" dirty="0" err="1" smtClean="0"/>
              <a:t>endorfin</a:t>
            </a:r>
            <a:r>
              <a:rPr lang="en-US" sz="2800" dirty="0" smtClean="0"/>
              <a:t>)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input </a:t>
            </a:r>
            <a:r>
              <a:rPr lang="en-US" sz="2800" dirty="0" err="1" smtClean="0"/>
              <a:t>nyeri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kornu</a:t>
            </a:r>
            <a:r>
              <a:rPr lang="en-US" sz="2800" dirty="0" smtClean="0"/>
              <a:t> posterior. </a:t>
            </a:r>
            <a:r>
              <a:rPr lang="en-US" sz="2800" dirty="0" err="1" smtClean="0"/>
              <a:t>Impuls</a:t>
            </a:r>
            <a:r>
              <a:rPr lang="en-US" sz="2800" dirty="0" smtClean="0"/>
              <a:t> </a:t>
            </a:r>
            <a:r>
              <a:rPr lang="en-US" sz="2800" dirty="0" err="1" smtClean="0"/>
              <a:t>nyeri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diteruskan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serat-serat</a:t>
            </a:r>
            <a:r>
              <a:rPr lang="en-US" sz="2800" dirty="0" smtClean="0"/>
              <a:t> A-delta </a:t>
            </a:r>
            <a:r>
              <a:rPr lang="en-US" sz="2800" dirty="0" err="1" smtClean="0"/>
              <a:t>dan</a:t>
            </a:r>
            <a:r>
              <a:rPr lang="en-US" sz="2800" dirty="0" smtClean="0"/>
              <a:t> C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sel-sel</a:t>
            </a:r>
            <a:r>
              <a:rPr lang="en-US" sz="2800" dirty="0" smtClean="0"/>
              <a:t> neuron </a:t>
            </a:r>
            <a:r>
              <a:rPr lang="en-US" sz="2800" dirty="0" err="1" smtClean="0"/>
              <a:t>nosisepsi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kornua</a:t>
            </a:r>
            <a:r>
              <a:rPr lang="en-US" sz="2800" dirty="0" smtClean="0"/>
              <a:t> </a:t>
            </a:r>
            <a:r>
              <a:rPr lang="en-US" sz="2800" dirty="0" err="1" smtClean="0"/>
              <a:t>dorsalis</a:t>
            </a:r>
            <a:r>
              <a:rPr lang="en-US" sz="2800" dirty="0" smtClean="0"/>
              <a:t> </a:t>
            </a:r>
            <a:r>
              <a:rPr lang="en-US" sz="2800" dirty="0" err="1" smtClean="0"/>
              <a:t>medula</a:t>
            </a:r>
            <a:r>
              <a:rPr lang="en-US" sz="2800" dirty="0" smtClean="0"/>
              <a:t> </a:t>
            </a:r>
            <a:r>
              <a:rPr lang="en-US" sz="2800" dirty="0" err="1" smtClean="0"/>
              <a:t>spinalis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semuanya</a:t>
            </a:r>
            <a:r>
              <a:rPr lang="en-US" sz="2800" dirty="0" smtClean="0"/>
              <a:t> </a:t>
            </a:r>
            <a:r>
              <a:rPr lang="en-US" sz="2800" dirty="0" err="1" smtClean="0"/>
              <a:t>diteruskan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sentral</a:t>
            </a:r>
            <a:r>
              <a:rPr lang="en-US" sz="2800" dirty="0" smtClean="0"/>
              <a:t> </a:t>
            </a:r>
            <a:r>
              <a:rPr lang="en-US" sz="2800" dirty="0" err="1" smtClean="0"/>
              <a:t>lewat</a:t>
            </a:r>
            <a:r>
              <a:rPr lang="en-US" sz="2800" dirty="0" smtClean="0"/>
              <a:t> </a:t>
            </a:r>
            <a:r>
              <a:rPr lang="en-US" sz="2800" dirty="0" err="1" smtClean="0"/>
              <a:t>traktus</a:t>
            </a:r>
            <a:r>
              <a:rPr lang="en-US" sz="2800" dirty="0" smtClean="0"/>
              <a:t> </a:t>
            </a:r>
            <a:r>
              <a:rPr lang="en-US" sz="2800" dirty="0" err="1" smtClean="0"/>
              <a:t>spinotalamikus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dirty="0" smtClean="0">
                <a:latin typeface="+mn-lt"/>
                <a:cs typeface="Arial" charset="0"/>
              </a:rPr>
              <a:t/>
            </a:r>
            <a:br>
              <a:rPr lang="en-US" sz="4800" dirty="0" smtClean="0">
                <a:latin typeface="+mn-lt"/>
                <a:cs typeface="Arial" charset="0"/>
              </a:rPr>
            </a:br>
            <a:r>
              <a:rPr lang="en-US" sz="4800" dirty="0" err="1" smtClean="0">
                <a:latin typeface="+mn-lt"/>
                <a:cs typeface="Arial" charset="0"/>
              </a:rPr>
              <a:t>Mekanisme</a:t>
            </a:r>
            <a:r>
              <a:rPr lang="en-US" sz="4800" dirty="0" smtClean="0">
                <a:latin typeface="+mn-lt"/>
                <a:cs typeface="Arial" charset="0"/>
              </a:rPr>
              <a:t> </a:t>
            </a:r>
            <a:r>
              <a:rPr lang="en-US" sz="4800" dirty="0" err="1" smtClean="0">
                <a:latin typeface="+mn-lt"/>
                <a:cs typeface="Arial" charset="0"/>
              </a:rPr>
              <a:t>timbulnya</a:t>
            </a:r>
            <a:r>
              <a:rPr lang="en-US" sz="4800" dirty="0" smtClean="0">
                <a:latin typeface="+mn-lt"/>
                <a:cs typeface="Arial" charset="0"/>
              </a:rPr>
              <a:t> </a:t>
            </a:r>
            <a:r>
              <a:rPr lang="en-US" sz="4800" dirty="0" err="1" smtClean="0">
                <a:latin typeface="+mn-lt"/>
                <a:cs typeface="Arial" charset="0"/>
              </a:rPr>
              <a:t>nyeri</a:t>
            </a:r>
            <a:r>
              <a:rPr lang="en-US" sz="4800" dirty="0" smtClean="0">
                <a:latin typeface="+mn-lt"/>
                <a:cs typeface="Arial" charset="0"/>
              </a:rPr>
              <a:t> (</a:t>
            </a:r>
            <a:r>
              <a:rPr lang="en-US" sz="4800" dirty="0" err="1" smtClean="0">
                <a:latin typeface="+mn-lt"/>
                <a:cs typeface="Arial" charset="0"/>
              </a:rPr>
              <a:t>lanjutan</a:t>
            </a:r>
            <a:r>
              <a:rPr lang="en-US" sz="4800" dirty="0" smtClean="0">
                <a:latin typeface="+mn-lt"/>
                <a:cs typeface="Arial" charset="0"/>
              </a:rPr>
              <a:t>)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err="1" smtClean="0"/>
              <a:t>Persepsi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dirty="0" err="1" smtClean="0"/>
              <a:t>Impuls</a:t>
            </a:r>
            <a:r>
              <a:rPr lang="en-US" sz="4000" dirty="0" smtClean="0"/>
              <a:t> yang </a:t>
            </a:r>
            <a:r>
              <a:rPr lang="en-US" sz="4000" dirty="0" err="1" smtClean="0"/>
              <a:t>diteruskan</a:t>
            </a:r>
            <a:r>
              <a:rPr lang="en-US" sz="4000" dirty="0" smtClean="0"/>
              <a:t> </a:t>
            </a:r>
            <a:r>
              <a:rPr lang="en-US" sz="4000" dirty="0" err="1" smtClean="0"/>
              <a:t>ke</a:t>
            </a:r>
            <a:r>
              <a:rPr lang="en-US" sz="4000" dirty="0" smtClean="0"/>
              <a:t> </a:t>
            </a:r>
            <a:r>
              <a:rPr lang="en-US" sz="4000" dirty="0" err="1" smtClean="0"/>
              <a:t>kortex</a:t>
            </a:r>
            <a:r>
              <a:rPr lang="en-US" sz="4000" dirty="0" smtClean="0"/>
              <a:t> </a:t>
            </a:r>
            <a:r>
              <a:rPr lang="en-US" sz="4000" dirty="0" err="1" smtClean="0"/>
              <a:t>sensorik</a:t>
            </a:r>
            <a:r>
              <a:rPr lang="en-US" sz="4000" dirty="0" smtClean="0"/>
              <a:t>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mengalami</a:t>
            </a:r>
            <a:r>
              <a:rPr lang="en-US" sz="4000" dirty="0" smtClean="0"/>
              <a:t> </a:t>
            </a:r>
            <a:r>
              <a:rPr lang="en-US" sz="4000" dirty="0" err="1" smtClean="0"/>
              <a:t>proses</a:t>
            </a:r>
            <a:r>
              <a:rPr lang="en-US" sz="4000" dirty="0" smtClean="0"/>
              <a:t> yang </a:t>
            </a:r>
            <a:r>
              <a:rPr lang="en-US" sz="4000" dirty="0" err="1" smtClean="0"/>
              <a:t>sangat</a:t>
            </a:r>
            <a:r>
              <a:rPr lang="en-US" sz="4000" dirty="0" smtClean="0"/>
              <a:t> </a:t>
            </a:r>
            <a:r>
              <a:rPr lang="en-US" sz="4000" dirty="0" err="1" smtClean="0"/>
              <a:t>kompleks</a:t>
            </a:r>
            <a:r>
              <a:rPr lang="en-US" sz="4000" dirty="0" smtClean="0"/>
              <a:t>, </a:t>
            </a:r>
            <a:r>
              <a:rPr lang="en-US" sz="4000" dirty="0" err="1" smtClean="0"/>
              <a:t>termasuk</a:t>
            </a:r>
            <a:r>
              <a:rPr lang="en-US" sz="4000" dirty="0" smtClean="0"/>
              <a:t> </a:t>
            </a:r>
            <a:r>
              <a:rPr lang="en-US" sz="4000" dirty="0" err="1" smtClean="0"/>
              <a:t>proses</a:t>
            </a:r>
            <a:r>
              <a:rPr lang="en-US" sz="4000" dirty="0" smtClean="0"/>
              <a:t> </a:t>
            </a:r>
            <a:r>
              <a:rPr lang="en-US" sz="4000" dirty="0" err="1" smtClean="0"/>
              <a:t>interpretasi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persepsi</a:t>
            </a:r>
            <a:r>
              <a:rPr lang="en-US" sz="4000" dirty="0" smtClean="0"/>
              <a:t> yang </a:t>
            </a:r>
            <a:r>
              <a:rPr lang="en-US" sz="4000" dirty="0" err="1" smtClean="0"/>
              <a:t>akhirnya</a:t>
            </a:r>
            <a:r>
              <a:rPr lang="en-US" sz="4000" dirty="0" smtClean="0"/>
              <a:t> </a:t>
            </a:r>
            <a:r>
              <a:rPr lang="en-US" sz="4000" dirty="0" err="1" smtClean="0"/>
              <a:t>menghasilkan</a:t>
            </a:r>
            <a:r>
              <a:rPr lang="en-US" sz="4000" dirty="0" smtClean="0"/>
              <a:t> </a:t>
            </a:r>
            <a:r>
              <a:rPr lang="en-US" sz="4000" dirty="0" err="1" smtClean="0"/>
              <a:t>sensibel</a:t>
            </a:r>
            <a:r>
              <a:rPr lang="en-US" sz="4000" dirty="0" smtClean="0"/>
              <a:t> </a:t>
            </a:r>
            <a:r>
              <a:rPr lang="en-US" sz="4000" dirty="0" err="1" smtClean="0"/>
              <a:t>nyeri</a:t>
            </a:r>
            <a:r>
              <a:rPr lang="en-US" sz="4000" dirty="0" smtClean="0"/>
              <a:t>.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TANDA – TANDA INFLAMASI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KEMERAHAN (RUBOR)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PANAS (KALOR)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PEMBENGKAKAN (TUMOR)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NYERI (DOLOR)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PENURUNAN FUNGSI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HARMFUL EFFECTS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/>
              <a:t>Cardiovascular and respiratory systems are significantly affected by the </a:t>
            </a:r>
            <a:r>
              <a:rPr lang="en-US" sz="3600" dirty="0" err="1" smtClean="0"/>
              <a:t>pathophysiology</a:t>
            </a:r>
            <a:r>
              <a:rPr lang="en-US" sz="3600" dirty="0" smtClean="0"/>
              <a:t> of pain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ym typeface="Symbol" pitchFamily="18" charset="2"/>
              </a:rPr>
              <a:t>adrenergic stimulation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>
                <a:sym typeface="Symbol" pitchFamily="18" charset="2"/>
              </a:rPr>
              <a:t>hypercoagulation</a:t>
            </a:r>
            <a:r>
              <a:rPr lang="en-US" sz="3600" dirty="0" smtClean="0">
                <a:sym typeface="Symbol" pitchFamily="18" charset="2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ym typeface="Wingdings" pitchFamily="2" charset="2"/>
              </a:rPr>
              <a:t></a:t>
            </a:r>
            <a:r>
              <a:rPr lang="en-US" sz="3600" dirty="0" smtClean="0">
                <a:sym typeface="Symbol" pitchFamily="18" charset="2"/>
              </a:rPr>
              <a:t> heart rate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ym typeface="Wingdings" pitchFamily="2" charset="2"/>
              </a:rPr>
              <a:t> cardiac output 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ym typeface="Wingdings" pitchFamily="2" charset="2"/>
              </a:rPr>
              <a:t> myocardial oxygen consumption</a:t>
            </a:r>
            <a:endParaRPr lang="id-ID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PATHOPHYSIOLOGY OF PAIN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3600" dirty="0" smtClean="0">
                <a:sym typeface="Symbol" pitchFamily="18" charset="2"/>
              </a:rPr>
              <a:t> pulmonary vital capacity</a:t>
            </a:r>
          </a:p>
          <a:p>
            <a:r>
              <a:rPr lang="en-US" sz="3600" dirty="0" smtClean="0">
                <a:sym typeface="Symbol" pitchFamily="18" charset="2"/>
              </a:rPr>
              <a:t> alveolar ventilation</a:t>
            </a:r>
          </a:p>
          <a:p>
            <a:r>
              <a:rPr lang="en-US" sz="3600" dirty="0" smtClean="0">
                <a:sym typeface="Symbol" pitchFamily="18" charset="2"/>
              </a:rPr>
              <a:t>functional residual capacity</a:t>
            </a:r>
          </a:p>
          <a:p>
            <a:r>
              <a:rPr lang="en-US" sz="3600" dirty="0" smtClean="0">
                <a:sym typeface="Symbol" pitchFamily="18" charset="2"/>
              </a:rPr>
              <a:t>arterial hypoxemia</a:t>
            </a:r>
          </a:p>
          <a:p>
            <a:r>
              <a:rPr lang="en-US" sz="3600" dirty="0" smtClean="0">
                <a:sym typeface="Symbol" pitchFamily="18" charset="2"/>
              </a:rPr>
              <a:t>suppression of immune functions, predisposing trauma patients to wound infections and sepsis</a:t>
            </a:r>
          </a:p>
          <a:p>
            <a:endParaRPr lang="id-ID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" y="1066800"/>
            <a:ext cx="9124279" cy="47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2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Nociception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/>
              <a:t>Nociception </a:t>
            </a:r>
            <a:r>
              <a:rPr lang="en-US" sz="4000" dirty="0"/>
              <a:t>is the neural mechanism by which </a:t>
            </a:r>
            <a:r>
              <a:rPr lang="en-US" sz="4000" dirty="0" smtClean="0"/>
              <a:t>an individual </a:t>
            </a:r>
            <a:r>
              <a:rPr lang="en-US" sz="4000" dirty="0"/>
              <a:t>detects the presence of a potentially </a:t>
            </a:r>
            <a:r>
              <a:rPr lang="en-US" sz="4000" dirty="0" err="1"/>
              <a:t>tissueharming</a:t>
            </a:r>
            <a:r>
              <a:rPr lang="en-US" sz="4000" dirty="0"/>
              <a:t> stimulus. </a:t>
            </a:r>
            <a:endParaRPr lang="en-US" sz="4000" dirty="0" smtClean="0"/>
          </a:p>
          <a:p>
            <a:r>
              <a:rPr lang="en-US" sz="4000" dirty="0" smtClean="0"/>
              <a:t>There </a:t>
            </a:r>
            <a:r>
              <a:rPr lang="en-US" sz="4000" dirty="0"/>
              <a:t>is no implication of (</a:t>
            </a:r>
            <a:r>
              <a:rPr lang="en-US" sz="4000" dirty="0" smtClean="0"/>
              <a:t>or requirement </a:t>
            </a:r>
            <a:r>
              <a:rPr lang="en-US" sz="4000" dirty="0"/>
              <a:t>for) awareness of this stimulus.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595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dirty="0"/>
              <a:t>Pain </a:t>
            </a:r>
            <a:r>
              <a:rPr lang="en-US" sz="3600" dirty="0"/>
              <a:t>is ‘an unpleasant sensory and emotional experience associated with actual or potential tissue damage</a:t>
            </a:r>
            <a:r>
              <a:rPr lang="en-US" sz="3600" dirty="0" smtClean="0"/>
              <a:t>, or </a:t>
            </a:r>
            <a:r>
              <a:rPr lang="en-US" sz="3600" dirty="0"/>
              <a:t>described in terms of such damage’. </a:t>
            </a:r>
            <a:endParaRPr lang="en-US" sz="3600" dirty="0" smtClean="0"/>
          </a:p>
          <a:p>
            <a:r>
              <a:rPr lang="en-US" sz="3600" dirty="0" smtClean="0"/>
              <a:t>Thus</a:t>
            </a:r>
            <a:r>
              <a:rPr lang="en-US" sz="3600" dirty="0"/>
              <a:t>, perception of sensory events is a requirement, but </a:t>
            </a:r>
            <a:r>
              <a:rPr lang="en-US" sz="3600" dirty="0" smtClean="0"/>
              <a:t>actual tissue </a:t>
            </a:r>
            <a:r>
              <a:rPr lang="en-US" sz="3600" dirty="0"/>
              <a:t>damage is not.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794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4000" dirty="0"/>
              <a:t>The nociceptive mechanism (prior to the </a:t>
            </a:r>
            <a:r>
              <a:rPr lang="en-US" sz="4000" dirty="0" smtClean="0"/>
              <a:t>perceptive event</a:t>
            </a:r>
            <a:r>
              <a:rPr lang="en-US" sz="4000" dirty="0"/>
              <a:t>) consists of a multitude of events as follows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sz="5400" i="1" dirty="0" smtClean="0"/>
              <a:t>Transduction</a:t>
            </a:r>
            <a:endParaRPr lang="en-US" sz="5400" dirty="0" smtClean="0"/>
          </a:p>
          <a:p>
            <a:r>
              <a:rPr lang="en-US" sz="5400" i="1" dirty="0" smtClean="0"/>
              <a:t>Transmission</a:t>
            </a:r>
            <a:r>
              <a:rPr lang="en-US" sz="5400" dirty="0" smtClean="0"/>
              <a:t> </a:t>
            </a:r>
          </a:p>
          <a:p>
            <a:r>
              <a:rPr lang="en-US" sz="5400" i="1" dirty="0" smtClean="0"/>
              <a:t>Modulation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658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Mahasiswa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mampu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memahami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konsep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dasar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keilmuan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Neurosains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indent="4763">
              <a:buFont typeface="+mj-lt"/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  </a:t>
            </a:r>
            <a:r>
              <a:rPr lang="en-US" sz="2800" dirty="0" err="1" smtClean="0">
                <a:latin typeface="Arial" charset="0"/>
                <a:cs typeface="Arial" charset="0"/>
              </a:rPr>
              <a:t>Penerapannya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teori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fisioterapi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  <a:cs typeface="Arial" charset="0"/>
              </a:rPr>
              <a:t>Implementasinya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praktik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kasus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penyakit</a:t>
            </a:r>
            <a:r>
              <a:rPr lang="en-US" sz="2800" dirty="0" smtClean="0">
                <a:latin typeface="Arial" charset="0"/>
                <a:cs typeface="Arial" charset="0"/>
              </a:rPr>
              <a:t> bid. </a:t>
            </a:r>
            <a:r>
              <a:rPr lang="en-US" sz="2800" dirty="0" err="1" smtClean="0">
                <a:latin typeface="Arial" charset="0"/>
                <a:cs typeface="Arial" charset="0"/>
              </a:rPr>
              <a:t>Fisioterapi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  <a:cs typeface="Arial" charset="0"/>
              </a:rPr>
              <a:t>Aplikasi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pemecahan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penyakit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pasien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Ft.</a:t>
            </a:r>
            <a:r>
              <a:rPr lang="id-ID" sz="2800" b="1" dirty="0" smtClean="0"/>
              <a:t> 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conversion of one form of energy to</a:t>
            </a:r>
            <a:br>
              <a:rPr lang="en-US" dirty="0"/>
            </a:br>
            <a:r>
              <a:rPr lang="en-US" dirty="0"/>
              <a:t>another.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occurs at a variety of stages along the </a:t>
            </a:r>
            <a:r>
              <a:rPr lang="en-US" dirty="0" smtClean="0"/>
              <a:t>nociceptive </a:t>
            </a:r>
            <a:r>
              <a:rPr lang="en-US" dirty="0"/>
              <a:t>pathway from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Stimulus </a:t>
            </a:r>
            <a:r>
              <a:rPr lang="en-US" dirty="0"/>
              <a:t>events to chemical tissue events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Chemical </a:t>
            </a:r>
            <a:r>
              <a:rPr lang="en-US" dirty="0"/>
              <a:t>tissue and synaptic cleft events </a:t>
            </a:r>
            <a:r>
              <a:rPr lang="en-US" dirty="0" smtClean="0"/>
              <a:t>to electrical </a:t>
            </a:r>
            <a:r>
              <a:rPr lang="en-US" dirty="0"/>
              <a:t>events in </a:t>
            </a:r>
            <a:r>
              <a:rPr lang="en-US" dirty="0" err="1"/>
              <a:t>neurones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Electrical </a:t>
            </a:r>
            <a:r>
              <a:rPr lang="en-US" dirty="0"/>
              <a:t>events in </a:t>
            </a:r>
            <a:r>
              <a:rPr lang="en-US" dirty="0" err="1"/>
              <a:t>neurones</a:t>
            </a:r>
            <a:r>
              <a:rPr lang="en-US" dirty="0"/>
              <a:t> to chemical </a:t>
            </a:r>
            <a:r>
              <a:rPr lang="en-US" dirty="0" smtClean="0"/>
              <a:t>events at </a:t>
            </a:r>
            <a:r>
              <a:rPr lang="en-US" dirty="0"/>
              <a:t>synapses.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74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Electrical events are transmitted along </a:t>
            </a:r>
            <a:r>
              <a:rPr lang="en-US" sz="4800" dirty="0" smtClean="0"/>
              <a:t>neuronal pathways</a:t>
            </a:r>
            <a:r>
              <a:rPr lang="en-US" sz="4800" dirty="0"/>
              <a:t>, while molecules in the synaptic </a:t>
            </a:r>
            <a:r>
              <a:rPr lang="en-US" sz="4800" dirty="0" smtClean="0"/>
              <a:t>cleft transmit </a:t>
            </a:r>
            <a:r>
              <a:rPr lang="en-US" sz="4800" dirty="0"/>
              <a:t>information from one cell surface </a:t>
            </a:r>
            <a:r>
              <a:rPr lang="en-US" sz="4800" dirty="0" smtClean="0"/>
              <a:t>to another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274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adjustment of events, by up- or downregulation. </a:t>
            </a:r>
            <a:endParaRPr lang="en-US" sz="4000" dirty="0" smtClean="0"/>
          </a:p>
          <a:p>
            <a:r>
              <a:rPr lang="en-US" sz="4000" dirty="0" smtClean="0"/>
              <a:t>This </a:t>
            </a:r>
            <a:r>
              <a:rPr lang="en-US" sz="4000" dirty="0"/>
              <a:t>can occur at all levels of the </a:t>
            </a:r>
            <a:r>
              <a:rPr lang="en-US" sz="4000" dirty="0" smtClean="0"/>
              <a:t>nociceptive pathway</a:t>
            </a:r>
            <a:r>
              <a:rPr lang="en-US" sz="4000" dirty="0"/>
              <a:t>, from tissue, through primary (1°) </a:t>
            </a:r>
            <a:r>
              <a:rPr lang="en-US" sz="4000" dirty="0" smtClean="0"/>
              <a:t>afferent </a:t>
            </a:r>
            <a:r>
              <a:rPr lang="en-US" sz="4000" dirty="0" err="1" smtClean="0"/>
              <a:t>neurone</a:t>
            </a:r>
            <a:r>
              <a:rPr lang="en-US" sz="4000" dirty="0" smtClean="0"/>
              <a:t> </a:t>
            </a:r>
            <a:r>
              <a:rPr lang="en-US" sz="4000" dirty="0"/>
              <a:t>and dorsal horn, to higher brain </a:t>
            </a:r>
            <a:r>
              <a:rPr lang="en-US" sz="4000" dirty="0" err="1"/>
              <a:t>centres</a:t>
            </a:r>
            <a:r>
              <a:rPr lang="en-US" sz="4000" dirty="0"/>
              <a:t>.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97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6" y="0"/>
            <a:ext cx="84019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5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4" y="-1"/>
            <a:ext cx="7324175" cy="68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6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</a:t>
            </a:r>
            <a:r>
              <a:rPr lang="en-US" b="1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Nociception forms an integral part of the somatosensory nervous system, whose main purpose can be described by :</a:t>
            </a:r>
          </a:p>
          <a:p>
            <a:pPr lvl="1"/>
            <a:r>
              <a:rPr lang="en-US" i="1" dirty="0" err="1" smtClean="0"/>
              <a:t>exteroceptive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i="1" dirty="0" smtClean="0"/>
              <a:t>proprioceptive </a:t>
            </a:r>
            <a:r>
              <a:rPr lang="en-US" dirty="0" smtClean="0"/>
              <a:t>and</a:t>
            </a:r>
          </a:p>
          <a:p>
            <a:pPr lvl="1"/>
            <a:r>
              <a:rPr lang="en-US" i="1" dirty="0" err="1" smtClean="0"/>
              <a:t>interoceptive</a:t>
            </a:r>
            <a:r>
              <a:rPr lang="en-US" i="1" dirty="0" smtClean="0"/>
              <a:t> </a:t>
            </a:r>
            <a:r>
              <a:rPr lang="en-US" i="1" dirty="0"/>
              <a:t>functions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9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Exteroceptive</a:t>
            </a:r>
            <a:r>
              <a:rPr lang="en-US" dirty="0"/>
              <a:t> functions include : </a:t>
            </a:r>
          </a:p>
          <a:p>
            <a:pPr lvl="1"/>
            <a:r>
              <a:rPr lang="en-US" i="1" dirty="0" err="1"/>
              <a:t>mechanoreception</a:t>
            </a:r>
            <a:r>
              <a:rPr lang="en-US" dirty="0"/>
              <a:t>, </a:t>
            </a:r>
          </a:p>
          <a:p>
            <a:pPr lvl="1"/>
            <a:r>
              <a:rPr lang="en-US" i="1" dirty="0" err="1"/>
              <a:t>thermoception</a:t>
            </a:r>
            <a:r>
              <a:rPr lang="en-US" i="1" dirty="0"/>
              <a:t> </a:t>
            </a:r>
            <a:r>
              <a:rPr lang="en-US" dirty="0"/>
              <a:t>and </a:t>
            </a:r>
          </a:p>
          <a:p>
            <a:pPr lvl="1"/>
            <a:r>
              <a:rPr lang="en-US" i="1" dirty="0"/>
              <a:t>nociception.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51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27"/>
            <a:ext cx="9143999" cy="60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2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48400" cy="68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508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Pain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Definitions:</a:t>
            </a:r>
          </a:p>
          <a:p>
            <a:pPr>
              <a:buFontTx/>
              <a:buNone/>
            </a:pPr>
            <a:r>
              <a:rPr lang="en-US" dirty="0" smtClean="0"/>
              <a:t>An unpleasant sensory and emotional experience associated with actual or potential tissue damage. </a:t>
            </a:r>
          </a:p>
          <a:p>
            <a:pPr>
              <a:buFontTx/>
              <a:buNone/>
            </a:pPr>
            <a:r>
              <a:rPr lang="en-US" dirty="0" smtClean="0"/>
              <a:t>Pain is whatever the experiencing person says it is.</a:t>
            </a:r>
          </a:p>
          <a:p>
            <a:pPr>
              <a:buFontTx/>
              <a:buNone/>
            </a:pPr>
            <a:r>
              <a:rPr lang="en-US" dirty="0" smtClean="0"/>
              <a:t>May not be directly proportional to amount of tissue injury. </a:t>
            </a:r>
          </a:p>
          <a:p>
            <a:pPr>
              <a:buFontTx/>
              <a:buNone/>
            </a:pPr>
            <a:r>
              <a:rPr lang="en-US" dirty="0" smtClean="0"/>
              <a:t>Highly subjective, leading to </a:t>
            </a:r>
            <a:r>
              <a:rPr lang="en-US" dirty="0" err="1" smtClean="0"/>
              <a:t>undertreatment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2"/>
            <a:ext cx="8546316" cy="68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7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</a:t>
            </a:r>
            <a:r>
              <a:rPr lang="en-US" b="1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There is no simple </a:t>
            </a:r>
            <a:r>
              <a:rPr lang="en-US" sz="3600" dirty="0" smtClean="0"/>
              <a:t>relationship between </a:t>
            </a:r>
            <a:r>
              <a:rPr lang="en-US" sz="3600" dirty="0"/>
              <a:t>a given noxious stimulus and the </a:t>
            </a:r>
            <a:r>
              <a:rPr lang="en-US" sz="3600" dirty="0" smtClean="0"/>
              <a:t>perception of pain.</a:t>
            </a:r>
          </a:p>
          <a:p>
            <a:r>
              <a:rPr lang="en-US" sz="3600" dirty="0" smtClean="0"/>
              <a:t>Psychological factors</a:t>
            </a:r>
            <a:r>
              <a:rPr lang="en-US" sz="3600" dirty="0"/>
              <a:t>, such as arousal, attention and expectation </a:t>
            </a:r>
            <a:r>
              <a:rPr lang="en-US" sz="3600" dirty="0" smtClean="0"/>
              <a:t>can influence </a:t>
            </a:r>
            <a:r>
              <a:rPr lang="en-US" sz="3600" dirty="0"/>
              <a:t>central nervous system (CNS) </a:t>
            </a:r>
            <a:r>
              <a:rPr lang="en-US" sz="3600" dirty="0" smtClean="0"/>
              <a:t>circuits involved </a:t>
            </a:r>
            <a:r>
              <a:rPr lang="en-US" sz="3600" dirty="0"/>
              <a:t>in pain modulation.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7825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Pain transmission depends on the balance of </a:t>
            </a:r>
            <a:r>
              <a:rPr lang="en-US" sz="3600" dirty="0" smtClean="0"/>
              <a:t>inhibitory and </a:t>
            </a:r>
            <a:r>
              <a:rPr lang="en-US" sz="3600" dirty="0" err="1"/>
              <a:t>facilitatory</a:t>
            </a:r>
            <a:r>
              <a:rPr lang="en-US" sz="3600" dirty="0"/>
              <a:t> influences acting on the neural </a:t>
            </a:r>
            <a:r>
              <a:rPr lang="en-US" sz="3600" dirty="0" smtClean="0"/>
              <a:t>circuits of </a:t>
            </a:r>
            <a:r>
              <a:rPr lang="en-US" sz="3600" dirty="0"/>
              <a:t>the somatosensory system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Integration </a:t>
            </a:r>
            <a:r>
              <a:rPr lang="en-US" sz="3600" dirty="0"/>
              <a:t>of </a:t>
            </a:r>
            <a:r>
              <a:rPr lang="en-US" sz="3600" dirty="0" smtClean="0"/>
              <a:t>these influences </a:t>
            </a:r>
            <a:r>
              <a:rPr lang="en-US" sz="3600" dirty="0"/>
              <a:t>occurs at multiple levels of the CNS including the spinal cord, brain stem and multiple </a:t>
            </a:r>
            <a:r>
              <a:rPr lang="en-US" sz="3600" dirty="0" smtClean="0"/>
              <a:t>cortical regions</a:t>
            </a:r>
            <a:r>
              <a:rPr lang="en-US" sz="3600" dirty="0"/>
              <a:t>.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522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1143000"/>
          </a:xfrm>
        </p:spPr>
        <p:txBody>
          <a:bodyPr/>
          <a:lstStyle/>
          <a:p>
            <a:r>
              <a:rPr lang="en-US" sz="2400" b="1" dirty="0"/>
              <a:t>Modulation of pain processing</a:t>
            </a:r>
            <a:br>
              <a:rPr lang="en-US" sz="2400" b="1" dirty="0"/>
            </a:br>
            <a:r>
              <a:rPr lang="en-US" sz="2400" b="1" dirty="0"/>
              <a:t>at the level of the spinal cord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56" y="-23531"/>
            <a:ext cx="5923344" cy="688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influences of attention and </a:t>
            </a:r>
            <a:r>
              <a:rPr lang="en-US" dirty="0" smtClean="0"/>
              <a:t>emotion on </a:t>
            </a:r>
            <a:r>
              <a:rPr lang="en-US" dirty="0"/>
              <a:t>pain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pain modulating mechanisms so far discussed can be accessed not only by </a:t>
            </a:r>
            <a:r>
              <a:rPr lang="en-US" dirty="0" smtClean="0"/>
              <a:t>pharmacological means</a:t>
            </a:r>
            <a:r>
              <a:rPr lang="en-US" dirty="0"/>
              <a:t>, but also by contextual and/or cognitive manipulation. </a:t>
            </a:r>
            <a:endParaRPr lang="en-US" dirty="0" smtClean="0"/>
          </a:p>
          <a:p>
            <a:r>
              <a:rPr lang="en-US" dirty="0" smtClean="0"/>
              <a:t>Pain </a:t>
            </a:r>
            <a:r>
              <a:rPr lang="en-US" dirty="0"/>
              <a:t>perception can be altered by variables,</a:t>
            </a:r>
            <a:br>
              <a:rPr lang="en-US" dirty="0"/>
            </a:br>
            <a:r>
              <a:rPr lang="en-US" dirty="0"/>
              <a:t>such as:</a:t>
            </a:r>
            <a:br>
              <a:rPr lang="en-US" dirty="0"/>
            </a:br>
            <a:r>
              <a:rPr lang="en-US" dirty="0"/>
              <a:t>• Attentional state.</a:t>
            </a:r>
            <a:br>
              <a:rPr lang="en-US" dirty="0"/>
            </a:br>
            <a:r>
              <a:rPr lang="en-US" dirty="0"/>
              <a:t>• Emotional context.</a:t>
            </a:r>
            <a:br>
              <a:rPr lang="en-US" dirty="0"/>
            </a:br>
            <a:r>
              <a:rPr lang="en-US" dirty="0"/>
              <a:t>• Attitude.</a:t>
            </a:r>
            <a:br>
              <a:rPr lang="en-US" dirty="0"/>
            </a:br>
            <a:r>
              <a:rPr lang="en-US" dirty="0"/>
              <a:t>• Experience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8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</a:t>
            </a:r>
            <a:r>
              <a:rPr lang="en-US" b="1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</a:t>
            </a:r>
            <a:r>
              <a:rPr lang="en-US" sz="2000" dirty="0"/>
              <a:t>is evidence for ‘top-down’ control, with </a:t>
            </a:r>
            <a:r>
              <a:rPr lang="en-US" sz="2000" dirty="0" smtClean="0"/>
              <a:t>the brain </a:t>
            </a:r>
            <a:r>
              <a:rPr lang="en-US" sz="2000" dirty="0"/>
              <a:t>controlling its own input from lower </a:t>
            </a:r>
            <a:r>
              <a:rPr lang="en-US" sz="2000" dirty="0" err="1"/>
              <a:t>centres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endogenous opioid peptides form part of </a:t>
            </a:r>
            <a:r>
              <a:rPr lang="en-US" sz="2000" dirty="0" smtClean="0"/>
              <a:t>an intrinsic </a:t>
            </a:r>
            <a:r>
              <a:rPr lang="en-US" sz="2000" dirty="0"/>
              <a:t>descending pathway inhibiting the transmission of nociceptive information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There </a:t>
            </a:r>
            <a:r>
              <a:rPr lang="en-US" sz="2000" dirty="0"/>
              <a:t>are multiple cortical regions involved in </a:t>
            </a:r>
            <a:r>
              <a:rPr lang="en-US" sz="2000" dirty="0" smtClean="0"/>
              <a:t>the central </a:t>
            </a:r>
            <a:r>
              <a:rPr lang="en-US" sz="2000" dirty="0"/>
              <a:t>processing of pain. The anterior </a:t>
            </a:r>
            <a:r>
              <a:rPr lang="en-US" sz="2000" dirty="0" smtClean="0"/>
              <a:t>cingulate and </a:t>
            </a:r>
            <a:r>
              <a:rPr lang="en-US" sz="2000" dirty="0"/>
              <a:t>insular cortices encode its affective component</a:t>
            </a:r>
            <a:r>
              <a:rPr lang="en-US" sz="2000" dirty="0" smtClean="0"/>
              <a:t>. The </a:t>
            </a:r>
            <a:r>
              <a:rPr lang="en-US" sz="2000" dirty="0"/>
              <a:t>1° and 2° somatosensory cortices are responsible for sensory discrimination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Both </a:t>
            </a:r>
            <a:r>
              <a:rPr lang="en-US" sz="2000" dirty="0"/>
              <a:t>attentional state and emotional context </a:t>
            </a:r>
            <a:r>
              <a:rPr lang="en-US" sz="2000" dirty="0" err="1" smtClean="0"/>
              <a:t>canhave</a:t>
            </a:r>
            <a:r>
              <a:rPr lang="en-US" sz="2000" dirty="0" smtClean="0"/>
              <a:t> </a:t>
            </a:r>
            <a:r>
              <a:rPr lang="en-US" sz="2000" dirty="0"/>
              <a:t>an important influence on pain perception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complex central processing of sensory information means that there is no simple </a:t>
            </a:r>
            <a:r>
              <a:rPr lang="en-US" sz="2000" dirty="0" smtClean="0"/>
              <a:t>relationship between </a:t>
            </a:r>
            <a:r>
              <a:rPr lang="en-US" sz="2000" dirty="0"/>
              <a:t>a given noxious stimulus and the perception of pain.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5464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pain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pain matrix consists of brain structures that process and regulate information and are capable of creating pain perception in the absence of nociceptive input.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includes part of the brain stem, amygdala, hypothalamus, thalamus and areas of the cerebral cortex.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further divided into a lateral and medial pain system. </a:t>
            </a:r>
            <a:endParaRPr lang="en-US" sz="2800" dirty="0" smtClean="0"/>
          </a:p>
          <a:p>
            <a:pPr lvl="1"/>
            <a:r>
              <a:rPr lang="en-US" sz="2000" dirty="0" smtClean="0"/>
              <a:t>Lateral </a:t>
            </a:r>
            <a:r>
              <a:rPr lang="en-US" sz="2000" dirty="0"/>
              <a:t>pain system. </a:t>
            </a:r>
            <a:r>
              <a:rPr lang="en-US" sz="2000" dirty="0"/>
              <a:t>Perceives location and intensity of tissue damage 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/>
            <a:r>
              <a:rPr lang="en-US" sz="2000" dirty="0" smtClean="0"/>
              <a:t>Medial </a:t>
            </a:r>
            <a:r>
              <a:rPr lang="en-US" sz="2000" dirty="0"/>
              <a:t>pain system. </a:t>
            </a:r>
            <a:r>
              <a:rPr lang="en-US" sz="2000" dirty="0"/>
              <a:t>Affective and cognitive responses to these signals. </a:t>
            </a:r>
          </a:p>
        </p:txBody>
      </p:sp>
    </p:spTree>
    <p:extLst>
      <p:ext uri="{BB962C8B-B14F-4D97-AF65-F5344CB8AC3E}">
        <p14:creationId xmlns:p14="http://schemas.microsoft.com/office/powerpoint/2010/main" val="3820860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and chronic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Acute </a:t>
            </a:r>
            <a:r>
              <a:rPr lang="en-US" sz="2800" dirty="0" smtClean="0"/>
              <a:t>pain</a:t>
            </a:r>
          </a:p>
          <a:p>
            <a:pPr lvl="1"/>
            <a:r>
              <a:rPr lang="en-US" sz="2400" dirty="0" smtClean="0"/>
              <a:t>Pain </a:t>
            </a:r>
            <a:r>
              <a:rPr lang="en-US" sz="2400" dirty="0"/>
              <a:t>experienced on a daily basis due to tissue injury. </a:t>
            </a:r>
            <a:endParaRPr lang="en-US" sz="2400" dirty="0" smtClean="0"/>
          </a:p>
          <a:p>
            <a:pPr lvl="1"/>
            <a:r>
              <a:rPr lang="en-US" sz="2400" dirty="0" smtClean="0"/>
              <a:t>Nociception</a:t>
            </a:r>
            <a:r>
              <a:rPr lang="en-US" sz="2400" dirty="0"/>
              <a:t> –</a:t>
            </a:r>
            <a:r>
              <a:rPr lang="en-US" sz="2400" dirty="0"/>
              <a:t> excessive </a:t>
            </a:r>
            <a:r>
              <a:rPr lang="en-US" sz="2400" dirty="0" smtClean="0"/>
              <a:t>noxious </a:t>
            </a:r>
            <a:r>
              <a:rPr lang="en-US" sz="2400" dirty="0"/>
              <a:t>stimulus giving rise to and intense and unpleasant sensation </a:t>
            </a:r>
            <a:endParaRPr lang="en-US" sz="2400" dirty="0" smtClean="0"/>
          </a:p>
          <a:p>
            <a:r>
              <a:rPr lang="en-US" sz="2800" dirty="0" smtClean="0"/>
              <a:t>Chronic pain </a:t>
            </a:r>
          </a:p>
          <a:p>
            <a:pPr lvl="1"/>
            <a:r>
              <a:rPr lang="en-US" sz="2400" dirty="0" smtClean="0"/>
              <a:t>Abnormal functioning of the normal physiological pathway </a:t>
            </a:r>
          </a:p>
          <a:p>
            <a:pPr lvl="2"/>
            <a:r>
              <a:rPr lang="en-US" sz="2000" dirty="0" smtClean="0"/>
              <a:t>Hyperalgesia – An increased amount of pain associated with a mild noxious stimulus</a:t>
            </a:r>
          </a:p>
          <a:p>
            <a:pPr lvl="2"/>
            <a:r>
              <a:rPr lang="en-US" sz="2000" dirty="0" smtClean="0"/>
              <a:t>Allodynia – Pain evoked by a non-noxious stimulus, or spontaneous pain without any </a:t>
            </a:r>
          </a:p>
          <a:p>
            <a:r>
              <a:rPr lang="en-US" sz="2800" dirty="0" smtClean="0"/>
              <a:t>precipitating </a:t>
            </a:r>
            <a:r>
              <a:rPr lang="en-US" sz="2800" dirty="0"/>
              <a:t>stimulus. </a:t>
            </a:r>
          </a:p>
        </p:txBody>
      </p:sp>
    </p:spTree>
    <p:extLst>
      <p:ext uri="{BB962C8B-B14F-4D97-AF65-F5344CB8AC3E}">
        <p14:creationId xmlns:p14="http://schemas.microsoft.com/office/powerpoint/2010/main" val="4165285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Acute and chronic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4913"/>
            <a:ext cx="8768710" cy="564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51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chronic pain pathology 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Parasthesia</a:t>
            </a:r>
            <a:r>
              <a:rPr lang="en-US" b="1" dirty="0" smtClean="0"/>
              <a:t>:</a:t>
            </a:r>
            <a:r>
              <a:rPr lang="en-US" dirty="0" smtClean="0"/>
              <a:t> Abnormal </a:t>
            </a:r>
            <a:r>
              <a:rPr lang="en-US" dirty="0"/>
              <a:t>sensation  </a:t>
            </a:r>
            <a:endParaRPr lang="en-US" dirty="0" smtClean="0"/>
          </a:p>
          <a:p>
            <a:r>
              <a:rPr lang="en-US" b="1" dirty="0" err="1" smtClean="0"/>
              <a:t>Dysaesthesia</a:t>
            </a:r>
            <a:r>
              <a:rPr lang="en-US" b="1" dirty="0" smtClean="0"/>
              <a:t>: </a:t>
            </a:r>
            <a:r>
              <a:rPr lang="en-US" dirty="0" smtClean="0"/>
              <a:t>Unpleasant </a:t>
            </a:r>
            <a:r>
              <a:rPr lang="en-US" dirty="0"/>
              <a:t>abnormal sensation  </a:t>
            </a:r>
            <a:endParaRPr lang="en-US" dirty="0" smtClean="0"/>
          </a:p>
          <a:p>
            <a:r>
              <a:rPr lang="en-US" b="1" dirty="0" smtClean="0"/>
              <a:t>Allodynia:</a:t>
            </a:r>
            <a:r>
              <a:rPr lang="en-US" dirty="0" smtClean="0"/>
              <a:t> Pain </a:t>
            </a:r>
            <a:r>
              <a:rPr lang="en-US" dirty="0"/>
              <a:t>evoked by a non-noxious stimulus or spontaneous pain without any </a:t>
            </a:r>
            <a:br>
              <a:rPr lang="en-US" dirty="0"/>
            </a:br>
            <a:r>
              <a:rPr lang="en-US" dirty="0"/>
              <a:t>precipitating stimulus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/>
              <a:t>Hyperalgesia:</a:t>
            </a:r>
            <a:r>
              <a:rPr lang="en-US" dirty="0" smtClean="0"/>
              <a:t> An </a:t>
            </a:r>
            <a:r>
              <a:rPr lang="en-US" dirty="0"/>
              <a:t>increased amount of pain associated with a mild noxious stimulus.</a:t>
            </a:r>
          </a:p>
        </p:txBody>
      </p:sp>
    </p:spTree>
    <p:extLst>
      <p:ext uri="{BB962C8B-B14F-4D97-AF65-F5344CB8AC3E}">
        <p14:creationId xmlns:p14="http://schemas.microsoft.com/office/powerpoint/2010/main" val="174891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Arial" charset="0"/>
                <a:cs typeface="Arial" charset="0"/>
              </a:rPr>
              <a:t>Nyeri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DEFINISI :</a:t>
            </a:r>
          </a:p>
          <a:p>
            <a:pPr>
              <a:buNone/>
            </a:pPr>
            <a:r>
              <a:rPr lang="en-US" sz="4000" dirty="0" smtClean="0">
                <a:sym typeface="Wingdings" pitchFamily="2" charset="2"/>
              </a:rPr>
              <a:t>   SUATU PENGALAMAN SENSORIK DAN EMOSIONAL YANG TIDAK MENYENANGKAN YANG BERHUBUNGAN DENGAN KERUSAKAN SUATU JARINGAN</a:t>
            </a:r>
            <a:endParaRPr lang="id-ID" sz="4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Holdcroft</a:t>
            </a:r>
            <a:r>
              <a:rPr lang="en-US" dirty="0" smtClean="0"/>
              <a:t>, A., </a:t>
            </a:r>
            <a:r>
              <a:rPr lang="en-US" dirty="0" err="1" smtClean="0"/>
              <a:t>Jaggar</a:t>
            </a:r>
            <a:r>
              <a:rPr lang="en-US" dirty="0" smtClean="0"/>
              <a:t>, S., 2005. </a:t>
            </a:r>
            <a:r>
              <a:rPr lang="en-US" dirty="0"/>
              <a:t>CORE TOPICS IN </a:t>
            </a:r>
            <a:r>
              <a:rPr lang="en-US" dirty="0" smtClean="0"/>
              <a:t>PAIN. UK: </a:t>
            </a:r>
            <a:r>
              <a:rPr lang="en-US" dirty="0"/>
              <a:t>Cambridge University Press </a:t>
            </a:r>
          </a:p>
        </p:txBody>
      </p:sp>
    </p:spTree>
    <p:extLst>
      <p:ext uri="{BB962C8B-B14F-4D97-AF65-F5344CB8AC3E}">
        <p14:creationId xmlns:p14="http://schemas.microsoft.com/office/powerpoint/2010/main" val="3744981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 KASIH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SELAMAT BELAJAR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Arial" charset="0"/>
                <a:cs typeface="Arial" charset="0"/>
              </a:rPr>
              <a:t>Jenis-jenis</a:t>
            </a:r>
            <a:r>
              <a:rPr lang="en-US" sz="4000" dirty="0" smtClean="0"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latin typeface="Arial" charset="0"/>
                <a:cs typeface="Arial" charset="0"/>
              </a:rPr>
              <a:t>Nyeri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742950" indent="-742950">
              <a:buNone/>
            </a:pPr>
            <a:r>
              <a:rPr lang="en-US" sz="4000" dirty="0" err="1" smtClean="0">
                <a:cs typeface="Arial" charset="0"/>
              </a:rPr>
              <a:t>Nyeri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berdasarkan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jenisnya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ada</a:t>
            </a:r>
            <a:r>
              <a:rPr lang="en-US" sz="4000" dirty="0" smtClean="0">
                <a:cs typeface="Arial" charset="0"/>
              </a:rPr>
              <a:t> 4 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cs typeface="Arial" charset="0"/>
              </a:rPr>
              <a:t>Nyeri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Nociceptik</a:t>
            </a:r>
            <a:endParaRPr lang="en-US" sz="4000" dirty="0" smtClean="0">
              <a:cs typeface="Arial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cs typeface="Arial" charset="0"/>
              </a:rPr>
              <a:t>Nyeri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Neuropatik</a:t>
            </a:r>
            <a:endParaRPr lang="en-US" sz="4000" dirty="0" smtClean="0">
              <a:cs typeface="Arial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cs typeface="Arial" charset="0"/>
              </a:rPr>
              <a:t>Nyeri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Psikogenik</a:t>
            </a:r>
            <a:endParaRPr lang="en-US" sz="4000" dirty="0" smtClean="0">
              <a:cs typeface="Arial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cs typeface="Arial" charset="0"/>
              </a:rPr>
              <a:t>Nyeri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Idiopatik</a:t>
            </a:r>
            <a:endParaRPr lang="id-ID" sz="40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Arial" charset="0"/>
                <a:cs typeface="Arial" charset="0"/>
              </a:rPr>
              <a:t>Nyeri</a:t>
            </a:r>
            <a:r>
              <a:rPr lang="en-US" sz="4000" dirty="0" smtClean="0">
                <a:latin typeface="Arial" charset="0"/>
                <a:cs typeface="Arial" charset="0"/>
              </a:rPr>
              <a:t> (</a:t>
            </a:r>
            <a:r>
              <a:rPr lang="en-US" sz="4000" dirty="0" err="1" smtClean="0">
                <a:latin typeface="Arial" charset="0"/>
                <a:cs typeface="Arial" charset="0"/>
              </a:rPr>
              <a:t>lanjutan</a:t>
            </a:r>
            <a:r>
              <a:rPr lang="en-US" sz="40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742950" indent="-742950"/>
            <a:r>
              <a:rPr lang="en-US" sz="4000" dirty="0" err="1" smtClean="0"/>
              <a:t>Nyeri</a:t>
            </a:r>
            <a:r>
              <a:rPr lang="en-US" sz="4000" dirty="0" smtClean="0"/>
              <a:t> </a:t>
            </a:r>
            <a:r>
              <a:rPr lang="en-US" sz="4000" dirty="0" err="1" smtClean="0"/>
              <a:t>Nociceptik</a:t>
            </a:r>
            <a:r>
              <a:rPr lang="en-US" sz="4000" dirty="0" smtClean="0"/>
              <a:t> </a:t>
            </a:r>
            <a:r>
              <a:rPr lang="en-US" sz="4000" dirty="0" err="1" smtClean="0"/>
              <a:t>dibagi</a:t>
            </a:r>
            <a:r>
              <a:rPr lang="en-US" sz="4000" dirty="0" smtClean="0"/>
              <a:t> </a:t>
            </a:r>
            <a:r>
              <a:rPr lang="en-US" sz="4000" dirty="0" err="1" smtClean="0"/>
              <a:t>menjadi</a:t>
            </a:r>
            <a:r>
              <a:rPr lang="en-US" sz="4000" dirty="0" smtClean="0"/>
              <a:t> 3 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Nyeri</a:t>
            </a:r>
            <a:r>
              <a:rPr lang="en-US" sz="4000" dirty="0" smtClean="0"/>
              <a:t> </a:t>
            </a:r>
            <a:r>
              <a:rPr lang="en-US" sz="4000" dirty="0" err="1" smtClean="0"/>
              <a:t>Somatik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Nyeri</a:t>
            </a:r>
            <a:r>
              <a:rPr lang="en-US" sz="4000" dirty="0" smtClean="0"/>
              <a:t> Visceral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Referred Pain</a:t>
            </a:r>
          </a:p>
          <a:p>
            <a:pPr marL="742950" indent="-742950"/>
            <a:r>
              <a:rPr lang="en-US" sz="4000" dirty="0" err="1" smtClean="0"/>
              <a:t>Nyeri</a:t>
            </a:r>
            <a:r>
              <a:rPr lang="en-US" sz="4000" dirty="0" smtClean="0"/>
              <a:t> </a:t>
            </a:r>
            <a:r>
              <a:rPr lang="en-US" sz="4000" dirty="0" err="1" smtClean="0"/>
              <a:t>Neuropatik</a:t>
            </a:r>
            <a:r>
              <a:rPr lang="en-US" sz="4000" dirty="0" smtClean="0"/>
              <a:t> </a:t>
            </a:r>
            <a:r>
              <a:rPr lang="en-US" sz="4000" dirty="0" err="1" smtClean="0"/>
              <a:t>dibagi</a:t>
            </a:r>
            <a:r>
              <a:rPr lang="en-US" sz="4000" dirty="0" smtClean="0"/>
              <a:t> </a:t>
            </a:r>
            <a:r>
              <a:rPr lang="en-US" sz="4000" dirty="0" err="1" smtClean="0"/>
              <a:t>menjadi</a:t>
            </a:r>
            <a:r>
              <a:rPr lang="en-US" sz="4000" dirty="0" smtClean="0"/>
              <a:t> 2 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Nyeri</a:t>
            </a:r>
            <a:r>
              <a:rPr lang="en-US" sz="4000" dirty="0" smtClean="0"/>
              <a:t> </a:t>
            </a:r>
            <a:r>
              <a:rPr lang="en-US" sz="4000" dirty="0" err="1" smtClean="0"/>
              <a:t>Perifer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Nyeri</a:t>
            </a:r>
            <a:r>
              <a:rPr lang="en-US" sz="4000" dirty="0" smtClean="0"/>
              <a:t> </a:t>
            </a:r>
            <a:r>
              <a:rPr lang="en-US" sz="4000" dirty="0" err="1" smtClean="0"/>
              <a:t>Sentral</a:t>
            </a:r>
            <a:endParaRPr lang="en-US" sz="4000" dirty="0" smtClean="0"/>
          </a:p>
          <a:p>
            <a:endParaRPr lang="id-ID" sz="4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Arial" charset="0"/>
                <a:cs typeface="Arial" charset="0"/>
              </a:rPr>
              <a:t>Nyeri</a:t>
            </a:r>
            <a:r>
              <a:rPr lang="en-US" sz="4000" dirty="0" smtClean="0">
                <a:latin typeface="Arial" charset="0"/>
                <a:cs typeface="Arial" charset="0"/>
              </a:rPr>
              <a:t> (</a:t>
            </a:r>
            <a:r>
              <a:rPr lang="en-US" sz="4000" dirty="0" err="1" smtClean="0">
                <a:latin typeface="Arial" charset="0"/>
                <a:cs typeface="Arial" charset="0"/>
              </a:rPr>
              <a:t>lanjutan</a:t>
            </a:r>
            <a:r>
              <a:rPr lang="en-US" sz="40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742950" indent="-742950"/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timbulnya</a:t>
            </a:r>
            <a:r>
              <a:rPr lang="en-US" sz="3600" dirty="0" smtClean="0"/>
              <a:t> </a:t>
            </a:r>
            <a:r>
              <a:rPr lang="en-US" sz="3600" dirty="0" err="1" smtClean="0"/>
              <a:t>nyeri</a:t>
            </a:r>
            <a:r>
              <a:rPr lang="en-US" sz="3600" dirty="0" smtClean="0"/>
              <a:t> </a:t>
            </a:r>
            <a:r>
              <a:rPr lang="en-US" sz="3600" dirty="0" err="1" smtClean="0"/>
              <a:t>dibagi</a:t>
            </a:r>
            <a:r>
              <a:rPr lang="en-US" sz="3600" dirty="0" smtClean="0"/>
              <a:t> 2 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Nyeri</a:t>
            </a:r>
            <a:r>
              <a:rPr lang="en-US" sz="3600" dirty="0" smtClean="0"/>
              <a:t> </a:t>
            </a:r>
            <a:r>
              <a:rPr lang="en-US" sz="3600" dirty="0" err="1" smtClean="0"/>
              <a:t>Akut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Nyeri</a:t>
            </a:r>
            <a:r>
              <a:rPr lang="en-US" sz="3600" dirty="0" smtClean="0"/>
              <a:t> </a:t>
            </a:r>
            <a:r>
              <a:rPr lang="en-US" sz="3600" dirty="0" err="1" smtClean="0"/>
              <a:t>Kronik</a:t>
            </a:r>
            <a:endParaRPr lang="en-US" sz="3600" dirty="0" smtClean="0"/>
          </a:p>
          <a:p>
            <a:pPr marL="742950" indent="-742950"/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derajat</a:t>
            </a:r>
            <a:r>
              <a:rPr lang="en-US" sz="3600" dirty="0" smtClean="0"/>
              <a:t> </a:t>
            </a:r>
            <a:r>
              <a:rPr lang="en-US" sz="3600" dirty="0" err="1" smtClean="0"/>
              <a:t>nyeri</a:t>
            </a:r>
            <a:r>
              <a:rPr lang="en-US" sz="3600" dirty="0" smtClean="0"/>
              <a:t> </a:t>
            </a:r>
            <a:r>
              <a:rPr lang="en-US" sz="3600" dirty="0" err="1" smtClean="0"/>
              <a:t>dibgi</a:t>
            </a:r>
            <a:r>
              <a:rPr lang="en-US" sz="3600" dirty="0" smtClean="0"/>
              <a:t> 3 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Nyeri</a:t>
            </a:r>
            <a:r>
              <a:rPr lang="en-US" sz="3600" dirty="0" smtClean="0"/>
              <a:t> </a:t>
            </a:r>
            <a:r>
              <a:rPr lang="en-US" sz="3600" dirty="0" err="1" smtClean="0"/>
              <a:t>Ringan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Nyeri</a:t>
            </a:r>
            <a:r>
              <a:rPr lang="en-US" sz="3600" dirty="0" smtClean="0"/>
              <a:t> </a:t>
            </a:r>
            <a:r>
              <a:rPr lang="en-US" sz="3600" dirty="0" err="1" smtClean="0"/>
              <a:t>Sedang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Nyeri</a:t>
            </a:r>
            <a:r>
              <a:rPr lang="en-US" sz="3600" dirty="0" smtClean="0"/>
              <a:t> </a:t>
            </a:r>
            <a:r>
              <a:rPr lang="en-US" sz="3600" dirty="0" err="1" smtClean="0"/>
              <a:t>Berat</a:t>
            </a:r>
            <a:endParaRPr lang="en-US" sz="36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id-ID" sz="4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Types of Pain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4000" dirty="0" smtClean="0"/>
              <a:t>1.	Acute</a:t>
            </a:r>
          </a:p>
          <a:p>
            <a:r>
              <a:rPr lang="en-US" sz="4000" dirty="0" smtClean="0"/>
              <a:t>2.	Cancer</a:t>
            </a:r>
          </a:p>
          <a:p>
            <a:r>
              <a:rPr lang="en-US" sz="4000" dirty="0" smtClean="0"/>
              <a:t>3.	Chronic non-malignant</a:t>
            </a:r>
          </a:p>
          <a:p>
            <a:endParaRPr lang="id-ID" sz="4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Major Categories of Pain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4000" dirty="0" smtClean="0"/>
              <a:t>Classified by inferred </a:t>
            </a:r>
            <a:r>
              <a:rPr lang="en-US" sz="4000" dirty="0" err="1" smtClean="0"/>
              <a:t>pathophysiology</a:t>
            </a:r>
            <a:r>
              <a:rPr lang="en-US" sz="4000" dirty="0" smtClean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err="1" smtClean="0"/>
              <a:t>Nociceptive</a:t>
            </a:r>
            <a:r>
              <a:rPr lang="en-US" sz="4000" dirty="0" smtClean="0"/>
              <a:t> pain (stimuli from somatic and visceral structures)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/>
              <a:t>Neuropathic pain (stimuli abnormally processed by the nervous system)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1048</Words>
  <Application>Microsoft Office PowerPoint</Application>
  <PresentationFormat>On-screen Show (4:3)</PresentationFormat>
  <Paragraphs>167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KEMAMPUAN AKHIR YANG DIHARAPKAN</vt:lpstr>
      <vt:lpstr>Pain</vt:lpstr>
      <vt:lpstr>Nyeri</vt:lpstr>
      <vt:lpstr>Jenis-jenis Nyeri</vt:lpstr>
      <vt:lpstr>Nyeri (lanjutan)</vt:lpstr>
      <vt:lpstr>Nyeri (lanjutan)</vt:lpstr>
      <vt:lpstr>Types of Pain</vt:lpstr>
      <vt:lpstr>Major Categories of Pain</vt:lpstr>
      <vt:lpstr>MEKANISME TIMBULNYA NYERI</vt:lpstr>
      <vt:lpstr>Mekanisme timbulnya nyeri (lanjutan)</vt:lpstr>
      <vt:lpstr> Mekanisme timbulnya nyeri (lanjutan)</vt:lpstr>
      <vt:lpstr>TANDA – TANDA INFLAMASI</vt:lpstr>
      <vt:lpstr>HARMFUL EFFECTS</vt:lpstr>
      <vt:lpstr>PATHOPHYSIOLOGY OF PAIN</vt:lpstr>
      <vt:lpstr>PowerPoint Presentation</vt:lpstr>
      <vt:lpstr>Nociception</vt:lpstr>
      <vt:lpstr>Pain</vt:lpstr>
      <vt:lpstr>The nociceptive mechanism (prior to the perceptive event) consists of a multitude of events as follows:</vt:lpstr>
      <vt:lpstr>Transduction</vt:lpstr>
      <vt:lpstr>Transmission</vt:lpstr>
      <vt:lpstr>Modulation</vt:lpstr>
      <vt:lpstr>PowerPoint Presentation</vt:lpstr>
      <vt:lpstr>PowerPoint Presentation</vt:lpstr>
      <vt:lpstr>PERIPHERAL MECHANISMS</vt:lpstr>
      <vt:lpstr>PERIPHERAL MECHANISMS</vt:lpstr>
      <vt:lpstr>PowerPoint Presentation</vt:lpstr>
      <vt:lpstr>PowerPoint Presentation</vt:lpstr>
      <vt:lpstr>PowerPoint Presentation</vt:lpstr>
      <vt:lpstr>PowerPoint Presentation</vt:lpstr>
      <vt:lpstr>CENTRAL MECHANISMS</vt:lpstr>
      <vt:lpstr>CENTRAL MECHANISMS</vt:lpstr>
      <vt:lpstr>Modulation of pain processing at the level of the spinal cord  </vt:lpstr>
      <vt:lpstr>The influences of attention and emotion on pain </vt:lpstr>
      <vt:lpstr>Key points</vt:lpstr>
      <vt:lpstr>The pain matrix</vt:lpstr>
      <vt:lpstr>Acute and chronic pain</vt:lpstr>
      <vt:lpstr>Acute and chronic pain</vt:lpstr>
      <vt:lpstr>Symptoms of chronic pain pathology  </vt:lpstr>
      <vt:lpstr>Referensi</vt:lpstr>
      <vt:lpstr>TERIMA KASIH &amp;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abdul chalik meidian</cp:lastModifiedBy>
  <cp:revision>225</cp:revision>
  <dcterms:created xsi:type="dcterms:W3CDTF">2010-08-24T06:47:44Z</dcterms:created>
  <dcterms:modified xsi:type="dcterms:W3CDTF">2018-01-25T16:10:15Z</dcterms:modified>
</cp:coreProperties>
</file>