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59D25-3B0B-4CC9-B80C-C290F0B46877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5F30-39BD-4D71-BBC2-5F8CD5952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59D25-3B0B-4CC9-B80C-C290F0B46877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5F30-39BD-4D71-BBC2-5F8CD5952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59D25-3B0B-4CC9-B80C-C290F0B46877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5F30-39BD-4D71-BBC2-5F8CD5952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59D25-3B0B-4CC9-B80C-C290F0B46877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5F30-39BD-4D71-BBC2-5F8CD5952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59D25-3B0B-4CC9-B80C-C290F0B46877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5F30-39BD-4D71-BBC2-5F8CD5952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59D25-3B0B-4CC9-B80C-C290F0B46877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5F30-39BD-4D71-BBC2-5F8CD5952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59D25-3B0B-4CC9-B80C-C290F0B46877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5F30-39BD-4D71-BBC2-5F8CD5952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59D25-3B0B-4CC9-B80C-C290F0B46877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5F30-39BD-4D71-BBC2-5F8CD5952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59D25-3B0B-4CC9-B80C-C290F0B46877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5F30-39BD-4D71-BBC2-5F8CD5952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59D25-3B0B-4CC9-B80C-C290F0B46877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5F30-39BD-4D71-BBC2-5F8CD5952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59D25-3B0B-4CC9-B80C-C290F0B46877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5F30-39BD-4D71-BBC2-5F8CD5952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59D25-3B0B-4CC9-B80C-C290F0B46877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E5F30-39BD-4D71-BBC2-5F8CD5952E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70C3-3EAB-427A-956A-9D31025120BF}" type="slidenum">
              <a:rPr lang="en-US"/>
              <a:pPr/>
              <a:t>1</a:t>
            </a:fld>
            <a:endParaRPr lang="en-US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752600"/>
            <a:ext cx="6400800" cy="3886200"/>
          </a:xfrm>
        </p:spPr>
        <p:txBody>
          <a:bodyPr/>
          <a:lstStyle/>
          <a:p>
            <a:endParaRPr lang="en-US" sz="2800" b="1" dirty="0"/>
          </a:p>
          <a:p>
            <a:r>
              <a:rPr lang="en-US" sz="2800" b="1" dirty="0"/>
              <a:t>GANGGUAN</a:t>
            </a:r>
          </a:p>
          <a:p>
            <a:r>
              <a:rPr lang="en-US" sz="2800" b="1" dirty="0"/>
              <a:t>SUSUNAN SARAF PERIFER</a:t>
            </a:r>
            <a:endParaRPr lang="en-US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92F4-18E9-4D8A-9D60-C61C4F199D38}" type="slidenum">
              <a:rPr lang="en-US"/>
              <a:pPr/>
              <a:t>10</a:t>
            </a:fld>
            <a:endParaRPr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l"/>
            <a:r>
              <a:rPr lang="en-US" sz="2000"/>
              <a:t>SISTEM  SARAF  SIMPATIS (Lanjutan)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r>
              <a:rPr lang="en-US" sz="2400"/>
              <a:t>Dari ganglion otonom, serat pascaganglion berjalan </a:t>
            </a:r>
          </a:p>
          <a:p>
            <a:pPr>
              <a:buFontTx/>
              <a:buNone/>
            </a:pPr>
            <a:r>
              <a:rPr lang="en-US" sz="2400"/>
              <a:t>	ke organ sasarannya, otot atau kelenjar.</a:t>
            </a:r>
          </a:p>
          <a:p>
            <a:pPr>
              <a:buFontTx/>
              <a:buNone/>
            </a:pPr>
            <a:endParaRPr lang="en-US" sz="2400"/>
          </a:p>
          <a:p>
            <a:r>
              <a:rPr lang="en-US" sz="2400"/>
              <a:t>Serat </a:t>
            </a:r>
            <a:r>
              <a:rPr lang="en-US" sz="2400" b="1"/>
              <a:t>pascaganglion simpatis biasanya mengeluarkan neurotransmitter nor-epinefrin</a:t>
            </a:r>
            <a:r>
              <a:rPr lang="en-US" sz="2400"/>
              <a:t>.</a:t>
            </a:r>
          </a:p>
          <a:p>
            <a:endParaRPr lang="en-US" sz="2400"/>
          </a:p>
          <a:p>
            <a:r>
              <a:rPr lang="en-US" sz="2400"/>
              <a:t>Reseptor organ sasaran untuk nor-epinefrin disebut reseptor adrenergik. </a:t>
            </a:r>
          </a:p>
          <a:p>
            <a:endParaRPr lang="en-US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1F7B-B246-4E70-A8D6-0140A95F293D}" type="slidenum">
              <a:rPr lang="en-US"/>
              <a:pPr/>
              <a:t>11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2800" b="1"/>
              <a:t>SISTEM  SARAF  PARASIMPATIS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/>
              <a:t>Serat sistem parasimpatis keluar otak dalam saraf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/>
              <a:t> 	kranialis atau dari korda spinalis daerah sakralis.</a:t>
            </a:r>
          </a:p>
          <a:p>
            <a:pPr>
              <a:lnSpc>
                <a:spcPct val="80000"/>
              </a:lnSpc>
            </a:pPr>
            <a:endParaRPr lang="en-US" sz="2400" b="1"/>
          </a:p>
          <a:p>
            <a:pPr>
              <a:lnSpc>
                <a:spcPct val="80000"/>
              </a:lnSpc>
            </a:pPr>
            <a:r>
              <a:rPr lang="en-US" sz="2400"/>
              <a:t>Serat praganglion sistem saraf parasimpatis (SSPS)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biasanya berukuran panjang dan berjalan ke suatu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ganglion otonom dekat organ sasaran.</a:t>
            </a:r>
          </a:p>
          <a:p>
            <a:pPr>
              <a:lnSpc>
                <a:spcPct val="80000"/>
              </a:lnSpc>
            </a:pPr>
            <a:endParaRPr lang="en-US" sz="2400" b="1"/>
          </a:p>
          <a:p>
            <a:pPr>
              <a:lnSpc>
                <a:spcPct val="80000"/>
              </a:lnSpc>
            </a:pPr>
            <a:r>
              <a:rPr lang="en-US" sz="2400" b="1"/>
              <a:t>Praganglion saraf parasimpatis mengeluarkan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/>
              <a:t>	asetilkolin.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Serat pascasinaps parasimpatis kemudian berjalan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singkat ke jaringan sasaran, suatu otot atau kelenjar.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b="1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(Fungsi saraf simpatis dan parasimpatis: lihat gambar).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5531-07D1-4E93-9FA0-8300DEB1F98A}" type="slidenum">
              <a:rPr lang="en-US"/>
              <a:pPr/>
              <a:t>12</a:t>
            </a:fld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000"/>
              <a:t>SISTEM  SARAF  PARASIMPATIS (Lanjutan)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/>
              <a:t>Reseptor:</a:t>
            </a:r>
          </a:p>
          <a:p>
            <a:pPr>
              <a:buFontTx/>
              <a:buNone/>
            </a:pPr>
            <a:r>
              <a:rPr lang="en-US" sz="2400"/>
              <a:t>	</a:t>
            </a:r>
          </a:p>
          <a:p>
            <a:pPr>
              <a:buFontTx/>
              <a:buNone/>
            </a:pPr>
            <a:r>
              <a:rPr lang="en-US" sz="2400"/>
              <a:t>	-	reseptor asetilkolin praganglion untuk serat </a:t>
            </a:r>
          </a:p>
          <a:p>
            <a:pPr>
              <a:buFontTx/>
              <a:buNone/>
            </a:pPr>
            <a:r>
              <a:rPr lang="en-US" sz="2400"/>
              <a:t>		simpatis dan parasimpatis = reseptor nikotinik </a:t>
            </a:r>
          </a:p>
          <a:p>
            <a:pPr>
              <a:buFontTx/>
              <a:buNone/>
            </a:pPr>
            <a:r>
              <a:rPr lang="en-US" sz="2400"/>
              <a:t>		(dapat dirangsang oleh nikotin)</a:t>
            </a:r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r>
              <a:rPr lang="en-US" sz="2400"/>
              <a:t>	-	reseptor asetilkolin pascaganglion = reseptor</a:t>
            </a:r>
          </a:p>
          <a:p>
            <a:pPr>
              <a:buFontTx/>
              <a:buNone/>
            </a:pPr>
            <a:r>
              <a:rPr lang="en-US" sz="2400"/>
              <a:t> 		muskarinik (bisa dirangsang oleh racun jamur 	</a:t>
            </a:r>
          </a:p>
          <a:p>
            <a:pPr>
              <a:buFontTx/>
              <a:buNone/>
            </a:pPr>
            <a:r>
              <a:rPr lang="en-US" sz="2400"/>
              <a:t>		muskarin).</a:t>
            </a:r>
          </a:p>
          <a:p>
            <a:endParaRPr lang="en-US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B62B4-9CE9-4276-B40D-9AD9DE81A487}" type="slidenum">
              <a:rPr lang="en-US"/>
              <a:pPr/>
              <a:t>13</a:t>
            </a:fld>
            <a:endParaRPr 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sz="2800" b="1"/>
              <a:t>SISTEM  SARAF SOMATIK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sz="2400"/>
              <a:t>Saraf somatik pada sistem saraf perifer terdiri dari </a:t>
            </a:r>
          </a:p>
          <a:p>
            <a:pPr>
              <a:buFontTx/>
              <a:buNone/>
            </a:pPr>
            <a:r>
              <a:rPr lang="en-US" sz="2400"/>
              <a:t>	neuron-2 motorik eferen yang keluar dari otak atau </a:t>
            </a:r>
          </a:p>
          <a:p>
            <a:pPr>
              <a:buFontTx/>
              <a:buNone/>
            </a:pPr>
            <a:r>
              <a:rPr lang="en-US" sz="2400"/>
              <a:t>	korda spinalis dan bersinapsis secara langsung di </a:t>
            </a:r>
          </a:p>
          <a:p>
            <a:pPr>
              <a:buFontTx/>
              <a:buNone/>
            </a:pPr>
            <a:r>
              <a:rPr lang="en-US" sz="2400"/>
              <a:t>	sel otot rangka.</a:t>
            </a:r>
          </a:p>
          <a:p>
            <a:pPr>
              <a:buFontTx/>
              <a:buNone/>
            </a:pPr>
            <a:endParaRPr lang="en-US" sz="2400"/>
          </a:p>
          <a:p>
            <a:r>
              <a:rPr lang="en-US" sz="2400"/>
              <a:t>Neuron motorik adalah saraf besar bermielin yang mengeluarkan asetilkolin di taut neuromuskulus.</a:t>
            </a:r>
          </a:p>
          <a:p>
            <a:endParaRPr lang="en-US" sz="2400"/>
          </a:p>
          <a:p>
            <a:r>
              <a:rPr lang="en-US" sz="2400"/>
              <a:t>Asetilkolin berikatan dengan reseptor di daerah </a:t>
            </a:r>
          </a:p>
          <a:p>
            <a:pPr>
              <a:buFontTx/>
              <a:buNone/>
            </a:pPr>
            <a:r>
              <a:rPr lang="en-US" sz="2400"/>
              <a:t>	tertentu pada sel otot yang disebut end-plate.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B038-50B3-431D-A8D7-5F3A3808F637}" type="slidenum">
              <a:rPr lang="en-US"/>
              <a:pPr/>
              <a:t>14</a:t>
            </a:fld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algn="l"/>
            <a:r>
              <a:rPr lang="en-US" sz="2000"/>
              <a:t>SISTEM  SARAF SOMATK (Lanjutan)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sz="2400"/>
              <a:t>Peningkatan asetilkolin menyebabkan sel otot </a:t>
            </a:r>
          </a:p>
          <a:p>
            <a:pPr>
              <a:buFontTx/>
              <a:buNone/>
            </a:pPr>
            <a:r>
              <a:rPr lang="en-US" sz="2400"/>
              <a:t>	mencapai ambang, dan menghasilkan potensial aksi</a:t>
            </a:r>
          </a:p>
          <a:p>
            <a:pPr>
              <a:buFontTx/>
              <a:buNone/>
            </a:pPr>
            <a:r>
              <a:rPr lang="en-US" sz="2400"/>
              <a:t>	serta menyebabkan terbukanya saluran (pintu) kalsium</a:t>
            </a:r>
          </a:p>
          <a:p>
            <a:pPr>
              <a:buFontTx/>
              <a:buNone/>
            </a:pPr>
            <a:r>
              <a:rPr lang="en-US" sz="2400"/>
              <a:t>	di membrane sel.</a:t>
            </a:r>
          </a:p>
          <a:p>
            <a:pPr>
              <a:buFontTx/>
              <a:buNone/>
            </a:pPr>
            <a:endParaRPr lang="en-US" sz="2400"/>
          </a:p>
          <a:p>
            <a:r>
              <a:rPr lang="en-US" sz="2400"/>
              <a:t>Hal ini menyebabkan peningkatan kalsium (zat kapur) </a:t>
            </a:r>
          </a:p>
          <a:p>
            <a:pPr>
              <a:buFontTx/>
              <a:buNone/>
            </a:pPr>
            <a:r>
              <a:rPr lang="en-US" sz="2400"/>
              <a:t>	intrasel dan kontraksi serat otot rangka.</a:t>
            </a:r>
          </a:p>
          <a:p>
            <a:pPr>
              <a:buFontTx/>
              <a:buNone/>
            </a:pPr>
            <a:endParaRPr lang="en-US" sz="2400"/>
          </a:p>
          <a:p>
            <a:r>
              <a:rPr lang="en-US" sz="2400"/>
              <a:t>Tidak terdapat neuron motorik inhibitorik.</a:t>
            </a:r>
          </a:p>
          <a:p>
            <a:endParaRPr lang="en-US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714F0-8E29-4D4A-9F04-61CF5F3D956E}" type="slidenum">
              <a:rPr lang="en-US"/>
              <a:pPr/>
              <a:t>15</a:t>
            </a:fld>
            <a:endParaRPr 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382000" cy="1173162"/>
          </a:xfrm>
        </p:spPr>
        <p:txBody>
          <a:bodyPr/>
          <a:lstStyle/>
          <a:p>
            <a:r>
              <a:rPr lang="en-US" sz="2800" b="1"/>
              <a:t>TEKNIK  PENGUKURAN AKTIVITAS &amp; </a:t>
            </a:r>
            <a:br>
              <a:rPr lang="en-US" sz="2800" b="1"/>
            </a:br>
            <a:r>
              <a:rPr lang="en-US" sz="2800" b="1"/>
              <a:t>EVALUASI  STRUKTUR  OTAK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/>
              <a:t>	Metode pengukuran untuk mengevaluasi:</a:t>
            </a:r>
          </a:p>
          <a:p>
            <a:pPr>
              <a:buFontTx/>
              <a:buNone/>
            </a:pPr>
            <a:r>
              <a:rPr lang="en-US" sz="2400"/>
              <a:t>	-	aktivitas listrik otak</a:t>
            </a:r>
          </a:p>
          <a:p>
            <a:pPr>
              <a:buFontTx/>
              <a:buNone/>
            </a:pPr>
            <a:r>
              <a:rPr lang="en-US" sz="2400"/>
              <a:t>	-	mengamati malformasi, cedera </a:t>
            </a:r>
          </a:p>
          <a:p>
            <a:pPr>
              <a:buFontTx/>
              <a:buNone/>
            </a:pPr>
            <a:r>
              <a:rPr lang="en-US" sz="2400"/>
              <a:t>	-	mengamati tumor,</a:t>
            </a:r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r>
              <a:rPr lang="en-US" sz="2800" b="1"/>
              <a:t>ELEKTROENSEFALOGRAFI</a:t>
            </a:r>
          </a:p>
          <a:p>
            <a:pPr>
              <a:buFontTx/>
              <a:buNone/>
            </a:pPr>
            <a:r>
              <a:rPr lang="en-US" sz="2400"/>
              <a:t>	Mengukur aktivitas listrik otak melalui elektrode-2 </a:t>
            </a:r>
          </a:p>
          <a:p>
            <a:pPr>
              <a:buFontTx/>
              <a:buNone/>
            </a:pPr>
            <a:r>
              <a:rPr lang="en-US" sz="2400"/>
              <a:t>	yang diletakkan di kulit kepala.</a:t>
            </a:r>
          </a:p>
          <a:p>
            <a:r>
              <a:rPr lang="en-US" sz="2400"/>
              <a:t>Teknik ini menghasilkan gambar langsung aktivitas </a:t>
            </a:r>
          </a:p>
          <a:p>
            <a:pPr>
              <a:buFontTx/>
              <a:buNone/>
            </a:pPr>
            <a:r>
              <a:rPr lang="en-US" sz="2400"/>
              <a:t>	otak dengan cepat.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234F-8B37-4805-8249-DDE979A9CEDD}" type="slidenum">
              <a:rPr lang="en-US"/>
              <a:pPr/>
              <a:t>16</a:t>
            </a:fld>
            <a:endParaRPr 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algn="l"/>
            <a:r>
              <a:rPr lang="en-US" sz="2000"/>
              <a:t>ELEKTROENSEFLOGRAFI  Lanjutan)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r>
              <a:rPr lang="en-US" sz="2400"/>
              <a:t>Teknik ini dibatasi oleh ketidakmampuan secara </a:t>
            </a:r>
          </a:p>
          <a:p>
            <a:pPr>
              <a:buFontTx/>
              <a:buNone/>
            </a:pPr>
            <a:r>
              <a:rPr lang="en-US" sz="2400"/>
              <a:t>	akurat mengidentifikasi daerah mana di otak yang </a:t>
            </a:r>
          </a:p>
          <a:p>
            <a:pPr>
              <a:buFontTx/>
              <a:buNone/>
            </a:pPr>
            <a:r>
              <a:rPr lang="en-US" sz="2400"/>
              <a:t>	mengeluarkan sinyal listrik, terutama sewaktu </a:t>
            </a:r>
          </a:p>
          <a:p>
            <a:pPr>
              <a:buFontTx/>
              <a:buNone/>
            </a:pPr>
            <a:r>
              <a:rPr lang="en-US" sz="2400"/>
              <a:t>	daerah-2 yang ingin dievaluasi terletak di bagian </a:t>
            </a:r>
          </a:p>
          <a:p>
            <a:pPr>
              <a:buFontTx/>
              <a:buNone/>
            </a:pPr>
            <a:r>
              <a:rPr lang="en-US" sz="2400"/>
              <a:t>	dalam otak. </a:t>
            </a:r>
          </a:p>
          <a:p>
            <a:endParaRPr lang="en-US"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344E9-2F39-48E3-BC39-89D8614B1B02}" type="slidenum">
              <a:rPr lang="en-US"/>
              <a:pPr/>
              <a:t>17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l"/>
            <a:r>
              <a:rPr lang="en-US" sz="2800" b="1"/>
              <a:t>PET (POSITRON-EMISSION TOMOGRAPGY)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Pemeriksaan berulang tengkorak kepala dengan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sinar-X disertai penyuntikan suatu bahan berlabel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radioaktif.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Jalannya distribusi bahan radioaktif dalam aliran darah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bisa diikuti dengan cermat untuk memetakan anatomis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otak dan pola aliran darahnya.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Pengamatan aliran darah sewaktu pasien melakukan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suatu tugas kerja, sehingga kita mampu mengidentifikasi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daerah yang paling berperan dalam jenis tugas terkait.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219B-A740-43C1-AA6D-918A3E45871E}" type="slidenum">
              <a:rPr lang="en-US"/>
              <a:pPr/>
              <a:t>18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algn="l"/>
            <a:r>
              <a:rPr lang="en-US" sz="2000"/>
              <a:t>PET  (Lanjutan)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r>
              <a:rPr lang="en-US" sz="2400"/>
              <a:t>Pola aliran direkam:</a:t>
            </a:r>
          </a:p>
          <a:p>
            <a:pPr>
              <a:buFontTx/>
              <a:buNone/>
            </a:pPr>
            <a:r>
              <a:rPr lang="en-US" sz="2400"/>
              <a:t>	-	saat pasien beristirahat dan </a:t>
            </a:r>
          </a:p>
          <a:p>
            <a:pPr>
              <a:buFontTx/>
              <a:buNone/>
            </a:pPr>
            <a:r>
              <a:rPr lang="en-US" sz="2400"/>
              <a:t>	-	saat pasien melaksanakan tugas kerja tertentu.</a:t>
            </a:r>
          </a:p>
          <a:p>
            <a:endParaRPr lang="en-US" sz="2400" b="1"/>
          </a:p>
          <a:p>
            <a:r>
              <a:rPr lang="en-US" sz="2400" b="1"/>
              <a:t>Keterbatasan PET: </a:t>
            </a:r>
          </a:p>
          <a:p>
            <a:pPr>
              <a:buFontTx/>
              <a:buNone/>
            </a:pPr>
            <a:r>
              <a:rPr lang="en-US" sz="2400" b="1"/>
              <a:t>	</a:t>
            </a:r>
            <a:r>
              <a:rPr lang="en-US" sz="2400"/>
              <a:t>-	Sifat invasif inheren dari penyuntikan radio-</a:t>
            </a:r>
          </a:p>
          <a:p>
            <a:pPr>
              <a:buFontTx/>
              <a:buNone/>
            </a:pPr>
            <a:r>
              <a:rPr lang="en-US" sz="2400"/>
              <a:t>		nukleotide, walau pancaran radiasinya rendah </a:t>
            </a:r>
          </a:p>
          <a:p>
            <a:pPr>
              <a:buFontTx/>
              <a:buNone/>
            </a:pPr>
            <a:r>
              <a:rPr lang="en-US" sz="2400"/>
              <a:t>		dan cepat luruh.</a:t>
            </a:r>
          </a:p>
          <a:p>
            <a:pPr>
              <a:buFontTx/>
              <a:buNone/>
            </a:pPr>
            <a:r>
              <a:rPr lang="en-US" sz="2400"/>
              <a:t>	-	Neuron bereakasi lebih cepat daripada perubahan </a:t>
            </a:r>
          </a:p>
          <a:p>
            <a:pPr>
              <a:buFontTx/>
              <a:buNone/>
            </a:pPr>
            <a:r>
              <a:rPr lang="en-US" sz="2400"/>
              <a:t>		aliran darah, 	</a:t>
            </a:r>
            <a:r>
              <a:rPr lang="en-US" sz="2400">
                <a:sym typeface="Wingdings" pitchFamily="2" charset="2"/>
              </a:rPr>
              <a:t> sebagian aktivitas otak akan tidak</a:t>
            </a:r>
          </a:p>
          <a:p>
            <a:pPr>
              <a:buFontTx/>
              <a:buNone/>
            </a:pPr>
            <a:r>
              <a:rPr lang="en-US" sz="2400">
                <a:sym typeface="Wingdings" pitchFamily="2" charset="2"/>
              </a:rPr>
              <a:t>		terdeteksi.</a:t>
            </a:r>
            <a:r>
              <a:rPr lang="en-US" sz="2400"/>
              <a:t>	 </a:t>
            </a:r>
            <a:endParaRPr lang="en-US" sz="2400" b="1"/>
          </a:p>
          <a:p>
            <a:pPr>
              <a:buFontTx/>
              <a:buNone/>
            </a:pPr>
            <a:r>
              <a:rPr lang="en-US" sz="2400" b="1"/>
              <a:t>	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4AB7-B9D1-4024-B45A-5686A85AA7C4}" type="slidenum">
              <a:rPr lang="en-US"/>
              <a:pPr/>
              <a:t>19</a:t>
            </a:fld>
            <a:endParaRPr 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2800" b="1"/>
              <a:t>MRI (MAGNETIC RESONANCE IMAGING)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64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Tehnik pemeriksaan ini memungkinkan menangkap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	perubahan-perubahan fisiologis yang terjadi di otak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sebelum dan selama seseorang melakukan suatu tugas.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 b="1"/>
              <a:t>Prinsip MRI</a:t>
            </a:r>
            <a:r>
              <a:rPr lang="en-US" sz="2400"/>
              <a:t>: setiap atom di tubuh akan bekerja sebagai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suatu jarum kompas kecil sejajar dalam suatu arah yang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dapat diperkirakan apabila terpajan ke sutau medan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magnetik </a:t>
            </a:r>
            <a:r>
              <a:rPr lang="en-US" sz="2400">
                <a:sym typeface="Wingdings" pitchFamily="2" charset="2"/>
              </a:rPr>
              <a:t> terjadi</a:t>
            </a:r>
            <a:r>
              <a:rPr lang="en-US" sz="2400"/>
              <a:t> pemancaran sinyal yang khas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untuk masing-2 atom </a:t>
            </a:r>
            <a:r>
              <a:rPr lang="en-US" sz="2400">
                <a:sym typeface="Wingdings" pitchFamily="2" charset="2"/>
              </a:rPr>
              <a:t> melalui penggunaan  program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komputer spesifik </a:t>
            </a:r>
            <a:r>
              <a:rPr lang="en-US" sz="2400"/>
              <a:t>bisa dibentuk citra (gambar) dari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informasi ini </a:t>
            </a:r>
            <a:r>
              <a:rPr lang="en-US" sz="2400">
                <a:sym typeface="Wingdings" pitchFamily="2" charset="2"/>
              </a:rPr>
              <a:t> dilakukan reproduksi detil anatomik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citra (gambar organ) yang lebih baik daripada dengan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 	sinar X.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160D-ACA4-497E-AFE1-0B2F4405716C}" type="slidenum">
              <a:rPr lang="en-US"/>
              <a:pPr/>
              <a:t>2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/>
              <a:t>DESKRIPSI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/>
              <a:t>		Pembahasan meliput gangguan</a:t>
            </a:r>
          </a:p>
          <a:p>
            <a:pPr>
              <a:buFontTx/>
              <a:buNone/>
            </a:pPr>
            <a:r>
              <a:rPr lang="en-US" sz="2400"/>
              <a:t> 		sistem saraf perifer (tepi), saraf otonom, </a:t>
            </a:r>
          </a:p>
          <a:p>
            <a:pPr>
              <a:buFontTx/>
              <a:buNone/>
            </a:pPr>
            <a:r>
              <a:rPr lang="en-US" sz="2400"/>
              <a:t>		simpatis dan parasimpatis, klasifikasi cedera </a:t>
            </a:r>
          </a:p>
          <a:p>
            <a:pPr>
              <a:buFontTx/>
              <a:buNone/>
            </a:pPr>
            <a:r>
              <a:rPr lang="en-US" sz="2400"/>
              <a:t>		saraf tepi</a:t>
            </a:r>
            <a:r>
              <a:rPr lang="en-US" sz="2400" b="1"/>
              <a:t>, </a:t>
            </a:r>
            <a:r>
              <a:rPr lang="en-US" sz="2400"/>
              <a:t>teknik pengukuran aktivitas otak &amp; </a:t>
            </a:r>
          </a:p>
          <a:p>
            <a:pPr>
              <a:buFontTx/>
              <a:buNone/>
            </a:pPr>
            <a:r>
              <a:rPr lang="en-US" sz="2400"/>
              <a:t>		evaluasi struktur otak, klasifikasi neuropathy.</a:t>
            </a:r>
            <a:endParaRPr lang="en-US" sz="2400" b="1" i="1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75D5-1C1E-47CC-9ADC-0E2EEDED9A4E}" type="slidenum">
              <a:rPr lang="en-US"/>
              <a:pPr/>
              <a:t>20</a:t>
            </a:fld>
            <a:endParaRPr lang="en-US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algn="l"/>
            <a:r>
              <a:rPr lang="en-US" sz="2000"/>
              <a:t>MRI (MAGNETIC RESONANCE IMAGING) (Lanjutan)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sz="2400">
                <a:sym typeface="Wingdings" pitchFamily="2" charset="2"/>
              </a:rPr>
              <a:t>Teknik ini mampu mengikuti secara nonivasif </a:t>
            </a:r>
          </a:p>
          <a:p>
            <a:pPr>
              <a:buFontTx/>
              <a:buNone/>
            </a:pPr>
            <a:r>
              <a:rPr lang="en-US" sz="2400">
                <a:sym typeface="Wingdings" pitchFamily="2" charset="2"/>
              </a:rPr>
              <a:t>	konsentrasi oksigen di otak selagi seseorang </a:t>
            </a:r>
          </a:p>
          <a:p>
            <a:pPr>
              <a:buFontTx/>
              <a:buNone/>
            </a:pPr>
            <a:r>
              <a:rPr lang="en-US" sz="2400">
                <a:sym typeface="Wingdings" pitchFamily="2" charset="2"/>
              </a:rPr>
              <a:t>	melakukan suatu tugas kerja. </a:t>
            </a:r>
          </a:p>
          <a:p>
            <a:pPr>
              <a:buFontTx/>
              <a:buNone/>
            </a:pPr>
            <a:endParaRPr lang="en-US" sz="2400">
              <a:sym typeface="Wingdings" pitchFamily="2" charset="2"/>
            </a:endParaRPr>
          </a:p>
          <a:p>
            <a:r>
              <a:rPr lang="en-US" sz="2400">
                <a:sym typeface="Wingdings" pitchFamily="2" charset="2"/>
              </a:rPr>
              <a:t>Bagian otak yang memiliki kadar O2 yang </a:t>
            </a:r>
          </a:p>
          <a:p>
            <a:pPr>
              <a:buFontTx/>
              <a:buNone/>
            </a:pPr>
            <a:r>
              <a:rPr lang="en-US" sz="2400">
                <a:sym typeface="Wingdings" pitchFamily="2" charset="2"/>
              </a:rPr>
              <a:t>	tinggi menandakan daerah-daerah yang aktif.</a:t>
            </a:r>
          </a:p>
          <a:p>
            <a:endParaRPr lang="en-US" sz="2400">
              <a:sym typeface="Wingdings" pitchFamily="2" charset="2"/>
            </a:endParaRPr>
          </a:p>
          <a:p>
            <a:r>
              <a:rPr lang="en-US" sz="2400">
                <a:sym typeface="Wingdings" pitchFamily="2" charset="2"/>
              </a:rPr>
              <a:t>Keterbatasan: dibutuhkan waktu untuk mengukur O2</a:t>
            </a:r>
          </a:p>
          <a:p>
            <a:pPr>
              <a:buFontTx/>
              <a:buNone/>
            </a:pPr>
            <a:r>
              <a:rPr lang="en-US" sz="2400">
                <a:sym typeface="Wingdings" pitchFamily="2" charset="2"/>
              </a:rPr>
              <a:t> 	terhadap pelepasan muatan atom.</a:t>
            </a:r>
            <a:endParaRPr lang="en-US" sz="2400"/>
          </a:p>
          <a:p>
            <a:endParaRPr lang="en-US" sz="2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CE826-11CB-4850-A2C4-7CE29531A3B3}" type="slidenum">
              <a:rPr lang="en-US"/>
              <a:pPr/>
              <a:t>21</a:t>
            </a:fld>
            <a:endParaRPr 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r>
              <a:rPr lang="en-US" sz="2800" b="1"/>
              <a:t>COMPUTED  TOMOGRAPHY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Teknik ini menggunakan analisis komputer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	terhadap gambar  radiologis multiple.</a:t>
            </a:r>
          </a:p>
          <a:p>
            <a:pPr>
              <a:lnSpc>
                <a:spcPct val="90000"/>
              </a:lnSpc>
            </a:pPr>
            <a:r>
              <a:rPr lang="en-US" sz="2400"/>
              <a:t>Pada C-T scan, berkas sinar X berotasi (berputar)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mengelilingi pasien untuk memberi gambar potong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melintang.</a:t>
            </a:r>
          </a:p>
          <a:p>
            <a:pPr>
              <a:lnSpc>
                <a:spcPct val="90000"/>
              </a:lnSpc>
            </a:pPr>
            <a:r>
              <a:rPr lang="en-US" sz="2400"/>
              <a:t>Gambar kemudian dibentuk ulang oleh komputer untuk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memberikan gambar struktur otak tiga demensi yang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realistik.</a:t>
            </a:r>
          </a:p>
          <a:p>
            <a:pPr>
              <a:lnSpc>
                <a:spcPct val="90000"/>
              </a:lnSpc>
            </a:pPr>
            <a:r>
              <a:rPr lang="en-US" sz="2400"/>
              <a:t>Dapat dibantu dengan penyuntikan media kontras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sebelum pemeriksaan sinar-X untuk meningkatkan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detail halus struktur. </a:t>
            </a:r>
          </a:p>
          <a:p>
            <a:pPr>
              <a:lnSpc>
                <a:spcPct val="90000"/>
              </a:lnSpc>
            </a:pPr>
            <a:r>
              <a:rPr lang="en-US" sz="2400"/>
              <a:t>Keterbatasan: perlu pemeriksaan sinar X ulang,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dan gambar kurang detail dibanding dengan MRI.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46452-391A-41F3-858D-6B1ECF48F2D7}" type="slidenum">
              <a:rPr lang="en-US"/>
              <a:pPr/>
              <a:t>22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r>
              <a:rPr lang="en-US" sz="2800" b="1"/>
              <a:t>GANGGUAN SARAF TEPI</a:t>
            </a:r>
            <a:br>
              <a:rPr lang="en-US" sz="2800" b="1"/>
            </a:br>
            <a:r>
              <a:rPr lang="en-US" sz="2800" b="1" i="1"/>
              <a:t>(PERIPHERAL NERVOUS DISORDERS)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54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Saraf motoris atau sensoris berespons sangat terbatas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terhadap cedera apapun bentuknya </a:t>
            </a:r>
            <a:r>
              <a:rPr lang="en-US" sz="2400">
                <a:sym typeface="Wingdings" pitchFamily="2" charset="2"/>
              </a:rPr>
              <a:t> kemungkinan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terjadi </a:t>
            </a:r>
            <a:r>
              <a:rPr lang="en-US" sz="2400" b="1">
                <a:sym typeface="Wingdings" pitchFamily="2" charset="2"/>
              </a:rPr>
              <a:t>demyelinasi atau distal degenerasi sari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sym typeface="Wingdings" pitchFamily="2" charset="2"/>
              </a:rPr>
              <a:t>	sarafnya.</a:t>
            </a:r>
          </a:p>
          <a:p>
            <a:pPr>
              <a:lnSpc>
                <a:spcPct val="90000"/>
              </a:lnSpc>
            </a:pPr>
            <a:endParaRPr lang="en-US" sz="240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400">
                <a:sym typeface="Wingdings" pitchFamily="2" charset="2"/>
              </a:rPr>
              <a:t>Pada segmental demyelinasi </a:t>
            </a:r>
            <a:r>
              <a:rPr lang="en-US" sz="2400" b="1">
                <a:sym typeface="Wingdings" pitchFamily="2" charset="2"/>
              </a:rPr>
              <a:t>axonnya tidak rusak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walau myelin robek.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Ini terjadi bila saraf mengalami kompresi eksternal kuat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atau akibat suatu penyakit.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B26B-3A5B-4BA8-AD2A-C35A266255BC}" type="slidenum">
              <a:rPr lang="en-US"/>
              <a:pPr/>
              <a:t>23</a:t>
            </a:fld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l"/>
            <a:r>
              <a:rPr lang="en-US" sz="2000"/>
              <a:t>GANGGUAN SARAF TEPI</a:t>
            </a:r>
            <a:br>
              <a:rPr lang="en-US" sz="2000"/>
            </a:br>
            <a:r>
              <a:rPr lang="en-US" sz="2000" i="1"/>
              <a:t>(PERIPHERAL NERVOUS DISORDERS) </a:t>
            </a:r>
            <a:r>
              <a:rPr lang="en-US" sz="2000"/>
              <a:t>(Lanjutan)</a:t>
            </a:r>
            <a:endParaRPr lang="en-US" sz="2000" i="1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ym typeface="Wingdings" pitchFamily="2" charset="2"/>
              </a:rPr>
              <a:t>Pada Wallerian degenerasi ada anterograde distal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`	degenerasi pada axonnya, ini terjadi pada setiap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gangguan periferal yang langsung menyerang axon,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termasuk ini cedera gencatan, tarikan, atau lacerasi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juga bisa akibat penyakit.</a:t>
            </a:r>
          </a:p>
          <a:p>
            <a:pPr>
              <a:lnSpc>
                <a:spcPct val="80000"/>
              </a:lnSpc>
            </a:pPr>
            <a:endParaRPr lang="en-US" sz="240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US" sz="2400">
                <a:sym typeface="Wingdings" pitchFamily="2" charset="2"/>
              </a:rPr>
              <a:t>Penyakit-penyakit yang menyerang axon atau sel body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mengakibatkan degenerasi axon yang menyerang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pertama serabut panjang  progresif ke arah atas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 	sesuai perkembangan sakitnya  tungkai bawah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akan terserang lebih dahulu baru lengan atas.</a:t>
            </a:r>
            <a:endParaRPr lang="en-US" sz="2400"/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8BE3-6321-4323-8547-533B4C778BE3}" type="slidenum">
              <a:rPr lang="en-US"/>
              <a:pPr/>
              <a:t>24</a:t>
            </a:fld>
            <a:endParaRPr 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/>
          <a:lstStyle/>
          <a:p>
            <a:r>
              <a:rPr lang="en-US" sz="2800" b="1"/>
              <a:t>KLASIFIKASI CEDERA SARAF TEPI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	Berdasarkan perubahan struktural dan fungsional,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	cedera saraf tepi diklasifikasi menjadi  5 (lima):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	(Sunderland (1978): </a:t>
            </a:r>
            <a:r>
              <a:rPr lang="en-US" sz="2400"/>
              <a:t>peringkat, menunjukkan ada tidaknya axon dan jaringan ikatnya).</a:t>
            </a:r>
            <a:endParaRPr lang="en-US" sz="2400" b="1"/>
          </a:p>
          <a:p>
            <a:pPr>
              <a:lnSpc>
                <a:spcPct val="90000"/>
              </a:lnSpc>
            </a:pPr>
            <a:r>
              <a:rPr lang="en-US" sz="2400" b="1"/>
              <a:t>Seddon (1943):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   1. </a:t>
            </a:r>
            <a:r>
              <a:rPr lang="en-US" sz="2400" b="1"/>
              <a:t>Neuropraxia: </a:t>
            </a:r>
            <a:r>
              <a:rPr lang="en-US" sz="2400"/>
              <a:t>(Demyelinisasi segmental yang 	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        memblokir konduksi aksi potensial pada titik yang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demyelinasi ke saraf yang bermyelin)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  	Umum pada gangguan kompresi saraf (akibat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adanya </a:t>
            </a:r>
            <a:r>
              <a:rPr lang="en-US" sz="2400" b="1"/>
              <a:t>iskemia ringan pada serabutnya)</a:t>
            </a:r>
            <a:r>
              <a:rPr lang="en-US" sz="2400"/>
              <a:t>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Yang akibat suatu penyakit = </a:t>
            </a:r>
            <a:r>
              <a:rPr lang="en-US" sz="2400" b="1" i="1"/>
              <a:t>myelopathy.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i="1"/>
              <a:t>		</a:t>
            </a:r>
            <a:r>
              <a:rPr lang="en-US" sz="2400"/>
              <a:t>Konduksi aksi potensial bagian atas dan bawah titik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kompresi normal, dan </a:t>
            </a:r>
            <a:r>
              <a:rPr lang="en-US" sz="2400" u="sng"/>
              <a:t>axon adalah intact maka otot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</a:t>
            </a:r>
            <a:r>
              <a:rPr lang="en-US" sz="2400" u="sng"/>
              <a:t>tidak atropi.</a:t>
            </a:r>
            <a:r>
              <a:rPr lang="en-US" sz="2400"/>
              <a:t>	</a:t>
            </a:r>
            <a:endParaRPr lang="en-US" sz="2400" b="1" i="1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052A-2002-466D-AFF0-9545B66C929C}" type="slidenum">
              <a:rPr lang="en-US"/>
              <a:pPr/>
              <a:t>25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pPr algn="l"/>
            <a:r>
              <a:rPr lang="en-US" sz="2000"/>
              <a:t>KLASIFIKASI CEDERA SARAF TEPI (Lanjutan-1)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/>
              <a:t> 	 2.   Axonotmesis: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Ini timbul bila</a:t>
            </a:r>
            <a:r>
              <a:rPr lang="en-US" sz="2400" b="1" u="sng"/>
              <a:t> axon rusak</a:t>
            </a:r>
            <a:r>
              <a:rPr lang="en-US" sz="2400"/>
              <a:t> namun </a:t>
            </a:r>
            <a:r>
              <a:rPr lang="en-US" sz="2400" u="sng"/>
              <a:t>jaringan ikat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</a:t>
            </a:r>
            <a:r>
              <a:rPr lang="en-US" sz="2400" u="sng"/>
              <a:t>pembungkus yang memproteksi saraf tetap intact.</a:t>
            </a:r>
            <a:r>
              <a:rPr lang="en-US" sz="24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Kompresi lama yang menghasilkan area infarction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 	dan necrosis menimbulkan neurotmesis.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  Bila timbul akibat penyakit = </a:t>
            </a:r>
            <a:r>
              <a:rPr lang="en-US" sz="2400" b="1" i="1"/>
              <a:t>axonopathy.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b="1" i="1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i="1"/>
              <a:t>	  </a:t>
            </a:r>
            <a:r>
              <a:rPr lang="en-US" sz="2400" b="1"/>
              <a:t>3.</a:t>
            </a:r>
            <a:r>
              <a:rPr lang="en-US" sz="2400" b="1" i="1"/>
              <a:t>  </a:t>
            </a:r>
            <a:r>
              <a:rPr lang="en-US" sz="2400" b="1"/>
              <a:t>Neurotmesis: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/>
              <a:t>		</a:t>
            </a:r>
            <a:r>
              <a:rPr lang="en-US" sz="2400"/>
              <a:t>Ini terjadi akibat </a:t>
            </a:r>
            <a:r>
              <a:rPr lang="en-US" sz="2400" b="1"/>
              <a:t>kerusakan komplit serabut dan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/>
              <a:t>		endoneuronnya, </a:t>
            </a:r>
            <a:r>
              <a:rPr lang="en-US" sz="2400"/>
              <a:t>juga menghasilkan kehilangan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axon, berikut jaringan ikat perlindungannya yang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juga rusak di site cedera.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Umum timbul akibat </a:t>
            </a:r>
            <a:r>
              <a:rPr lang="en-US" sz="2400" b="1"/>
              <a:t>luka tembak</a:t>
            </a:r>
            <a:r>
              <a:rPr lang="en-US" sz="2400"/>
              <a:t>, atau </a:t>
            </a:r>
            <a:r>
              <a:rPr lang="en-US" sz="2400" b="1"/>
              <a:t>tusuk</a:t>
            </a:r>
            <a:r>
              <a:rPr lang="en-US" sz="2400"/>
              <a:t> atau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</a:t>
            </a:r>
            <a:r>
              <a:rPr lang="en-US" sz="2400" b="1"/>
              <a:t>cedera avulsion yang merusak sarafnya</a:t>
            </a:r>
            <a:r>
              <a:rPr lang="en-US" sz="2400"/>
              <a:t>.	</a:t>
            </a:r>
            <a:r>
              <a:rPr lang="en-US" sz="2400" i="1"/>
              <a:t>	</a:t>
            </a:r>
            <a:endParaRPr lang="en-US" sz="2400" b="1" i="1"/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47C5-3E81-4693-BE91-46A32B7871BF}" type="slidenum">
              <a:rPr lang="en-US"/>
              <a:pPr/>
              <a:t>26</a:t>
            </a:fld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1450"/>
            <a:ext cx="8229600" cy="342900"/>
          </a:xfrm>
        </p:spPr>
        <p:txBody>
          <a:bodyPr/>
          <a:lstStyle/>
          <a:p>
            <a:pPr algn="l"/>
            <a:r>
              <a:rPr lang="en-US" sz="2000"/>
              <a:t>Klasifikasi Cedera Saraf Tepi… (Lanjutan-2)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4.  Apabila kontinuitas axonal terputus (pada axonotmesis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 	 atau neurotemesis),</a:t>
            </a:r>
            <a:r>
              <a:rPr lang="en-US" sz="2400" b="1"/>
              <a:t> terjadi Wallerian degenerasi di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/>
              <a:t>	 axon distal. Oleh karenanya otot yang diinnervasi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/>
              <a:t>	 olehnya akan cepat atropi.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b="1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/>
              <a:t>5. Pada demyelinasi segmental </a:t>
            </a:r>
            <a:r>
              <a:rPr lang="en-US" sz="2400"/>
              <a:t>Schwann cells dengan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cara mitotik membelah dan menutup bagian segment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saraf yang telanjang.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Sel akan segera membentuk myelin.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/>
              <a:t>	</a:t>
            </a:r>
            <a:r>
              <a:rPr lang="en-US" sz="2400"/>
              <a:t>Sepanjang cell body masih hidup, maka potensial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regenerasi post Wallerian degenerasi masih mungkin,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akan terbentuk axon baru dari ujung proximal dari yang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rusak.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216E9-2EF9-4995-AE0B-DF26388D2D7B}" type="slidenum">
              <a:rPr lang="en-US"/>
              <a:pPr/>
              <a:t>27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96862"/>
          </a:xfrm>
        </p:spPr>
        <p:txBody>
          <a:bodyPr/>
          <a:lstStyle/>
          <a:p>
            <a:pPr algn="l"/>
            <a:r>
              <a:rPr lang="en-US" sz="2000"/>
              <a:t>Klasifikasi Cedera Saraf Tepi… (Lanjutan-3)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6769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/>
              <a:t>	Fungsional sukses apabila =ujung proximal dan distal bertemu. Ini bisa terjadi pada axonotmesis karena </a:t>
            </a:r>
          </a:p>
          <a:p>
            <a:pPr>
              <a:buFontTx/>
              <a:buNone/>
            </a:pPr>
            <a:r>
              <a:rPr lang="en-US" sz="2400"/>
              <a:t>	jaringan penutup intact.</a:t>
            </a:r>
          </a:p>
          <a:p>
            <a:endParaRPr lang="en-US" sz="2400" b="1"/>
          </a:p>
          <a:p>
            <a:r>
              <a:rPr lang="en-US" sz="2400" b="1"/>
              <a:t>Pada neurotmesis, tanpa pertolongan operasi penyembuhan sulit karena ujung sensoneurium </a:t>
            </a:r>
          </a:p>
          <a:p>
            <a:pPr>
              <a:buFontTx/>
              <a:buNone/>
            </a:pPr>
            <a:r>
              <a:rPr lang="en-US" sz="2400" b="1"/>
              <a:t>	tidak kunjung tepat waktu.</a:t>
            </a:r>
          </a:p>
          <a:p>
            <a:pPr>
              <a:buFontTx/>
              <a:buNone/>
            </a:pPr>
            <a:r>
              <a:rPr lang="en-US" sz="2400"/>
              <a:t>	Tanpa operasi tunas axonal seringnya masuk ke dalam jaringan lunak dan menghasilkan neuroma, atau </a:t>
            </a:r>
          </a:p>
          <a:p>
            <a:pPr>
              <a:buFontTx/>
              <a:buNone/>
            </a:pPr>
            <a:r>
              <a:rPr lang="en-US" sz="2400"/>
              <a:t>	pertumbuhan axon ke arah bawah tuba endoneural </a:t>
            </a:r>
          </a:p>
          <a:p>
            <a:pPr>
              <a:buFontTx/>
              <a:buNone/>
            </a:pPr>
            <a:r>
              <a:rPr lang="en-US" sz="2400"/>
              <a:t>	yang salah.</a:t>
            </a:r>
          </a:p>
          <a:p>
            <a:pPr>
              <a:buFontTx/>
              <a:buNone/>
            </a:pPr>
            <a:r>
              <a:rPr lang="en-US" sz="2400"/>
              <a:t>	Begitu axon mencapai kontak distal dengan otot atau receptor sensorisnya  </a:t>
            </a:r>
            <a:r>
              <a:rPr lang="en-US" sz="2400">
                <a:sym typeface="Wingdings" pitchFamily="2" charset="2"/>
              </a:rPr>
              <a:t> terjadilah  remyelinisasi.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EB4D-56DC-4942-96E0-062EA90CE97F}" type="slidenum">
              <a:rPr lang="en-US"/>
              <a:pPr/>
              <a:t>28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2800" b="1">
                <a:sym typeface="Wingdings" pitchFamily="2" charset="2"/>
              </a:rPr>
              <a:t/>
            </a:r>
            <a:br>
              <a:rPr lang="en-US" sz="2800" b="1">
                <a:sym typeface="Wingdings" pitchFamily="2" charset="2"/>
              </a:rPr>
            </a:br>
            <a:r>
              <a:rPr lang="en-US" sz="2800" b="1">
                <a:sym typeface="Wingdings" pitchFamily="2" charset="2"/>
              </a:rPr>
              <a:t>KLASIFIKASI  NEUROPATHY</a:t>
            </a:r>
            <a:br>
              <a:rPr lang="en-US" sz="2800" b="1">
                <a:sym typeface="Wingdings" pitchFamily="2" charset="2"/>
              </a:rPr>
            </a:br>
            <a:endParaRPr lang="en-US" sz="2800" b="1">
              <a:sym typeface="Wingdings" pitchFamily="2" charset="2"/>
            </a:endParaRP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>
                <a:sym typeface="Wingdings" pitchFamily="2" charset="2"/>
              </a:rPr>
              <a:t>	Bergantung pada laju timbulnya, tipe atau ukuran saraf yang terkena, pola distribusi atau patologinya, dibagi:</a:t>
            </a:r>
          </a:p>
          <a:p>
            <a:pPr>
              <a:buFontTx/>
              <a:buNone/>
            </a:pPr>
            <a:r>
              <a:rPr lang="en-US" sz="2400">
                <a:sym typeface="Wingdings" pitchFamily="2" charset="2"/>
              </a:rPr>
              <a:t>	-	Mononeuropathy</a:t>
            </a:r>
          </a:p>
          <a:p>
            <a:pPr>
              <a:buFontTx/>
              <a:buNone/>
            </a:pPr>
            <a:r>
              <a:rPr lang="en-US" sz="2400">
                <a:sym typeface="Wingdings" pitchFamily="2" charset="2"/>
              </a:rPr>
              <a:t>	-	Polyneuropathy</a:t>
            </a:r>
          </a:p>
          <a:p>
            <a:pPr>
              <a:buFontTx/>
              <a:buNone/>
            </a:pPr>
            <a:r>
              <a:rPr lang="en-US" sz="2400">
                <a:sym typeface="Wingdings" pitchFamily="2" charset="2"/>
              </a:rPr>
              <a:t>	-	Radiculoneuropathy</a:t>
            </a:r>
          </a:p>
          <a:p>
            <a:pPr>
              <a:buFontTx/>
              <a:buNone/>
            </a:pPr>
            <a:r>
              <a:rPr lang="en-US" sz="2400">
                <a:sym typeface="Wingdings" pitchFamily="2" charset="2"/>
              </a:rPr>
              <a:t>	-	Polyradiculitis</a:t>
            </a:r>
          </a:p>
          <a:p>
            <a:pPr>
              <a:buFontTx/>
              <a:buNone/>
            </a:pPr>
            <a:r>
              <a:rPr lang="en-US" sz="2400">
                <a:sym typeface="Wingdings" pitchFamily="2" charset="2"/>
              </a:rPr>
              <a:t>	-	Bila otot terlibat disebut: myopathy; </a:t>
            </a:r>
            <a:r>
              <a:rPr lang="en-US" sz="2400" b="1">
                <a:sym typeface="Wingdings" pitchFamily="2" charset="2"/>
              </a:rPr>
              <a:t>pada ini terjadi</a:t>
            </a:r>
          </a:p>
          <a:p>
            <a:pPr>
              <a:buFontTx/>
              <a:buNone/>
            </a:pPr>
            <a:r>
              <a:rPr lang="en-US" sz="2400" b="1">
                <a:sym typeface="Wingdings" pitchFamily="2" charset="2"/>
              </a:rPr>
              <a:t> 		kelemahan proximal, wasting, (sel lebih  lemah) </a:t>
            </a:r>
          </a:p>
          <a:p>
            <a:pPr>
              <a:buFontTx/>
              <a:buNone/>
            </a:pPr>
            <a:r>
              <a:rPr lang="en-US" sz="2400" b="1">
                <a:sym typeface="Wingdings" pitchFamily="2" charset="2"/>
              </a:rPr>
              <a:t>		hipotoni, tanpa gangguan-gangguan saraf </a:t>
            </a:r>
          </a:p>
          <a:p>
            <a:pPr>
              <a:buFontTx/>
              <a:buNone/>
            </a:pPr>
            <a:r>
              <a:rPr lang="en-US" sz="2400" b="1">
                <a:sym typeface="Wingdings" pitchFamily="2" charset="2"/>
              </a:rPr>
              <a:t>		sensoris  </a:t>
            </a:r>
            <a:endParaRPr lang="en-US" sz="2400" b="1"/>
          </a:p>
          <a:p>
            <a:endParaRPr lang="en-US" sz="24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4572-3006-4C2D-BA0C-3A0B0B76C775}" type="slidenum">
              <a:rPr lang="en-US"/>
              <a:pPr/>
              <a:t>29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563563"/>
          </a:xfrm>
        </p:spPr>
        <p:txBody>
          <a:bodyPr/>
          <a:lstStyle/>
          <a:p>
            <a:r>
              <a:rPr lang="en-US" sz="2800" b="1"/>
              <a:t>GANGGUAN SARAF TEPI</a:t>
            </a:r>
            <a:r>
              <a:rPr lang="en-US" sz="2800"/>
              <a:t> 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Gejala:</a:t>
            </a:r>
          </a:p>
          <a:p>
            <a:pPr>
              <a:lnSpc>
                <a:spcPct val="90000"/>
              </a:lnSpc>
            </a:pPr>
            <a:r>
              <a:rPr lang="en-US" sz="2400"/>
              <a:t>Adanya </a:t>
            </a:r>
            <a:r>
              <a:rPr lang="en-US" sz="2400" b="1"/>
              <a:t>defisit distal</a:t>
            </a:r>
            <a:r>
              <a:rPr lang="en-US" sz="2400"/>
              <a:t> daerah yang terinervasi saraf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panjang </a:t>
            </a:r>
            <a:r>
              <a:rPr lang="en-US" sz="2400">
                <a:sym typeface="Wingdings" pitchFamily="2" charset="2"/>
              </a:rPr>
              <a:t> timbul bentuk gangguan </a:t>
            </a:r>
            <a:r>
              <a:rPr lang="en-US" sz="2400" b="1">
                <a:sym typeface="Wingdings" pitchFamily="2" charset="2"/>
              </a:rPr>
              <a:t>neuropathy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sym typeface="Wingdings" pitchFamily="2" charset="2"/>
              </a:rPr>
              <a:t>	</a:t>
            </a:r>
            <a:r>
              <a:rPr lang="en-US" sz="2400">
                <a:sym typeface="Wingdings" pitchFamily="2" charset="2"/>
              </a:rPr>
              <a:t>dengan gejala: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-	</a:t>
            </a:r>
            <a:r>
              <a:rPr lang="en-US" sz="2400" b="1" i="1"/>
              <a:t>tingling,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i="1"/>
              <a:t>	-	prickling,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i="1"/>
              <a:t>	-	burning,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i="1"/>
              <a:t>	-	bandlike dysesthesis</a:t>
            </a:r>
            <a:r>
              <a:rPr lang="en-US" sz="2400"/>
              <a:t> dan 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-	paresthesis pada kaki.</a:t>
            </a:r>
          </a:p>
          <a:p>
            <a:pPr>
              <a:lnSpc>
                <a:spcPct val="90000"/>
              </a:lnSpc>
            </a:pPr>
            <a:r>
              <a:rPr lang="en-US" sz="2400"/>
              <a:t>Apabila &gt; dari satu saraf yang terkena </a:t>
            </a:r>
            <a:r>
              <a:rPr lang="en-US" sz="2400">
                <a:sym typeface="Wingdings" pitchFamily="2" charset="2"/>
              </a:rPr>
              <a:t> kehilangan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sensorisnya mengikuti pola distribusi </a:t>
            </a:r>
            <a:r>
              <a:rPr lang="en-US" sz="2400" b="1" i="1">
                <a:sym typeface="Wingdings" pitchFamily="2" charset="2"/>
              </a:rPr>
              <a:t>“Glove and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i="1">
                <a:sym typeface="Wingdings" pitchFamily="2" charset="2"/>
              </a:rPr>
              <a:t>	Stocking”</a:t>
            </a:r>
            <a:r>
              <a:rPr lang="en-US" sz="2400">
                <a:sym typeface="Wingdings" pitchFamily="2" charset="2"/>
              </a:rPr>
              <a:t> yang mencermin-kan </a:t>
            </a:r>
            <a:r>
              <a:rPr lang="en-US" sz="2400" b="1" i="1">
                <a:sym typeface="Wingdings" pitchFamily="2" charset="2"/>
              </a:rPr>
              <a:t>“dying back”</a:t>
            </a:r>
            <a:r>
              <a:rPr lang="en-US" sz="2400">
                <a:sym typeface="Wingdings" pitchFamily="2" charset="2"/>
              </a:rPr>
              <a:t> dari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saraf  terpanjang dari distal ke proximal.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31F2-B0F9-4FEC-8B2A-0783FA4C6C4C}" type="slidenum">
              <a:rPr lang="en-US"/>
              <a:pPr/>
              <a:t>3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/>
              <a:t>TUJUAN  INSTRUKSIONAL  UMUM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b="1" i="1"/>
              <a:t>		</a:t>
            </a:r>
            <a:r>
              <a:rPr lang="en-US" sz="2400"/>
              <a:t>Mampu memahami tentang berbagai gangguan </a:t>
            </a:r>
          </a:p>
          <a:p>
            <a:pPr>
              <a:buFontTx/>
              <a:buNone/>
            </a:pPr>
            <a:r>
              <a:rPr lang="en-US" sz="2400"/>
              <a:t>		saraf tepi, klasifikasi cedera saraf tepi, klasifkasi </a:t>
            </a:r>
          </a:p>
          <a:p>
            <a:pPr>
              <a:buFontTx/>
              <a:buNone/>
            </a:pPr>
            <a:r>
              <a:rPr lang="en-US" sz="2400"/>
              <a:t>		neuropati, teknik pengukuran aktivitas otak &amp; </a:t>
            </a:r>
          </a:p>
          <a:p>
            <a:pPr>
              <a:buFontTx/>
              <a:buNone/>
            </a:pPr>
            <a:r>
              <a:rPr lang="en-US" sz="2400"/>
              <a:t>		evaluasi struktur otak.</a:t>
            </a:r>
            <a:endParaRPr lang="en-US" sz="2400" b="1" i="1"/>
          </a:p>
          <a:p>
            <a:endParaRPr lang="en-US" sz="24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99AF-C2C5-44A0-9E16-2F9DF145C337}" type="slidenum">
              <a:rPr lang="en-US"/>
              <a:pPr/>
              <a:t>30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algn="l"/>
            <a:r>
              <a:rPr lang="en-US" sz="2000"/>
              <a:t>GANGGUAN SARAF TEPI (Lanjutan-1)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58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ym typeface="Wingdings" pitchFamily="2" charset="2"/>
              </a:rPr>
              <a:t>Kelamahan </a:t>
            </a:r>
            <a:r>
              <a:rPr lang="en-US" sz="2400" b="1">
                <a:sym typeface="Wingdings" pitchFamily="2" charset="2"/>
              </a:rPr>
              <a:t>distal dan tonus abnormal (</a:t>
            </a:r>
            <a:r>
              <a:rPr lang="en-US" sz="2400" b="1" i="1">
                <a:sym typeface="Wingdings" pitchFamily="2" charset="2"/>
              </a:rPr>
              <a:t>Hypotonisitas atau flacciditas</a:t>
            </a:r>
            <a:r>
              <a:rPr lang="en-US" sz="2400" b="1">
                <a:sym typeface="Wingdings" pitchFamily="2" charset="2"/>
              </a:rPr>
              <a:t>)</a:t>
            </a:r>
            <a:r>
              <a:rPr lang="en-US" sz="2400">
                <a:sym typeface="Wingdings" pitchFamily="2" charset="2"/>
              </a:rPr>
              <a:t>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	Apabila berjalan dengan bertumpu pada </a:t>
            </a:r>
            <a:r>
              <a:rPr lang="en-US" sz="2400" b="1" i="1">
                <a:sym typeface="Wingdings" pitchFamily="2" charset="2"/>
              </a:rPr>
              <a:t>“heel”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	(tumit) terjadi kelemahan dorsifleksi yang jelas.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	</a:t>
            </a:r>
            <a:r>
              <a:rPr lang="en-US" sz="2400" b="1" i="1">
                <a:sym typeface="Wingdings" pitchFamily="2" charset="2"/>
              </a:rPr>
              <a:t>Deep Tendons Reflexes</a:t>
            </a:r>
            <a:r>
              <a:rPr lang="en-US" sz="2400">
                <a:sym typeface="Wingdings" pitchFamily="2" charset="2"/>
              </a:rPr>
              <a:t> (DTRs) mengurang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	sampai hilang.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Bila disertai axonal degenerasi maka timbul atropi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dengan cepat  dapat dilihat adanya perubahan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electro-physiologisnya.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Adanya </a:t>
            </a:r>
            <a:r>
              <a:rPr lang="en-US" sz="2400" b="1">
                <a:sym typeface="Wingdings" pitchFamily="2" charset="2"/>
              </a:rPr>
              <a:t>paralisis</a:t>
            </a:r>
            <a:r>
              <a:rPr lang="en-US" sz="2400">
                <a:sym typeface="Wingdings" pitchFamily="2" charset="2"/>
              </a:rPr>
              <a:t> menimbulkan sekunder komplikasi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berbentuk </a:t>
            </a:r>
            <a:r>
              <a:rPr lang="en-US" sz="2400" b="1">
                <a:sym typeface="Wingdings" pitchFamily="2" charset="2"/>
              </a:rPr>
              <a:t>kontraktur dan edema.</a:t>
            </a:r>
            <a:endParaRPr lang="en-US" sz="24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FCE2-8997-4FF3-9DE4-7D31ECEDECA3}" type="slidenum">
              <a:rPr lang="en-US"/>
              <a:pPr/>
              <a:t>31</a:t>
            </a:fld>
            <a:endParaRPr 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/>
          <a:lstStyle/>
          <a:p>
            <a:pPr algn="l"/>
            <a:r>
              <a:rPr lang="en-US" sz="2000"/>
              <a:t>Gangguan Saraf Tepi (Lanjutan-2)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r>
              <a:rPr lang="en-US" sz="2400"/>
              <a:t>Di samping kelemahan dan </a:t>
            </a:r>
            <a:r>
              <a:rPr lang="en-US" sz="2400" b="1"/>
              <a:t>hypotonia</a:t>
            </a:r>
            <a:r>
              <a:rPr lang="en-US" sz="2400"/>
              <a:t>, gangguan otot</a:t>
            </a:r>
          </a:p>
          <a:p>
            <a:pPr>
              <a:buFontTx/>
              <a:buNone/>
            </a:pPr>
            <a:r>
              <a:rPr lang="en-US" sz="2400"/>
              <a:t> 	bisa diiringi dengan </a:t>
            </a:r>
            <a:r>
              <a:rPr lang="en-US" sz="2400" b="1"/>
              <a:t>rasa sakit/nyeri otot dan kramp</a:t>
            </a:r>
            <a:r>
              <a:rPr lang="en-US" sz="2400"/>
              <a:t>.</a:t>
            </a:r>
          </a:p>
          <a:p>
            <a:pPr>
              <a:buFontTx/>
              <a:buNone/>
            </a:pPr>
            <a:r>
              <a:rPr lang="en-US" sz="2400"/>
              <a:t>	</a:t>
            </a:r>
            <a:r>
              <a:rPr lang="en-US" sz="2400" b="1"/>
              <a:t>Keterlibatkan motoris </a:t>
            </a:r>
            <a:r>
              <a:rPr lang="en-US" sz="2400"/>
              <a:t>dalam myopathy umumnya </a:t>
            </a:r>
          </a:p>
          <a:p>
            <a:pPr>
              <a:buFontTx/>
              <a:buNone/>
            </a:pPr>
            <a:r>
              <a:rPr lang="en-US" sz="2400"/>
              <a:t>	</a:t>
            </a:r>
            <a:r>
              <a:rPr lang="en-US" sz="2400" b="1"/>
              <a:t>bertentangan </a:t>
            </a:r>
            <a:r>
              <a:rPr lang="en-US" sz="2400"/>
              <a:t>dengan</a:t>
            </a:r>
            <a:r>
              <a:rPr lang="en-US" sz="2400" b="1"/>
              <a:t> neuropathynya. </a:t>
            </a:r>
          </a:p>
          <a:p>
            <a:pPr>
              <a:buFontTx/>
              <a:buNone/>
            </a:pPr>
            <a:r>
              <a:rPr lang="en-US" sz="2400" b="1"/>
              <a:t>	Pada myopathy, kelemahan adalah proximal, sedangkan pada neuropathy adalah distal.</a:t>
            </a:r>
          </a:p>
          <a:p>
            <a:pPr>
              <a:buFontTx/>
              <a:buNone/>
            </a:pPr>
            <a:endParaRPr lang="en-US" sz="2400" b="1"/>
          </a:p>
          <a:p>
            <a:r>
              <a:rPr lang="en-US" sz="2400"/>
              <a:t>Karena serabut saraf</a:t>
            </a:r>
            <a:r>
              <a:rPr lang="en-US" sz="2400" b="1"/>
              <a:t> </a:t>
            </a:r>
            <a:r>
              <a:rPr lang="en-US" sz="2400" b="1" i="1"/>
              <a:t>autonomic nervous system </a:t>
            </a:r>
          </a:p>
          <a:p>
            <a:pPr>
              <a:buFontTx/>
              <a:buNone/>
            </a:pPr>
            <a:r>
              <a:rPr lang="en-US" sz="2400" b="1"/>
              <a:t>	(ANS) </a:t>
            </a:r>
            <a:r>
              <a:rPr lang="en-US" sz="2400"/>
              <a:t>terletak juga di dalam serabut saraf perifer, maka </a:t>
            </a:r>
          </a:p>
          <a:p>
            <a:pPr>
              <a:buFontTx/>
              <a:buNone/>
            </a:pPr>
            <a:r>
              <a:rPr lang="en-US" sz="2400"/>
              <a:t>	mereka juga bisa terkena trauma dan penyakit.</a:t>
            </a:r>
          </a:p>
          <a:p>
            <a:pPr>
              <a:buFontTx/>
              <a:buNone/>
            </a:pPr>
            <a:r>
              <a:rPr lang="en-US" sz="2400"/>
              <a:t>	Serabut </a:t>
            </a:r>
            <a:r>
              <a:rPr lang="en-US" sz="2400" b="1"/>
              <a:t>praganglionic</a:t>
            </a:r>
            <a:r>
              <a:rPr lang="en-US" sz="2400"/>
              <a:t> terbungkus myelin dan dapat </a:t>
            </a:r>
          </a:p>
          <a:p>
            <a:pPr>
              <a:buFontTx/>
              <a:buNone/>
            </a:pPr>
            <a:r>
              <a:rPr lang="en-US" sz="2400"/>
              <a:t>	terken</a:t>
            </a:r>
            <a:r>
              <a:rPr lang="en-US" sz="2400" b="1"/>
              <a:t>a demyelinisasi segmental.</a:t>
            </a:r>
          </a:p>
          <a:p>
            <a:pPr>
              <a:buFontTx/>
              <a:buNone/>
            </a:pPr>
            <a:r>
              <a:rPr lang="en-US" sz="2400" b="1"/>
              <a:t>	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EE3BD-3511-4EFF-81CA-163ECE87CF0C}" type="slidenum">
              <a:rPr lang="en-US"/>
              <a:pPr/>
              <a:t>32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algn="l"/>
            <a:r>
              <a:rPr lang="en-US" sz="2000"/>
              <a:t>Gangguan Saraf Tepi (Lanjutan-3)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buFontTx/>
              <a:buNone/>
            </a:pPr>
            <a:r>
              <a:rPr lang="en-US" sz="2400"/>
              <a:t>	Pada </a:t>
            </a:r>
            <a:r>
              <a:rPr lang="en-US" sz="2400" b="1"/>
              <a:t>axonal degenerasi</a:t>
            </a:r>
            <a:r>
              <a:rPr lang="en-US" sz="2400"/>
              <a:t> ada perubahan dalam </a:t>
            </a:r>
          </a:p>
          <a:p>
            <a:pPr>
              <a:buFontTx/>
              <a:buNone/>
            </a:pPr>
            <a:r>
              <a:rPr lang="en-US" sz="2400"/>
              <a:t>	</a:t>
            </a:r>
            <a:r>
              <a:rPr lang="en-US" sz="2400" b="1"/>
              <a:t>pengontrolan vaskuler dan pengeluaran keringat.</a:t>
            </a:r>
          </a:p>
          <a:p>
            <a:pPr>
              <a:buFontTx/>
              <a:buNone/>
            </a:pPr>
            <a:endParaRPr lang="en-US" sz="2400" b="1"/>
          </a:p>
          <a:p>
            <a:pPr>
              <a:buFontTx/>
              <a:buNone/>
            </a:pPr>
            <a:r>
              <a:rPr lang="en-US" sz="2400" b="1"/>
              <a:t>Contoh: </a:t>
            </a:r>
          </a:p>
          <a:p>
            <a:pPr>
              <a:buFontTx/>
              <a:buNone/>
            </a:pPr>
            <a:r>
              <a:rPr lang="en-US" sz="2400" b="1"/>
              <a:t>	</a:t>
            </a:r>
            <a:r>
              <a:rPr lang="en-US" sz="2400"/>
              <a:t>Apabila seorang bisa bertahan terhadap laserasi saraf</a:t>
            </a:r>
          </a:p>
          <a:p>
            <a:pPr>
              <a:buFontTx/>
              <a:buNone/>
            </a:pPr>
            <a:r>
              <a:rPr lang="en-US" sz="2400"/>
              <a:t> 	median di regio tangan yang tidak memiliki inervasi</a:t>
            </a:r>
          </a:p>
          <a:p>
            <a:pPr>
              <a:buFontTx/>
              <a:buNone/>
            </a:pPr>
            <a:r>
              <a:rPr lang="en-US" sz="2400"/>
              <a:t>	autonomic, maka kulitnya halus dan tidak berkeringat atau keriput. </a:t>
            </a:r>
            <a:endParaRPr lang="en-US" sz="2400" b="1"/>
          </a:p>
          <a:p>
            <a:endParaRPr lang="en-US" sz="24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C76B-A668-4A85-B043-9884C52A35AD}" type="slidenum">
              <a:rPr lang="en-US"/>
              <a:pPr/>
              <a:t>33</a:t>
            </a:fld>
            <a:endParaRPr 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2800" b="1" i="1"/>
              <a:t>NEUROTMESIS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Timbul mengikuti kehilangan hubungan total axon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dan jaringan ikat yang berat.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Causa: Timbul akibat luka tembak, luka tusuk, atau 		cedera avulsion.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Pada axon terlaserasi timbul Wallerian degenerasi di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distal dan bagian proximal sel body, ini juga terpengaruh oleh traumanya </a:t>
            </a:r>
            <a:r>
              <a:rPr lang="en-US" sz="2400">
                <a:sym typeface="Wingdings" pitchFamily="2" charset="2"/>
              </a:rPr>
              <a:t> membengkak dan chromatolysis.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Ribosome membuat protein tersebar di cytoplasma.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Ini menyebabkan perubahan metabolisme sel dan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merubah kebutuhan hari-hari  ke model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penyembuhan.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C47F-D57C-4507-81E6-F6AA1EE93032}" type="slidenum">
              <a:rPr lang="en-US"/>
              <a:pPr/>
              <a:t>34</a:t>
            </a:fld>
            <a:endParaRPr 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229600" cy="381000"/>
          </a:xfrm>
        </p:spPr>
        <p:txBody>
          <a:bodyPr/>
          <a:lstStyle/>
          <a:p>
            <a:pPr algn="l"/>
            <a:r>
              <a:rPr lang="en-US" sz="2000" i="1"/>
              <a:t>NEUROTMESIS </a:t>
            </a:r>
            <a:r>
              <a:rPr lang="en-US" sz="2000"/>
              <a:t>(Lanjutan)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sz="2400"/>
              <a:t>Timbul gejala paralisis flaccid (lumpuh layuh) pada </a:t>
            </a:r>
          </a:p>
          <a:p>
            <a:pPr>
              <a:buFontTx/>
              <a:buNone/>
            </a:pPr>
            <a:r>
              <a:rPr lang="en-US" sz="2400"/>
              <a:t>	otot distal dari lesinya.</a:t>
            </a:r>
          </a:p>
          <a:p>
            <a:endParaRPr lang="en-US" sz="2400"/>
          </a:p>
          <a:p>
            <a:r>
              <a:rPr lang="en-US" sz="2400"/>
              <a:t>Terapi: Bisa dilakukan elekrofisiologik seminggu setelah </a:t>
            </a:r>
          </a:p>
          <a:p>
            <a:pPr>
              <a:buFontTx/>
              <a:buNone/>
            </a:pPr>
            <a:r>
              <a:rPr lang="en-US" sz="2400"/>
              <a:t>	serangan </a:t>
            </a:r>
            <a:r>
              <a:rPr lang="en-US" sz="2400">
                <a:sym typeface="Wingdings" pitchFamily="2" charset="2"/>
              </a:rPr>
              <a:t> menunjukkan adanya fibrilasi potensial dan </a:t>
            </a:r>
          </a:p>
          <a:p>
            <a:pPr>
              <a:buFontTx/>
              <a:buNone/>
            </a:pPr>
            <a:r>
              <a:rPr lang="en-US" sz="2400">
                <a:sym typeface="Wingdings" pitchFamily="2" charset="2"/>
              </a:rPr>
              <a:t>	gelombang positif tajam yang menunjukkan adanya </a:t>
            </a:r>
          </a:p>
          <a:p>
            <a:pPr>
              <a:buFontTx/>
              <a:buNone/>
            </a:pPr>
            <a:r>
              <a:rPr lang="en-US" sz="2400">
                <a:sym typeface="Wingdings" pitchFamily="2" charset="2"/>
              </a:rPr>
              <a:t>	denervasi serabut otot.</a:t>
            </a:r>
          </a:p>
          <a:p>
            <a:endParaRPr lang="en-US" sz="2400">
              <a:sym typeface="Wingdings" pitchFamily="2" charset="2"/>
            </a:endParaRPr>
          </a:p>
          <a:p>
            <a:r>
              <a:rPr lang="en-US" sz="2400">
                <a:sym typeface="Wingdings" pitchFamily="2" charset="2"/>
              </a:rPr>
              <a:t>EMG bisa digunakan untuk determinasi apakah ada lesi </a:t>
            </a:r>
          </a:p>
          <a:p>
            <a:pPr>
              <a:buFontTx/>
              <a:buNone/>
            </a:pPr>
            <a:r>
              <a:rPr lang="en-US" sz="2400">
                <a:sym typeface="Wingdings" pitchFamily="2" charset="2"/>
              </a:rPr>
              <a:t>	komplit atau partial. </a:t>
            </a:r>
          </a:p>
          <a:p>
            <a:endParaRPr lang="en-US" sz="24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CA97-C441-49A1-B663-FB1AC2D70283}" type="slidenum">
              <a:rPr lang="en-US"/>
              <a:pPr/>
              <a:t>35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sz="2800" b="1" i="1"/>
              <a:t>NEUROPATHY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05800" cy="5638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Penyakit, inflamasi atau kerusakan saraf tepi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penghubung CNS (otak- korda spinalis) dengan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organ indera, otot, kelenjar dan organ dalam.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  <a:r>
              <a:rPr lang="en-US" sz="2400" b="1"/>
              <a:t>Gejala: 	- 	baal,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			-	kesemutan,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			-	tingling,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			-	sakit atau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			-	kelemahan otot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       bergantung kepada saraf yang terkena gangguan.</a:t>
            </a:r>
            <a:r>
              <a:rPr lang="en-US" sz="240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  <a:r>
              <a:rPr lang="en-US" sz="2400" b="1"/>
              <a:t>Tipe:</a:t>
            </a: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Neuropathy terjadi akibat kerusakan atau iritasi axon 	(serabut saraf) atau meylin.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EB314-C635-406E-A3DA-F331555B033E}" type="slidenum">
              <a:rPr lang="en-US"/>
              <a:pPr/>
              <a:t>36</a:t>
            </a:fld>
            <a:endParaRPr 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algn="l"/>
            <a:r>
              <a:rPr lang="en-US" sz="2000" i="1"/>
              <a:t>NEUROPATHY </a:t>
            </a:r>
            <a:r>
              <a:rPr lang="en-US" sz="2000"/>
              <a:t>(Lanjutan-1)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Causa neuropathy tertentu tidak dapat dideteksi.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Yang paling sering adalah: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     -  DM;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     -  Gangguan metabolisme: uremia,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     -  Deficiency nutrisi (defisiensi Vit. B);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     -  Alcoholic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     -  Keracunan logam berat (lead), obat-2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     -  Infeksi viral (Guillain-Barre syndrome); 		     -  Leprosy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     -  Gangguan autoimune (rheumatoid arthritis, 		SLE, Perarteritis nodosa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     -  Sekunder akibat malignansi: Kanker paru, 		lymphoma, leukemia.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     -   Inhereted:  </a:t>
            </a:r>
            <a:r>
              <a:rPr lang="en-US" sz="2400" i="1"/>
              <a:t>Peroneal muscular atrophy</a:t>
            </a:r>
            <a:r>
              <a:rPr lang="en-US" sz="240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A27C-3E22-4168-AE51-FB14F03E6A70}" type="slidenum">
              <a:rPr lang="en-US"/>
              <a:pPr/>
              <a:t>37</a:t>
            </a:fld>
            <a:endParaRPr lang="en-US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algn="l"/>
            <a:r>
              <a:rPr lang="en-US" sz="2000" i="1"/>
              <a:t>NEUROPATHY  </a:t>
            </a:r>
            <a:r>
              <a:rPr lang="en-US" sz="2000"/>
              <a:t>(Lanjutan-2)</a:t>
            </a:r>
            <a:endParaRPr lang="en-US" sz="2000" i="1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Gangguan axon bisa berupa menipisnya, hilangnya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myelin sama sekali atau terkoyak-koyak yang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berakibat memperlambat atau memblokir aliran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signal listriknya.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Berbagai tipe neuropathy dideskripsikan sesuai dengan site atau penebaran kerusakannya.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  <a:r>
              <a:rPr lang="en-US" sz="2400" b="1"/>
              <a:t>Contoh: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	-	Distal Neurpathy (N) = </a:t>
            </a:r>
            <a:r>
              <a:rPr lang="en-US" sz="2400"/>
              <a:t>kerusakan pada ujung jauh 	dari otak/korda spinalis.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-     </a:t>
            </a:r>
            <a:r>
              <a:rPr lang="en-US" sz="2400" b="1"/>
              <a:t>Symetrical N</a:t>
            </a:r>
            <a:r>
              <a:rPr lang="en-US" sz="2400"/>
              <a:t> = menyerang kanan dan kiri.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-     </a:t>
            </a:r>
            <a:r>
              <a:rPr lang="en-US" sz="2400" b="1"/>
              <a:t>Diabetic</a:t>
            </a:r>
            <a:r>
              <a:rPr lang="en-US" sz="2400"/>
              <a:t> </a:t>
            </a:r>
            <a:r>
              <a:rPr lang="en-US" sz="2400" b="1"/>
              <a:t>neuropathy</a:t>
            </a:r>
            <a:r>
              <a:rPr lang="en-US" sz="2400"/>
              <a:t> = gangguan akibat komplikasi 					DM.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i="1">
                <a:sym typeface="Wingdings" pitchFamily="2" charset="2"/>
              </a:rPr>
              <a:t>	</a:t>
            </a:r>
            <a:r>
              <a:rPr lang="en-US" sz="2400" i="1">
                <a:sym typeface="Wingdings" pitchFamily="2" charset="2"/>
              </a:rPr>
              <a:t>-	</a:t>
            </a:r>
            <a:r>
              <a:rPr lang="en-US" sz="2400" b="1" i="1">
                <a:sym typeface="Wingdings" pitchFamily="2" charset="2"/>
              </a:rPr>
              <a:t>Alcoholic neuropathy.</a:t>
            </a:r>
            <a:endParaRPr lang="en-US" sz="18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1C94-D6EB-483F-84BC-CE76E5200E2B}" type="slidenum">
              <a:rPr lang="en-US"/>
              <a:pPr/>
              <a:t>38</a:t>
            </a:fld>
            <a:endParaRPr lang="en-US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algn="l"/>
            <a:r>
              <a:rPr lang="en-US" sz="2000"/>
              <a:t>Neuropathy (Lanjutan-3)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/>
              <a:t>NEURITIS: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/>
              <a:t>	</a:t>
            </a:r>
            <a:r>
              <a:rPr lang="en-US" sz="2400"/>
              <a:t>Istilah yang sering digunakan manggantikan neuropathy.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</a:t>
            </a:r>
            <a:r>
              <a:rPr lang="en-US" sz="2400" b="1"/>
              <a:t>Polyneuritis</a:t>
            </a:r>
            <a:r>
              <a:rPr lang="en-US" sz="2400"/>
              <a:t> = kerusakan pada beberapa saraf.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</a:t>
            </a:r>
            <a:r>
              <a:rPr lang="en-US" sz="2400" b="1"/>
              <a:t>Mononeuropathy (mononeuritis) </a:t>
            </a:r>
            <a:r>
              <a:rPr lang="en-US" sz="2400"/>
              <a:t>= kerusakan pada 					satu saraf.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</a:t>
            </a:r>
            <a:r>
              <a:rPr lang="en-US" sz="2400" b="1"/>
              <a:t>Neuralgia = </a:t>
            </a:r>
            <a:r>
              <a:rPr lang="en-US" sz="2400"/>
              <a:t>rasa akibat rangsangan inflamasi saraf 			terkait.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/>
              <a:t>Causa</a:t>
            </a:r>
            <a:r>
              <a:rPr lang="en-US" sz="2400"/>
              <a:t>:  </a:t>
            </a:r>
            <a:r>
              <a:rPr lang="en-US" sz="2400" b="1"/>
              <a:t>DM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/>
              <a:t>		   Hipovitaminose (Vit B, alkoholisme, gangguan		 metabolisme)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/>
              <a:t>		   Uremia,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/>
              <a:t>	          Infeksi leprosy,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/>
              <a:t>	          Keracunan lead,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/>
              <a:t>              Keracunan obat-obatan.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/>
              <a:t> 	          Radang saraf</a:t>
            </a:r>
            <a:r>
              <a:rPr lang="en-US" sz="2400"/>
              <a:t> pada Guillan-Barre Syndrome.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</a:t>
            </a:r>
            <a:endParaRPr lang="en-US" sz="2400" b="1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4812-E57D-40B5-B87D-3E46FE56E26D}" type="slidenum">
              <a:rPr lang="en-US"/>
              <a:pPr/>
              <a:t>39</a:t>
            </a:fld>
            <a:endParaRPr lang="en-US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algn="l"/>
            <a:r>
              <a:rPr lang="en-US" sz="2000"/>
              <a:t>Neuropathy (Lanjutan-4)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/>
              <a:t>	Neuropathy akibat gangguan autoimune</a:t>
            </a:r>
            <a:r>
              <a:rPr lang="en-US" sz="2400"/>
              <a:t> </a:t>
            </a:r>
          </a:p>
          <a:p>
            <a:pPr>
              <a:buFontTx/>
              <a:buNone/>
            </a:pPr>
            <a:r>
              <a:rPr lang="en-US" sz="2400"/>
              <a:t>		(rheumatoid arthritis, systemic</a:t>
            </a:r>
            <a:r>
              <a:rPr lang="en-US" sz="2400" b="1"/>
              <a:t> </a:t>
            </a:r>
            <a:r>
              <a:rPr lang="en-US" sz="2400"/>
              <a:t>lupus erythematosis</a:t>
            </a:r>
          </a:p>
          <a:p>
            <a:pPr>
              <a:buFontTx/>
              <a:buNone/>
            </a:pPr>
            <a:r>
              <a:rPr lang="en-US" sz="2400"/>
              <a:t>	 	(SLE) atau juga pada periarteritis nodosa </a:t>
            </a:r>
          </a:p>
          <a:p>
            <a:pPr>
              <a:buFontTx/>
              <a:buNone/>
            </a:pPr>
            <a:r>
              <a:rPr lang="en-US" sz="2400"/>
              <a:t>		(akibat gangguan aliran darah setempat)</a:t>
            </a:r>
          </a:p>
          <a:p>
            <a:pPr>
              <a:buFontTx/>
              <a:buNone/>
            </a:pPr>
            <a:r>
              <a:rPr lang="en-US" sz="2400"/>
              <a:t>	</a:t>
            </a:r>
          </a:p>
          <a:p>
            <a:pPr>
              <a:buFontTx/>
              <a:buNone/>
            </a:pPr>
            <a:r>
              <a:rPr lang="en-US" sz="2400"/>
              <a:t>	</a:t>
            </a:r>
            <a:r>
              <a:rPr lang="en-US" sz="2400" b="1"/>
              <a:t>Neuropathy sekunder</a:t>
            </a:r>
            <a:r>
              <a:rPr lang="en-US" sz="2400"/>
              <a:t> bisa pada neoplasm ganas 	(paru, lymphoma, leukemia).  </a:t>
            </a:r>
          </a:p>
          <a:p>
            <a:pPr>
              <a:buFontTx/>
              <a:buNone/>
            </a:pPr>
            <a:r>
              <a:rPr lang="en-US" sz="2400"/>
              <a:t>		Juga bisa herediter: peroneal muscular atrophy.</a:t>
            </a:r>
          </a:p>
          <a:p>
            <a:pPr>
              <a:buFontTx/>
              <a:buNone/>
            </a:pPr>
            <a:endParaRPr lang="en-US" sz="2400" b="1"/>
          </a:p>
          <a:p>
            <a:pPr>
              <a:buFontTx/>
              <a:buNone/>
            </a:pPr>
            <a:r>
              <a:rPr lang="en-US" sz="2400" b="1"/>
              <a:t>Terapi</a:t>
            </a:r>
            <a:r>
              <a:rPr lang="en-US" sz="2400"/>
              <a:t>: causalis.</a:t>
            </a:r>
            <a:endParaRPr lang="en-US" sz="2400" b="1"/>
          </a:p>
          <a:p>
            <a:endParaRPr 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679C-5A44-4F7D-B661-2192D54AADE7}" type="slidenum">
              <a:rPr lang="en-US"/>
              <a:pPr/>
              <a:t>4</a:t>
            </a:fld>
            <a:endParaRPr 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/>
              <a:t>TUJUAN  INSTRUKSIONAL  KHUSUS</a:t>
            </a:r>
            <a:br>
              <a:rPr lang="en-US" sz="2800" b="1"/>
            </a:br>
            <a:r>
              <a:rPr lang="en-US" sz="2800" b="1"/>
              <a:t>&amp;  POKOK  BAHASAN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/>
              <a:t>	Menjelaskan:</a:t>
            </a:r>
          </a:p>
          <a:p>
            <a:pPr>
              <a:buFontTx/>
              <a:buNone/>
            </a:pPr>
            <a:r>
              <a:rPr lang="en-US" sz="2400"/>
              <a:t>	-	Sistem saraf tepi dan berbagai gangguannya</a:t>
            </a:r>
          </a:p>
          <a:p>
            <a:pPr>
              <a:buFontTx/>
              <a:buNone/>
            </a:pPr>
            <a:r>
              <a:rPr lang="en-US" sz="2400"/>
              <a:t>	-	Sistem saraf otonom, simpatis dan parasimpatis</a:t>
            </a:r>
          </a:p>
          <a:p>
            <a:pPr>
              <a:buFontTx/>
              <a:buNone/>
            </a:pPr>
            <a:r>
              <a:rPr lang="en-US" sz="2400"/>
              <a:t>	-	Klasifikasi cedera saraf tepi, neurometsis dan 	klasifkasi neuropati,  </a:t>
            </a:r>
            <a:r>
              <a:rPr lang="en-US" sz="2400" b="1">
                <a:sym typeface="Wingdings" pitchFamily="2" charset="2"/>
              </a:rPr>
              <a:t> </a:t>
            </a:r>
          </a:p>
          <a:p>
            <a:pPr>
              <a:buFontTx/>
              <a:buNone/>
            </a:pPr>
            <a:r>
              <a:rPr lang="en-US" sz="2400"/>
              <a:t>	-	Teknik pengukuran aktivitas otak &amp; </a:t>
            </a:r>
          </a:p>
          <a:p>
            <a:pPr>
              <a:buFontTx/>
              <a:buNone/>
            </a:pPr>
            <a:r>
              <a:rPr lang="en-US" sz="2400"/>
              <a:t>		evaluasi struktur otak, </a:t>
            </a:r>
          </a:p>
          <a:p>
            <a:pPr>
              <a:buFontTx/>
              <a:buNone/>
            </a:pPr>
            <a:r>
              <a:rPr lang="en-US" sz="2400"/>
              <a:t>	-	Carpal tunnel syndrome, Bell’s palsy, sciatic dan 	thoracic </a:t>
            </a:r>
            <a:r>
              <a:rPr lang="en-US" sz="2400">
                <a:sym typeface="Wingdings" pitchFamily="2" charset="2"/>
              </a:rPr>
              <a:t>outlet syndrome</a:t>
            </a:r>
          </a:p>
          <a:p>
            <a:pPr>
              <a:buFontTx/>
              <a:buNone/>
            </a:pPr>
            <a:r>
              <a:rPr lang="en-US" sz="2400" b="1" i="1"/>
              <a:t>	-	</a:t>
            </a:r>
            <a:r>
              <a:rPr lang="en-US" sz="2400"/>
              <a:t>Gangguan motor-neuron (Myasthenia gravis)</a:t>
            </a:r>
          </a:p>
          <a:p>
            <a:pPr>
              <a:buFontTx/>
              <a:buNone/>
            </a:pPr>
            <a:r>
              <a:rPr lang="en-US" sz="2400"/>
              <a:t>	-	Infeksi yang menyerang saraf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7C18-409D-4C84-AC25-72A986C58A1C}" type="slidenum">
              <a:rPr lang="en-US"/>
              <a:pPr/>
              <a:t>40</a:t>
            </a:fld>
            <a:endParaRPr lang="en-US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2800" b="1" i="1"/>
              <a:t>HEREDITER NEUROPATHY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Jarang terdeterminasi.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 b="1"/>
              <a:t>Charcot-Marie-Tooth Disease (CMT) </a:t>
            </a:r>
            <a:r>
              <a:rPr lang="en-US" sz="2400"/>
              <a:t>atau </a:t>
            </a:r>
            <a:r>
              <a:rPr lang="en-US" sz="2400" b="1"/>
              <a:t>peroneal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	muscular atrophy, </a:t>
            </a:r>
            <a:r>
              <a:rPr lang="en-US" sz="2400"/>
              <a:t>yang melibatkan gangguan saraf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motoris dan sensoris yang diturunkan.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Ditemukan oleh 3 ahli: Jean Martin Charcot, Pierre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Marie, dan Howard Henry Tooth (1880-an)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	Gangguan </a:t>
            </a:r>
            <a:r>
              <a:rPr lang="en-US" sz="2400"/>
              <a:t>dimulai dengan saraf peroneal dan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menyerang otot kaki dan tungkai bawah. Kemudian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menjalar progresif ke otot tangan dan lengan bawah.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Neuropathy CMT umum terjadi pada 1/2500 di USA.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Timbul di masa kanak-2.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4148-4BB4-4C82-9619-1B9A578BFABD}" type="slidenum">
              <a:rPr lang="en-US"/>
              <a:pPr/>
              <a:t>41</a:t>
            </a:fld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algn="l"/>
            <a:r>
              <a:rPr lang="en-US" sz="2000" i="1"/>
              <a:t>HEREDITER NEUROPATHY </a:t>
            </a:r>
            <a:r>
              <a:rPr lang="en-US" sz="2000"/>
              <a:t>(Lanjutan)</a:t>
            </a:r>
            <a:endParaRPr lang="en-US" sz="2000" i="1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r>
              <a:rPr lang="en-US" sz="2400" b="1"/>
              <a:t>Etiologi</a:t>
            </a:r>
            <a:r>
              <a:rPr lang="en-US" sz="2400"/>
              <a:t>: gangguan herediter autosomal dominant, </a:t>
            </a:r>
          </a:p>
          <a:p>
            <a:pPr>
              <a:buFontTx/>
              <a:buNone/>
            </a:pPr>
            <a:r>
              <a:rPr lang="en-US" sz="2400"/>
              <a:t>			ada yang bentuk autosomal recessive dan </a:t>
            </a:r>
          </a:p>
          <a:p>
            <a:pPr>
              <a:buFontTx/>
              <a:buNone/>
            </a:pPr>
            <a:r>
              <a:rPr lang="en-US" sz="2400"/>
              <a:t>			X-linked.</a:t>
            </a:r>
          </a:p>
          <a:p>
            <a:pPr>
              <a:buFontTx/>
              <a:buNone/>
            </a:pPr>
            <a:endParaRPr lang="en-US" sz="2400"/>
          </a:p>
          <a:p>
            <a:r>
              <a:rPr lang="en-US" sz="2400" b="1"/>
              <a:t>CMT 1 = ada duplikasi DNA kromosom ke 17 </a:t>
            </a:r>
            <a:r>
              <a:rPr lang="en-US" sz="2400">
                <a:sym typeface="Wingdings" pitchFamily="2" charset="2"/>
              </a:rPr>
              <a:t></a:t>
            </a:r>
          </a:p>
          <a:p>
            <a:pPr>
              <a:buFontTx/>
              <a:buNone/>
            </a:pPr>
            <a:r>
              <a:rPr lang="en-US" sz="2400">
                <a:sym typeface="Wingdings" pitchFamily="2" charset="2"/>
              </a:rPr>
              <a:t>			segmental degenerasi saraf peroneal.</a:t>
            </a:r>
          </a:p>
          <a:p>
            <a:endParaRPr lang="en-US" sz="2400">
              <a:sym typeface="Wingdings" pitchFamily="2" charset="2"/>
            </a:endParaRPr>
          </a:p>
          <a:p>
            <a:r>
              <a:rPr lang="en-US" sz="2400" b="1">
                <a:sym typeface="Wingdings" pitchFamily="2" charset="2"/>
              </a:rPr>
              <a:t>CMT 2 = abnormal kromosom pada kromosom ke 1</a:t>
            </a:r>
          </a:p>
          <a:p>
            <a:pPr>
              <a:buFontTx/>
              <a:buNone/>
            </a:pPr>
            <a:r>
              <a:rPr lang="en-US" sz="2400" b="1">
                <a:sym typeface="Wingdings" pitchFamily="2" charset="2"/>
              </a:rPr>
              <a:t> 			</a:t>
            </a:r>
            <a:r>
              <a:rPr lang="en-US" sz="2400">
                <a:sym typeface="Wingdings" pitchFamily="2" charset="2"/>
              </a:rPr>
              <a:t>dengan axonal degenerasi  kurang </a:t>
            </a:r>
          </a:p>
          <a:p>
            <a:pPr>
              <a:buFontTx/>
              <a:buNone/>
            </a:pPr>
            <a:r>
              <a:rPr lang="en-US" sz="2400">
                <a:sym typeface="Wingdings" pitchFamily="2" charset="2"/>
              </a:rPr>
              <a:t>			melibatkan otot kecil di tangan.</a:t>
            </a:r>
            <a:endParaRPr lang="en-US" sz="2400"/>
          </a:p>
          <a:p>
            <a:endParaRPr lang="en-US" sz="24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C2263-A27B-4CC2-A0AB-E980E6A3528E}" type="slidenum">
              <a:rPr lang="en-US"/>
              <a:pPr/>
              <a:t>42</a:t>
            </a:fld>
            <a:endParaRPr lang="en-US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2800" b="1" i="1"/>
              <a:t>METABOLIC NEUTOPATHY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/>
              <a:t>DIABETIC NEUROPATHY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/>
              <a:t>	</a:t>
            </a:r>
            <a:r>
              <a:rPr lang="en-US" sz="2400"/>
              <a:t>Ini merupakan komplikasi umum pada diabetes mellitus,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 	sebagai gangguan progresif kerusakan serabut saraf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dan atropi, perubahan fungsi neuron, kehilangan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sensasi dan fungsi motoris yang semakin parah.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Yang terkena biasanya adalah bagian distal, simetris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dan disebut </a:t>
            </a:r>
            <a:r>
              <a:rPr lang="en-US" sz="2400" b="1"/>
              <a:t>diabetic polyneuropathy.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Walau timbul hanya unilateral, gangguan sarafnya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mudah nampak.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DM dapat melibatkan  berbagai saraf maka neuropathy-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nya jarang tunggal (</a:t>
            </a:r>
            <a:r>
              <a:rPr lang="en-US" sz="2400">
                <a:sym typeface="Wingdings" pitchFamily="2" charset="2"/>
              </a:rPr>
              <a:t> </a:t>
            </a:r>
            <a:r>
              <a:rPr lang="en-US" sz="2400"/>
              <a:t>polyneuropathy)	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6301-662F-4437-978F-6D06F44B68DA}" type="slidenum">
              <a:rPr lang="en-US"/>
              <a:pPr/>
              <a:t>43</a:t>
            </a:fld>
            <a:endParaRPr lang="en-US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algn="l"/>
            <a:r>
              <a:rPr lang="en-US" sz="2000" b="1"/>
              <a:t/>
            </a:r>
            <a:br>
              <a:rPr lang="en-US" sz="2000" b="1"/>
            </a:br>
            <a:r>
              <a:rPr lang="en-US" sz="2000" b="1"/>
              <a:t/>
            </a:r>
            <a:br>
              <a:rPr lang="en-US" sz="2000" b="1"/>
            </a:br>
            <a:r>
              <a:rPr lang="en-US" sz="2000"/>
              <a:t>DIABETIC NEUROPATHY  (Lanjutan)</a:t>
            </a:r>
            <a:r>
              <a:rPr lang="en-US" sz="2000" b="1"/>
              <a:t/>
            </a:r>
            <a:br>
              <a:rPr lang="en-US" sz="2000" b="1"/>
            </a:br>
            <a:r>
              <a:rPr lang="en-US" sz="2000" b="1"/>
              <a:t> </a:t>
            </a:r>
            <a:endParaRPr lang="en-US" sz="4000" b="1"/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Gangguan mudah dideteksi melalui test  EMG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	(electromyograpgy) </a:t>
            </a:r>
            <a:r>
              <a:rPr lang="en-US" sz="2400">
                <a:sym typeface="Wingdings" pitchFamily="2" charset="2"/>
              </a:rPr>
              <a:t> </a:t>
            </a:r>
            <a:r>
              <a:rPr lang="en-US" sz="2400"/>
              <a:t>elektrodiagnosis.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Neuropathy DM terjadi pada 50% kasus DM &gt; 25 tahun,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7% pada DM 1 (satu) tahun.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Bisa timbul pada IDDM (tipe I)  &amp;  NIDDM (tipe II).</a:t>
            </a:r>
          </a:p>
          <a:p>
            <a:pPr>
              <a:lnSpc>
                <a:spcPct val="90000"/>
              </a:lnSpc>
            </a:pPr>
            <a:endParaRPr lang="en-US" sz="2400" b="1"/>
          </a:p>
          <a:p>
            <a:pPr>
              <a:lnSpc>
                <a:spcPct val="90000"/>
              </a:lnSpc>
            </a:pPr>
            <a:r>
              <a:rPr lang="en-US" sz="2400" b="1"/>
              <a:t>Neuropathy timbul akibat gangguan metabolisme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 	kronik yang menyerang sel saraf dan sel Schwann.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	</a:t>
            </a:r>
            <a:r>
              <a:rPr lang="en-US" sz="2400"/>
              <a:t>Terjadi juga gangguan metabolisme sorbitol akibat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produksi yang berlebih  karena hiperglikemia (gula darah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tinggi)</a:t>
            </a:r>
          </a:p>
          <a:p>
            <a:pPr>
              <a:lnSpc>
                <a:spcPct val="90000"/>
              </a:lnSpc>
            </a:pPr>
            <a:endParaRPr lang="en-US" sz="2400" b="1"/>
          </a:p>
          <a:p>
            <a:pPr>
              <a:lnSpc>
                <a:spcPct val="90000"/>
              </a:lnSpc>
            </a:pPr>
            <a:r>
              <a:rPr lang="en-US" sz="2400" b="1"/>
              <a:t>Faktor risiko:</a:t>
            </a:r>
            <a:r>
              <a:rPr lang="en-US" sz="2400" b="1" i="1"/>
              <a:t> hyperglycemia</a:t>
            </a:r>
            <a:r>
              <a:rPr lang="en-US" sz="2400" b="1"/>
              <a:t>. </a:t>
            </a:r>
            <a:endParaRPr lang="en-US" sz="24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F57E3-9C2D-41FA-B8B5-FF85FF742844}" type="slidenum">
              <a:rPr lang="en-US"/>
              <a:pPr/>
              <a:t>44</a:t>
            </a:fld>
            <a:endParaRPr lang="en-US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2800" b="1" i="1"/>
              <a:t>LEAD NEUROPATHY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Gangguan timbul akibat keracunan lead yang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	menyerang myelin dan axon saraf.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Umumnya timbul akibat makanan (bisa akibat cat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yang tertelan), uap batere, minum air terkontaminasi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atau moonshine whiskey.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Juga bisa timbul pada pekerja tambang.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Umumnya primer menyerang neuron yang menginervasi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otot di tungkai atas.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Setelah terekpos lama pasien dengan perifer neuropathy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akan menderita </a:t>
            </a:r>
            <a:r>
              <a:rPr lang="en-US" sz="2400" i="1"/>
              <a:t>wrist-drop</a:t>
            </a:r>
            <a:r>
              <a:rPr lang="en-US" sz="2400"/>
              <a:t>. 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EB435-21F2-4773-BFBD-3992EFB50724}" type="slidenum">
              <a:rPr lang="en-US"/>
              <a:pPr/>
              <a:t>45</a:t>
            </a:fld>
            <a:endParaRPr 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/>
          <a:lstStyle/>
          <a:p>
            <a:pPr algn="l"/>
            <a:r>
              <a:rPr lang="en-US" sz="2000" i="1"/>
              <a:t>LEAD NEUROPATHY </a:t>
            </a:r>
            <a:r>
              <a:rPr lang="en-US" sz="2000"/>
              <a:t>(Lanjutan)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Diagnosis: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Berdasarkan riwayat sakit/hidup/pekerjaan,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dan pemeriksaan klinis, berikut EMG bisa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mendeteksi fibrilasi potensial.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	</a:t>
            </a:r>
            <a:r>
              <a:rPr lang="en-US" sz="2400"/>
              <a:t>Test diikuti test-2: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Untuk cek kadar lead dalam tubuh (urine) dan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radiographs (foto) untuk deteksi adanya garis di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metaphysis di tulang iliac, tulang panjang dan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ujung scapula.</a:t>
            </a:r>
          </a:p>
          <a:p>
            <a:pPr>
              <a:lnSpc>
                <a:spcPct val="90000"/>
              </a:lnSpc>
            </a:pPr>
            <a:r>
              <a:rPr lang="en-US" sz="2400" b="1"/>
              <a:t>Terapi: </a:t>
            </a:r>
            <a:r>
              <a:rPr lang="en-US" sz="2400"/>
              <a:t>hilangkan racun, agent chelasi edelate calcium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	disodium (EDTA) 2x sehari. </a:t>
            </a:r>
          </a:p>
          <a:p>
            <a:pPr>
              <a:lnSpc>
                <a:spcPct val="90000"/>
              </a:lnSpc>
            </a:pPr>
            <a:r>
              <a:rPr lang="en-US" sz="2400"/>
              <a:t>Untuk wrist dropsnya diberi</a:t>
            </a:r>
            <a:r>
              <a:rPr lang="en-US" sz="2400" b="1" i="1"/>
              <a:t> cock-up splints.</a:t>
            </a:r>
          </a:p>
          <a:p>
            <a:pPr>
              <a:lnSpc>
                <a:spcPct val="90000"/>
              </a:lnSpc>
            </a:pPr>
            <a:r>
              <a:rPr lang="en-US" sz="2400"/>
              <a:t>Waktu penyembuhan bergantung waktu pajanannya.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FCB6-B867-46E0-8ADA-B35771F46391}" type="slidenum">
              <a:rPr lang="en-US"/>
              <a:pPr/>
              <a:t>46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algn="l"/>
            <a:r>
              <a:rPr lang="en-US" sz="2800" b="1"/>
              <a:t>NEURALGIA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/>
              <a:t>	</a:t>
            </a:r>
            <a:r>
              <a:rPr lang="en-US" sz="2400"/>
              <a:t>Rasa sakit akibat iritasi inflamasi atau kerusakan saraf.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Sakit umumnya timbul dalam waktu singkat, kadang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bisa severe, terasa seperti tertembak di saraf yang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terkena.</a:t>
            </a:r>
            <a:r>
              <a:rPr lang="en-US" sz="2400" b="1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/>
              <a:t>	</a:t>
            </a:r>
            <a:r>
              <a:rPr lang="en-US" sz="2400"/>
              <a:t>Neuralgia pada migraine bisa menyerang sampai satu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jam menyebar ke sekitar mata, bisa sampai 1 jam.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Neuralgia post-herpetic menimbulkan rasa sakit mirip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tersengat panas dan bisa bertahan sampai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berbulan-bulan 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/>
              <a:t> tahun.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Glossopharyngeal neuralgia: rasa sakit sampai belakang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lidah </a:t>
            </a:r>
            <a:r>
              <a:rPr lang="en-US" sz="2400">
                <a:sym typeface="Wingdings" pitchFamily="2" charset="2"/>
              </a:rPr>
              <a:t> tenggorokan dan  telinga.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Trigeminal neuralgia: sakit paroximal menyerang bagian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	samping muka.</a:t>
            </a:r>
            <a:endParaRPr lang="en-US" sz="2400" b="1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/>
              <a:t>	</a:t>
            </a:r>
            <a:endParaRPr lang="en-US" sz="240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7294-31F5-490E-AF5F-AD7E876BDAB6}" type="slidenum">
              <a:rPr lang="en-US"/>
              <a:pPr/>
              <a:t>47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pPr algn="l"/>
            <a:r>
              <a:rPr lang="en-US" sz="2400" b="1"/>
              <a:t>GANGGUAN LAIN-LAIN: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	Neuroblastoma</a:t>
            </a:r>
            <a:r>
              <a:rPr lang="en-US" sz="2400"/>
              <a:t> (&gt;&gt; ekstra cranial); neuroma (jinak)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	akibat cedera saraf.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-  Umumnya tumbuh di kelenjar adrenal atau sistem 		saraf simpatetik sepanjang dinding belakang 		abdomen.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-  Yang kurang umum pada saraf simpatetik dada 		atau leher.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- &gt;&gt; pada kanak-kanak (8.3/1000)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  <a:r>
              <a:rPr lang="en-US" sz="2400" b="1"/>
              <a:t>Neurofibromatosis</a:t>
            </a:r>
            <a:r>
              <a:rPr lang="en-US" sz="2400"/>
              <a:t> (inhereted = von Recklinghausen’s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	disease)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-  Timbul di kulit, apabila timbul pada saraf sentral </a:t>
            </a:r>
            <a:r>
              <a:rPr lang="en-US" sz="2400">
                <a:sym typeface="Wingdings" pitchFamily="2" charset="2"/>
              </a:rPr>
              <a:t>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		epilepsi, gangguan pendengaran dan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		pengelihatan.</a:t>
            </a:r>
            <a:endParaRPr lang="en-US" sz="240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1DA83-9481-4870-AC96-9A13183E5036}" type="slidenum">
              <a:rPr lang="en-US"/>
              <a:pPr/>
              <a:t>48</a:t>
            </a:fld>
            <a:endParaRPr lang="en-US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/>
          <a:lstStyle/>
          <a:p>
            <a:r>
              <a:rPr lang="en-US" sz="2800" b="1" i="1"/>
              <a:t>CARPAL TUNNEL SYNDROME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745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Gejala: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Baal, kesemutan dan rasa sakit di daerah ibu jari</a:t>
            </a:r>
          </a:p>
          <a:p>
            <a:pPr algn="dist">
              <a:lnSpc>
                <a:spcPct val="90000"/>
              </a:lnSpc>
              <a:buFontTx/>
              <a:buNone/>
            </a:pPr>
            <a:r>
              <a:rPr lang="en-US" sz="2400"/>
              <a:t> 	(tangan), telunjuk dan jari tengah yang akan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semakin sakit pada malam hari.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Gangguan bisa menyerang satu atau kedua tangan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yang sering diikuti rasa lemah di daerah ibu jari.</a:t>
            </a:r>
          </a:p>
          <a:p>
            <a:pPr>
              <a:lnSpc>
                <a:spcPct val="90000"/>
              </a:lnSpc>
            </a:pPr>
            <a:r>
              <a:rPr lang="en-US" sz="2400"/>
              <a:t>Causa: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Tekanan pada saraf median yang lewat masuk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  <a:r>
              <a:rPr lang="en-US" sz="2400" i="1"/>
              <a:t>“carpal tunnel”</a:t>
            </a:r>
            <a:r>
              <a:rPr lang="en-US" sz="2400"/>
              <a:t> di bawah ligament di daerah bagian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depan pergelangan tangan.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Saraf median mengangkut pesan sensoris dari ibu jari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sebagian dan jari lain berikut stimuli motoris ke otot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tangan </a:t>
            </a:r>
            <a:r>
              <a:rPr lang="en-US" sz="2400">
                <a:sym typeface="Wingdings" pitchFamily="2" charset="2"/>
              </a:rPr>
              <a:t> kerusakannya akan menimbulkan rasa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kesemutan, kaku dan lemah.	</a:t>
            </a:r>
            <a:endParaRPr lang="en-US" sz="240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2FED-0B31-49B9-BB8C-E3FB1C83FCE6}" type="slidenum">
              <a:rPr lang="en-US"/>
              <a:pPr/>
              <a:t>49</a:t>
            </a:fld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algn="l"/>
            <a:r>
              <a:rPr lang="en-US" sz="2000" i="1"/>
              <a:t>CARPAL TUNNEL SYNDROME </a:t>
            </a:r>
            <a:r>
              <a:rPr lang="en-US" sz="2000"/>
              <a:t>(Lanjutan)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Timbul pada usia pertengahan (&gt;wanita).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Banyak pada: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-	kehamilan, atau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-	pengguna KB-pil,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-	yang menderita gangguan mens, atau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-	rheumatoid arthritis,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-	myxedema,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-	acromegali (kedua sek).</a:t>
            </a:r>
          </a:p>
          <a:p>
            <a:pPr>
              <a:lnSpc>
                <a:spcPct val="90000"/>
              </a:lnSpc>
            </a:pPr>
            <a:endParaRPr lang="en-US" sz="2400" b="1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400" b="1">
                <a:sym typeface="Wingdings" pitchFamily="2" charset="2"/>
              </a:rPr>
              <a:t>Terapi: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sym typeface="Wingdings" pitchFamily="2" charset="2"/>
              </a:rPr>
              <a:t>	-	istirahat,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sym typeface="Wingdings" pitchFamily="2" charset="2"/>
              </a:rPr>
              <a:t>	-	kortikosteroid, atau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sym typeface="Wingdings" pitchFamily="2" charset="2"/>
              </a:rPr>
              <a:t>	-	operasi untuk mengurangi tekanan.</a:t>
            </a:r>
            <a:endParaRPr lang="en-US" sz="2400" b="1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9C38-4665-4F60-82A3-A5D7B74C6795}" type="slidenum">
              <a:rPr lang="en-US"/>
              <a:pPr/>
              <a:t>5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2800" b="1"/>
              <a:t>SUSUNAN SARAF PERIFER</a:t>
            </a:r>
            <a:r>
              <a:rPr lang="en-US" sz="2800"/>
              <a:t> 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Susunan saraf perifer (tepi) terdiri dari saraf-saraf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yang berjalan antara otak atau korda spinalis dan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bagian tubuh lainnya.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Terdapat:  -	</a:t>
            </a:r>
            <a:r>
              <a:rPr lang="en-US" sz="2400" b="1"/>
              <a:t>12 pasang</a:t>
            </a:r>
            <a:r>
              <a:rPr lang="en-US" sz="2400"/>
              <a:t> </a:t>
            </a:r>
            <a:r>
              <a:rPr lang="en-US" sz="2400" b="1"/>
              <a:t>saraf yang berjalan </a:t>
            </a:r>
            <a:r>
              <a:rPr lang="en-US" sz="2400" b="1" u="sng"/>
              <a:t>ke</a:t>
            </a:r>
            <a:r>
              <a:rPr lang="en-US" sz="2400" b="1"/>
              <a:t> dan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			</a:t>
            </a:r>
            <a:r>
              <a:rPr lang="en-US" sz="2400" b="1" u="sng"/>
              <a:t>dari otak</a:t>
            </a:r>
            <a:r>
              <a:rPr lang="en-US" sz="2400" b="1"/>
              <a:t> </a:t>
            </a:r>
            <a:r>
              <a:rPr lang="en-US" sz="2400"/>
              <a:t>serta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		      </a:t>
            </a:r>
            <a:r>
              <a:rPr lang="en-US" sz="2400"/>
              <a:t>-</a:t>
            </a:r>
            <a:r>
              <a:rPr lang="en-US" sz="2400" b="1"/>
              <a:t>	31 pasang dari korda spinalis</a:t>
            </a:r>
            <a:r>
              <a:rPr lang="en-US" sz="2400"/>
              <a:t>.</a:t>
            </a:r>
          </a:p>
          <a:p>
            <a:pPr>
              <a:lnSpc>
                <a:spcPct val="90000"/>
              </a:lnSpc>
            </a:pPr>
            <a:r>
              <a:rPr lang="en-US" sz="2400"/>
              <a:t>Sistem saraf perifer dapat dipisahkan menjadi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	devisi: -  aferen dan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		      - eferen</a:t>
            </a:r>
            <a:r>
              <a:rPr lang="en-US" sz="2400"/>
              <a:t>.</a:t>
            </a:r>
          </a:p>
          <a:p>
            <a:pPr>
              <a:lnSpc>
                <a:spcPct val="90000"/>
              </a:lnSpc>
            </a:pPr>
            <a:r>
              <a:rPr lang="en-US" sz="2400"/>
              <a:t>Di semua saraf spinalis dan sebagian besar saraf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kranialis, serat aferen dan eferen berjalan bersama-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sama dalam arah yang berlawanan,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Sebagian saraf kranialis hanya mengangkut 	informasi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aferen.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72E5C-8158-4662-AB14-FF894E97032F}" type="slidenum">
              <a:rPr lang="en-US"/>
              <a:pPr/>
              <a:t>50</a:t>
            </a:fld>
            <a:endParaRPr lang="en-US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381000"/>
          </a:xfrm>
        </p:spPr>
        <p:txBody>
          <a:bodyPr/>
          <a:lstStyle/>
          <a:p>
            <a:r>
              <a:rPr lang="en-US" sz="2800" b="1" i="1"/>
              <a:t>SCIATICA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Rasa sakit yang menyebar sepanjang saraf sciatic.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Sebagian sakit di daerah bokong ke bawah sampai ke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tungkai bawah ke kaki, kadang hanya sebagian daerah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saja yang sakit (&gt;&gt; bokong dan paha atas)</a:t>
            </a:r>
          </a:p>
          <a:p>
            <a:pPr>
              <a:lnSpc>
                <a:spcPct val="90000"/>
              </a:lnSpc>
            </a:pPr>
            <a:r>
              <a:rPr lang="en-US" sz="2400"/>
              <a:t>Causa: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Terbanyak adalah hernia diskus intervertebralis yang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menekan akar saraf spinal.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Yang kurang umum adalah: tekanan di atas sarafnya: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adanya tumor, abses, gumpalan darah atau posisi duduk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yang kurang baik. Bisa juga akibat DM, alkohol neuropathy dsb.</a:t>
            </a:r>
          </a:p>
          <a:p>
            <a:pPr>
              <a:lnSpc>
                <a:spcPct val="90000"/>
              </a:lnSpc>
            </a:pPr>
            <a:r>
              <a:rPr lang="en-US" sz="2400"/>
              <a:t>Terapi: -	Causalis, analgetica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     -	Istirahat di tempat tidur.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Gangguan adalah kumat-kumatan.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40EB-99F4-42EC-B9C3-8DBDEA6C8793}" type="slidenum">
              <a:rPr lang="en-US"/>
              <a:pPr/>
              <a:t>51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r>
              <a:rPr lang="en-US" sz="2800" b="1" i="1"/>
              <a:t>BELL’S PALSY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Nama lain bagi </a:t>
            </a:r>
            <a:r>
              <a:rPr lang="en-US" sz="2400" b="1" i="1"/>
              <a:t>FACIAL PALSY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(dari nama Ahli bedah Scottish: Sir Charles Bell).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Merupakan paralisis otot facialis, yang umumnya one-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sided (unilateral, temporer, akibat inflamasi saraf facialis.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	</a:t>
            </a:r>
            <a:r>
              <a:rPr lang="en-US" sz="2400"/>
              <a:t>Timbulnya sering mendadak.</a:t>
            </a:r>
          </a:p>
          <a:p>
            <a:pPr>
              <a:lnSpc>
                <a:spcPct val="90000"/>
              </a:lnSpc>
            </a:pPr>
            <a:r>
              <a:rPr lang="en-US" sz="2400" b="1"/>
              <a:t>Causa: </a:t>
            </a:r>
            <a:r>
              <a:rPr lang="en-US" sz="2400"/>
              <a:t>tidak diketahui pasti, sering ada hubungan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	dengan infeksi herpes zoster (shingles).</a:t>
            </a:r>
          </a:p>
          <a:p>
            <a:pPr>
              <a:lnSpc>
                <a:spcPct val="90000"/>
              </a:lnSpc>
            </a:pPr>
            <a:r>
              <a:rPr lang="en-US" sz="2400" b="1"/>
              <a:t>Gejala: </a:t>
            </a:r>
            <a:r>
              <a:rPr lang="en-US" sz="2400"/>
              <a:t>kelopak mata dan mulut lumpuh (nampak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  menurun) disertai rasa sakit pada daerah telinga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 	  (sesisi), sulit mengerutkan daerah alis mata atau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  menutup mata, dan bersenyum.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  Bergantung pada serabut yang terkena bisa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  menimbulkan gangguan bicara dan suara.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ED65-9EB7-4826-941F-C5BCFF89EAE0}" type="slidenum">
              <a:rPr lang="en-US"/>
              <a:pPr/>
              <a:t>52</a:t>
            </a:fld>
            <a:endParaRPr lang="en-US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algn="l"/>
            <a:r>
              <a:rPr lang="en-US" sz="2000" i="1"/>
              <a:t>Bell’s Palsy </a:t>
            </a:r>
            <a:r>
              <a:rPr lang="en-US" sz="2000"/>
              <a:t>(Lanjutan)</a:t>
            </a:r>
            <a:endParaRPr lang="en-US" sz="2000" i="1"/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r>
              <a:rPr lang="en-US" sz="2400" b="1"/>
              <a:t>Terapi: </a:t>
            </a:r>
            <a:r>
              <a:rPr lang="en-US" sz="2400"/>
              <a:t>Kortikosteroid ACTH untuk mengurangi </a:t>
            </a:r>
          </a:p>
          <a:p>
            <a:pPr>
              <a:buFontTx/>
              <a:buNone/>
            </a:pPr>
            <a:r>
              <a:rPr lang="en-US" sz="2400"/>
              <a:t>			inflamasinya.	</a:t>
            </a:r>
          </a:p>
          <a:p>
            <a:pPr>
              <a:buFontTx/>
              <a:buNone/>
            </a:pPr>
            <a:r>
              <a:rPr lang="en-US" sz="2400" b="1"/>
              <a:t>		     Tutup (ditutup) mata pada saat tidur.</a:t>
            </a:r>
          </a:p>
          <a:p>
            <a:pPr>
              <a:buFontTx/>
              <a:buNone/>
            </a:pPr>
            <a:r>
              <a:rPr lang="en-US" sz="2400" b="1"/>
              <a:t>		     </a:t>
            </a:r>
            <a:r>
              <a:rPr lang="en-US" sz="2400"/>
              <a:t>Analgetica bila perlu. </a:t>
            </a:r>
          </a:p>
          <a:p>
            <a:pPr>
              <a:buFontTx/>
              <a:buNone/>
            </a:pPr>
            <a:r>
              <a:rPr lang="en-US" sz="2400"/>
              <a:t>		     Exercise otot muka.</a:t>
            </a:r>
          </a:p>
          <a:p>
            <a:pPr>
              <a:buFontTx/>
              <a:buNone/>
            </a:pPr>
            <a:r>
              <a:rPr lang="en-US" sz="2400" b="1"/>
              <a:t>		     Elekrostimulasi kurang berhasil.</a:t>
            </a:r>
          </a:p>
          <a:p>
            <a:pPr>
              <a:buFontTx/>
              <a:buNone/>
            </a:pPr>
            <a:r>
              <a:rPr lang="en-US" sz="2400" b="1"/>
              <a:t>		     Sering sembuh dengan sendiri.</a:t>
            </a:r>
            <a:r>
              <a:rPr lang="en-US" sz="2400" b="1" i="1"/>
              <a:t>	</a:t>
            </a:r>
          </a:p>
          <a:p>
            <a:endParaRPr lang="en-US" sz="240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3AB6-98A2-4F45-8CEF-E2C45D1A8459}" type="slidenum">
              <a:rPr lang="en-US"/>
              <a:pPr/>
              <a:t>53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sz="2800" b="1" i="1"/>
              <a:t>THORACIC OUTLET SYNDROME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Suatu keadaan terjadinya tekanan pada plexus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brachialis (akar saraf yang masuk ke lengan dari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leher) </a:t>
            </a:r>
            <a:r>
              <a:rPr lang="en-US" sz="2400">
                <a:sym typeface="Wingdings" pitchFamily="2" charset="2"/>
              </a:rPr>
              <a:t> menimbulkan rasa sakit pada lengan dan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bahu, rasa ditusuk jarum di jari-jari dan lemah untuk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memegang sesuatu serta gangguan gerak tangan.</a:t>
            </a:r>
          </a:p>
          <a:p>
            <a:pPr>
              <a:lnSpc>
                <a:spcPct val="80000"/>
              </a:lnSpc>
            </a:pPr>
            <a:endParaRPr lang="en-US" sz="240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US" sz="2400">
                <a:sym typeface="Wingdings" pitchFamily="2" charset="2"/>
              </a:rPr>
              <a:t>Tekanan umumnya akibat </a:t>
            </a:r>
            <a:r>
              <a:rPr lang="en-US" sz="2400" b="1">
                <a:sym typeface="Wingdings" pitchFamily="2" charset="2"/>
              </a:rPr>
              <a:t>dropping shoulders</a:t>
            </a:r>
            <a:r>
              <a:rPr lang="en-US" sz="2400">
                <a:sym typeface="Wingdings" pitchFamily="2" charset="2"/>
              </a:rPr>
              <a:t>, ini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akan diperburuk saat mengangkat atau memanggul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barang berat atau penambahan berat badan.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US" sz="2400">
                <a:sym typeface="Wingdings" pitchFamily="2" charset="2"/>
              </a:rPr>
              <a:t>Sebagian gangguan adalah akibat iga servical (extra-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rib di atas iga C1) yang terhubung dengan C1 dengan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serabut fibrous atau jarringan ikat yang cenderung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menekan plexus brachialis.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6627-1B12-4B4F-87CC-A4C05B020F8F}" type="slidenum">
              <a:rPr lang="en-US"/>
              <a:pPr/>
              <a:t>54</a:t>
            </a:fld>
            <a:endParaRPr lang="en-US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algn="l"/>
            <a:r>
              <a:rPr lang="en-US" sz="2000" i="1"/>
              <a:t>THORACIC OUTLET SYNDROME </a:t>
            </a:r>
            <a:r>
              <a:rPr lang="en-US" sz="2000"/>
              <a:t>(Lanjutan)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r>
              <a:rPr lang="en-US" sz="2400" b="1">
                <a:sym typeface="Wingdings" pitchFamily="2" charset="2"/>
              </a:rPr>
              <a:t>Terapi:</a:t>
            </a:r>
          </a:p>
          <a:p>
            <a:pPr>
              <a:buFontTx/>
              <a:buNone/>
            </a:pPr>
            <a:r>
              <a:rPr lang="en-US" sz="2400" b="1">
                <a:sym typeface="Wingdings" pitchFamily="2" charset="2"/>
              </a:rPr>
              <a:t>	-	Exercise untuk memperbaiki posture tubuh,</a:t>
            </a:r>
          </a:p>
          <a:p>
            <a:pPr>
              <a:buFontTx/>
              <a:buNone/>
            </a:pPr>
            <a:r>
              <a:rPr lang="en-US" sz="2400" b="1">
                <a:sym typeface="Wingdings" pitchFamily="2" charset="2"/>
              </a:rPr>
              <a:t>	-	NADS dan </a:t>
            </a:r>
          </a:p>
          <a:p>
            <a:pPr>
              <a:buFontTx/>
              <a:buNone/>
            </a:pPr>
            <a:r>
              <a:rPr lang="en-US" sz="2400" b="1">
                <a:sym typeface="Wingdings" pitchFamily="2" charset="2"/>
              </a:rPr>
              <a:t>	-	Muscle-relaxant.</a:t>
            </a:r>
          </a:p>
          <a:p>
            <a:pPr>
              <a:buFontTx/>
              <a:buNone/>
            </a:pPr>
            <a:endParaRPr lang="en-US" sz="2400" b="1"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sz="2400" b="1">
                <a:sym typeface="Wingdings" pitchFamily="2" charset="2"/>
              </a:rPr>
              <a:t>	</a:t>
            </a:r>
            <a:r>
              <a:rPr lang="en-US" sz="2400">
                <a:sym typeface="Wingdings" pitchFamily="2" charset="2"/>
              </a:rPr>
              <a:t>Yang berat bisa dioperasi untuk melepaskan dari iga.</a:t>
            </a:r>
          </a:p>
          <a:p>
            <a:pPr>
              <a:buFontTx/>
              <a:buNone/>
            </a:pPr>
            <a:r>
              <a:rPr lang="en-US" sz="2400">
                <a:sym typeface="Wingdings" pitchFamily="2" charset="2"/>
              </a:rPr>
              <a:t>	Wanita dengan payu dara besar harus menggunakan</a:t>
            </a:r>
          </a:p>
          <a:p>
            <a:pPr>
              <a:buFontTx/>
              <a:buNone/>
            </a:pPr>
            <a:r>
              <a:rPr lang="en-US" sz="2400">
                <a:sym typeface="Wingdings" pitchFamily="2" charset="2"/>
              </a:rPr>
              <a:t>	BH penyangga yang baik</a:t>
            </a:r>
            <a:endParaRPr lang="en-US" sz="2400" b="1">
              <a:sym typeface="Wingdings" pitchFamily="2" charset="2"/>
            </a:endParaRPr>
          </a:p>
          <a:p>
            <a:endParaRPr lang="en-US" sz="240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8429-5D2B-4AE8-A19C-F0909E0DD548}" type="slidenum">
              <a:rPr lang="en-US"/>
              <a:pPr/>
              <a:t>55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/>
          <a:lstStyle/>
          <a:p>
            <a:r>
              <a:rPr lang="en-US" sz="2800" b="1" i="1"/>
              <a:t>INFECTIONS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229600" cy="5592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i="1"/>
              <a:t>Acute inflammatory Demyelinating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i="1"/>
              <a:t>	POLYRADICULONEUROPATHY (Guillain Barre Syndrome)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i="1"/>
              <a:t>	</a:t>
            </a:r>
            <a:r>
              <a:rPr lang="en-US" sz="2400"/>
              <a:t>Nama yang digunakan sekarang adalah sebutan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suatu proses patologi yang timbul sebagai </a:t>
            </a:r>
            <a:r>
              <a:rPr lang="en-US" sz="2400" i="1"/>
              <a:t>acute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i="1"/>
              <a:t>	inflammatory demyelinating polyneuyropathy (AIDP)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i="1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i="1"/>
              <a:t>	</a:t>
            </a:r>
            <a:r>
              <a:rPr lang="en-US" sz="2400"/>
              <a:t>Timbul kira-2 dalam 4 minggu atau kurang,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dari onset (munculnya) sampai puncak gangguannya.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10% bisa kumat kembali sehingga kadang sulit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membedakan yang akut dari yang kronik </a:t>
            </a:r>
            <a:r>
              <a:rPr lang="en-US" sz="2400" i="1"/>
              <a:t>(CIDP).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E606-8246-433E-BA59-629E8328A733}" type="slidenum">
              <a:rPr lang="en-US"/>
              <a:pPr/>
              <a:t>56</a:t>
            </a:fld>
            <a:endParaRPr lang="en-US"/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algn="l"/>
            <a:r>
              <a:rPr lang="en-US" sz="2000" i="1"/>
              <a:t>INFECTIONS </a:t>
            </a:r>
            <a:r>
              <a:rPr lang="en-US" sz="2000"/>
              <a:t>(Lanjutan)</a:t>
            </a:r>
            <a:endParaRPr lang="en-US" sz="2000" i="1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Gejala:</a:t>
            </a:r>
            <a:r>
              <a:rPr lang="en-US" sz="2400"/>
              <a:t> ada </a:t>
            </a:r>
            <a:r>
              <a:rPr lang="en-US" sz="2400" b="1" i="1"/>
              <a:t>ascending symmetrical motor weakness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i="1"/>
              <a:t> 	&amp; distal sensory impairment </a:t>
            </a:r>
            <a:r>
              <a:rPr lang="en-US" sz="2400"/>
              <a:t>dengan gejala pertama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adalah paresthesia pada jari kaki dikuti dalam beberapa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jam/hari kelemahan tungkai bagian distal yang bisa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menjalar ke otot lengan, tubuh dan muka.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50% gejala menghilang dalam 2 minggu dan 90% kasus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progresi berhenti setelah 4 minggu. Setelah progresi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berhenti ada fase statis selama 2-4 minggu </a:t>
            </a:r>
            <a:r>
              <a:rPr lang="en-US" sz="2400">
                <a:sym typeface="Wingdings" pitchFamily="2" charset="2"/>
              </a:rPr>
              <a:t> </a:t>
            </a:r>
            <a:r>
              <a:rPr lang="en-US" sz="2400" b="1"/>
              <a:t>diikuti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	penyembuhan dari proximal ke distal</a:t>
            </a:r>
            <a:r>
              <a:rPr lang="en-US" sz="2400"/>
              <a:t>, penyembuhan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bisa berbulan sampai bertahun-tahun.</a:t>
            </a:r>
            <a:endParaRPr lang="en-US" sz="2400" b="1"/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0836-CD85-4769-887F-462F7FE34B9D}" type="slidenum">
              <a:rPr lang="en-US"/>
              <a:pPr/>
              <a:t>57</a:t>
            </a:fld>
            <a:endParaRPr lang="en-US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r>
              <a:rPr lang="en-US" sz="2800" b="1" i="1"/>
              <a:t>BOTULISM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Jarang namun fatal </a:t>
            </a:r>
            <a:r>
              <a:rPr lang="en-US" sz="2400" i="1"/>
              <a:t>(Mortality-rate 20%) </a:t>
            </a:r>
            <a:r>
              <a:rPr lang="en-US" sz="2400"/>
              <a:t>akibat makan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</a:t>
            </a:r>
            <a:r>
              <a:rPr lang="en-US" sz="2400" b="1"/>
              <a:t>neurotoxin poten</a:t>
            </a:r>
            <a:r>
              <a:rPr lang="en-US" sz="2400"/>
              <a:t> hasil clostridium botulism yang timbul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dalam makanan kaleng yang pemrosesannya kurang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baik atau akibat luka terkontaminasi.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Ada 4 kategori botulism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i="1"/>
              <a:t>	(The Centers of Disease Control and Prevention) (CDC):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1.	Foodborn	2.	Wound (luka)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3.	Infant (bayi)	4.	Unclassified.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</a:t>
            </a:r>
            <a:r>
              <a:rPr lang="en-US" sz="1800"/>
              <a:t>(Visello, 1993)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Di USA ada kira-kira 10 kasus dewasa dan 100 kasus bayi.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Masa inkubasi: kira-kira 12-36 jam, tanpa gangguan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lambung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1F15-9B8E-4693-9487-6B74A249E0B5}" type="slidenum">
              <a:rPr lang="en-US"/>
              <a:pPr/>
              <a:t>58</a:t>
            </a:fld>
            <a:endParaRPr lang="en-US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algn="l"/>
            <a:r>
              <a:rPr lang="en-US" sz="2000" i="1"/>
              <a:t>BOTULISM </a:t>
            </a:r>
            <a:r>
              <a:rPr lang="en-US" sz="2000"/>
              <a:t>(Lanjutan)</a:t>
            </a:r>
            <a:endParaRPr lang="en-US" sz="2000" i="1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r>
              <a:rPr lang="en-US" sz="2400" b="1"/>
              <a:t>Gejala:</a:t>
            </a:r>
            <a:r>
              <a:rPr lang="en-US" sz="2400"/>
              <a:t> malaise (lemah), pengelihatan terganggu dan </a:t>
            </a:r>
          </a:p>
          <a:p>
            <a:pPr>
              <a:buFontTx/>
              <a:buNone/>
            </a:pPr>
            <a:r>
              <a:rPr lang="en-US" sz="2400"/>
              <a:t>	dobel (diplopia) mulut kering dan nausea, muntah. </a:t>
            </a:r>
          </a:p>
          <a:p>
            <a:pPr>
              <a:buFontTx/>
              <a:buNone/>
            </a:pPr>
            <a:r>
              <a:rPr lang="en-US" sz="2400"/>
              <a:t>	Juga sulit menelan (dysphagia), dysarthria, dan </a:t>
            </a:r>
          </a:p>
          <a:p>
            <a:pPr>
              <a:buFontTx/>
              <a:buNone/>
            </a:pPr>
            <a:r>
              <a:rPr lang="en-US" sz="2400"/>
              <a:t>	photophobi (silau). </a:t>
            </a:r>
          </a:p>
          <a:p>
            <a:pPr>
              <a:buFontTx/>
              <a:buNone/>
            </a:pPr>
            <a:r>
              <a:rPr lang="en-US" sz="2400"/>
              <a:t>	Tanpa gangguan sensoris. </a:t>
            </a:r>
          </a:p>
          <a:p>
            <a:pPr>
              <a:buFontTx/>
              <a:buNone/>
            </a:pPr>
            <a:r>
              <a:rPr lang="en-US" sz="2400"/>
              <a:t>	Kelemahan otot muka, leher dan diafragma dan otot pernapasan dan tungkai.</a:t>
            </a:r>
          </a:p>
          <a:p>
            <a:r>
              <a:rPr lang="en-US" sz="2400"/>
              <a:t>Gagal napas bisa timbul mulai dalam 6 jam</a:t>
            </a:r>
          </a:p>
          <a:p>
            <a:endParaRPr lang="en-US" sz="2400" b="1"/>
          </a:p>
          <a:p>
            <a:r>
              <a:rPr lang="en-US" sz="2400" b="1"/>
              <a:t>Terapi: antitoxin</a:t>
            </a:r>
          </a:p>
          <a:p>
            <a:endParaRPr lang="en-US" sz="2400" b="1"/>
          </a:p>
          <a:p>
            <a:r>
              <a:rPr lang="en-US" sz="2400" b="1"/>
              <a:t>Komplikasi: aspirasi pneumonia.</a:t>
            </a:r>
            <a:endParaRPr lang="en-US" sz="240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1A7D-3B4A-4A5F-A1B7-F3D99FB9238D}" type="slidenum">
              <a:rPr lang="en-US"/>
              <a:pPr/>
              <a:t>59</a:t>
            </a:fld>
            <a:endParaRPr lang="en-US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2800" b="1" i="1"/>
              <a:t>GANGGUAN MOTOR-NEURON </a:t>
            </a:r>
            <a:br>
              <a:rPr lang="en-US" sz="2800" b="1" i="1"/>
            </a:br>
            <a:r>
              <a:rPr lang="en-US" sz="2800" b="1" i="1"/>
              <a:t>(MYASTHENIA GRAVIS)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Suatu </a:t>
            </a:r>
            <a:r>
              <a:rPr lang="en-US" sz="2400" i="1"/>
              <a:t>Motor-end-plate disorder.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Adalah bentuk terumum gangguan transmisi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	neuromuskuler.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Gejala khas: kelemahan yang hilang-timbul dan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fatigability dari otot skeletal.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Kira-kira ada &gt; 100.000MG dan 25.000</a:t>
            </a:r>
            <a:r>
              <a:rPr lang="en-US" sz="2400" i="1"/>
              <a:t> underdiagnosed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Menyerang berbagai usia, pada wanita usia 20-30-an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dan laki-laki 50-60-an. Wanita: pria adalah 3:2.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Merupakan gangguan autoimune yang aksinya ada di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site motorneuron junction dan motor-endplate.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8445-5F26-415D-97F3-48229CCBBF72}" type="slidenum">
              <a:rPr lang="en-US"/>
              <a:pPr/>
              <a:t>6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algn="l"/>
            <a:r>
              <a:rPr lang="en-US" sz="2000"/>
              <a:t>SUSUNAN SARAF PERIFER (Lanjutan)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r>
              <a:rPr lang="en-US" sz="2400"/>
              <a:t>Neuron aferen menyampaikan informasi ke susunan saraf pusat dari semua:</a:t>
            </a:r>
          </a:p>
          <a:p>
            <a:pPr>
              <a:buFontTx/>
              <a:buNone/>
            </a:pPr>
            <a:r>
              <a:rPr lang="en-US" sz="2400"/>
              <a:t>	-	organ sensorik, </a:t>
            </a:r>
          </a:p>
          <a:p>
            <a:pPr>
              <a:buFontTx/>
              <a:buNone/>
            </a:pPr>
            <a:r>
              <a:rPr lang="en-US" sz="2400"/>
              <a:t>	-	reseptor tekanan dan volume, </a:t>
            </a:r>
          </a:p>
          <a:p>
            <a:pPr>
              <a:buFontTx/>
              <a:buNone/>
            </a:pPr>
            <a:r>
              <a:rPr lang="en-US" sz="2400"/>
              <a:t>	-	reseptor suhu, </a:t>
            </a:r>
          </a:p>
          <a:p>
            <a:pPr>
              <a:buFontTx/>
              <a:buNone/>
            </a:pPr>
            <a:r>
              <a:rPr lang="en-US" sz="2400"/>
              <a:t>	-	reseptor regang, dan </a:t>
            </a:r>
          </a:p>
          <a:p>
            <a:pPr>
              <a:buFontTx/>
              <a:buNone/>
            </a:pPr>
            <a:r>
              <a:rPr lang="en-US" sz="2400"/>
              <a:t>	-	reseptor nyeri.</a:t>
            </a:r>
          </a:p>
          <a:p>
            <a:pPr>
              <a:buFontTx/>
              <a:buNone/>
            </a:pPr>
            <a:endParaRPr lang="en-US" sz="2400"/>
          </a:p>
          <a:p>
            <a:r>
              <a:rPr lang="en-US" sz="2400"/>
              <a:t>Neuron-2 eferen menyampaikan rangsangan neural </a:t>
            </a:r>
          </a:p>
          <a:p>
            <a:pPr>
              <a:buFontTx/>
              <a:buNone/>
            </a:pPr>
            <a:r>
              <a:rPr lang="en-US" sz="2400"/>
              <a:t>	ke otot dan kelenjar.</a:t>
            </a:r>
          </a:p>
          <a:p>
            <a:pPr>
              <a:buFontTx/>
              <a:buNone/>
            </a:pPr>
            <a:r>
              <a:rPr lang="en-US" sz="2400"/>
              <a:t>	</a:t>
            </a:r>
            <a:r>
              <a:rPr lang="en-US" sz="2400" b="1"/>
              <a:t>Neuron eferen masuk ke dalam sistem saraf otonom atau somatik.</a:t>
            </a:r>
            <a:endParaRPr lang="en-US" sz="240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5768-4EBC-464C-9153-F9167E2994A7}" type="slidenum">
              <a:rPr lang="en-US"/>
              <a:pPr/>
              <a:t>60</a:t>
            </a:fld>
            <a:endParaRPr lang="en-US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algn="l"/>
            <a:r>
              <a:rPr lang="en-US" sz="2000" i="1"/>
              <a:t>GANGGUAN MOTOR-NEURON (MYASTHENIA GRAVIS) </a:t>
            </a:r>
            <a:r>
              <a:rPr lang="en-US" sz="2000"/>
              <a:t>(Lanjutan)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r>
              <a:rPr lang="en-US" sz="2400"/>
              <a:t>Faktor risiko: bisa akibat gangguan:</a:t>
            </a:r>
          </a:p>
          <a:p>
            <a:pPr>
              <a:buFontTx/>
              <a:buNone/>
            </a:pPr>
            <a:r>
              <a:rPr lang="en-US" sz="2400"/>
              <a:t>		-	kelenjar  thymus, thymic tumor</a:t>
            </a:r>
          </a:p>
          <a:p>
            <a:pPr>
              <a:buFontTx/>
              <a:buNone/>
            </a:pPr>
            <a:r>
              <a:rPr lang="en-US" sz="2400"/>
              <a:t>		-	hiperethyroidism, atau </a:t>
            </a:r>
          </a:p>
          <a:p>
            <a:pPr>
              <a:buFontTx/>
              <a:buNone/>
            </a:pPr>
            <a:r>
              <a:rPr lang="en-US" sz="2400"/>
              <a:t>		-	thyrotoxicosis. </a:t>
            </a:r>
          </a:p>
          <a:p>
            <a:pPr>
              <a:buFontTx/>
              <a:buNone/>
            </a:pPr>
            <a:r>
              <a:rPr lang="en-US" sz="2400"/>
              <a:t>	Ada hubungan dengan DM dan gangguan imune.</a:t>
            </a:r>
          </a:p>
          <a:p>
            <a:endParaRPr lang="en-US" sz="2400"/>
          </a:p>
          <a:p>
            <a:r>
              <a:rPr lang="en-US" sz="2400"/>
              <a:t>Eksaserbasi timbul sebelum waktu mens atau post partum.</a:t>
            </a:r>
          </a:p>
          <a:p>
            <a:endParaRPr lang="en-US" sz="2400"/>
          </a:p>
          <a:p>
            <a:r>
              <a:rPr lang="en-US" sz="2400"/>
              <a:t>Penyakit infeksi apa saja dapat memperburuk keadaan MG. 	 </a:t>
            </a:r>
            <a:endParaRPr lang="en-US" sz="2400" b="1"/>
          </a:p>
          <a:p>
            <a:endParaRPr lang="en-U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70FE-04A5-4449-BB32-3A8C18E9DEF9}" type="slidenum">
              <a:rPr lang="en-US"/>
              <a:pPr/>
              <a:t>7</a:t>
            </a:fld>
            <a:endParaRPr 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2800" b="1"/>
              <a:t>SISTEM  SARAF OTONOM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Serat saraf otonom meninggalkan korda spinalis dan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mempersarafi otot jantung dan polos, kulit, organ dalam,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serta kelenjar endokrin dan eksokrin.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Serat saraf otonom dianggap involunter (tidak disadari)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	kerena hanya sedikit kontrol kesadaran terhadap fungsi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mereka.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Ada dua devisi sistem saraf otonom: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-	devisi simpatis dan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-	devisi parasimpatis.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D35FD-B557-4C08-A0B3-306FC23DF2AA}" type="slidenum">
              <a:rPr lang="en-US"/>
              <a:pPr/>
              <a:t>8</a:t>
            </a:fld>
            <a:endParaRPr 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l"/>
            <a:r>
              <a:rPr lang="en-US" sz="2000"/>
              <a:t>SISTEM  SARAF OTONOM (Lanjutan)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Saraf-saraf simpatis dan parasimpatis mempersarafi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banyak organ yang sama tetapi menimbulkan respons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yang berlawanan (lihat gambar).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Badan sel dari neuron tersebut terdapat di otak atau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korda spinalis.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Pada kedua devisi sistem otonom, dua serat saraf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berpartisipasi pada jalur eferen.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58A6-397F-4EA3-B298-47210FAE7137}" type="slidenum">
              <a:rPr lang="en-US"/>
              <a:pPr/>
              <a:t>9</a:t>
            </a:fld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2800" b="1"/>
              <a:t>SISTEM  SARAF  SIMPATIS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r>
              <a:rPr lang="en-US" sz="2400"/>
              <a:t>Serat pertama </a:t>
            </a:r>
            <a:r>
              <a:rPr lang="en-US" sz="2400" b="1"/>
              <a:t>saraf simpatis</a:t>
            </a:r>
            <a:r>
              <a:rPr lang="en-US" sz="2400"/>
              <a:t>, yang disebut serat </a:t>
            </a:r>
            <a:r>
              <a:rPr lang="en-US" sz="2400" b="1"/>
              <a:t>praganglion, </a:t>
            </a:r>
            <a:r>
              <a:rPr lang="en-US" sz="2400"/>
              <a:t> meninggalkan regio torakalis atau</a:t>
            </a:r>
          </a:p>
          <a:p>
            <a:pPr>
              <a:buFontTx/>
              <a:buNone/>
            </a:pPr>
            <a:r>
              <a:rPr lang="en-US" sz="2400"/>
              <a:t>	lumbalis dari korda spinalis.</a:t>
            </a:r>
          </a:p>
          <a:p>
            <a:pPr>
              <a:buFontTx/>
              <a:buNone/>
            </a:pPr>
            <a:endParaRPr lang="en-US" sz="2400"/>
          </a:p>
          <a:p>
            <a:r>
              <a:rPr lang="en-US" sz="2400"/>
              <a:t>Keluar dari vertebra (tulang belakang) serat praganglion </a:t>
            </a:r>
          </a:p>
          <a:p>
            <a:pPr>
              <a:buFontTx/>
              <a:buNone/>
            </a:pPr>
            <a:r>
              <a:rPr lang="en-US" sz="2400"/>
              <a:t>	bersatu dengan serat praganglion lain membentuk </a:t>
            </a:r>
          </a:p>
          <a:p>
            <a:pPr>
              <a:buFontTx/>
              <a:buNone/>
            </a:pPr>
            <a:r>
              <a:rPr lang="en-US" sz="2400" b="1"/>
              <a:t>	ganglion otonom.</a:t>
            </a:r>
          </a:p>
          <a:p>
            <a:endParaRPr lang="en-US" sz="2400" b="1"/>
          </a:p>
          <a:p>
            <a:r>
              <a:rPr lang="en-US" sz="2400"/>
              <a:t>Di titik temu ini serat praganglion bersinapsis dengan</a:t>
            </a:r>
          </a:p>
          <a:p>
            <a:pPr>
              <a:buFontTx/>
              <a:buNone/>
            </a:pPr>
            <a:r>
              <a:rPr lang="en-US" sz="2400"/>
              <a:t> 	serat saraf kedua dari sistem ini </a:t>
            </a:r>
            <a:r>
              <a:rPr lang="en-US" sz="2400" b="1">
                <a:sym typeface="Wingdings" pitchFamily="2" charset="2"/>
              </a:rPr>
              <a:t></a:t>
            </a:r>
            <a:r>
              <a:rPr lang="en-US" sz="2400" b="1"/>
              <a:t> serat pasca-</a:t>
            </a:r>
          </a:p>
          <a:p>
            <a:pPr>
              <a:buFontTx/>
              <a:buNone/>
            </a:pPr>
            <a:r>
              <a:rPr lang="en-US" sz="2400" b="1"/>
              <a:t>	ganglion,</a:t>
            </a:r>
            <a:r>
              <a:rPr lang="en-US" sz="2400"/>
              <a:t> dan mengeluarkan </a:t>
            </a:r>
            <a:r>
              <a:rPr lang="en-US" sz="2400" b="1"/>
              <a:t>asetilkolin</a:t>
            </a:r>
            <a:r>
              <a:rPr lang="en-US" sz="2400"/>
              <a:t>, sehingga </a:t>
            </a:r>
          </a:p>
          <a:p>
            <a:pPr>
              <a:buFontTx/>
              <a:buNone/>
            </a:pPr>
            <a:r>
              <a:rPr lang="en-US" sz="2400"/>
              <a:t>	saraf kedua tersebut melepaskan potensial aksi,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569</Words>
  <Application>Microsoft Office PowerPoint</Application>
  <PresentationFormat>On-screen Show (4:3)</PresentationFormat>
  <Paragraphs>768</Paragraphs>
  <Slides>60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Office Theme</vt:lpstr>
      <vt:lpstr>Slide 1</vt:lpstr>
      <vt:lpstr>DESKRIPSI</vt:lpstr>
      <vt:lpstr>TUJUAN  INSTRUKSIONAL  UMUM</vt:lpstr>
      <vt:lpstr>TUJUAN  INSTRUKSIONAL  KHUSUS &amp;  POKOK  BAHASAN</vt:lpstr>
      <vt:lpstr>SUSUNAN SARAF PERIFER </vt:lpstr>
      <vt:lpstr>SUSUNAN SARAF PERIFER (Lanjutan)</vt:lpstr>
      <vt:lpstr>SISTEM  SARAF OTONOM</vt:lpstr>
      <vt:lpstr>SISTEM  SARAF OTONOM (Lanjutan)</vt:lpstr>
      <vt:lpstr>SISTEM  SARAF  SIMPATIS</vt:lpstr>
      <vt:lpstr>SISTEM  SARAF  SIMPATIS (Lanjutan)</vt:lpstr>
      <vt:lpstr>SISTEM  SARAF  PARASIMPATIS</vt:lpstr>
      <vt:lpstr>SISTEM  SARAF  PARASIMPATIS (Lanjutan)</vt:lpstr>
      <vt:lpstr>SISTEM  SARAF SOMATIK</vt:lpstr>
      <vt:lpstr>SISTEM  SARAF SOMATK (Lanjutan)</vt:lpstr>
      <vt:lpstr>TEKNIK  PENGUKURAN AKTIVITAS &amp;  EVALUASI  STRUKTUR  OTAK</vt:lpstr>
      <vt:lpstr>ELEKTROENSEFLOGRAFI  Lanjutan)</vt:lpstr>
      <vt:lpstr>PET (POSITRON-EMISSION TOMOGRAPGY)</vt:lpstr>
      <vt:lpstr>PET  (Lanjutan)</vt:lpstr>
      <vt:lpstr>MRI (MAGNETIC RESONANCE IMAGING)</vt:lpstr>
      <vt:lpstr>MRI (MAGNETIC RESONANCE IMAGING) (Lanjutan)</vt:lpstr>
      <vt:lpstr>COMPUTED  TOMOGRAPHY</vt:lpstr>
      <vt:lpstr>GANGGUAN SARAF TEPI (PERIPHERAL NERVOUS DISORDERS)</vt:lpstr>
      <vt:lpstr>GANGGUAN SARAF TEPI (PERIPHERAL NERVOUS DISORDERS) (Lanjutan)</vt:lpstr>
      <vt:lpstr>KLASIFIKASI CEDERA SARAF TEPI</vt:lpstr>
      <vt:lpstr>KLASIFIKASI CEDERA SARAF TEPI (Lanjutan-1)</vt:lpstr>
      <vt:lpstr>Klasifikasi Cedera Saraf Tepi… (Lanjutan-2)</vt:lpstr>
      <vt:lpstr>Klasifikasi Cedera Saraf Tepi… (Lanjutan-3)</vt:lpstr>
      <vt:lpstr> KLASIFIKASI  NEUROPATHY </vt:lpstr>
      <vt:lpstr>GANGGUAN SARAF TEPI </vt:lpstr>
      <vt:lpstr>GANGGUAN SARAF TEPI (Lanjutan-1)</vt:lpstr>
      <vt:lpstr>Gangguan Saraf Tepi (Lanjutan-2)</vt:lpstr>
      <vt:lpstr>Gangguan Saraf Tepi (Lanjutan-3)</vt:lpstr>
      <vt:lpstr>NEUROTMESIS</vt:lpstr>
      <vt:lpstr>NEUROTMESIS (Lanjutan)</vt:lpstr>
      <vt:lpstr>NEUROPATHY</vt:lpstr>
      <vt:lpstr>NEUROPATHY (Lanjutan-1)</vt:lpstr>
      <vt:lpstr>NEUROPATHY  (Lanjutan-2)</vt:lpstr>
      <vt:lpstr>Neuropathy (Lanjutan-3)</vt:lpstr>
      <vt:lpstr>Neuropathy (Lanjutan-4)</vt:lpstr>
      <vt:lpstr>HEREDITER NEUROPATHY</vt:lpstr>
      <vt:lpstr>HEREDITER NEUROPATHY (Lanjutan)</vt:lpstr>
      <vt:lpstr>METABOLIC NEUTOPATHY</vt:lpstr>
      <vt:lpstr>  DIABETIC NEUROPATHY  (Lanjutan)  </vt:lpstr>
      <vt:lpstr>LEAD NEUROPATHY</vt:lpstr>
      <vt:lpstr>LEAD NEUROPATHY (Lanjutan)</vt:lpstr>
      <vt:lpstr>NEURALGIA</vt:lpstr>
      <vt:lpstr>GANGGUAN LAIN-LAIN:</vt:lpstr>
      <vt:lpstr>CARPAL TUNNEL SYNDROME</vt:lpstr>
      <vt:lpstr>CARPAL TUNNEL SYNDROME (Lanjutan)</vt:lpstr>
      <vt:lpstr>SCIATICA</vt:lpstr>
      <vt:lpstr>BELL’S PALSY</vt:lpstr>
      <vt:lpstr>Bell’s Palsy (Lanjutan)</vt:lpstr>
      <vt:lpstr>THORACIC OUTLET SYNDROME</vt:lpstr>
      <vt:lpstr>THORACIC OUTLET SYNDROME (Lanjutan)</vt:lpstr>
      <vt:lpstr>INFECTIONS</vt:lpstr>
      <vt:lpstr>INFECTIONS (Lanjutan)</vt:lpstr>
      <vt:lpstr>BOTULISM</vt:lpstr>
      <vt:lpstr>BOTULISM (Lanjutan)</vt:lpstr>
      <vt:lpstr>GANGGUAN MOTOR-NEURON  (MYASTHENIA GRAVIS)</vt:lpstr>
      <vt:lpstr>GANGGUAN MOTOR-NEURON (MYASTHENIA GRAVIS) (Lanjutan)</vt:lpstr>
    </vt:vector>
  </TitlesOfParts>
  <Company>UEU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fisio</dc:creator>
  <cp:lastModifiedBy>fisio</cp:lastModifiedBy>
  <cp:revision>1</cp:revision>
  <dcterms:created xsi:type="dcterms:W3CDTF">2018-01-24T04:19:25Z</dcterms:created>
  <dcterms:modified xsi:type="dcterms:W3CDTF">2018-01-24T04:20:12Z</dcterms:modified>
</cp:coreProperties>
</file>