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B756-E051-49C0-B0BB-AC56F7B6908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96FF-51B0-48F1-8579-E46992720A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Impairment </a:t>
            </a:r>
            <a:r>
              <a:rPr lang="en-US" dirty="0" err="1" smtClean="0"/>
              <a:t>Respirasi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2EE7-1FED-469A-884C-392F2E14C9A4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sz="2800" b="1"/>
              <a:t>A R D S</a:t>
            </a:r>
            <a:r>
              <a:rPr lang="en-US" sz="2800"/>
              <a:t>  </a:t>
            </a:r>
            <a:br>
              <a:rPr lang="en-US" sz="2800"/>
            </a:br>
            <a:r>
              <a:rPr lang="en-US" sz="2800" b="1"/>
              <a:t>(Acute Respiratory Distress Syndromes)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Ini merupakan grup simtoma yang timbul pada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gagal napas akut mengikuti gangguan sistemik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atau pulmonary.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Disebut juga sebagai </a:t>
            </a:r>
            <a:r>
              <a:rPr lang="en-US" sz="2400" i="1"/>
              <a:t>shock lung, wet lung, stiff lung 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penyakit hyaline membrane dewasa, post-traumatic 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ung, diffuse alveolar damage (DAD)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Kerusakan terjadi di unit </a:t>
            </a:r>
            <a:r>
              <a:rPr lang="en-US" sz="2400" i="1"/>
              <a:t>alveocapillary, alveolar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/>
              <a:t>	space, alveolar wall &amp; lung.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440-B91E-4328-A754-98AB3546C306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algn="l"/>
            <a:r>
              <a:rPr lang="en-US" sz="2000"/>
              <a:t>ARDS (Lanjutan-1)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Kerusakan sel endothel-capillary dan sel epithel-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alveolar mengakibatkan inaktivasi surfactant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menimbulkan kebocoran cairan, protein, sel darah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merembes ke dalam interstirtium paru dan alveoli </a:t>
            </a:r>
            <a:r>
              <a:rPr lang="en-US" sz="2400">
                <a:sym typeface="Wingdings" pitchFamily="2" charset="2"/>
              </a:rPr>
              <a:t>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interstitial dan alveolar paru edem dan kolaps.</a:t>
            </a:r>
          </a:p>
          <a:p>
            <a:pPr>
              <a:lnSpc>
                <a:spcPct val="80000"/>
              </a:lnSpc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Edem paru menurunkan kemampuan kerja  paru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dan merusak transport O2. Hilangnya surfactant  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ateletasis -&gt; mengganggu kerja paru dan transportasi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O2 (pertukaran gas), ini disebut MODS (multiple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organ dysfunction syndrome) dan MOF (multiple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organs failure).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C495-7032-4E50-93D5-1E5038AB7BFA}" type="slidenum">
              <a:rPr lang="en-US"/>
              <a:pPr/>
              <a:t>12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ARDS (Lanjutan-2)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i="1"/>
              <a:t>Causes of ARDS:</a:t>
            </a:r>
          </a:p>
          <a:p>
            <a:pPr>
              <a:buFontTx/>
              <a:buNone/>
            </a:pPr>
            <a:endParaRPr lang="en-US" sz="2400" b="1" i="1"/>
          </a:p>
          <a:p>
            <a:r>
              <a:rPr lang="en-US" sz="2400" i="1"/>
              <a:t>Severe trauma  (multiple bone fractures)</a:t>
            </a:r>
          </a:p>
          <a:p>
            <a:r>
              <a:rPr lang="en-US" sz="2400" i="1"/>
              <a:t>Septic shock</a:t>
            </a:r>
          </a:p>
          <a:p>
            <a:r>
              <a:rPr lang="en-US" sz="2400" i="1"/>
              <a:t>Pancreatitis</a:t>
            </a:r>
          </a:p>
          <a:p>
            <a:r>
              <a:rPr lang="en-US" sz="2400" i="1"/>
              <a:t>Ca</a:t>
            </a:r>
            <a:r>
              <a:rPr lang="en-US" sz="2400"/>
              <a:t>rdiopulmonary bypass surgery</a:t>
            </a:r>
          </a:p>
          <a:p>
            <a:r>
              <a:rPr lang="en-US" sz="2400" i="1"/>
              <a:t>Diffuse pulmonary infection</a:t>
            </a:r>
          </a:p>
          <a:p>
            <a:r>
              <a:rPr lang="en-US" sz="2400" i="1"/>
              <a:t>Bu</a:t>
            </a:r>
            <a:r>
              <a:rPr lang="en-US" sz="2400"/>
              <a:t>rns</a:t>
            </a:r>
          </a:p>
          <a:p>
            <a:r>
              <a:rPr lang="en-US" sz="2400" i="1"/>
              <a:t>High concentration of supplemental oxygen</a:t>
            </a:r>
          </a:p>
          <a:p>
            <a:r>
              <a:rPr lang="en-US" sz="2400" i="1"/>
              <a:t>Aspiration of gastric contents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4ACF-8A66-4E37-AB18-89DA3A05EBD6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457200"/>
          </a:xfrm>
        </p:spPr>
        <p:txBody>
          <a:bodyPr/>
          <a:lstStyle/>
          <a:p>
            <a:pPr algn="l"/>
            <a:r>
              <a:rPr lang="en-US" sz="2000" i="1"/>
              <a:t>Causes of ARDS </a:t>
            </a:r>
            <a:r>
              <a:rPr lang="en-US" sz="2000"/>
              <a:t>(Lanjutan-3)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95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/>
              <a:t>Massive blood transfusions</a:t>
            </a:r>
          </a:p>
          <a:p>
            <a:pPr>
              <a:lnSpc>
                <a:spcPct val="90000"/>
              </a:lnSpc>
            </a:pPr>
            <a:r>
              <a:rPr lang="en-US" sz="2400" i="1"/>
              <a:t>Embolism: -	fat,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		-	thrombus,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		-	amniotic fluid,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		-	venous air</a:t>
            </a:r>
          </a:p>
          <a:p>
            <a:pPr>
              <a:lnSpc>
                <a:spcPct val="90000"/>
              </a:lnSpc>
            </a:pPr>
            <a:r>
              <a:rPr lang="en-US" sz="2400" i="1"/>
              <a:t>Near drowning</a:t>
            </a:r>
          </a:p>
          <a:p>
            <a:pPr>
              <a:lnSpc>
                <a:spcPct val="90000"/>
              </a:lnSpc>
            </a:pPr>
            <a:r>
              <a:rPr lang="en-US" sz="2400" i="1"/>
              <a:t>Radiation therapy</a:t>
            </a:r>
          </a:p>
          <a:p>
            <a:pPr>
              <a:lnSpc>
                <a:spcPct val="90000"/>
              </a:lnSpc>
            </a:pPr>
            <a:r>
              <a:rPr lang="en-US" sz="2400" i="1"/>
              <a:t>Inhalation of smoke or toxic fumes</a:t>
            </a:r>
          </a:p>
          <a:p>
            <a:pPr>
              <a:lnSpc>
                <a:spcPct val="90000"/>
              </a:lnSpc>
            </a:pPr>
            <a:r>
              <a:rPr lang="en-US" sz="2400" i="1"/>
              <a:t>Indirect: chemical mediators released in response of systemic disorders (viral, pneumonia)</a:t>
            </a:r>
          </a:p>
          <a:p>
            <a:pPr>
              <a:lnSpc>
                <a:spcPct val="90000"/>
              </a:lnSpc>
            </a:pPr>
            <a:r>
              <a:rPr lang="en-US" sz="2400" i="1"/>
              <a:t>Drugs ( aspirin, narcotic, lidocain, phenylbutazone, HCT, kemoterapuetic dan cytotoxic agents).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4F-83ED-44EC-93B6-68B20A157FBF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51435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KANKER PARU </a:t>
            </a:r>
            <a:r>
              <a:rPr lang="en-US" sz="2800" b="1" i="1"/>
              <a:t>(Lung carcinoma) </a:t>
            </a:r>
            <a:endParaRPr lang="en-US" sz="2800" b="1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Kanker paru = bronchogenic carcinoma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Secara klinis  ada: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small cell lung carcinoma (SCLC (25% dari 	kanker paru)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Non-SCLC (NSCLC, 75% dari kanker paru)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Ada 4 tipe utama: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SCLC: small cell carcinoma (oat cell 			carcinoma)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NSCLC - squameous cell carcinoma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  - adenocarcinoma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  - large cell carcinoma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F4B-F1F0-4FC9-828C-4855DF99CA8A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3400"/>
          </a:xfrm>
        </p:spPr>
        <p:txBody>
          <a:bodyPr/>
          <a:lstStyle/>
          <a:p>
            <a:pPr algn="l"/>
            <a:r>
              <a:rPr lang="en-US" sz="2000" b="1"/>
              <a:t>Kanker Paru </a:t>
            </a:r>
            <a:r>
              <a:rPr lang="en-US" sz="2000" b="1" i="1"/>
              <a:t>(Lung carcinoma)</a:t>
            </a:r>
            <a:r>
              <a:rPr lang="en-US" sz="2000" b="1"/>
              <a:t> (Lanjutan)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r>
              <a:rPr lang="en-US" sz="2400"/>
              <a:t>Metastase: ke tulang panjang, columna vertebralis (&gt; V Th, 50%) </a:t>
            </a:r>
          </a:p>
          <a:p>
            <a:pPr>
              <a:buFontTx/>
              <a:buNone/>
            </a:pPr>
            <a:r>
              <a:rPr lang="en-US" sz="2400"/>
              <a:t>	Metastasis lokal: dinding dada, iga ke 1, 2.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Seringnya pasien tidak mengkaitkan rasa sakit yang dialami dengan kankernya.</a:t>
            </a:r>
          </a:p>
          <a:p>
            <a:endParaRPr lang="en-US" sz="2400"/>
          </a:p>
          <a:p>
            <a:r>
              <a:rPr lang="en-US" sz="2400"/>
              <a:t>Oleh karenanya sebaiknya discreen dulu untuk mengesampingkan adanya kanker paru.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FA6B-9C73-408F-8721-5AEC38C9B45E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r>
              <a:rPr lang="en-US" sz="2800" b="1"/>
              <a:t>TRANSPLANTASI  PARU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Umumnya pasien dalam keadaan stadium akhir.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400"/>
              <a:t>Pada program preoperative terapi: tujuan fungsional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difocuskan pada mobilitas fungsional, identifikasi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mempertahankan atau meningkatkan kekuatan atau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defisit motionnya, serta meningkatkan pola napas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sedapat mungkin.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Post-operasi initial: pasien umumnya dalam risiko tinggi infeksi, dan penolakan transplantasi, maka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perlu isolasi.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CA6C-4187-488E-90BE-5E561445C26D}" type="slidenum">
              <a:rPr lang="en-US"/>
              <a:pPr/>
              <a:t>17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2000"/>
              <a:t>Transplantasi paru (Lanjutan-1)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Tindakan meliputi: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mempertahankan </a:t>
            </a:r>
            <a:r>
              <a:rPr lang="en-US" sz="2400" i="1"/>
              <a:t>range of motion,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-	skin care,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-	bed positioning,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/>
              <a:t>	-	progressing functional mobility, initially</a:t>
            </a:r>
            <a:r>
              <a:rPr lang="en-US" sz="2400"/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pasien sangat lemah dan bisa mengalami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kesulitan dan kurang mengingat instruksi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yang telah diajarkan terdahulu pada fase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rehabilitasi post-transplantasi.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A4C-1C8A-41EC-93B8-A2B94372C2D9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57200"/>
          </a:xfrm>
        </p:spPr>
        <p:txBody>
          <a:bodyPr/>
          <a:lstStyle/>
          <a:p>
            <a:pPr algn="l"/>
            <a:r>
              <a:rPr lang="en-US" sz="2400"/>
              <a:t>Transplantasi paru (Lamjutan-2)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400"/>
              <a:t>Umumnya pasien dilepas dari ventilator setelah 24 jam (ada yang sampai berbulan-bulan) </a:t>
            </a:r>
          </a:p>
          <a:p>
            <a:endParaRPr lang="en-US" sz="2400"/>
          </a:p>
          <a:p>
            <a:r>
              <a:rPr lang="en-US" sz="2400" b="1"/>
              <a:t>Latihan napas, hygiene paru, dan cara batuk perlu diajarkan kembali.</a:t>
            </a:r>
          </a:p>
          <a:p>
            <a:pPr>
              <a:buFontTx/>
              <a:buNone/>
            </a:pPr>
            <a:r>
              <a:rPr lang="en-US" sz="2400"/>
              <a:t>	(apalagi bila kedua paru yang dicangkok)  </a:t>
            </a:r>
          </a:p>
          <a:p>
            <a:pPr>
              <a:buFontTx/>
              <a:buNone/>
            </a:pPr>
            <a:r>
              <a:rPr lang="en-US" sz="2400"/>
              <a:t>	Latihan napas diafragma perlu. </a:t>
            </a:r>
          </a:p>
          <a:p>
            <a:pPr>
              <a:buFontTx/>
              <a:buNone/>
            </a:pPr>
            <a:r>
              <a:rPr lang="en-US" sz="2400"/>
              <a:t>	Peregangan dinding toraks dan gerak iga, mobilisasi </a:t>
            </a:r>
          </a:p>
          <a:p>
            <a:pPr>
              <a:buFontTx/>
              <a:buNone/>
            </a:pPr>
            <a:r>
              <a:rPr lang="en-US" sz="2400"/>
              <a:t>	jaringan parut perlu untuk peningkatan gerak </a:t>
            </a:r>
          </a:p>
          <a:p>
            <a:pPr>
              <a:buFontTx/>
              <a:buNone/>
            </a:pPr>
            <a:r>
              <a:rPr lang="en-US" sz="2400"/>
              <a:t>	jaringan.   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BDB7-DA26-405B-A3D4-2306C48EAF8D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933450"/>
          </a:xfrm>
        </p:spPr>
        <p:txBody>
          <a:bodyPr/>
          <a:lstStyle/>
          <a:p>
            <a:r>
              <a:rPr lang="en-US" sz="2800" b="1"/>
              <a:t>EMBOLI  &amp; THROMBOSIS  Paru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r>
              <a:rPr lang="en-US" sz="2400" b="1"/>
              <a:t>PE (pulmonary embolism)</a:t>
            </a:r>
            <a:r>
              <a:rPr lang="en-US" sz="2400"/>
              <a:t>: bekuan darah yang mengobstruksi saluran  arteria pulomonar, bisa juga udara, lemak, sumsum tulang, (fraktur) benda asing (lewat IV), vegetation katub jantung yang mengaki-batkan endocarditis, cairan amniotic (bayi) dan sel tumor (Michael 1990)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Penyebab utama kematian di rumah sakit.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9832B-2760-467B-8477-BBA3AB364B08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742950"/>
          </a:xfrm>
        </p:spPr>
        <p:txBody>
          <a:bodyPr/>
          <a:lstStyle/>
          <a:p>
            <a:r>
              <a:rPr lang="en-US" sz="2400" b="1"/>
              <a:t>ASTHMA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483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Asma adalah keadaan </a:t>
            </a:r>
            <a:r>
              <a:rPr lang="en-US" sz="2400" b="1"/>
              <a:t>peradangan </a:t>
            </a:r>
            <a:r>
              <a:rPr lang="en-US" sz="2400"/>
              <a:t>saluran napas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disertai </a:t>
            </a:r>
            <a:r>
              <a:rPr lang="en-US" sz="2400" b="1"/>
              <a:t>bronchospasm</a:t>
            </a:r>
            <a:r>
              <a:rPr lang="en-US" sz="2400"/>
              <a:t> dengan tanda khas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serangan sesak napas kumat-kumat berbunyi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nyaring akibat spasmosik, konstriksi pipa bronki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(Jacobs, 1994)</a:t>
            </a:r>
          </a:p>
          <a:p>
            <a:pPr>
              <a:lnSpc>
                <a:spcPct val="80000"/>
              </a:lnSpc>
            </a:pPr>
            <a:r>
              <a:rPr lang="en-US" sz="2400"/>
              <a:t>Asma merupakn gangguan komplek meliputi faktor-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faktor pencetus: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-	biokemikal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-	autonomik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-	imunologik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-	infeksi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-	endokrin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-	psikologik.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dengan tingkat gangguan secara individual berbeda-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beda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989D-B1F1-4224-A067-9DF4BE6FA672}" type="slidenum">
              <a:rPr lang="en-US"/>
              <a:pPr/>
              <a:t>20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Emboli, thrombosis Paru (Lanjutan-1)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229600" cy="5486400"/>
          </a:xfrm>
        </p:spPr>
        <p:txBody>
          <a:bodyPr/>
          <a:lstStyle/>
          <a:p>
            <a:r>
              <a:rPr lang="en-US" sz="2400" b="1"/>
              <a:t>Ada 3 faktor risiko fisiologis:</a:t>
            </a:r>
          </a:p>
          <a:p>
            <a:pPr>
              <a:buFontTx/>
              <a:buNone/>
            </a:pPr>
            <a:r>
              <a:rPr lang="en-US" sz="2400"/>
              <a:t>	(1)	stasis darah (imobilisasi lama)</a:t>
            </a:r>
          </a:p>
          <a:p>
            <a:pPr>
              <a:buFontTx/>
              <a:buNone/>
            </a:pPr>
            <a:r>
              <a:rPr lang="en-US" sz="2400"/>
              <a:t>	(2)	endothelial injury sekunder terhadap prosedur 	operasi, trauma atau fracture tungkai bawah. 	</a:t>
            </a:r>
          </a:p>
          <a:p>
            <a:pPr>
              <a:buFontTx/>
              <a:buNone/>
            </a:pPr>
            <a:r>
              <a:rPr lang="en-US" sz="2400"/>
              <a:t>		atau pelvis.</a:t>
            </a:r>
          </a:p>
          <a:p>
            <a:pPr>
              <a:buFontTx/>
              <a:buNone/>
            </a:pPr>
            <a:r>
              <a:rPr lang="en-US" sz="2400"/>
              <a:t>	(3)   hypercoagulable states (oral KB, cancer, difisi-	siensi protein C atau S dan defisiensi anti-	thrombin III)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 b="1"/>
              <a:t>Causa umum adalah: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	-	DVT (deep venous thrombosis0 dimulai di 	system vena di  proximal tungkai bawah.</a:t>
            </a:r>
          </a:p>
          <a:p>
            <a:pPr>
              <a:buFontTx/>
              <a:buNone/>
            </a:pPr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3A58-2842-4210-9144-4964DC405AE3}" type="slidenum">
              <a:rPr lang="en-US"/>
              <a:pPr/>
              <a:t>21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algn="l"/>
            <a:r>
              <a:rPr lang="en-US" sz="1800"/>
              <a:t>Emboli &amp; Thrombosis Paru (Lanjutan-2)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Lain-lain: adanya congestive heart failure, trauma,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&gt; 50 th, ada riwayat thromboembolism, malignant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disease, infeksi, DM, inaktivitas obesitas, kehamilan,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pembekuan yang abnormal, fracture pinggul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femur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Isi embolus: masa silindris asal thrombus campur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dengan serabut-2 sel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eritrosit,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fibrine,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leukosit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fibroblast di tepi. 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5B3E-FAAF-40C4-9A72-B1CA230FE024}" type="slidenum">
              <a:rPr lang="en-US"/>
              <a:pPr/>
              <a:t>22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2400" b="1" i="1"/>
              <a:t>CAUSES OF PULOMARY HYPERTENSION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10200"/>
          </a:xfrm>
        </p:spPr>
        <p:txBody>
          <a:bodyPr/>
          <a:lstStyle/>
          <a:p>
            <a:r>
              <a:rPr lang="en-US" sz="2400" b="1"/>
              <a:t>Tekanan darah tinggi di arteria pulmonary (5-10 mm &gt; normal ) (Normal adalah 15-18mm Hg)</a:t>
            </a:r>
          </a:p>
          <a:p>
            <a:r>
              <a:rPr lang="en-US" sz="2400" b="1"/>
              <a:t>Bisa primer dan sekunder.</a:t>
            </a:r>
          </a:p>
          <a:p>
            <a:pPr>
              <a:buFontTx/>
              <a:buNone/>
            </a:pPr>
            <a:endParaRPr lang="en-US" sz="2400" b="1" u="sng"/>
          </a:p>
          <a:p>
            <a:pPr>
              <a:buFontTx/>
              <a:buNone/>
            </a:pPr>
            <a:r>
              <a:rPr lang="en-US" sz="2400" b="1" i="1" u="sng"/>
              <a:t>Primary/Idiopathic</a:t>
            </a:r>
            <a:r>
              <a:rPr lang="en-US" sz="2400" b="1" i="1"/>
              <a:t>:</a:t>
            </a:r>
          </a:p>
          <a:p>
            <a:r>
              <a:rPr lang="en-US" sz="2400" i="1"/>
              <a:t>Altered immune mechanism</a:t>
            </a:r>
          </a:p>
          <a:p>
            <a:r>
              <a:rPr lang="en-US" sz="2400" i="1"/>
              <a:t>Silent pulmonary emboli</a:t>
            </a:r>
          </a:p>
          <a:p>
            <a:r>
              <a:rPr lang="en-US" sz="2400" i="1"/>
              <a:t>Oral contraceptives</a:t>
            </a:r>
          </a:p>
          <a:p>
            <a:r>
              <a:rPr lang="en-US" sz="2400" i="1"/>
              <a:t>Injection drug abuse</a:t>
            </a:r>
          </a:p>
          <a:p>
            <a:r>
              <a:rPr lang="en-US" sz="2400" i="1"/>
              <a:t>Collagen vascular disease (loss of vessel)</a:t>
            </a:r>
          </a:p>
          <a:p>
            <a:r>
              <a:rPr lang="en-US" sz="2400" i="1"/>
              <a:t>Sickle cell disease.</a:t>
            </a:r>
          </a:p>
          <a:p>
            <a:endParaRPr lang="en-US" sz="2400" i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BBB-DC96-411A-BF4A-89AEFAA86EB6}" type="slidenum">
              <a:rPr lang="en-US"/>
              <a:pPr/>
              <a:t>23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3400"/>
          </a:xfrm>
        </p:spPr>
        <p:txBody>
          <a:bodyPr/>
          <a:lstStyle/>
          <a:p>
            <a:pPr algn="l"/>
            <a:r>
              <a:rPr lang="en-US" sz="2000" i="1"/>
              <a:t>CAUSES OF PULOMARY HYPERTENSION (Cont.-1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i="1" u="sng"/>
              <a:t>Secondary:</a:t>
            </a:r>
            <a:endParaRPr lang="en-US" sz="2400" b="1" i="1"/>
          </a:p>
          <a:p>
            <a:r>
              <a:rPr lang="en-US" sz="2400" b="1" i="1"/>
              <a:t>Primary cardiac disease</a:t>
            </a:r>
          </a:p>
          <a:p>
            <a:pPr>
              <a:buFontTx/>
              <a:buNone/>
            </a:pPr>
            <a:r>
              <a:rPr lang="en-US" sz="2400" i="1"/>
              <a:t>	    Congenital: </a:t>
            </a:r>
          </a:p>
          <a:p>
            <a:pPr>
              <a:buFontTx/>
              <a:buNone/>
            </a:pPr>
            <a:r>
              <a:rPr lang="en-US" sz="2400" i="1"/>
              <a:t>			-	patent ductus arteriosus, </a:t>
            </a:r>
          </a:p>
          <a:p>
            <a:pPr>
              <a:buFontTx/>
              <a:buNone/>
            </a:pPr>
            <a:r>
              <a:rPr lang="en-US" sz="2400" i="1"/>
              <a:t>			-	atrial septal defect, </a:t>
            </a:r>
          </a:p>
          <a:p>
            <a:pPr>
              <a:buFontTx/>
              <a:buNone/>
            </a:pPr>
            <a:r>
              <a:rPr lang="en-US" sz="2400" i="1"/>
              <a:t>			-	persistent fetal circulation).</a:t>
            </a:r>
          </a:p>
          <a:p>
            <a:pPr>
              <a:buFontTx/>
              <a:buNone/>
            </a:pPr>
            <a:r>
              <a:rPr lang="en-US" sz="2400" i="1"/>
              <a:t>	    Acquired:</a:t>
            </a:r>
          </a:p>
          <a:p>
            <a:pPr>
              <a:buFontTx/>
              <a:buNone/>
            </a:pPr>
            <a:r>
              <a:rPr lang="en-US" sz="2400" i="1"/>
              <a:t>			-	rheumatic valvular disease, </a:t>
            </a:r>
          </a:p>
          <a:p>
            <a:pPr>
              <a:buFontTx/>
              <a:buNone/>
            </a:pPr>
            <a:r>
              <a:rPr lang="en-US" sz="2400" i="1"/>
              <a:t>			-	mitral stenosis, </a:t>
            </a:r>
          </a:p>
          <a:p>
            <a:pPr>
              <a:buFontTx/>
              <a:buNone/>
            </a:pPr>
            <a:r>
              <a:rPr lang="en-US" sz="2400" i="1"/>
              <a:t>			-	myxoma, </a:t>
            </a:r>
          </a:p>
          <a:p>
            <a:pPr>
              <a:buFontTx/>
              <a:buNone/>
            </a:pPr>
            <a:r>
              <a:rPr lang="en-US" sz="2400" i="1"/>
              <a:t>			-	left ventricular failure)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7A4B-E097-4024-A995-2407FFFAAF57}" type="slidenum">
              <a:rPr lang="en-US"/>
              <a:pPr/>
              <a:t>24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l"/>
            <a:r>
              <a:rPr lang="en-US" sz="2000" i="1"/>
              <a:t>Causes of Pulmonary Hypertension  </a:t>
            </a:r>
            <a:r>
              <a:rPr lang="en-US" sz="2000"/>
              <a:t>(cont.-2)</a:t>
            </a:r>
            <a:endParaRPr lang="en-US" sz="2000" i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483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/>
              <a:t>Secondary  (lanjutan)</a:t>
            </a:r>
          </a:p>
          <a:p>
            <a:r>
              <a:rPr lang="en-US" sz="2400" b="1"/>
              <a:t>Pulmonary vasoconstriction due to hypoxia</a:t>
            </a:r>
          </a:p>
          <a:p>
            <a:pPr>
              <a:buFontTx/>
              <a:buNone/>
            </a:pPr>
            <a:r>
              <a:rPr lang="en-US" sz="2400"/>
              <a:t>		Chronic hypoxia (COPD)</a:t>
            </a:r>
          </a:p>
          <a:p>
            <a:pPr>
              <a:buFontTx/>
              <a:buNone/>
            </a:pPr>
            <a:r>
              <a:rPr lang="en-US" sz="2400"/>
              <a:t>		Obesity</a:t>
            </a:r>
          </a:p>
          <a:p>
            <a:pPr>
              <a:buFontTx/>
              <a:buNone/>
            </a:pPr>
            <a:r>
              <a:rPr lang="en-US" sz="2400"/>
              <a:t>		Smoke inhalation</a:t>
            </a:r>
          </a:p>
          <a:p>
            <a:pPr>
              <a:buFontTx/>
              <a:buNone/>
            </a:pPr>
            <a:r>
              <a:rPr lang="en-US" sz="2400"/>
              <a:t>		Valvular heart disease</a:t>
            </a:r>
          </a:p>
          <a:p>
            <a:pPr>
              <a:buFontTx/>
              <a:buNone/>
            </a:pPr>
            <a:r>
              <a:rPr lang="en-US" sz="2400"/>
              <a:t>		High altitude (reactive hypertension)</a:t>
            </a:r>
          </a:p>
          <a:p>
            <a:pPr>
              <a:buFontTx/>
              <a:buNone/>
            </a:pPr>
            <a:r>
              <a:rPr lang="en-US" sz="2400"/>
              <a:t>		Neuromuscular disease</a:t>
            </a:r>
          </a:p>
          <a:p>
            <a:pPr>
              <a:buFontTx/>
              <a:buNone/>
            </a:pPr>
            <a:r>
              <a:rPr lang="en-US" sz="2400"/>
              <a:t>		Sleep apnea syndrome</a:t>
            </a:r>
          </a:p>
          <a:p>
            <a:pPr>
              <a:buFontTx/>
              <a:buNone/>
            </a:pPr>
            <a:r>
              <a:rPr lang="en-US" sz="2400"/>
              <a:t>		Chronic liver disease</a:t>
            </a:r>
          </a:p>
          <a:p>
            <a:pPr>
              <a:buFontTx/>
              <a:buNone/>
            </a:pPr>
            <a:r>
              <a:rPr lang="en-US" sz="2400"/>
              <a:t>		Hypoventilation (persistent/intermitten)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EDE-9F0E-4BA0-A35F-6BC714BA2036}" type="slidenum">
              <a:rPr lang="en-US"/>
              <a:pPr/>
              <a:t>25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3400"/>
          </a:xfrm>
        </p:spPr>
        <p:txBody>
          <a:bodyPr/>
          <a:lstStyle/>
          <a:p>
            <a:pPr algn="l"/>
            <a:r>
              <a:rPr lang="en-US" sz="2000" i="1"/>
              <a:t>Causes of Pulmonary Hypertension  </a:t>
            </a:r>
            <a:r>
              <a:rPr lang="en-US" sz="2000"/>
              <a:t>(lanjutan-3)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Reduction of pulmonary vascular bed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(must impairs 50%-75% of vascular bed)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Pulmonary emboli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Vasculitis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Widespread interstitial lung disease 		    		(sarcoidosis, systemic sclerosis)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Tumor emboli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Pulmonary arterial stenosis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Pulmonary venous hypertension.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862C-08E2-41BC-9D6F-760C237B3E71}" type="slidenum">
              <a:rPr lang="en-US"/>
              <a:pPr/>
              <a:t>26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685800"/>
          </a:xfrm>
        </p:spPr>
        <p:txBody>
          <a:bodyPr/>
          <a:lstStyle/>
          <a:p>
            <a:r>
              <a:rPr lang="en-US" sz="2800" b="1" i="1"/>
              <a:t>COR PULMONALE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Disebut juga: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/>
              <a:t>			</a:t>
            </a:r>
            <a:r>
              <a:rPr lang="en-US" sz="2400" b="1" i="1"/>
              <a:t>Pulmonary heart disease</a:t>
            </a:r>
            <a:r>
              <a:rPr lang="en-US" sz="2400" b="1"/>
              <a:t>.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Adalah pembesaran ventrikel jantung kanan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sekunder dari pulmonary hipertension yang timbul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pada penyakit toraks, paru, sirkulasi paru. 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Excludes: Disfungsi jantung kanan sekunder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terhadap gagal kiri, disfungsi vaskuler, ataupun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gangguan kongenital jantung tidak termasuk ke cor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pulmonale.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&gt; terjadi pada perokok usia dewasa.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F4E-53FC-46F2-B8BB-36A5D22C2557}" type="slidenum">
              <a:rPr lang="en-US"/>
              <a:pPr/>
              <a:t>27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285750"/>
            <a:ext cx="7772400" cy="704850"/>
          </a:xfrm>
        </p:spPr>
        <p:txBody>
          <a:bodyPr/>
          <a:lstStyle/>
          <a:p>
            <a:r>
              <a:rPr lang="en-US" sz="2400" b="1" i="1"/>
              <a:t>PLEURISY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 sz="2400" b="1"/>
              <a:t>Pleurisi = pleuritis adalah radang pleura paru </a:t>
            </a:r>
          </a:p>
          <a:p>
            <a:pPr>
              <a:buFontTx/>
              <a:buNone/>
            </a:pPr>
            <a:r>
              <a:rPr lang="en-US" sz="2400" b="1"/>
              <a:t>	disebabkan infeksi, cedera atau tumor</a:t>
            </a:r>
            <a:r>
              <a:rPr lang="en-US" sz="2400"/>
              <a:t>. </a:t>
            </a:r>
          </a:p>
          <a:p>
            <a:pPr>
              <a:buFontTx/>
              <a:buNone/>
            </a:pPr>
            <a:r>
              <a:rPr lang="en-US" sz="2400"/>
              <a:t>	Bisa akibat komplikasi penyakit paru  pneumonia, TB, abses paru, influenxza, SLE, rheumatoid arthritis, </a:t>
            </a:r>
          </a:p>
          <a:p>
            <a:pPr>
              <a:buFontTx/>
              <a:buNone/>
            </a:pPr>
            <a:r>
              <a:rPr lang="en-US" sz="2400"/>
              <a:t>	pulmonary infraction.</a:t>
            </a:r>
          </a:p>
          <a:p>
            <a:endParaRPr lang="en-US" sz="2400" i="1"/>
          </a:p>
          <a:p>
            <a:r>
              <a:rPr lang="en-US" sz="2400"/>
              <a:t>Timbul akut, sakit dada saat napas (inspirasi) batuk </a:t>
            </a:r>
          </a:p>
          <a:p>
            <a:pPr>
              <a:buFontTx/>
              <a:buNone/>
            </a:pPr>
            <a:r>
              <a:rPr lang="en-US" sz="2400"/>
              <a:t>	dan bersin atau gerak  yang terkait dengan napas </a:t>
            </a:r>
          </a:p>
          <a:p>
            <a:pPr>
              <a:buFontTx/>
              <a:buNone/>
            </a:pPr>
            <a:r>
              <a:rPr lang="en-US" sz="2400"/>
              <a:t>	dalam. Bisa diikuti  batuk-batuk, demam, menggigil </a:t>
            </a:r>
          </a:p>
          <a:p>
            <a:pPr>
              <a:buFontTx/>
              <a:buNone/>
            </a:pPr>
            <a:r>
              <a:rPr lang="en-US" sz="2400"/>
              <a:t>	dan tachypnea.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29A-A78F-4FDB-90C2-C610902D67EF}" type="slidenum">
              <a:rPr lang="en-US"/>
              <a:pPr/>
              <a:t>28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2400" b="1" i="1"/>
              <a:t>PLEURAL EFFUSION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     </a:t>
            </a:r>
            <a:r>
              <a:rPr lang="en-US" sz="2400" b="1"/>
              <a:t>Adanya koleksi cairan di kantung pleura</a:t>
            </a:r>
            <a:r>
              <a:rPr lang="en-US" sz="2400"/>
              <a:t>.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 u="sng"/>
              <a:t>Cairan Transudate</a:t>
            </a:r>
            <a:r>
              <a:rPr lang="en-US" sz="2400"/>
              <a:t>  timbul akibat tekanan </a:t>
            </a:r>
            <a:r>
              <a:rPr lang="en-US" sz="2400" u="sng"/>
              <a:t>hydrostatik atau osmotic</a:t>
            </a:r>
            <a:r>
              <a:rPr lang="en-US" sz="2400"/>
              <a:t> yang abnormal (congestive heart failure, cirrhosis dengan ascites, nephrotic syndrome, peritoneal dialysis).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u="sng"/>
              <a:t>Cairan Exudate</a:t>
            </a:r>
            <a:r>
              <a:rPr lang="en-US" sz="2400"/>
              <a:t>: hasil dari </a:t>
            </a:r>
            <a:r>
              <a:rPr lang="en-US" sz="2400" u="sng"/>
              <a:t>permeabilitet yang meningkat</a:t>
            </a:r>
            <a:r>
              <a:rPr lang="en-US" sz="2400"/>
              <a:t> atau trauma  ( infeksi, primer atau sekunder maligancy, PE, trauma)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Semua kondisi yang mengganggu sekresi dan drainage cairan terkait dapat mengakibatkan pleural effusion.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55B3-3346-4DE8-8F80-E5919CA692D0}" type="slidenum">
              <a:rPr lang="en-US"/>
              <a:pPr/>
              <a:t>29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algn="l"/>
            <a:r>
              <a:rPr lang="en-US" sz="2000" i="1"/>
              <a:t>PLEURAL EFFUSION</a:t>
            </a:r>
            <a:r>
              <a:rPr lang="en-US" sz="2000"/>
              <a:t> (Lanjutan)</a:t>
            </a:r>
            <a:endParaRPr lang="en-US" sz="2000" i="1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Pleural effusion umum terjadi pada gagal jantung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dan pada  neoplasma akibat obstruksi limfatik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Yang kurang umum adalah yang disebabkan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drug-induced,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pancreatitis,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collagen-vascular disease (SLE, rheumatoid 			arthritus),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intra-abdominal abscess,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esophageal perforation.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bisa menyerang setiap orang.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Lebih banyak terjadi pada lansia karena  peningkatan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insiden gagal jantung dan kanker pada lansia.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80E4-6A89-4305-906B-8E90370F2A1C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3400"/>
          </a:xfrm>
        </p:spPr>
        <p:txBody>
          <a:bodyPr/>
          <a:lstStyle/>
          <a:p>
            <a:pPr algn="l"/>
            <a:r>
              <a:rPr lang="en-US" sz="2000"/>
              <a:t>Asthma (Lanjutan)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Sesuai causa kondisi dibagi menjadi 2 tipe: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faktor  ekstrinsik (alergik)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faktor intrinsik (non-alergik)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Bisa juga dibagi menjadi: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	adult onset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	exercise induced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	aspirine-sensitive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	aspergillus hypersensitivity,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	okupasional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7D44-A050-4E46-AC5C-8707DB5F7956}" type="slidenum">
              <a:rPr lang="en-US"/>
              <a:pPr/>
              <a:t>30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285750"/>
            <a:ext cx="7772400" cy="704850"/>
          </a:xfrm>
        </p:spPr>
        <p:txBody>
          <a:bodyPr/>
          <a:lstStyle/>
          <a:p>
            <a:r>
              <a:rPr lang="en-US" sz="2400" b="1" i="1"/>
              <a:t>PLEURAL  EMPYEMA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400"/>
              <a:t>Ini terjadi pada </a:t>
            </a:r>
            <a:r>
              <a:rPr lang="en-US" sz="2400" b="1"/>
              <a:t>pleural effusion yang terinfeksi</a:t>
            </a:r>
            <a:r>
              <a:rPr lang="en-US" sz="2400"/>
              <a:t>.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Ada akumulasi pus sebagai komplikasi pleurisy atau penyakit system pernapasan lain, seringnya akibat: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(1)  Komplikasi pneumonia.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(2)  Bisa juga infeksi asal kuman dari luar tubuh 	umpamanya terjadi pada trauma tusuk, 	pemasangan saluran thorax, </a:t>
            </a:r>
          </a:p>
          <a:p>
            <a:pPr>
              <a:buFontTx/>
              <a:buNone/>
            </a:pPr>
            <a:r>
              <a:rPr lang="en-US" sz="2400"/>
              <a:t>		atau prosedur operasi lain-lain. </a:t>
            </a:r>
          </a:p>
          <a:p>
            <a:pPr>
              <a:buFontTx/>
              <a:buNone/>
            </a:pPr>
            <a:r>
              <a:rPr lang="en-US" sz="2400"/>
              <a:t>		atau esophageal  perforasi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D11C-4498-45F9-AF9F-F4713C6BEE1A}" type="slidenum">
              <a:rPr lang="en-US"/>
              <a:pPr/>
              <a:t>31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3400"/>
          </a:xfrm>
        </p:spPr>
        <p:txBody>
          <a:bodyPr/>
          <a:lstStyle/>
          <a:p>
            <a:pPr algn="l"/>
            <a:r>
              <a:rPr lang="en-US" sz="2000" i="1"/>
              <a:t>Pleural Empyema </a:t>
            </a:r>
            <a:r>
              <a:rPr lang="en-US" sz="2000"/>
              <a:t>(Lanjutan)</a:t>
            </a:r>
            <a:endParaRPr lang="en-US" sz="2000" i="1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sz="2400"/>
              <a:t>Simtoma:</a:t>
            </a:r>
          </a:p>
          <a:p>
            <a:pPr>
              <a:buFontTx/>
              <a:buNone/>
            </a:pPr>
            <a:r>
              <a:rPr lang="en-US" sz="2400"/>
              <a:t>	-	dyspnea,  batuk</a:t>
            </a:r>
          </a:p>
          <a:p>
            <a:pPr>
              <a:buFontTx/>
              <a:buNone/>
            </a:pPr>
            <a:r>
              <a:rPr lang="en-US" sz="2400"/>
              <a:t>	-	ipsilateral pleural chest pain,</a:t>
            </a:r>
          </a:p>
          <a:p>
            <a:pPr>
              <a:buFontTx/>
              <a:buNone/>
            </a:pPr>
            <a:r>
              <a:rPr lang="en-US" sz="2400"/>
              <a:t>     -	malaise, 	</a:t>
            </a:r>
          </a:p>
          <a:p>
            <a:pPr>
              <a:buFontTx/>
              <a:buNone/>
            </a:pPr>
            <a:r>
              <a:rPr lang="en-US" sz="2400"/>
              <a:t>	-	tachycardia, </a:t>
            </a:r>
          </a:p>
          <a:p>
            <a:pPr>
              <a:buFontTx/>
              <a:buNone/>
            </a:pPr>
            <a:r>
              <a:rPr lang="en-US" sz="2400"/>
              <a:t>	-	demam.</a:t>
            </a:r>
          </a:p>
          <a:p>
            <a:pPr>
              <a:buFontTx/>
              <a:buNone/>
            </a:pPr>
            <a:r>
              <a:rPr lang="en-US" sz="2400"/>
              <a:t>    Thoraocentesis dilakukan untuk kepastian kuman penyebab infeksi.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0B5-87E0-43D7-81E8-567A539E269E}" type="slidenum">
              <a:rPr lang="en-US"/>
              <a:pPr/>
              <a:t>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2800" b="1" i="1"/>
              <a:t>COPD  </a:t>
            </a:r>
            <a:r>
              <a:rPr lang="en-US" sz="2800" b="1"/>
              <a:t>(PPOM)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524500"/>
          </a:xfrm>
        </p:spPr>
        <p:txBody>
          <a:bodyPr/>
          <a:lstStyle/>
          <a:p>
            <a:r>
              <a:rPr lang="en-US" sz="2400" b="1" i="1"/>
              <a:t>Chronic Obstructive Pulmonary Disease (COPD)</a:t>
            </a:r>
          </a:p>
          <a:p>
            <a:pPr>
              <a:buFontTx/>
              <a:buNone/>
            </a:pPr>
            <a:r>
              <a:rPr lang="en-US" sz="2400" b="1"/>
              <a:t>	</a:t>
            </a:r>
            <a:r>
              <a:rPr lang="en-US" sz="2400"/>
              <a:t>Sejumlah gangguan yang mengakibatkan gangguan gerak udara masuk keluar paru, terutama di cabang saluran udara yang kecil-2. Yang utama adalah;- bronkitis obstruksi, - emphysema dan - asthma.</a:t>
            </a:r>
          </a:p>
          <a:p>
            <a:pPr>
              <a:buFontTx/>
              <a:buNone/>
            </a:pPr>
            <a:r>
              <a:rPr lang="en-US" sz="2400"/>
              <a:t>	Bisa terjadi independent atau bersama-sama.</a:t>
            </a:r>
          </a:p>
          <a:p>
            <a:pPr>
              <a:buFontTx/>
              <a:buNone/>
            </a:pPr>
            <a:r>
              <a:rPr lang="en-US" sz="2400"/>
              <a:t>	Sebutan lain</a:t>
            </a:r>
            <a:r>
              <a:rPr lang="en-US" sz="2400" i="1"/>
              <a:t>: CAL (chronic air flow limitation)</a:t>
            </a:r>
          </a:p>
          <a:p>
            <a:pPr>
              <a:buFontTx/>
              <a:buNone/>
            </a:pPr>
            <a:r>
              <a:rPr lang="en-US" sz="2400"/>
              <a:t>Insiden: Kedua dari  gangguan jantung.</a:t>
            </a:r>
          </a:p>
          <a:p>
            <a:pPr>
              <a:buFontTx/>
              <a:buNone/>
            </a:pPr>
            <a:r>
              <a:rPr lang="en-US" sz="2400"/>
              <a:t>		   Perokok sebab utama</a:t>
            </a:r>
          </a:p>
          <a:p>
            <a:pPr>
              <a:buFontTx/>
              <a:buNone/>
            </a:pPr>
            <a:r>
              <a:rPr lang="en-US" sz="2400"/>
              <a:t>		   Polusi udara memperjelek prognosis.</a:t>
            </a:r>
          </a:p>
          <a:p>
            <a:pPr>
              <a:buFontTx/>
              <a:buNone/>
            </a:pPr>
            <a:r>
              <a:rPr lang="en-US" sz="2400"/>
              <a:t>		   Faktor pencetus lain: infeksi respirasi kronik			(sinusitis). </a:t>
            </a:r>
          </a:p>
          <a:p>
            <a:pPr>
              <a:buFontTx/>
              <a:buNone/>
            </a:pPr>
            <a:r>
              <a:rPr lang="en-US" sz="2400"/>
              <a:t>	Proses manula, herediter, dan predisposisi genetik.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A407-7B82-4DAC-86E7-07328544B1D3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85800"/>
          </a:xfrm>
        </p:spPr>
        <p:txBody>
          <a:bodyPr/>
          <a:lstStyle/>
          <a:p>
            <a:pPr algn="l"/>
            <a:r>
              <a:rPr lang="en-US" sz="2000" i="1"/>
              <a:t>COPD</a:t>
            </a:r>
            <a:r>
              <a:rPr lang="en-US" sz="2000"/>
              <a:t> (PPOM) (Lanjutan)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Terapi: </a:t>
            </a:r>
          </a:p>
          <a:p>
            <a:pPr>
              <a:buFontTx/>
              <a:buNone/>
            </a:pPr>
            <a:r>
              <a:rPr lang="en-US" sz="2400"/>
              <a:t>	-	chest physical terapi adalah standar. </a:t>
            </a:r>
          </a:p>
          <a:p>
            <a:pPr>
              <a:buFontTx/>
              <a:buNone/>
            </a:pPr>
            <a:r>
              <a:rPr lang="en-US" sz="2400"/>
              <a:t>		-	latihan napas, </a:t>
            </a:r>
          </a:p>
          <a:p>
            <a:pPr>
              <a:buFontTx/>
              <a:buNone/>
            </a:pPr>
            <a:r>
              <a:rPr lang="en-US" sz="2400"/>
              <a:t>		-	postural drainang, </a:t>
            </a:r>
          </a:p>
          <a:p>
            <a:pPr>
              <a:buFontTx/>
              <a:buNone/>
            </a:pPr>
            <a:r>
              <a:rPr lang="en-US" sz="2400"/>
              <a:t>		-	latihan fisik progam peningkatan </a:t>
            </a:r>
          </a:p>
          <a:p>
            <a:pPr>
              <a:buFontTx/>
              <a:buNone/>
            </a:pPr>
            <a:r>
              <a:rPr lang="en-US" sz="2400"/>
              <a:t>			kebuguran dan </a:t>
            </a:r>
            <a:r>
              <a:rPr lang="en-US" sz="2400" i="1"/>
              <a:t>strengthening</a:t>
            </a:r>
            <a:r>
              <a:rPr lang="en-US" sz="2400"/>
              <a:t> otot 			pernapasan. 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-	Pada kanak-2  ini perlu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akan menghasilkan: 	pencegahan </a:t>
            </a:r>
            <a:r>
              <a:rPr lang="en-US" sz="2400" i="1"/>
              <a:t>overventilation</a:t>
            </a:r>
            <a:r>
              <a:rPr lang="en-US" sz="2400"/>
              <a:t>, dan meningkatkan 	kekuatan otot napas dan efisiensi batuk.		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E2C6-333C-4243-9FDC-CC40166461CC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2400" b="1" i="1"/>
              <a:t>PULMONARY  FIBROSIS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5626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Bentuk gangguan disertai jaringan fibrous yang meluas di paru, banyak fibroblast &amp; pembuluh darah yang secara progresif menggantikan jaringan normal.</a:t>
            </a:r>
          </a:p>
          <a:p>
            <a:r>
              <a:rPr lang="en-US" sz="2400"/>
              <a:t>Bisa: </a:t>
            </a:r>
            <a:r>
              <a:rPr lang="en-US" sz="2400" b="1"/>
              <a:t>idiopathic pulmonary fibrosis atau fibrosis akibat healing proses post penyakit TB, systemik sclerosis, ARDS, inhalasi toxin (kimiawi) </a:t>
            </a:r>
          </a:p>
          <a:p>
            <a:r>
              <a:rPr lang="en-US" sz="2400"/>
              <a:t>Fibrosis menurunkan kemampuan paru.</a:t>
            </a:r>
          </a:p>
          <a:p>
            <a:r>
              <a:rPr lang="en-US" sz="2400"/>
              <a:t>Alveolar fibrosis yang berlanjut akan menimbulkan pengerutan, kekakuan jaringan sehingga  pengem-bangan ventilasi paru menjadi terganggu.</a:t>
            </a:r>
          </a:p>
          <a:p>
            <a:r>
              <a:rPr lang="en-US" sz="2400"/>
              <a:t>Kapasitas difusi membrane alveolar menurun akibat penebalan -&gt; </a:t>
            </a:r>
            <a:r>
              <a:rPr lang="en-US" sz="2400" b="1"/>
              <a:t>hypoxemia</a:t>
            </a:r>
          </a:p>
          <a:p>
            <a:r>
              <a:rPr lang="en-US" sz="2400" b="1"/>
              <a:t>Fibrosis paru yang diffuse mengakibatkan prognosis penderita jelek.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0F9-3C44-4C49-89EC-87BF65895FF7}" type="slidenum">
              <a:rPr lang="en-US"/>
              <a:pPr/>
              <a:t>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2900"/>
            <a:ext cx="7772400" cy="495300"/>
          </a:xfrm>
        </p:spPr>
        <p:txBody>
          <a:bodyPr/>
          <a:lstStyle/>
          <a:p>
            <a:r>
              <a:rPr lang="en-US" sz="2400" b="1" i="1"/>
              <a:t>ATELECTASIS </a:t>
            </a:r>
            <a:r>
              <a:rPr lang="en-US" sz="2400"/>
              <a:t>(Atelektasis paru)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Gangguan parenchym </a:t>
            </a:r>
            <a:r>
              <a:rPr lang="en-US" sz="2400" b="1"/>
              <a:t>paru yang kolaps</a:t>
            </a:r>
            <a:r>
              <a:rPr lang="en-US" sz="2400"/>
              <a:t> sehingga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kandungan udaranya kurang. (gangguan utama bisa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di parenchym alveoli, pleura, dinding dada, bronchi).</a:t>
            </a:r>
          </a:p>
          <a:p>
            <a:pPr>
              <a:lnSpc>
                <a:spcPct val="90000"/>
              </a:lnSpc>
            </a:pPr>
            <a:r>
              <a:rPr lang="en-US" sz="2400"/>
              <a:t>Terjadi kondisi </a:t>
            </a:r>
            <a:r>
              <a:rPr lang="en-US" sz="2400" b="1"/>
              <a:t>obstruktif-absorbtif atau kompresif.</a:t>
            </a:r>
          </a:p>
          <a:p>
            <a:pPr>
              <a:lnSpc>
                <a:spcPct val="90000"/>
              </a:lnSpc>
            </a:pPr>
            <a:r>
              <a:rPr lang="en-US" sz="2400" b="1"/>
              <a:t>Atelektasis</a:t>
            </a:r>
            <a:r>
              <a:rPr lang="en-US" sz="2400"/>
              <a:t> merupakan satu tanda ada gangguan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karena timbulnya adalah sekunder terhadap lesi lain.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(karena obstruksi bronkus, penurunan gerak akibat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paralisis atau penyakit pleura, hilangnya kemampuan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ekspansi rongga paru akibat penyakit pleura,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diafragma atau adanya masa di rongga toraks)</a:t>
            </a:r>
          </a:p>
          <a:p>
            <a:pPr>
              <a:lnSpc>
                <a:spcPct val="90000"/>
              </a:lnSpc>
            </a:pPr>
            <a:r>
              <a:rPr lang="en-US" sz="2400"/>
              <a:t>Diagnosis: X-ray, Auskultasi dada, asesment fisik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terhadap gambaran klinis, blood gas analisis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(penurunan saturasi O2)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5E71-CB97-4D6E-9F7F-94087F62186F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666750"/>
          </a:xfrm>
        </p:spPr>
        <p:txBody>
          <a:bodyPr/>
          <a:lstStyle/>
          <a:p>
            <a:r>
              <a:rPr lang="en-US" sz="2400" b="1"/>
              <a:t>PULMONARY  EDEMA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Disebut juga </a:t>
            </a:r>
            <a:r>
              <a:rPr lang="en-US" sz="2400" b="1" i="1"/>
              <a:t>pulmonary congestion</a:t>
            </a:r>
            <a:r>
              <a:rPr lang="en-US" sz="2400" b="1"/>
              <a:t>: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adanya banyak cairan di paru bisa akumulasi di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spatium interstitial atau alveoli atau kedua-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duanya. Umum sebagai komplikasi proses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penyakit lain. Mudah timbul pada lansia dengan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gangguan jantung.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Biasanya </a:t>
            </a:r>
            <a:r>
              <a:rPr lang="en-US" sz="2400" b="1"/>
              <a:t>akibat gagal jantung kiri,</a:t>
            </a:r>
            <a:r>
              <a:rPr lang="en-US" sz="2400"/>
              <a:t> hipertensi akut,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gangguan mitral, yang non-cardiac adalah akibat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gangguan renal, hati akibat deplesi natrium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retensi air.  Non-cardiac banyak terjadi pada IV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narcotic, tekanan intracerebral yang meningkat,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berada di tempat tinggi, sepsis, medikasi,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inhalasi asap/toxin (amonia) reaksi transfusi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darah, shock dan DIC.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8B65-2F8F-45ED-BA09-EBCB04DEA583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9600"/>
          </a:xfrm>
        </p:spPr>
        <p:txBody>
          <a:bodyPr/>
          <a:lstStyle/>
          <a:p>
            <a:pPr algn="l"/>
            <a:r>
              <a:rPr lang="en-US" sz="2000"/>
              <a:t>Pulmonary edema (Lanjutan)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Risiko tinggi lain: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hyperaldosteronism.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Cushing syndrome,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intake glucocortikostreroid,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hypotonic cairan (pada irigasi nasogastric),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reaksi TUR prostate dengan irigasi cairan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sodium-free selama atau post-operasi.</a:t>
            </a:r>
          </a:p>
          <a:p>
            <a:pPr>
              <a:lnSpc>
                <a:spcPct val="90000"/>
              </a:lnSpc>
            </a:pPr>
            <a:r>
              <a:rPr lang="en-US" sz="2400"/>
              <a:t>Edem pulmonary adalah predisposisi terjadinya pneumonia, komplikasi gagal jantujng dan ARDS.</a:t>
            </a:r>
          </a:p>
          <a:p>
            <a:pPr>
              <a:lnSpc>
                <a:spcPct val="90000"/>
              </a:lnSpc>
            </a:pPr>
            <a:r>
              <a:rPr lang="en-US" sz="2400"/>
              <a:t>Patogenesis: (1) overload cairan,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    (2) disrupsi permeabilitas kapiler.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          (3) penurunan serum dan albumin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          (4) obstruksi limfatik.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On-screen Show (4:3)</PresentationFormat>
  <Paragraphs>356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Functional Impairment Respirasi</vt:lpstr>
      <vt:lpstr>ASTHMA</vt:lpstr>
      <vt:lpstr>Asthma (Lanjutan)</vt:lpstr>
      <vt:lpstr>COPD  (PPOM)</vt:lpstr>
      <vt:lpstr>COPD (PPOM) (Lanjutan)</vt:lpstr>
      <vt:lpstr>PULMONARY  FIBROSIS</vt:lpstr>
      <vt:lpstr>ATELECTASIS (Atelektasis paru)</vt:lpstr>
      <vt:lpstr>PULMONARY  EDEMA</vt:lpstr>
      <vt:lpstr>Pulmonary edema (Lanjutan)</vt:lpstr>
      <vt:lpstr>A R D S   (Acute Respiratory Distress Syndromes)</vt:lpstr>
      <vt:lpstr>ARDS (Lanjutan-1)</vt:lpstr>
      <vt:lpstr>ARDS (Lanjutan-2)</vt:lpstr>
      <vt:lpstr>Causes of ARDS (Lanjutan-3)</vt:lpstr>
      <vt:lpstr>KANKER PARU (Lung carcinoma) </vt:lpstr>
      <vt:lpstr>Kanker Paru (Lung carcinoma) (Lanjutan)</vt:lpstr>
      <vt:lpstr>TRANSPLANTASI  PARU</vt:lpstr>
      <vt:lpstr>Transplantasi paru (Lanjutan-1)</vt:lpstr>
      <vt:lpstr>Transplantasi paru (Lamjutan-2)</vt:lpstr>
      <vt:lpstr>EMBOLI  &amp; THROMBOSIS  Paru</vt:lpstr>
      <vt:lpstr>Emboli, thrombosis Paru (Lanjutan-1)</vt:lpstr>
      <vt:lpstr>Emboli &amp; Thrombosis Paru (Lanjutan-2)</vt:lpstr>
      <vt:lpstr>CAUSES OF PULOMARY HYPERTENSION</vt:lpstr>
      <vt:lpstr>CAUSES OF PULOMARY HYPERTENSION (Cont.-1</vt:lpstr>
      <vt:lpstr>Causes of Pulmonary Hypertension  (cont.-2)</vt:lpstr>
      <vt:lpstr>Causes of Pulmonary Hypertension  (lanjutan-3)</vt:lpstr>
      <vt:lpstr>COR PULMONALE</vt:lpstr>
      <vt:lpstr>PLEURISY</vt:lpstr>
      <vt:lpstr>PLEURAL EFFUSION</vt:lpstr>
      <vt:lpstr>PLEURAL EFFUSION (Lanjutan)</vt:lpstr>
      <vt:lpstr>PLEURAL  EMPYEMA</vt:lpstr>
      <vt:lpstr>Pleural Empyema (Lanjutan)</vt:lpstr>
    </vt:vector>
  </TitlesOfParts>
  <Company>UEU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Impairment Respirasi</dc:title>
  <dc:creator>fisio</dc:creator>
  <cp:lastModifiedBy>fisio</cp:lastModifiedBy>
  <cp:revision>1</cp:revision>
  <dcterms:created xsi:type="dcterms:W3CDTF">2018-01-24T05:56:54Z</dcterms:created>
  <dcterms:modified xsi:type="dcterms:W3CDTF">2018-01-24T05:57:53Z</dcterms:modified>
</cp:coreProperties>
</file>