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30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B903C6-1932-4DAB-91CC-22F6CB1D8E8F}" type="datetimeFigureOut">
              <a:rPr lang="en-US" smtClean="0"/>
              <a:pPr/>
              <a:t>1/24/2018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503ACDA-BC79-4960-848A-0BB7F43DA7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B903C6-1932-4DAB-91CC-22F6CB1D8E8F}" type="datetimeFigureOut">
              <a:rPr lang="en-US" smtClean="0"/>
              <a:pPr/>
              <a:t>1/24/2018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03ACDA-BC79-4960-848A-0BB7F43DA7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B903C6-1932-4DAB-91CC-22F6CB1D8E8F}" type="datetimeFigureOut">
              <a:rPr lang="en-US" smtClean="0"/>
              <a:pPr/>
              <a:t>1/24/2018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03ACDA-BC79-4960-848A-0BB7F43DA7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B903C6-1932-4DAB-91CC-22F6CB1D8E8F}" type="datetimeFigureOut">
              <a:rPr lang="en-US" smtClean="0"/>
              <a:pPr/>
              <a:t>1/24/2018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03ACDA-BC79-4960-848A-0BB7F43DA7B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8B903C6-1932-4DAB-91CC-22F6CB1D8E8F}" type="datetimeFigureOut">
              <a:rPr lang="en-US" smtClean="0"/>
              <a:pPr/>
              <a:t>1/24/2018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03ACDA-BC79-4960-848A-0BB7F43DA7B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B903C6-1932-4DAB-91CC-22F6CB1D8E8F}" type="datetimeFigureOut">
              <a:rPr lang="en-US" smtClean="0"/>
              <a:pPr/>
              <a:t>1/24/2018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03ACDA-BC79-4960-848A-0BB7F43DA7B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B903C6-1932-4DAB-91CC-22F6CB1D8E8F}" type="datetimeFigureOut">
              <a:rPr lang="en-US" smtClean="0"/>
              <a:pPr/>
              <a:t>1/24/2018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503ACDA-BC79-4960-848A-0BB7F43DA7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8B903C6-1932-4DAB-91CC-22F6CB1D8E8F}" type="datetimeFigureOut">
              <a:rPr lang="en-US" smtClean="0"/>
              <a:pPr/>
              <a:t>1/24/2018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503ACDA-BC79-4960-848A-0BB7F43DA7B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B903C6-1932-4DAB-91CC-22F6CB1D8E8F}" type="datetimeFigureOut">
              <a:rPr lang="en-US" smtClean="0"/>
              <a:pPr/>
              <a:t>1/24/2018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503ACDA-BC79-4960-848A-0BB7F43DA7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8B903C6-1932-4DAB-91CC-22F6CB1D8E8F}" type="datetimeFigureOut">
              <a:rPr lang="en-US" smtClean="0"/>
              <a:pPr/>
              <a:t>1/24/2018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03ACDA-BC79-4960-848A-0BB7F43DA7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8B903C6-1932-4DAB-91CC-22F6CB1D8E8F}" type="datetimeFigureOut">
              <a:rPr lang="en-US" smtClean="0"/>
              <a:pPr/>
              <a:t>1/24/2018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503ACDA-BC79-4960-848A-0BB7F43DA7B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8B903C6-1932-4DAB-91CC-22F6CB1D8E8F}" type="datetimeFigureOut">
              <a:rPr lang="en-US" smtClean="0"/>
              <a:pPr/>
              <a:t>1/24/2018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503ACDA-BC79-4960-848A-0BB7F43DA7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subTitle" idx="1"/>
          </p:nvPr>
        </p:nvSpPr>
        <p:spPr>
          <a:xfrm>
            <a:off x="914400" y="762000"/>
            <a:ext cx="6858000" cy="4876800"/>
          </a:xfrm>
        </p:spPr>
        <p:txBody>
          <a:bodyPr/>
          <a:lstStyle/>
          <a:p>
            <a:pPr algn="ctr"/>
            <a:endParaRPr lang="en-US" sz="4000" b="1" dirty="0"/>
          </a:p>
          <a:p>
            <a:pPr algn="ctr"/>
            <a:r>
              <a:rPr lang="en-US" sz="4000" b="1" dirty="0"/>
              <a:t>GANGGUAN  </a:t>
            </a:r>
          </a:p>
          <a:p>
            <a:pPr algn="ctr"/>
            <a:r>
              <a:rPr lang="en-US" sz="4000" b="1" dirty="0"/>
              <a:t>SISTEM </a:t>
            </a:r>
          </a:p>
          <a:p>
            <a:pPr algn="ctr"/>
            <a:r>
              <a:rPr lang="en-US" sz="4000" b="1" dirty="0"/>
              <a:t>OTOT &amp; KERANGKA-TULANG</a:t>
            </a:r>
          </a:p>
          <a:p>
            <a:pPr algn="ctr"/>
            <a:endParaRPr lang="en-US" b="1" dirty="0"/>
          </a:p>
        </p:txBody>
      </p:sp>
      <p:sp>
        <p:nvSpPr>
          <p:cNvPr id="6" name="Slide Number Placeholder 5"/>
          <p:cNvSpPr>
            <a:spLocks noGrp="1"/>
          </p:cNvSpPr>
          <p:nvPr>
            <p:ph type="sldNum" sz="quarter" idx="12"/>
          </p:nvPr>
        </p:nvSpPr>
        <p:spPr/>
        <p:txBody>
          <a:bodyPr/>
          <a:lstStyle/>
          <a:p>
            <a:fld id="{B0351188-D05C-469E-BFB7-4F934AEB78C3}" type="slidenum">
              <a:rPr lang="en-US"/>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914400"/>
            <a:ext cx="8229600" cy="5715000"/>
          </a:xfrm>
        </p:spPr>
        <p:txBody>
          <a:bodyPr/>
          <a:lstStyle/>
          <a:p>
            <a:r>
              <a:rPr lang="en-US" sz="2400" b="1" i="1"/>
              <a:t>Muscle contraction </a:t>
            </a:r>
            <a:r>
              <a:rPr lang="en-US" sz="2400" i="1"/>
              <a:t>depends on the maintenance of proper levels of </a:t>
            </a:r>
            <a:r>
              <a:rPr lang="en-US" sz="2400" b="1" i="1"/>
              <a:t>sodium (Na+)</a:t>
            </a:r>
            <a:r>
              <a:rPr lang="en-US" sz="2400" i="1"/>
              <a:t>, </a:t>
            </a:r>
            <a:r>
              <a:rPr lang="en-US" sz="2400" b="1" i="1"/>
              <a:t>potassium (K+),</a:t>
            </a:r>
            <a:r>
              <a:rPr lang="en-US" sz="2400" i="1"/>
              <a:t> and </a:t>
            </a:r>
            <a:r>
              <a:rPr lang="en-US" sz="2400" b="1" i="1"/>
              <a:t>calcium (Ca++) </a:t>
            </a:r>
            <a:r>
              <a:rPr lang="en-US" sz="2400" i="1"/>
              <a:t>in and around muscle cells. Any alteration in the concentration of these substances </a:t>
            </a:r>
            <a:r>
              <a:rPr lang="en-US" sz="2400" b="1" i="1"/>
              <a:t>affects muscle function</a:t>
            </a:r>
            <a:r>
              <a:rPr lang="en-US" sz="2400" i="1"/>
              <a:t>. For example, a severe drop in the level of potassium (</a:t>
            </a:r>
            <a:r>
              <a:rPr lang="en-US" sz="2400" b="1" i="1"/>
              <a:t>hypokalemia</a:t>
            </a:r>
            <a:r>
              <a:rPr lang="en-US" sz="2400" i="1"/>
              <a:t>) causes profound muscle weakness and may </a:t>
            </a:r>
            <a:r>
              <a:rPr lang="en-US" sz="2400" b="1" i="1"/>
              <a:t>stop the heart</a:t>
            </a:r>
            <a:r>
              <a:rPr lang="en-US" sz="2400" i="1"/>
              <a:t>. A drop in blood calcium (</a:t>
            </a:r>
            <a:r>
              <a:rPr lang="en-US" sz="2400" b="1" i="1"/>
              <a:t>hypocalcemia)</a:t>
            </a:r>
            <a:r>
              <a:rPr lang="en-US" sz="2400" i="1"/>
              <a:t> causes </a:t>
            </a:r>
            <a:r>
              <a:rPr lang="en-US" sz="2400" b="1" i="1"/>
              <a:t>increased excitability</a:t>
            </a:r>
            <a:r>
              <a:rPr lang="en-US" sz="2400" i="1"/>
              <a:t> of muscles and occasionally </a:t>
            </a:r>
            <a:r>
              <a:rPr lang="en-US" sz="2400" b="1" i="1"/>
              <a:t>spasm</a:t>
            </a:r>
            <a:r>
              <a:rPr lang="en-US" sz="2400" i="1"/>
              <a:t>.</a:t>
            </a:r>
          </a:p>
          <a:p>
            <a:r>
              <a:rPr lang="en-US" sz="2400" b="1" i="1"/>
              <a:t>Thyroid disease </a:t>
            </a:r>
            <a:r>
              <a:rPr lang="en-US" sz="2400" i="1"/>
              <a:t>is often associated with muscle disorders, the most common being a swelling of the small muscles that move the eyes, causing a </a:t>
            </a:r>
            <a:r>
              <a:rPr lang="en-US" sz="2400" b="1" i="1"/>
              <a:t>bulging eyeball (exophthalmos).</a:t>
            </a:r>
          </a:p>
          <a:p>
            <a:r>
              <a:rPr lang="en-US" sz="2400" b="1" i="1"/>
              <a:t>Adrenal failure </a:t>
            </a:r>
            <a:r>
              <a:rPr lang="en-US" sz="2400" i="1"/>
              <a:t>causes </a:t>
            </a:r>
            <a:r>
              <a:rPr lang="en-US" sz="2400" b="1" i="1"/>
              <a:t>general muscle weakness.</a:t>
            </a:r>
          </a:p>
        </p:txBody>
      </p:sp>
      <p:sp>
        <p:nvSpPr>
          <p:cNvPr id="6" name="Slide Number Placeholder 5"/>
          <p:cNvSpPr>
            <a:spLocks noGrp="1"/>
          </p:cNvSpPr>
          <p:nvPr>
            <p:ph type="sldNum" sz="quarter" idx="12"/>
          </p:nvPr>
        </p:nvSpPr>
        <p:spPr/>
        <p:txBody>
          <a:bodyPr/>
          <a:lstStyle/>
          <a:p>
            <a:fld id="{53B342ED-81F7-4B7D-9D29-73CAFCC35153}" type="slidenum">
              <a:rPr lang="en-US"/>
              <a:pPr/>
              <a:t>10</a:t>
            </a:fld>
            <a:endParaRPr lang="en-US"/>
          </a:p>
        </p:txBody>
      </p:sp>
      <p:sp>
        <p:nvSpPr>
          <p:cNvPr id="8194" name="Rectangle 2"/>
          <p:cNvSpPr>
            <a:spLocks noGrp="1" noChangeArrowheads="1"/>
          </p:cNvSpPr>
          <p:nvPr>
            <p:ph type="title"/>
          </p:nvPr>
        </p:nvSpPr>
        <p:spPr>
          <a:xfrm>
            <a:off x="457200" y="274638"/>
            <a:ext cx="8229600" cy="563562"/>
          </a:xfrm>
        </p:spPr>
        <p:txBody>
          <a:bodyPr/>
          <a:lstStyle/>
          <a:p>
            <a:pPr algn="l"/>
            <a:r>
              <a:rPr lang="en-US" sz="2400" b="1" i="1"/>
              <a:t>HORMONAL and METABOLIC DISORDERS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914400"/>
            <a:ext cx="8229600" cy="5715000"/>
          </a:xfrm>
        </p:spPr>
        <p:txBody>
          <a:bodyPr/>
          <a:lstStyle/>
          <a:p>
            <a:r>
              <a:rPr lang="en-US" sz="2400" i="1"/>
              <a:t>Muscles depend on a good blood supply for normal function. (</a:t>
            </a:r>
            <a:r>
              <a:rPr lang="en-US" sz="2400" b="1" i="1"/>
              <a:t>Cramp</a:t>
            </a:r>
            <a:r>
              <a:rPr lang="en-US" sz="2400" i="1"/>
              <a:t> is usually caused by a lack of blood flow, sometimes associated with </a:t>
            </a:r>
            <a:r>
              <a:rPr lang="en-US" sz="2400" b="1" i="1"/>
              <a:t>severe exertion</a:t>
            </a:r>
            <a:r>
              <a:rPr lang="en-US" sz="2400" i="1"/>
              <a:t>)</a:t>
            </a:r>
            <a:r>
              <a:rPr lang="en-US" sz="2400" b="1" i="1"/>
              <a:t> </a:t>
            </a:r>
            <a:r>
              <a:rPr lang="en-US" sz="2400" i="1"/>
              <a:t>. </a:t>
            </a:r>
            <a:r>
              <a:rPr lang="en-US" sz="2400" b="1" i="1"/>
              <a:t>Peripheral vascular disease</a:t>
            </a:r>
            <a:r>
              <a:rPr lang="en-US" sz="2400" i="1"/>
              <a:t> which restricts the blood supply, causes </a:t>
            </a:r>
            <a:r>
              <a:rPr lang="en-US" sz="2400" b="1" i="1"/>
              <a:t>claudication</a:t>
            </a:r>
            <a:r>
              <a:rPr lang="en-US" sz="2400" i="1"/>
              <a:t> (muscle pain on exercise).</a:t>
            </a:r>
          </a:p>
          <a:p>
            <a:pPr>
              <a:buFontTx/>
              <a:buNone/>
            </a:pPr>
            <a:r>
              <a:rPr lang="en-US" sz="2400" i="1"/>
              <a:t>	</a:t>
            </a:r>
            <a:r>
              <a:rPr lang="en-US" sz="2400" b="1" i="1"/>
              <a:t>Angina pectoris</a:t>
            </a:r>
            <a:r>
              <a:rPr lang="en-US" sz="2400" i="1"/>
              <a:t> (chest pain caused by lack of blood supply to heart muscle) occurs in </a:t>
            </a:r>
            <a:r>
              <a:rPr lang="en-US" sz="2400" b="1" i="1"/>
              <a:t>coronary heart disease</a:t>
            </a:r>
            <a:r>
              <a:rPr lang="en-US" sz="2400" i="1"/>
              <a:t>. </a:t>
            </a:r>
          </a:p>
          <a:p>
            <a:pPr>
              <a:buFontTx/>
              <a:buNone/>
            </a:pPr>
            <a:endParaRPr lang="en-US" sz="2400" i="1"/>
          </a:p>
          <a:p>
            <a:r>
              <a:rPr lang="en-US" sz="2400" i="1"/>
              <a:t>The </a:t>
            </a:r>
            <a:r>
              <a:rPr lang="en-US" sz="2400" b="1" i="1"/>
              <a:t>compartment syndrome</a:t>
            </a:r>
            <a:r>
              <a:rPr lang="en-US" sz="2400" i="1"/>
              <a:t> is pain in muscles as a result of swelling that limits the blood supply it is brought on by</a:t>
            </a:r>
            <a:r>
              <a:rPr lang="en-US" sz="2400" b="1" i="1"/>
              <a:t> injury of exercise,</a:t>
            </a:r>
            <a:r>
              <a:rPr lang="en-US" sz="2400" i="1"/>
              <a:t> occurring often in athletes with </a:t>
            </a:r>
            <a:r>
              <a:rPr lang="en-US" sz="2400" b="1" i="1"/>
              <a:t>well-developed muscles</a:t>
            </a:r>
            <a:r>
              <a:rPr lang="en-US" sz="2400" i="1"/>
              <a:t>.  </a:t>
            </a:r>
          </a:p>
        </p:txBody>
      </p:sp>
      <p:sp>
        <p:nvSpPr>
          <p:cNvPr id="6" name="Slide Number Placeholder 5"/>
          <p:cNvSpPr>
            <a:spLocks noGrp="1"/>
          </p:cNvSpPr>
          <p:nvPr>
            <p:ph type="sldNum" sz="quarter" idx="12"/>
          </p:nvPr>
        </p:nvSpPr>
        <p:spPr/>
        <p:txBody>
          <a:bodyPr/>
          <a:lstStyle/>
          <a:p>
            <a:fld id="{9DA3033F-D34D-4CDB-92CB-CD325155B81A}" type="slidenum">
              <a:rPr lang="en-US"/>
              <a:pPr/>
              <a:t>11</a:t>
            </a:fld>
            <a:endParaRPr lang="en-US"/>
          </a:p>
        </p:txBody>
      </p:sp>
      <p:sp>
        <p:nvSpPr>
          <p:cNvPr id="9218" name="Rectangle 2"/>
          <p:cNvSpPr>
            <a:spLocks noGrp="1" noChangeArrowheads="1"/>
          </p:cNvSpPr>
          <p:nvPr>
            <p:ph type="title"/>
          </p:nvPr>
        </p:nvSpPr>
        <p:spPr>
          <a:xfrm>
            <a:off x="457200" y="274638"/>
            <a:ext cx="8229600" cy="487362"/>
          </a:xfrm>
        </p:spPr>
        <p:txBody>
          <a:bodyPr/>
          <a:lstStyle/>
          <a:p>
            <a:pPr algn="l"/>
            <a:r>
              <a:rPr lang="en-US" sz="2400" b="1" i="1"/>
              <a:t>IMPAIRED BLOOD SUPPLY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914400"/>
            <a:ext cx="8229600" cy="5638800"/>
          </a:xfrm>
        </p:spPr>
        <p:txBody>
          <a:bodyPr>
            <a:normAutofit lnSpcReduction="10000"/>
          </a:bodyPr>
          <a:lstStyle/>
          <a:p>
            <a:pPr>
              <a:lnSpc>
                <a:spcPct val="90000"/>
              </a:lnSpc>
            </a:pPr>
            <a:r>
              <a:rPr lang="en-US" sz="2400" i="1"/>
              <a:t>Several toxic substances can damage muscle. They include </a:t>
            </a:r>
            <a:r>
              <a:rPr lang="en-US" sz="2400" b="1" i="1"/>
              <a:t>alcohol</a:t>
            </a:r>
            <a:r>
              <a:rPr lang="en-US" sz="2400" i="1"/>
              <a:t>, which can cause damage following  </a:t>
            </a:r>
          </a:p>
          <a:p>
            <a:pPr>
              <a:lnSpc>
                <a:spcPct val="90000"/>
              </a:lnSpc>
              <a:buFontTx/>
              <a:buNone/>
            </a:pPr>
            <a:r>
              <a:rPr lang="en-US" sz="2400" i="1"/>
              <a:t>	a prolonged drinking bout. Other substance that may </a:t>
            </a:r>
          </a:p>
          <a:p>
            <a:pPr>
              <a:lnSpc>
                <a:spcPct val="90000"/>
              </a:lnSpc>
              <a:buFontTx/>
              <a:buNone/>
            </a:pPr>
            <a:r>
              <a:rPr lang="en-US" sz="2400" i="1"/>
              <a:t>	cause muscle damage include </a:t>
            </a:r>
            <a:r>
              <a:rPr lang="en-US" sz="2400" b="1" i="1"/>
              <a:t>amincaproic acid, </a:t>
            </a:r>
          </a:p>
          <a:p>
            <a:pPr>
              <a:lnSpc>
                <a:spcPct val="90000"/>
              </a:lnSpc>
              <a:buFontTx/>
              <a:buNone/>
            </a:pPr>
            <a:r>
              <a:rPr lang="en-US" sz="2400" b="1" i="1"/>
              <a:t>	chloroquine, clofibrate, emetine and vincristine</a:t>
            </a:r>
            <a:r>
              <a:rPr lang="en-US" sz="2400" i="1"/>
              <a:t>.</a:t>
            </a:r>
          </a:p>
          <a:p>
            <a:pPr>
              <a:lnSpc>
                <a:spcPct val="90000"/>
              </a:lnSpc>
            </a:pPr>
            <a:endParaRPr lang="en-US" sz="2400" i="1"/>
          </a:p>
          <a:p>
            <a:pPr>
              <a:lnSpc>
                <a:spcPct val="90000"/>
              </a:lnSpc>
              <a:buFontTx/>
              <a:buNone/>
            </a:pPr>
            <a:r>
              <a:rPr lang="en-US" sz="2400" b="1" i="1"/>
              <a:t>AUTOIMMUNE DISORDERS</a:t>
            </a:r>
          </a:p>
          <a:p>
            <a:pPr>
              <a:lnSpc>
                <a:spcPct val="90000"/>
              </a:lnSpc>
            </a:pPr>
            <a:r>
              <a:rPr lang="en-US" sz="2400" b="1" i="1"/>
              <a:t>Myasthenia gravis</a:t>
            </a:r>
            <a:r>
              <a:rPr lang="en-US" sz="2400" i="1"/>
              <a:t> is a disorders of transmission of </a:t>
            </a:r>
          </a:p>
          <a:p>
            <a:pPr>
              <a:lnSpc>
                <a:spcPct val="90000"/>
              </a:lnSpc>
              <a:buFontTx/>
              <a:buNone/>
            </a:pPr>
            <a:r>
              <a:rPr lang="en-US" sz="2400" i="1"/>
              <a:t>	nerve impulses to muscles. It usually begins by causing </a:t>
            </a:r>
          </a:p>
          <a:p>
            <a:pPr>
              <a:lnSpc>
                <a:spcPct val="90000"/>
              </a:lnSpc>
              <a:buFontTx/>
              <a:buNone/>
            </a:pPr>
            <a:r>
              <a:rPr lang="en-US" sz="2400" b="1" i="1"/>
              <a:t>	blepharoptosis </a:t>
            </a:r>
            <a:r>
              <a:rPr lang="en-US" sz="2400" i="1"/>
              <a:t>dan </a:t>
            </a:r>
            <a:r>
              <a:rPr lang="en-US" sz="2400" b="1" i="1"/>
              <a:t>diplopia</a:t>
            </a:r>
            <a:r>
              <a:rPr lang="en-US" sz="2400" i="1"/>
              <a:t>. Other diseases with an </a:t>
            </a:r>
          </a:p>
          <a:p>
            <a:pPr>
              <a:lnSpc>
                <a:spcPct val="90000"/>
              </a:lnSpc>
              <a:buFontTx/>
              <a:buNone/>
            </a:pPr>
            <a:r>
              <a:rPr lang="en-US" sz="2400" i="1"/>
              <a:t>	autoimmune basis that may affect muscles are </a:t>
            </a:r>
            <a:r>
              <a:rPr lang="en-US" sz="2400" b="1" i="1"/>
              <a:t>lupus </a:t>
            </a:r>
          </a:p>
          <a:p>
            <a:pPr>
              <a:lnSpc>
                <a:spcPct val="90000"/>
              </a:lnSpc>
              <a:buFontTx/>
              <a:buNone/>
            </a:pPr>
            <a:r>
              <a:rPr lang="en-US" sz="2400" b="1" i="1"/>
              <a:t>	erythematosus rheumatoid arthritis, scleroderma, </a:t>
            </a:r>
          </a:p>
          <a:p>
            <a:pPr>
              <a:lnSpc>
                <a:spcPct val="90000"/>
              </a:lnSpc>
              <a:buFontTx/>
              <a:buNone/>
            </a:pPr>
            <a:r>
              <a:rPr lang="en-US" sz="2400" b="1" i="1"/>
              <a:t>	sarcoidosis and dermatomyositis.</a:t>
            </a:r>
          </a:p>
        </p:txBody>
      </p:sp>
      <p:sp>
        <p:nvSpPr>
          <p:cNvPr id="6" name="Slide Number Placeholder 5"/>
          <p:cNvSpPr>
            <a:spLocks noGrp="1"/>
          </p:cNvSpPr>
          <p:nvPr>
            <p:ph type="sldNum" sz="quarter" idx="12"/>
          </p:nvPr>
        </p:nvSpPr>
        <p:spPr/>
        <p:txBody>
          <a:bodyPr/>
          <a:lstStyle/>
          <a:p>
            <a:fld id="{7191D760-7BEC-4A7D-99D5-FEA5916DE400}" type="slidenum">
              <a:rPr lang="en-US"/>
              <a:pPr/>
              <a:t>12</a:t>
            </a:fld>
            <a:endParaRPr lang="en-US"/>
          </a:p>
        </p:txBody>
      </p:sp>
      <p:sp>
        <p:nvSpPr>
          <p:cNvPr id="10242" name="Rectangle 2"/>
          <p:cNvSpPr>
            <a:spLocks noGrp="1" noChangeArrowheads="1"/>
          </p:cNvSpPr>
          <p:nvPr>
            <p:ph type="title"/>
          </p:nvPr>
        </p:nvSpPr>
        <p:spPr>
          <a:xfrm>
            <a:off x="457200" y="274638"/>
            <a:ext cx="8229600" cy="487362"/>
          </a:xfrm>
        </p:spPr>
        <p:txBody>
          <a:bodyPr/>
          <a:lstStyle/>
          <a:p>
            <a:pPr algn="l"/>
            <a:r>
              <a:rPr lang="en-US" sz="2400" b="1" i="1"/>
              <a:t>POISONS and DRUGS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57200" y="1066800"/>
            <a:ext cx="8229600" cy="5059363"/>
          </a:xfrm>
        </p:spPr>
        <p:txBody>
          <a:bodyPr/>
          <a:lstStyle/>
          <a:p>
            <a:pPr>
              <a:buFontTx/>
              <a:buNone/>
            </a:pPr>
            <a:r>
              <a:rPr lang="en-US" sz="2400" i="1"/>
              <a:t>Muscle disorders are investigated by:</a:t>
            </a:r>
          </a:p>
          <a:p>
            <a:r>
              <a:rPr lang="en-US" sz="2400" b="1" i="1"/>
              <a:t>EMG (electromyography)</a:t>
            </a:r>
            <a:r>
              <a:rPr lang="en-US" sz="2400" i="1"/>
              <a:t> which measures the response of muscles to electrical impulse, </a:t>
            </a:r>
          </a:p>
          <a:p>
            <a:r>
              <a:rPr lang="en-US" sz="2400" b="1" i="1"/>
              <a:t>Muscle biopsy</a:t>
            </a:r>
          </a:p>
        </p:txBody>
      </p:sp>
      <p:sp>
        <p:nvSpPr>
          <p:cNvPr id="6" name="Slide Number Placeholder 5"/>
          <p:cNvSpPr>
            <a:spLocks noGrp="1"/>
          </p:cNvSpPr>
          <p:nvPr>
            <p:ph type="sldNum" sz="quarter" idx="12"/>
          </p:nvPr>
        </p:nvSpPr>
        <p:spPr/>
        <p:txBody>
          <a:bodyPr/>
          <a:lstStyle/>
          <a:p>
            <a:fld id="{5D5F83CC-7D4C-4E73-8E85-CBEC3C7B3E32}" type="slidenum">
              <a:rPr lang="en-US"/>
              <a:pPr/>
              <a:t>13</a:t>
            </a:fld>
            <a:endParaRPr lang="en-US"/>
          </a:p>
        </p:txBody>
      </p:sp>
      <p:sp>
        <p:nvSpPr>
          <p:cNvPr id="11266" name="Rectangle 2"/>
          <p:cNvSpPr>
            <a:spLocks noGrp="1" noChangeArrowheads="1"/>
          </p:cNvSpPr>
          <p:nvPr>
            <p:ph type="title"/>
          </p:nvPr>
        </p:nvSpPr>
        <p:spPr>
          <a:xfrm>
            <a:off x="457200" y="274638"/>
            <a:ext cx="8229600" cy="563562"/>
          </a:xfrm>
        </p:spPr>
        <p:txBody>
          <a:bodyPr/>
          <a:lstStyle/>
          <a:p>
            <a:pPr algn="l"/>
            <a:r>
              <a:rPr lang="en-US" sz="2400" b="1" i="1"/>
              <a:t>INVESTIGATION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457200" y="1066800"/>
            <a:ext cx="8229600" cy="5410200"/>
          </a:xfrm>
        </p:spPr>
        <p:txBody>
          <a:bodyPr>
            <a:normAutofit fontScale="92500"/>
          </a:bodyPr>
          <a:lstStyle/>
          <a:p>
            <a:pPr>
              <a:buFontTx/>
              <a:buNone/>
            </a:pPr>
            <a:r>
              <a:rPr lang="en-US" sz="2400" i="1"/>
              <a:t>	Bone is affected by the same types of disorders as other</a:t>
            </a:r>
          </a:p>
          <a:p>
            <a:pPr>
              <a:buFontTx/>
              <a:buNone/>
            </a:pPr>
            <a:r>
              <a:rPr lang="en-US" sz="2400" i="1"/>
              <a:t> 	body tissues, but its hard, rigid structure makes for extra </a:t>
            </a:r>
          </a:p>
          <a:p>
            <a:pPr>
              <a:buFontTx/>
              <a:buNone/>
            </a:pPr>
            <a:r>
              <a:rPr lang="en-US" sz="2400" i="1"/>
              <a:t>	complications. If a bone receives a direct blow or suffers </a:t>
            </a:r>
          </a:p>
          <a:p>
            <a:pPr>
              <a:buFontTx/>
              <a:buNone/>
            </a:pPr>
            <a:r>
              <a:rPr lang="en-US" sz="2400" i="1"/>
              <a:t>	from repeated stress it may fracture. If it becomes </a:t>
            </a:r>
          </a:p>
          <a:p>
            <a:pPr>
              <a:buFontTx/>
              <a:buNone/>
            </a:pPr>
            <a:r>
              <a:rPr lang="en-US" sz="2400" i="1"/>
              <a:t>	infected (for instance due to osteomyelitis or a bone </a:t>
            </a:r>
          </a:p>
          <a:p>
            <a:pPr>
              <a:buFontTx/>
              <a:buNone/>
            </a:pPr>
            <a:r>
              <a:rPr lang="en-US" sz="2400" i="1"/>
              <a:t>	abscess), the resulting inflammation may interfere with the blood supply, leading to death of part of the bone.</a:t>
            </a:r>
          </a:p>
          <a:p>
            <a:pPr>
              <a:buFontTx/>
              <a:buNone/>
            </a:pPr>
            <a:endParaRPr lang="en-US" sz="2400" i="1"/>
          </a:p>
          <a:p>
            <a:pPr>
              <a:buFontTx/>
              <a:buNone/>
            </a:pPr>
            <a:r>
              <a:rPr lang="en-US" sz="2400" i="1"/>
              <a:t>	</a:t>
            </a:r>
            <a:r>
              <a:rPr lang="en-US" sz="2400" b="1" i="1"/>
              <a:t>GENETIC DISORDERS:</a:t>
            </a:r>
          </a:p>
          <a:p>
            <a:pPr>
              <a:buFontTx/>
              <a:buNone/>
            </a:pPr>
            <a:r>
              <a:rPr lang="en-US" sz="2400" b="1" i="1"/>
              <a:t>	</a:t>
            </a:r>
            <a:r>
              <a:rPr lang="en-US" sz="2400" i="1"/>
              <a:t>Several genetic (inherited) conditions may affect bone growth; these include achondroplasia and osteogenesis imperfecta. People with these are usually of short statue</a:t>
            </a:r>
            <a:endParaRPr lang="en-US" sz="2400" b="1" i="1"/>
          </a:p>
          <a:p>
            <a:pPr>
              <a:buFontTx/>
              <a:buNone/>
            </a:pPr>
            <a:r>
              <a:rPr lang="en-US" sz="2400" b="1" i="1"/>
              <a:t>	</a:t>
            </a:r>
            <a:endParaRPr lang="en-US" sz="2400" i="1"/>
          </a:p>
        </p:txBody>
      </p:sp>
      <p:sp>
        <p:nvSpPr>
          <p:cNvPr id="6" name="Slide Number Placeholder 5"/>
          <p:cNvSpPr>
            <a:spLocks noGrp="1"/>
          </p:cNvSpPr>
          <p:nvPr>
            <p:ph type="sldNum" sz="quarter" idx="12"/>
          </p:nvPr>
        </p:nvSpPr>
        <p:spPr/>
        <p:txBody>
          <a:bodyPr/>
          <a:lstStyle/>
          <a:p>
            <a:fld id="{A5CC205B-68EB-403F-832E-1B3F497EAF1E}" type="slidenum">
              <a:rPr lang="en-US"/>
              <a:pPr/>
              <a:t>14</a:t>
            </a:fld>
            <a:endParaRPr lang="en-US"/>
          </a:p>
        </p:txBody>
      </p:sp>
      <p:sp>
        <p:nvSpPr>
          <p:cNvPr id="118786" name="Rectangle 2"/>
          <p:cNvSpPr>
            <a:spLocks noGrp="1" noChangeArrowheads="1"/>
          </p:cNvSpPr>
          <p:nvPr>
            <p:ph type="title"/>
          </p:nvPr>
        </p:nvSpPr>
        <p:spPr>
          <a:xfrm>
            <a:off x="685800" y="228600"/>
            <a:ext cx="8001000" cy="609600"/>
          </a:xfrm>
        </p:spPr>
        <p:txBody>
          <a:bodyPr/>
          <a:lstStyle/>
          <a:p>
            <a:r>
              <a:rPr lang="en-US" sz="2800" b="1" i="1"/>
              <a:t>DISORDERS OF THE BONE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457200" y="990600"/>
            <a:ext cx="8229600" cy="5486400"/>
          </a:xfrm>
        </p:spPr>
        <p:txBody>
          <a:bodyPr>
            <a:normAutofit fontScale="92500"/>
          </a:bodyPr>
          <a:lstStyle/>
          <a:p>
            <a:pPr>
              <a:buFontTx/>
              <a:buNone/>
            </a:pPr>
            <a:r>
              <a:rPr lang="en-US" sz="2400"/>
              <a:t>	</a:t>
            </a:r>
            <a:r>
              <a:rPr lang="en-US" sz="2400" b="1" i="1"/>
              <a:t>NUTRITIONAL DISORDERS</a:t>
            </a:r>
          </a:p>
          <a:p>
            <a:pPr>
              <a:buFontTx/>
              <a:buNone/>
            </a:pPr>
            <a:r>
              <a:rPr lang="en-US" sz="2400" b="1" i="1"/>
              <a:t>	</a:t>
            </a:r>
            <a:r>
              <a:rPr lang="en-US" sz="2400" i="1"/>
              <a:t>Lack of calcium and vitamin D in the diet may result in</a:t>
            </a:r>
          </a:p>
          <a:p>
            <a:pPr>
              <a:buFontTx/>
              <a:buNone/>
            </a:pPr>
            <a:r>
              <a:rPr lang="en-US" sz="2400" i="1"/>
              <a:t>	rickets in children and osteomalacia in adults, in both </a:t>
            </a:r>
          </a:p>
          <a:p>
            <a:pPr>
              <a:buFontTx/>
              <a:buNone/>
            </a:pPr>
            <a:r>
              <a:rPr lang="en-US" sz="2400" i="1"/>
              <a:t>	conditions the bones become soft and lose their shape.</a:t>
            </a:r>
          </a:p>
          <a:p>
            <a:pPr>
              <a:buFontTx/>
              <a:buNone/>
            </a:pPr>
            <a:endParaRPr lang="en-US" sz="2400" i="1"/>
          </a:p>
          <a:p>
            <a:pPr>
              <a:buFontTx/>
              <a:buNone/>
            </a:pPr>
            <a:r>
              <a:rPr lang="en-US" sz="2400" i="1"/>
              <a:t>	</a:t>
            </a:r>
            <a:r>
              <a:rPr lang="en-US" sz="2400" b="1" i="1"/>
              <a:t>HORMONAL DISORDERS</a:t>
            </a:r>
          </a:p>
          <a:p>
            <a:pPr>
              <a:buFontTx/>
              <a:buNone/>
            </a:pPr>
            <a:r>
              <a:rPr lang="en-US" sz="2400" b="1" i="1"/>
              <a:t>	</a:t>
            </a:r>
            <a:r>
              <a:rPr lang="en-US" sz="2400" i="1"/>
              <a:t>If the pituitary gland produces excess growth hormone</a:t>
            </a:r>
          </a:p>
          <a:p>
            <a:pPr>
              <a:buFontTx/>
              <a:buNone/>
            </a:pPr>
            <a:r>
              <a:rPr lang="en-US" sz="2400" i="1"/>
              <a:t> 	before puberty, there is an overgrowth of bones and </a:t>
            </a:r>
          </a:p>
          <a:p>
            <a:pPr>
              <a:buFontTx/>
              <a:buNone/>
            </a:pPr>
            <a:r>
              <a:rPr lang="en-US" sz="2400" i="1"/>
              <a:t>	other organs leading to gigantism. </a:t>
            </a:r>
          </a:p>
          <a:p>
            <a:pPr>
              <a:buFontTx/>
              <a:buNone/>
            </a:pPr>
            <a:r>
              <a:rPr lang="en-US" sz="2400" i="1"/>
              <a:t>	Excess parathyroid hormone causes bone cysts. </a:t>
            </a:r>
          </a:p>
          <a:p>
            <a:pPr>
              <a:buFontTx/>
              <a:buNone/>
            </a:pPr>
            <a:r>
              <a:rPr lang="en-US" sz="2400" i="1"/>
              <a:t>	Osteoporosis is also frequently due to other hormonal </a:t>
            </a:r>
          </a:p>
          <a:p>
            <a:pPr>
              <a:buFontTx/>
              <a:buNone/>
            </a:pPr>
            <a:r>
              <a:rPr lang="en-US" sz="2400" i="1"/>
              <a:t>	disturbances.</a:t>
            </a:r>
            <a:endParaRPr lang="en-US" sz="2400"/>
          </a:p>
        </p:txBody>
      </p:sp>
      <p:sp>
        <p:nvSpPr>
          <p:cNvPr id="6" name="Slide Number Placeholder 5"/>
          <p:cNvSpPr>
            <a:spLocks noGrp="1"/>
          </p:cNvSpPr>
          <p:nvPr>
            <p:ph type="sldNum" sz="quarter" idx="12"/>
          </p:nvPr>
        </p:nvSpPr>
        <p:spPr/>
        <p:txBody>
          <a:bodyPr/>
          <a:lstStyle/>
          <a:p>
            <a:fld id="{4CE49CC5-EDE0-49A8-816E-B6DF32E72310}" type="slidenum">
              <a:rPr lang="en-US"/>
              <a:pPr/>
              <a:t>15</a:t>
            </a:fld>
            <a:endParaRPr lang="en-US"/>
          </a:p>
        </p:txBody>
      </p:sp>
      <p:sp>
        <p:nvSpPr>
          <p:cNvPr id="119810" name="Rectangle 2"/>
          <p:cNvSpPr>
            <a:spLocks noGrp="1" noChangeArrowheads="1"/>
          </p:cNvSpPr>
          <p:nvPr>
            <p:ph type="title"/>
          </p:nvPr>
        </p:nvSpPr>
        <p:spPr>
          <a:xfrm>
            <a:off x="457200" y="274638"/>
            <a:ext cx="8229600" cy="487362"/>
          </a:xfrm>
        </p:spPr>
        <p:txBody>
          <a:bodyPr/>
          <a:lstStyle/>
          <a:p>
            <a:pPr algn="l"/>
            <a:r>
              <a:rPr lang="en-US" sz="2000" i="1"/>
              <a:t>DISORDERS OF THE BONE  </a:t>
            </a:r>
            <a:r>
              <a:rPr lang="en-US" sz="2000"/>
              <a:t>(Lanjutan-1)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457200" y="990600"/>
            <a:ext cx="8229600" cy="5486400"/>
          </a:xfrm>
        </p:spPr>
        <p:txBody>
          <a:bodyPr>
            <a:normAutofit lnSpcReduction="10000"/>
          </a:bodyPr>
          <a:lstStyle/>
          <a:p>
            <a:pPr>
              <a:buFontTx/>
              <a:buNone/>
            </a:pPr>
            <a:r>
              <a:rPr lang="en-US" sz="2400"/>
              <a:t>	</a:t>
            </a:r>
            <a:r>
              <a:rPr lang="en-US" sz="2400" b="1" i="1"/>
              <a:t>TUMORS</a:t>
            </a:r>
          </a:p>
          <a:p>
            <a:pPr>
              <a:buFontTx/>
              <a:buNone/>
            </a:pPr>
            <a:r>
              <a:rPr lang="en-US" sz="2400" b="1" i="1"/>
              <a:t>	</a:t>
            </a:r>
            <a:r>
              <a:rPr lang="en-US" sz="2400" i="1"/>
              <a:t>Several different types of benign and malignant growth can affect bones.</a:t>
            </a:r>
          </a:p>
          <a:p>
            <a:pPr>
              <a:buFontTx/>
              <a:buNone/>
            </a:pPr>
            <a:endParaRPr lang="en-US" sz="2400" i="1"/>
          </a:p>
          <a:p>
            <a:pPr>
              <a:buFontTx/>
              <a:buNone/>
            </a:pPr>
            <a:r>
              <a:rPr lang="en-US" sz="2400" i="1"/>
              <a:t>	</a:t>
            </a:r>
            <a:r>
              <a:rPr lang="en-US" sz="2400" b="1" i="1"/>
              <a:t>DEGENERATION</a:t>
            </a:r>
          </a:p>
          <a:p>
            <a:pPr>
              <a:buFontTx/>
              <a:buNone/>
            </a:pPr>
            <a:r>
              <a:rPr lang="en-US" sz="2400" b="1" i="1"/>
              <a:t>	</a:t>
            </a:r>
            <a:r>
              <a:rPr lang="en-US" sz="2400" i="1"/>
              <a:t>Degenerative disorders of bone become more common in old age. In osteoarthritis there is wearing of the bone surface in a number of joints.</a:t>
            </a:r>
          </a:p>
          <a:p>
            <a:pPr>
              <a:buFontTx/>
              <a:buNone/>
            </a:pPr>
            <a:endParaRPr lang="en-US" sz="2400" i="1"/>
          </a:p>
          <a:p>
            <a:pPr>
              <a:buFontTx/>
              <a:buNone/>
            </a:pPr>
            <a:r>
              <a:rPr lang="en-US" sz="2400" i="1"/>
              <a:t>	</a:t>
            </a:r>
            <a:r>
              <a:rPr lang="en-US" sz="2400" b="1" i="1"/>
              <a:t>AUTOIMMUNE DISORDERS</a:t>
            </a:r>
          </a:p>
          <a:p>
            <a:pPr>
              <a:buFontTx/>
              <a:buNone/>
            </a:pPr>
            <a:r>
              <a:rPr lang="en-US" sz="2400" i="1"/>
              <a:t>	Here the body’s immune system attacks its own tissues. The main autoimmune disorders that may affect bones is rheumatoid arthritis.</a:t>
            </a:r>
          </a:p>
          <a:p>
            <a:pPr>
              <a:buFontTx/>
              <a:buNone/>
            </a:pPr>
            <a:endParaRPr lang="en-US" sz="2400" b="1" i="1"/>
          </a:p>
          <a:p>
            <a:pPr>
              <a:buFontTx/>
              <a:buNone/>
            </a:pPr>
            <a:r>
              <a:rPr lang="en-US" sz="2400" b="1" i="1"/>
              <a:t>	</a:t>
            </a:r>
            <a:endParaRPr lang="en-US" sz="2400"/>
          </a:p>
        </p:txBody>
      </p:sp>
      <p:sp>
        <p:nvSpPr>
          <p:cNvPr id="6" name="Slide Number Placeholder 5"/>
          <p:cNvSpPr>
            <a:spLocks noGrp="1"/>
          </p:cNvSpPr>
          <p:nvPr>
            <p:ph type="sldNum" sz="quarter" idx="12"/>
          </p:nvPr>
        </p:nvSpPr>
        <p:spPr/>
        <p:txBody>
          <a:bodyPr/>
          <a:lstStyle/>
          <a:p>
            <a:fld id="{855F3F3D-CCD5-43E8-ADEA-80F8C10B99D6}" type="slidenum">
              <a:rPr lang="en-US"/>
              <a:pPr/>
              <a:t>16</a:t>
            </a:fld>
            <a:endParaRPr lang="en-US"/>
          </a:p>
        </p:txBody>
      </p:sp>
      <p:sp>
        <p:nvSpPr>
          <p:cNvPr id="120834" name="Rectangle 2"/>
          <p:cNvSpPr>
            <a:spLocks noGrp="1" noChangeArrowheads="1"/>
          </p:cNvSpPr>
          <p:nvPr>
            <p:ph type="title"/>
          </p:nvPr>
        </p:nvSpPr>
        <p:spPr>
          <a:xfrm>
            <a:off x="457200" y="274638"/>
            <a:ext cx="8229600" cy="487362"/>
          </a:xfrm>
        </p:spPr>
        <p:txBody>
          <a:bodyPr/>
          <a:lstStyle/>
          <a:p>
            <a:pPr algn="l"/>
            <a:r>
              <a:rPr lang="en-US" sz="2000" i="1"/>
              <a:t>DISORDERS OF THE BONE  </a:t>
            </a:r>
            <a:r>
              <a:rPr lang="en-US" sz="2000"/>
              <a:t>(Lanjutan-2)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457200" y="1143000"/>
            <a:ext cx="8229600" cy="5410200"/>
          </a:xfrm>
        </p:spPr>
        <p:txBody>
          <a:bodyPr>
            <a:normAutofit lnSpcReduction="10000"/>
          </a:bodyPr>
          <a:lstStyle/>
          <a:p>
            <a:pPr>
              <a:lnSpc>
                <a:spcPct val="90000"/>
              </a:lnSpc>
              <a:buFontTx/>
              <a:buNone/>
            </a:pPr>
            <a:r>
              <a:rPr lang="en-US" sz="2400"/>
              <a:t>	</a:t>
            </a:r>
            <a:r>
              <a:rPr lang="en-US" sz="2400" b="1" i="1"/>
              <a:t>OTHER DISORDERS</a:t>
            </a:r>
          </a:p>
          <a:p>
            <a:pPr>
              <a:lnSpc>
                <a:spcPct val="90000"/>
              </a:lnSpc>
              <a:buFontTx/>
              <a:buNone/>
            </a:pPr>
            <a:r>
              <a:rPr lang="en-US" sz="2400" b="1" i="1"/>
              <a:t>	</a:t>
            </a:r>
            <a:r>
              <a:rPr lang="en-US" sz="2400" i="1"/>
              <a:t>Paget’s disease involves thickening of the outer layer </a:t>
            </a:r>
          </a:p>
          <a:p>
            <a:pPr>
              <a:lnSpc>
                <a:spcPct val="90000"/>
              </a:lnSpc>
              <a:buFontTx/>
              <a:buNone/>
            </a:pPr>
            <a:r>
              <a:rPr lang="en-US" sz="2400" i="1"/>
              <a:t>	of the bones while the inside becomes spongy.</a:t>
            </a:r>
          </a:p>
          <a:p>
            <a:pPr>
              <a:lnSpc>
                <a:spcPct val="90000"/>
              </a:lnSpc>
              <a:buFontTx/>
              <a:buNone/>
            </a:pPr>
            <a:endParaRPr lang="en-US" sz="2400" i="1"/>
          </a:p>
          <a:p>
            <a:pPr>
              <a:lnSpc>
                <a:spcPct val="90000"/>
              </a:lnSpc>
              <a:buFontTx/>
              <a:buNone/>
            </a:pPr>
            <a:r>
              <a:rPr lang="en-US" sz="2400" i="1"/>
              <a:t>	</a:t>
            </a:r>
            <a:r>
              <a:rPr lang="en-US" sz="2400" b="1" i="1"/>
              <a:t>INVESTIGATION</a:t>
            </a:r>
          </a:p>
          <a:p>
            <a:pPr>
              <a:lnSpc>
                <a:spcPct val="90000"/>
              </a:lnSpc>
              <a:buFontTx/>
              <a:buNone/>
            </a:pPr>
            <a:r>
              <a:rPr lang="en-US" sz="2400" b="1" i="1"/>
              <a:t>	</a:t>
            </a:r>
            <a:r>
              <a:rPr lang="en-US" sz="2400" i="1"/>
              <a:t>Bone disorders are investigated by techniques such as </a:t>
            </a:r>
          </a:p>
          <a:p>
            <a:pPr>
              <a:lnSpc>
                <a:spcPct val="90000"/>
              </a:lnSpc>
              <a:buFontTx/>
              <a:buNone/>
            </a:pPr>
            <a:r>
              <a:rPr lang="en-US" sz="2400" i="1"/>
              <a:t>	-	X-rays, </a:t>
            </a:r>
          </a:p>
          <a:p>
            <a:pPr>
              <a:lnSpc>
                <a:spcPct val="90000"/>
              </a:lnSpc>
              <a:buFontTx/>
              <a:buNone/>
            </a:pPr>
            <a:r>
              <a:rPr lang="en-US" sz="2400" i="1"/>
              <a:t>	-	CT-scanning, by </a:t>
            </a:r>
          </a:p>
          <a:p>
            <a:pPr>
              <a:lnSpc>
                <a:spcPct val="90000"/>
              </a:lnSpc>
              <a:buFontTx/>
              <a:buNone/>
            </a:pPr>
            <a:r>
              <a:rPr lang="en-US" sz="2400" i="1"/>
              <a:t>	-	biopsy, and by </a:t>
            </a:r>
          </a:p>
          <a:p>
            <a:pPr>
              <a:lnSpc>
                <a:spcPct val="90000"/>
              </a:lnSpc>
              <a:buFontTx/>
              <a:buNone/>
            </a:pPr>
            <a:r>
              <a:rPr lang="en-US" sz="2400" i="1"/>
              <a:t>	-	biochemical blood tests </a:t>
            </a:r>
          </a:p>
          <a:p>
            <a:pPr>
              <a:lnSpc>
                <a:spcPct val="90000"/>
              </a:lnSpc>
              <a:buFontTx/>
              <a:buNone/>
            </a:pPr>
            <a:r>
              <a:rPr lang="en-US" sz="2400" i="1"/>
              <a:t>	to look for any abnormalities in the levels of hormones </a:t>
            </a:r>
          </a:p>
          <a:p>
            <a:pPr>
              <a:lnSpc>
                <a:spcPct val="90000"/>
              </a:lnSpc>
              <a:buFontTx/>
              <a:buNone/>
            </a:pPr>
            <a:r>
              <a:rPr lang="en-US" sz="2400" i="1"/>
              <a:t>	or nutrients such as calcium and vitamin D.</a:t>
            </a:r>
            <a:endParaRPr lang="en-US" sz="2400" b="1" i="1"/>
          </a:p>
          <a:p>
            <a:pPr>
              <a:lnSpc>
                <a:spcPct val="90000"/>
              </a:lnSpc>
              <a:buFontTx/>
              <a:buNone/>
            </a:pPr>
            <a:r>
              <a:rPr lang="en-US" sz="2400" b="1" i="1"/>
              <a:t>	</a:t>
            </a:r>
            <a:endParaRPr lang="en-US" sz="2400"/>
          </a:p>
        </p:txBody>
      </p:sp>
      <p:sp>
        <p:nvSpPr>
          <p:cNvPr id="6" name="Slide Number Placeholder 5"/>
          <p:cNvSpPr>
            <a:spLocks noGrp="1"/>
          </p:cNvSpPr>
          <p:nvPr>
            <p:ph type="sldNum" sz="quarter" idx="12"/>
          </p:nvPr>
        </p:nvSpPr>
        <p:spPr/>
        <p:txBody>
          <a:bodyPr/>
          <a:lstStyle/>
          <a:p>
            <a:fld id="{89B236C4-0810-4516-84C4-8E4630803173}" type="slidenum">
              <a:rPr lang="en-US"/>
              <a:pPr/>
              <a:t>17</a:t>
            </a:fld>
            <a:endParaRPr lang="en-US"/>
          </a:p>
        </p:txBody>
      </p:sp>
      <p:sp>
        <p:nvSpPr>
          <p:cNvPr id="121858" name="Rectangle 2"/>
          <p:cNvSpPr>
            <a:spLocks noGrp="1" noChangeArrowheads="1"/>
          </p:cNvSpPr>
          <p:nvPr>
            <p:ph type="title"/>
          </p:nvPr>
        </p:nvSpPr>
        <p:spPr>
          <a:xfrm>
            <a:off x="457200" y="274638"/>
            <a:ext cx="8229600" cy="411162"/>
          </a:xfrm>
        </p:spPr>
        <p:txBody>
          <a:bodyPr/>
          <a:lstStyle/>
          <a:p>
            <a:pPr algn="l"/>
            <a:r>
              <a:rPr lang="en-US" sz="2000" i="1"/>
              <a:t>DISORDERS OF THE BONE  </a:t>
            </a:r>
            <a:r>
              <a:rPr lang="en-US" sz="2000"/>
              <a:t>(Lanjutan-3)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0"/>
            <a:ext cx="8229600" cy="1143000"/>
          </a:xfrm>
        </p:spPr>
        <p:txBody>
          <a:bodyPr/>
          <a:lstStyle/>
          <a:p>
            <a:pPr algn="ct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p:txBody>
          <a:bodyPr/>
          <a:lstStyle/>
          <a:p>
            <a:pPr>
              <a:buFontTx/>
              <a:buNone/>
            </a:pPr>
            <a:r>
              <a:rPr lang="en-US" sz="2800"/>
              <a:t>		</a:t>
            </a:r>
            <a:r>
              <a:rPr lang="en-US" sz="2400"/>
              <a:t>Pembahasan materi meliput berbagai </a:t>
            </a:r>
          </a:p>
          <a:p>
            <a:pPr>
              <a:buFontTx/>
              <a:buNone/>
            </a:pPr>
            <a:r>
              <a:rPr lang="en-US" sz="2400"/>
              <a:t>		ragam gangguan sistem otot dan tulang,</a:t>
            </a:r>
          </a:p>
          <a:p>
            <a:pPr>
              <a:buFontTx/>
              <a:buNone/>
            </a:pPr>
            <a:r>
              <a:rPr lang="en-US" sz="2400"/>
              <a:t>		patologi muskuloskeletal, dan teknik</a:t>
            </a:r>
          </a:p>
          <a:p>
            <a:pPr>
              <a:buFontTx/>
              <a:buNone/>
            </a:pPr>
            <a:r>
              <a:rPr lang="en-US" sz="2400"/>
              <a:t>		pemeriksaannya</a:t>
            </a:r>
            <a:endParaRPr lang="en-US" sz="2400" b="1"/>
          </a:p>
        </p:txBody>
      </p:sp>
      <p:sp>
        <p:nvSpPr>
          <p:cNvPr id="6" name="Slide Number Placeholder 5"/>
          <p:cNvSpPr>
            <a:spLocks noGrp="1"/>
          </p:cNvSpPr>
          <p:nvPr>
            <p:ph type="sldNum" sz="quarter" idx="12"/>
          </p:nvPr>
        </p:nvSpPr>
        <p:spPr/>
        <p:txBody>
          <a:bodyPr/>
          <a:lstStyle/>
          <a:p>
            <a:fld id="{03823B14-033C-4954-857D-F243728CB678}" type="slidenum">
              <a:rPr lang="en-US"/>
              <a:pPr/>
              <a:t>2</a:t>
            </a:fld>
            <a:endParaRPr lang="en-US"/>
          </a:p>
        </p:txBody>
      </p:sp>
      <p:sp>
        <p:nvSpPr>
          <p:cNvPr id="113666" name="Rectangle 2"/>
          <p:cNvSpPr>
            <a:spLocks noGrp="1" noChangeArrowheads="1"/>
          </p:cNvSpPr>
          <p:nvPr>
            <p:ph type="title"/>
          </p:nvPr>
        </p:nvSpPr>
        <p:spPr/>
        <p:txBody>
          <a:bodyPr/>
          <a:lstStyle/>
          <a:p>
            <a:r>
              <a:rPr lang="en-US" sz="2800" b="1"/>
              <a:t>DESKRIPSI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idx="1"/>
          </p:nvPr>
        </p:nvSpPr>
        <p:spPr/>
        <p:txBody>
          <a:bodyPr/>
          <a:lstStyle/>
          <a:p>
            <a:pPr>
              <a:buFontTx/>
              <a:buNone/>
            </a:pPr>
            <a:r>
              <a:rPr lang="en-US" sz="2400"/>
              <a:t>		Mampu memahami bentuk gangguan-ganguan </a:t>
            </a:r>
          </a:p>
          <a:p>
            <a:pPr>
              <a:buFontTx/>
              <a:buNone/>
            </a:pPr>
            <a:r>
              <a:rPr lang="en-US" sz="2400"/>
              <a:t>	 	sistem otot dan tulang, patologi musculoskeletal, </a:t>
            </a:r>
          </a:p>
          <a:p>
            <a:pPr>
              <a:buFontTx/>
              <a:buNone/>
            </a:pPr>
            <a:r>
              <a:rPr lang="en-US" sz="2400"/>
              <a:t>		cara pemeriksaannya, berserta implikasi bagi para</a:t>
            </a:r>
          </a:p>
          <a:p>
            <a:pPr>
              <a:buFontTx/>
              <a:buNone/>
            </a:pPr>
            <a:r>
              <a:rPr lang="en-US" sz="2400"/>
              <a:t>		fisioterapist</a:t>
            </a:r>
          </a:p>
          <a:p>
            <a:pPr>
              <a:buFontTx/>
              <a:buNone/>
            </a:pPr>
            <a:r>
              <a:rPr lang="en-US" sz="2400"/>
              <a:t>	</a:t>
            </a:r>
          </a:p>
        </p:txBody>
      </p:sp>
      <p:sp>
        <p:nvSpPr>
          <p:cNvPr id="6" name="Slide Number Placeholder 5"/>
          <p:cNvSpPr>
            <a:spLocks noGrp="1"/>
          </p:cNvSpPr>
          <p:nvPr>
            <p:ph type="sldNum" sz="quarter" idx="12"/>
          </p:nvPr>
        </p:nvSpPr>
        <p:spPr/>
        <p:txBody>
          <a:bodyPr/>
          <a:lstStyle/>
          <a:p>
            <a:fld id="{7D6540B8-8D92-4B62-BB2F-24E5D74B91B7}" type="slidenum">
              <a:rPr lang="en-US"/>
              <a:pPr/>
              <a:t>3</a:t>
            </a:fld>
            <a:endParaRPr lang="en-US"/>
          </a:p>
        </p:txBody>
      </p:sp>
      <p:sp>
        <p:nvSpPr>
          <p:cNvPr id="114690" name="Rectangle 2"/>
          <p:cNvSpPr>
            <a:spLocks noGrp="1" noChangeArrowheads="1"/>
          </p:cNvSpPr>
          <p:nvPr>
            <p:ph type="title"/>
          </p:nvPr>
        </p:nvSpPr>
        <p:spPr/>
        <p:txBody>
          <a:bodyPr/>
          <a:lstStyle/>
          <a:p>
            <a:r>
              <a:rPr lang="en-US" sz="2800" b="1"/>
              <a:t>TUJUAN  INSTRUKSIONAL UMUM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a:xfrm>
            <a:off x="533400" y="1524000"/>
            <a:ext cx="8153400" cy="4953000"/>
          </a:xfrm>
        </p:spPr>
        <p:txBody>
          <a:bodyPr/>
          <a:lstStyle/>
          <a:p>
            <a:pPr>
              <a:lnSpc>
                <a:spcPct val="80000"/>
              </a:lnSpc>
              <a:buFontTx/>
              <a:buNone/>
            </a:pPr>
            <a:r>
              <a:rPr lang="en-US" sz="2400"/>
              <a:t>		Menjelaskan:</a:t>
            </a:r>
          </a:p>
          <a:p>
            <a:pPr>
              <a:lnSpc>
                <a:spcPct val="80000"/>
              </a:lnSpc>
              <a:buFontTx/>
              <a:buNone/>
            </a:pPr>
            <a:endParaRPr lang="en-US" sz="2400"/>
          </a:p>
          <a:p>
            <a:pPr>
              <a:lnSpc>
                <a:spcPct val="80000"/>
              </a:lnSpc>
              <a:buFontTx/>
              <a:buNone/>
            </a:pPr>
            <a:r>
              <a:rPr lang="en-US" sz="2400"/>
              <a:t>		-	Gangguan sistem otot</a:t>
            </a:r>
          </a:p>
          <a:p>
            <a:pPr>
              <a:lnSpc>
                <a:spcPct val="80000"/>
              </a:lnSpc>
              <a:buFontTx/>
              <a:buNone/>
            </a:pPr>
            <a:r>
              <a:rPr lang="en-US" sz="2400"/>
              <a:t>		-	Gangguan tulang	</a:t>
            </a:r>
          </a:p>
          <a:p>
            <a:pPr>
              <a:lnSpc>
                <a:spcPct val="80000"/>
              </a:lnSpc>
              <a:buFontTx/>
              <a:buNone/>
            </a:pPr>
            <a:r>
              <a:rPr lang="en-US" sz="2400"/>
              <a:t>		-	Patologi sistem otot 	</a:t>
            </a:r>
          </a:p>
          <a:p>
            <a:pPr>
              <a:lnSpc>
                <a:spcPct val="80000"/>
              </a:lnSpc>
              <a:buFontTx/>
              <a:buNone/>
            </a:pPr>
            <a:r>
              <a:rPr lang="en-US" sz="2400"/>
              <a:t>		-	</a:t>
            </a:r>
            <a:r>
              <a:rPr lang="en-US" sz="2400" i="1"/>
              <a:t>BIOLOGIC RESPONSE to TRAUMA</a:t>
            </a:r>
          </a:p>
          <a:p>
            <a:pPr>
              <a:lnSpc>
                <a:spcPct val="80000"/>
              </a:lnSpc>
              <a:buFontTx/>
              <a:buNone/>
            </a:pPr>
            <a:r>
              <a:rPr lang="en-US" sz="2400" i="1"/>
              <a:t>		-	</a:t>
            </a:r>
            <a:r>
              <a:rPr lang="en-US" sz="2400"/>
              <a:t>Ligamenta		</a:t>
            </a:r>
          </a:p>
          <a:p>
            <a:pPr>
              <a:lnSpc>
                <a:spcPct val="80000"/>
              </a:lnSpc>
              <a:buFontTx/>
              <a:buNone/>
            </a:pPr>
            <a:r>
              <a:rPr lang="en-US" sz="2400"/>
              <a:t>		-	Persendian		</a:t>
            </a:r>
          </a:p>
          <a:p>
            <a:pPr>
              <a:lnSpc>
                <a:spcPct val="80000"/>
              </a:lnSpc>
              <a:buFontTx/>
              <a:buNone/>
            </a:pPr>
            <a:r>
              <a:rPr lang="en-US" sz="2400"/>
              <a:t>		-	Cartilage		</a:t>
            </a:r>
          </a:p>
          <a:p>
            <a:pPr>
              <a:lnSpc>
                <a:spcPct val="80000"/>
              </a:lnSpc>
              <a:buFontTx/>
              <a:buNone/>
            </a:pPr>
            <a:r>
              <a:rPr lang="en-US" sz="2400"/>
              <a:t>		-	Synovia			</a:t>
            </a:r>
          </a:p>
          <a:p>
            <a:pPr>
              <a:lnSpc>
                <a:spcPct val="80000"/>
              </a:lnSpc>
              <a:buFontTx/>
              <a:buNone/>
            </a:pPr>
            <a:r>
              <a:rPr lang="en-US" sz="2400"/>
              <a:t>			</a:t>
            </a:r>
          </a:p>
        </p:txBody>
      </p:sp>
      <p:sp>
        <p:nvSpPr>
          <p:cNvPr id="6" name="Slide Number Placeholder 5"/>
          <p:cNvSpPr>
            <a:spLocks noGrp="1"/>
          </p:cNvSpPr>
          <p:nvPr>
            <p:ph type="sldNum" sz="quarter" idx="12"/>
          </p:nvPr>
        </p:nvSpPr>
        <p:spPr/>
        <p:txBody>
          <a:bodyPr/>
          <a:lstStyle/>
          <a:p>
            <a:fld id="{1BC2C13F-DCC4-4F98-8093-7C9CD606C301}" type="slidenum">
              <a:rPr lang="en-US"/>
              <a:pPr/>
              <a:t>4</a:t>
            </a:fld>
            <a:endParaRPr lang="en-US"/>
          </a:p>
        </p:txBody>
      </p:sp>
      <p:sp>
        <p:nvSpPr>
          <p:cNvPr id="115714" name="Rectangle 2"/>
          <p:cNvSpPr>
            <a:spLocks noGrp="1" noChangeArrowheads="1"/>
          </p:cNvSpPr>
          <p:nvPr>
            <p:ph type="title"/>
          </p:nvPr>
        </p:nvSpPr>
        <p:spPr/>
        <p:txBody>
          <a:bodyPr/>
          <a:lstStyle/>
          <a:p>
            <a:r>
              <a:rPr lang="en-US" sz="2800" b="1"/>
              <a:t>TUJUAN  INSTRUKSIONAL  KHUSUS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idx="1"/>
          </p:nvPr>
        </p:nvSpPr>
        <p:spPr/>
        <p:txBody>
          <a:bodyPr/>
          <a:lstStyle/>
          <a:p>
            <a:pPr>
              <a:buFontTx/>
              <a:buNone/>
            </a:pPr>
            <a:r>
              <a:rPr lang="en-US" sz="2400"/>
              <a:t>		- 	Osteomalacia				</a:t>
            </a:r>
          </a:p>
          <a:p>
            <a:pPr>
              <a:buFontTx/>
              <a:buNone/>
            </a:pPr>
            <a:r>
              <a:rPr lang="en-US" sz="2400"/>
              <a:t>		-	Osteoporosis	</a:t>
            </a:r>
          </a:p>
          <a:p>
            <a:pPr>
              <a:buFontTx/>
              <a:buNone/>
            </a:pPr>
            <a:r>
              <a:rPr lang="en-US" sz="2400"/>
              <a:t>		-	Scoliosis </a:t>
            </a:r>
          </a:p>
          <a:p>
            <a:pPr>
              <a:buFontTx/>
              <a:buNone/>
            </a:pPr>
            <a:r>
              <a:rPr lang="en-US" sz="2400"/>
              <a:t>		- 	Kyphosis</a:t>
            </a:r>
          </a:p>
          <a:p>
            <a:pPr>
              <a:buFontTx/>
              <a:buNone/>
            </a:pPr>
            <a:r>
              <a:rPr lang="en-US" sz="2400"/>
              <a:t>		- 	Kyphoscoliosis</a:t>
            </a:r>
          </a:p>
          <a:p>
            <a:pPr>
              <a:buFontTx/>
              <a:buNone/>
            </a:pPr>
            <a:r>
              <a:rPr lang="en-US" sz="2400"/>
              <a:t>		- 	Lordosis</a:t>
            </a:r>
          </a:p>
          <a:p>
            <a:pPr>
              <a:buFontTx/>
              <a:buNone/>
            </a:pPr>
            <a:r>
              <a:rPr lang="en-US" sz="2400"/>
              <a:t>		- 	Istilah gerak</a:t>
            </a:r>
          </a:p>
          <a:p>
            <a:endParaRPr lang="en-US" sz="2400"/>
          </a:p>
          <a:p>
            <a:pPr>
              <a:buFontTx/>
              <a:buNone/>
            </a:pPr>
            <a:r>
              <a:rPr lang="en-US" sz="2400"/>
              <a:t>	</a:t>
            </a:r>
          </a:p>
        </p:txBody>
      </p:sp>
      <p:sp>
        <p:nvSpPr>
          <p:cNvPr id="6" name="Slide Number Placeholder 5"/>
          <p:cNvSpPr>
            <a:spLocks noGrp="1"/>
          </p:cNvSpPr>
          <p:nvPr>
            <p:ph type="sldNum" sz="quarter" idx="12"/>
          </p:nvPr>
        </p:nvSpPr>
        <p:spPr/>
        <p:txBody>
          <a:bodyPr/>
          <a:lstStyle/>
          <a:p>
            <a:fld id="{9A9DAB5A-ADDA-4824-A05B-52ED558B16E4}" type="slidenum">
              <a:rPr lang="en-US"/>
              <a:pPr/>
              <a:t>5</a:t>
            </a:fld>
            <a:endParaRPr lang="en-US"/>
          </a:p>
        </p:txBody>
      </p:sp>
      <p:sp>
        <p:nvSpPr>
          <p:cNvPr id="116738" name="Rectangle 2"/>
          <p:cNvSpPr>
            <a:spLocks noGrp="1" noChangeArrowheads="1"/>
          </p:cNvSpPr>
          <p:nvPr>
            <p:ph type="title"/>
          </p:nvPr>
        </p:nvSpPr>
        <p:spPr/>
        <p:txBody>
          <a:bodyPr/>
          <a:lstStyle/>
          <a:p>
            <a:pPr algn="l"/>
            <a:r>
              <a:rPr lang="en-US" sz="2000"/>
              <a:t>TUJUAN  INSTRUKSIONAL  KHUSUS (Lanjutan)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a:xfrm>
            <a:off x="457200" y="1143000"/>
            <a:ext cx="8229600" cy="5410200"/>
          </a:xfrm>
        </p:spPr>
        <p:txBody>
          <a:bodyPr>
            <a:normAutofit fontScale="92500"/>
          </a:bodyPr>
          <a:lstStyle/>
          <a:p>
            <a:pPr>
              <a:lnSpc>
                <a:spcPct val="90000"/>
              </a:lnSpc>
              <a:buFontTx/>
              <a:buNone/>
            </a:pPr>
            <a:r>
              <a:rPr lang="en-US" sz="2400"/>
              <a:t>	</a:t>
            </a:r>
            <a:r>
              <a:rPr lang="en-US" sz="2400" i="1"/>
              <a:t>The most common muscle disorder is injury, followed by</a:t>
            </a:r>
          </a:p>
          <a:p>
            <a:pPr>
              <a:lnSpc>
                <a:spcPct val="90000"/>
              </a:lnSpc>
              <a:buFontTx/>
              <a:buNone/>
            </a:pPr>
            <a:r>
              <a:rPr lang="en-US" sz="2400" i="1"/>
              <a:t>	symptoms caused by a lack of blood supply to a muscle </a:t>
            </a:r>
          </a:p>
          <a:p>
            <a:pPr>
              <a:lnSpc>
                <a:spcPct val="90000"/>
              </a:lnSpc>
              <a:buFontTx/>
              <a:buNone/>
            </a:pPr>
            <a:r>
              <a:rPr lang="en-US" sz="2400" i="1"/>
              <a:t>	(including the heart). In addition, there are a number of </a:t>
            </a:r>
          </a:p>
          <a:p>
            <a:pPr>
              <a:lnSpc>
                <a:spcPct val="90000"/>
              </a:lnSpc>
              <a:buFontTx/>
              <a:buNone/>
            </a:pPr>
            <a:r>
              <a:rPr lang="en-US" sz="2400" i="1"/>
              <a:t>	other rarer disorders of muscle.</a:t>
            </a:r>
          </a:p>
          <a:p>
            <a:pPr>
              <a:lnSpc>
                <a:spcPct val="90000"/>
              </a:lnSpc>
              <a:buFontTx/>
              <a:buNone/>
            </a:pPr>
            <a:endParaRPr lang="en-US" sz="2400" i="1"/>
          </a:p>
          <a:p>
            <a:pPr>
              <a:lnSpc>
                <a:spcPct val="90000"/>
              </a:lnSpc>
              <a:buFontTx/>
              <a:buNone/>
            </a:pPr>
            <a:r>
              <a:rPr lang="en-US" sz="2400" b="1" i="1"/>
              <a:t>	GENETIC DISORDERS</a:t>
            </a:r>
          </a:p>
          <a:p>
            <a:pPr>
              <a:lnSpc>
                <a:spcPct val="90000"/>
              </a:lnSpc>
              <a:buFontTx/>
              <a:buNone/>
            </a:pPr>
            <a:r>
              <a:rPr lang="en-US" sz="2400" b="1" i="1"/>
              <a:t>	-	Muscular dystrophies: </a:t>
            </a:r>
            <a:r>
              <a:rPr lang="en-US" sz="2400" i="1"/>
              <a:t>cause progressive </a:t>
            </a:r>
          </a:p>
          <a:p>
            <a:pPr>
              <a:lnSpc>
                <a:spcPct val="90000"/>
              </a:lnSpc>
              <a:buFontTx/>
              <a:buNone/>
            </a:pPr>
            <a:r>
              <a:rPr lang="en-US" sz="2400" i="1"/>
              <a:t>		weakness and disability. Some types appear at birth,</a:t>
            </a:r>
          </a:p>
          <a:p>
            <a:pPr>
              <a:lnSpc>
                <a:spcPct val="90000"/>
              </a:lnSpc>
              <a:buFontTx/>
              <a:buNone/>
            </a:pPr>
            <a:r>
              <a:rPr lang="en-US" sz="2400" i="1"/>
              <a:t>	 	some in infancy, and some develop as late as the </a:t>
            </a:r>
          </a:p>
          <a:p>
            <a:pPr>
              <a:lnSpc>
                <a:spcPct val="90000"/>
              </a:lnSpc>
              <a:buFontTx/>
              <a:buNone/>
            </a:pPr>
            <a:r>
              <a:rPr lang="en-US" sz="2400" i="1"/>
              <a:t>		fifth or sixth decade.</a:t>
            </a:r>
          </a:p>
          <a:p>
            <a:pPr>
              <a:lnSpc>
                <a:spcPct val="90000"/>
              </a:lnSpc>
              <a:buFontTx/>
              <a:buNone/>
            </a:pPr>
            <a:r>
              <a:rPr lang="en-US" sz="2400" i="1"/>
              <a:t>	- 	One type of</a:t>
            </a:r>
            <a:r>
              <a:rPr lang="en-US" sz="2400" b="1" i="1"/>
              <a:t> cardiomyopathy, </a:t>
            </a:r>
            <a:r>
              <a:rPr lang="en-US" sz="2400" i="1"/>
              <a:t>a general term for </a:t>
            </a:r>
          </a:p>
          <a:p>
            <a:pPr>
              <a:lnSpc>
                <a:spcPct val="90000"/>
              </a:lnSpc>
              <a:buFontTx/>
              <a:buNone/>
            </a:pPr>
            <a:r>
              <a:rPr lang="en-US" sz="2400" i="1"/>
              <a:t>		disease of the heart muscle, is i</a:t>
            </a:r>
            <a:r>
              <a:rPr lang="en-US" sz="2400" b="1" i="1"/>
              <a:t>nherited</a:t>
            </a:r>
            <a:r>
              <a:rPr lang="en-US" sz="2400" i="1"/>
              <a:t>.</a:t>
            </a:r>
          </a:p>
          <a:p>
            <a:pPr>
              <a:lnSpc>
                <a:spcPct val="90000"/>
              </a:lnSpc>
              <a:buFontTx/>
              <a:buNone/>
            </a:pPr>
            <a:r>
              <a:rPr lang="en-US" sz="2400" i="1"/>
              <a:t>	</a:t>
            </a:r>
          </a:p>
        </p:txBody>
      </p:sp>
      <p:sp>
        <p:nvSpPr>
          <p:cNvPr id="6" name="Slide Number Placeholder 5"/>
          <p:cNvSpPr>
            <a:spLocks noGrp="1"/>
          </p:cNvSpPr>
          <p:nvPr>
            <p:ph type="sldNum" sz="quarter" idx="12"/>
          </p:nvPr>
        </p:nvSpPr>
        <p:spPr/>
        <p:txBody>
          <a:bodyPr/>
          <a:lstStyle/>
          <a:p>
            <a:fld id="{F88EECBF-5096-4D69-994B-88C67AC6F75B}" type="slidenum">
              <a:rPr lang="en-US"/>
              <a:pPr/>
              <a:t>6</a:t>
            </a:fld>
            <a:endParaRPr lang="en-US"/>
          </a:p>
        </p:txBody>
      </p:sp>
      <p:sp>
        <p:nvSpPr>
          <p:cNvPr id="107522" name="Rectangle 2"/>
          <p:cNvSpPr>
            <a:spLocks noGrp="1" noChangeArrowheads="1"/>
          </p:cNvSpPr>
          <p:nvPr>
            <p:ph type="title"/>
          </p:nvPr>
        </p:nvSpPr>
        <p:spPr>
          <a:xfrm>
            <a:off x="457200" y="274638"/>
            <a:ext cx="8229600" cy="792162"/>
          </a:xfrm>
        </p:spPr>
        <p:txBody>
          <a:bodyPr/>
          <a:lstStyle/>
          <a:p>
            <a:r>
              <a:rPr lang="en-US" sz="2800" b="1" i="1"/>
              <a:t>DISORDERS OF MUSCLE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457200" y="914400"/>
            <a:ext cx="8229600" cy="5211763"/>
          </a:xfrm>
        </p:spPr>
        <p:txBody>
          <a:bodyPr>
            <a:normAutofit fontScale="92500"/>
          </a:bodyPr>
          <a:lstStyle/>
          <a:p>
            <a:pPr>
              <a:buFontTx/>
              <a:buNone/>
            </a:pPr>
            <a:r>
              <a:rPr lang="en-US" sz="2400"/>
              <a:t>	</a:t>
            </a:r>
          </a:p>
          <a:p>
            <a:pPr>
              <a:buFontTx/>
              <a:buNone/>
            </a:pPr>
            <a:r>
              <a:rPr lang="en-US" sz="2400"/>
              <a:t>	</a:t>
            </a:r>
            <a:r>
              <a:rPr lang="en-US" sz="2400" i="1"/>
              <a:t>The most important infection of muscle is gangrene, which may complicate deep wounds (especially those contaminated by soil). </a:t>
            </a:r>
          </a:p>
          <a:p>
            <a:pPr>
              <a:buFontTx/>
              <a:buNone/>
            </a:pPr>
            <a:r>
              <a:rPr lang="en-US" sz="2400" i="1"/>
              <a:t>	Tetanus is acquired in a similar way, causing widespread muscle spasm through the release of a powerful toxin.</a:t>
            </a:r>
          </a:p>
          <a:p>
            <a:pPr>
              <a:buFontTx/>
              <a:buNone/>
            </a:pPr>
            <a:r>
              <a:rPr lang="en-US" sz="2400" i="1"/>
              <a:t>	</a:t>
            </a:r>
          </a:p>
          <a:p>
            <a:pPr>
              <a:buFontTx/>
              <a:buNone/>
            </a:pPr>
            <a:r>
              <a:rPr lang="en-US" sz="2400" i="1"/>
              <a:t>	Viruses (especially influenza B) may also infect muscles (causing myalgia), as may the organism causing toxoplasmosis. Trichinosis is an infestation of muscle with the worm trichinella spirilus, which is acquired by eating undercooked meat (usually pork). </a:t>
            </a:r>
          </a:p>
          <a:p>
            <a:pPr>
              <a:buFontTx/>
              <a:buNone/>
            </a:pPr>
            <a:r>
              <a:rPr lang="en-US" sz="2400" i="1"/>
              <a:t>	</a:t>
            </a:r>
          </a:p>
        </p:txBody>
      </p:sp>
      <p:sp>
        <p:nvSpPr>
          <p:cNvPr id="6" name="Slide Number Placeholder 5"/>
          <p:cNvSpPr>
            <a:spLocks noGrp="1"/>
          </p:cNvSpPr>
          <p:nvPr>
            <p:ph type="sldNum" sz="quarter" idx="12"/>
          </p:nvPr>
        </p:nvSpPr>
        <p:spPr/>
        <p:txBody>
          <a:bodyPr/>
          <a:lstStyle/>
          <a:p>
            <a:fld id="{B5D25AD7-5600-43ED-A32E-226E6F2408FD}" type="slidenum">
              <a:rPr lang="en-US"/>
              <a:pPr/>
              <a:t>7</a:t>
            </a:fld>
            <a:endParaRPr lang="en-US"/>
          </a:p>
        </p:txBody>
      </p:sp>
      <p:sp>
        <p:nvSpPr>
          <p:cNvPr id="108546" name="Rectangle 2"/>
          <p:cNvSpPr>
            <a:spLocks noGrp="1" noChangeArrowheads="1"/>
          </p:cNvSpPr>
          <p:nvPr>
            <p:ph type="title"/>
          </p:nvPr>
        </p:nvSpPr>
        <p:spPr>
          <a:xfrm>
            <a:off x="457200" y="274638"/>
            <a:ext cx="8229600" cy="487362"/>
          </a:xfrm>
        </p:spPr>
        <p:txBody>
          <a:bodyPr/>
          <a:lstStyle/>
          <a:p>
            <a:pPr algn="l"/>
            <a:r>
              <a:rPr lang="en-US" sz="2400" b="1" i="1"/>
              <a:t>INFECTION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idx="1"/>
          </p:nvPr>
        </p:nvSpPr>
        <p:spPr>
          <a:xfrm>
            <a:off x="457200" y="1066800"/>
            <a:ext cx="8229600" cy="5410200"/>
          </a:xfrm>
        </p:spPr>
        <p:txBody>
          <a:bodyPr/>
          <a:lstStyle/>
          <a:p>
            <a:pPr>
              <a:buFontTx/>
              <a:buNone/>
            </a:pPr>
            <a:r>
              <a:rPr lang="en-US" sz="2400"/>
              <a:t>	</a:t>
            </a:r>
            <a:r>
              <a:rPr lang="en-US" sz="2400" i="1"/>
              <a:t>Muscle injuries, such as tears and sprains, are very </a:t>
            </a:r>
          </a:p>
          <a:p>
            <a:pPr>
              <a:buFontTx/>
              <a:buNone/>
            </a:pPr>
            <a:r>
              <a:rPr lang="en-US" sz="2400" i="1"/>
              <a:t>	common, they cause bleeding into the muscle tissue. </a:t>
            </a:r>
          </a:p>
          <a:p>
            <a:pPr>
              <a:buFontTx/>
              <a:buNone/>
            </a:pPr>
            <a:r>
              <a:rPr lang="en-US" sz="2400" i="1"/>
              <a:t>	Healing leads to formation of a scar in the muscle </a:t>
            </a:r>
          </a:p>
          <a:p>
            <a:pPr>
              <a:buFontTx/>
              <a:buNone/>
            </a:pPr>
            <a:r>
              <a:rPr lang="en-US" sz="2400" i="1"/>
              <a:t>	which shortens its natural length.</a:t>
            </a:r>
          </a:p>
          <a:p>
            <a:pPr>
              <a:buFontTx/>
              <a:buNone/>
            </a:pPr>
            <a:endParaRPr lang="en-US" sz="2400" i="1"/>
          </a:p>
          <a:p>
            <a:pPr>
              <a:buFontTx/>
              <a:buNone/>
            </a:pPr>
            <a:r>
              <a:rPr lang="en-US" sz="2400" i="1"/>
              <a:t>	Blunt muscle injury may result in hematoma formation</a:t>
            </a:r>
          </a:p>
          <a:p>
            <a:pPr>
              <a:buFontTx/>
              <a:buNone/>
            </a:pPr>
            <a:r>
              <a:rPr lang="en-US" sz="2400" i="1"/>
              <a:t>	from bleeding into the muscle.</a:t>
            </a:r>
          </a:p>
          <a:p>
            <a:pPr>
              <a:buFontTx/>
              <a:buNone/>
            </a:pPr>
            <a:endParaRPr lang="en-US" sz="2400" i="1"/>
          </a:p>
          <a:p>
            <a:pPr>
              <a:buFontTx/>
              <a:buNone/>
            </a:pPr>
            <a:r>
              <a:rPr lang="en-US" sz="2400" i="1"/>
              <a:t>	Rarely, bone may form in the hematoma causing </a:t>
            </a:r>
          </a:p>
          <a:p>
            <a:pPr>
              <a:buFontTx/>
              <a:buNone/>
            </a:pPr>
            <a:r>
              <a:rPr lang="en-US" sz="2400" i="1"/>
              <a:t>	myositis ossificans.</a:t>
            </a:r>
            <a:endParaRPr lang="en-US" sz="2400"/>
          </a:p>
        </p:txBody>
      </p:sp>
      <p:sp>
        <p:nvSpPr>
          <p:cNvPr id="6" name="Slide Number Placeholder 5"/>
          <p:cNvSpPr>
            <a:spLocks noGrp="1"/>
          </p:cNvSpPr>
          <p:nvPr>
            <p:ph type="sldNum" sz="quarter" idx="12"/>
          </p:nvPr>
        </p:nvSpPr>
        <p:spPr/>
        <p:txBody>
          <a:bodyPr/>
          <a:lstStyle/>
          <a:p>
            <a:fld id="{9B88336A-932A-4B61-A8D1-6FE1956D7F13}" type="slidenum">
              <a:rPr lang="en-US"/>
              <a:pPr/>
              <a:t>8</a:t>
            </a:fld>
            <a:endParaRPr lang="en-US"/>
          </a:p>
        </p:txBody>
      </p:sp>
      <p:sp>
        <p:nvSpPr>
          <p:cNvPr id="109570" name="Rectangle 2"/>
          <p:cNvSpPr>
            <a:spLocks noGrp="1" noChangeArrowheads="1"/>
          </p:cNvSpPr>
          <p:nvPr>
            <p:ph type="title"/>
          </p:nvPr>
        </p:nvSpPr>
        <p:spPr>
          <a:xfrm>
            <a:off x="457200" y="274638"/>
            <a:ext cx="8229600" cy="639762"/>
          </a:xfrm>
        </p:spPr>
        <p:txBody>
          <a:bodyPr/>
          <a:lstStyle/>
          <a:p>
            <a:pPr algn="l"/>
            <a:r>
              <a:rPr lang="en-US" sz="2400" b="1" i="1"/>
              <a:t>INJURY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990600"/>
            <a:ext cx="8229600" cy="5486400"/>
          </a:xfrm>
        </p:spPr>
        <p:txBody>
          <a:bodyPr>
            <a:normAutofit fontScale="92500"/>
          </a:bodyPr>
          <a:lstStyle/>
          <a:p>
            <a:pPr>
              <a:lnSpc>
                <a:spcPct val="90000"/>
              </a:lnSpc>
              <a:buFontTx/>
              <a:buNone/>
            </a:pPr>
            <a:r>
              <a:rPr lang="en-US" sz="2400" i="1"/>
              <a:t>	Primary muscle tumors may or may not be cancerous.</a:t>
            </a:r>
          </a:p>
          <a:p>
            <a:pPr>
              <a:lnSpc>
                <a:spcPct val="90000"/>
              </a:lnSpc>
              <a:buFontTx/>
              <a:buNone/>
            </a:pPr>
            <a:r>
              <a:rPr lang="en-US" sz="2400" i="1"/>
              <a:t>	Noncancerous tumors are called myomas, those </a:t>
            </a:r>
          </a:p>
          <a:p>
            <a:pPr>
              <a:lnSpc>
                <a:spcPct val="90000"/>
              </a:lnSpc>
              <a:buFontTx/>
              <a:buNone/>
            </a:pPr>
            <a:r>
              <a:rPr lang="en-US" sz="2400" i="1"/>
              <a:t>	affecting smooth muscle are leiomyomas, and those </a:t>
            </a:r>
          </a:p>
          <a:p>
            <a:pPr>
              <a:lnSpc>
                <a:spcPct val="90000"/>
              </a:lnSpc>
              <a:buFontTx/>
              <a:buNone/>
            </a:pPr>
            <a:r>
              <a:rPr lang="en-US" sz="2400" i="1"/>
              <a:t>	affecting skeletal muscle are rhabdomyomas.</a:t>
            </a:r>
            <a:r>
              <a:rPr lang="en-US" sz="2400"/>
              <a:t> </a:t>
            </a:r>
          </a:p>
          <a:p>
            <a:pPr>
              <a:lnSpc>
                <a:spcPct val="90000"/>
              </a:lnSpc>
              <a:buFontTx/>
              <a:buNone/>
            </a:pPr>
            <a:r>
              <a:rPr lang="en-US" sz="2400"/>
              <a:t>	</a:t>
            </a:r>
            <a:r>
              <a:rPr lang="en-US" sz="2400" i="1"/>
              <a:t>Myomas of the uterus are among the most common </a:t>
            </a:r>
          </a:p>
          <a:p>
            <a:pPr>
              <a:lnSpc>
                <a:spcPct val="90000"/>
              </a:lnSpc>
              <a:buFontTx/>
              <a:buNone/>
            </a:pPr>
            <a:r>
              <a:rPr lang="en-US" sz="2400" i="1"/>
              <a:t>	of all tumors.</a:t>
            </a:r>
          </a:p>
          <a:p>
            <a:pPr>
              <a:lnSpc>
                <a:spcPct val="90000"/>
              </a:lnSpc>
              <a:buFontTx/>
              <a:buNone/>
            </a:pPr>
            <a:r>
              <a:rPr lang="en-US" sz="2400" i="1"/>
              <a:t>	Cancerous tumors are called myosarcomas and are </a:t>
            </a:r>
          </a:p>
          <a:p>
            <a:pPr>
              <a:lnSpc>
                <a:spcPct val="90000"/>
              </a:lnSpc>
              <a:buFontTx/>
              <a:buNone/>
            </a:pPr>
            <a:r>
              <a:rPr lang="en-US" sz="2400" i="1"/>
              <a:t>	very rare, cancers of the skeletal muscle are known as </a:t>
            </a:r>
          </a:p>
          <a:p>
            <a:pPr>
              <a:lnSpc>
                <a:spcPct val="90000"/>
              </a:lnSpc>
              <a:buFontTx/>
              <a:buNone/>
            </a:pPr>
            <a:r>
              <a:rPr lang="en-US" sz="2400" i="1"/>
              <a:t>	rhadomyosarcoma.</a:t>
            </a:r>
          </a:p>
          <a:p>
            <a:pPr>
              <a:lnSpc>
                <a:spcPct val="90000"/>
              </a:lnSpc>
              <a:buFontTx/>
              <a:buNone/>
            </a:pPr>
            <a:endParaRPr lang="en-US" sz="2400" i="1"/>
          </a:p>
          <a:p>
            <a:pPr>
              <a:lnSpc>
                <a:spcPct val="90000"/>
              </a:lnSpc>
              <a:buFontTx/>
              <a:buNone/>
            </a:pPr>
            <a:r>
              <a:rPr lang="en-US" sz="2400" i="1"/>
              <a:t>	Secondary tumors, which spread from a primary site of </a:t>
            </a:r>
          </a:p>
          <a:p>
            <a:pPr>
              <a:lnSpc>
                <a:spcPct val="90000"/>
              </a:lnSpc>
              <a:buFontTx/>
              <a:buNone/>
            </a:pPr>
            <a:r>
              <a:rPr lang="en-US" sz="2400" i="1"/>
              <a:t>	cancer elsewhere in the body, very rarely involve </a:t>
            </a:r>
          </a:p>
          <a:p>
            <a:pPr>
              <a:lnSpc>
                <a:spcPct val="90000"/>
              </a:lnSpc>
              <a:buFontTx/>
              <a:buNone/>
            </a:pPr>
            <a:r>
              <a:rPr lang="en-US" sz="2400" i="1"/>
              <a:t>	muscle.</a:t>
            </a:r>
            <a:endParaRPr lang="en-US" sz="2400"/>
          </a:p>
        </p:txBody>
      </p:sp>
      <p:sp>
        <p:nvSpPr>
          <p:cNvPr id="6" name="Slide Number Placeholder 5"/>
          <p:cNvSpPr>
            <a:spLocks noGrp="1"/>
          </p:cNvSpPr>
          <p:nvPr>
            <p:ph type="sldNum" sz="quarter" idx="12"/>
          </p:nvPr>
        </p:nvSpPr>
        <p:spPr/>
        <p:txBody>
          <a:bodyPr/>
          <a:lstStyle/>
          <a:p>
            <a:fld id="{259ABD3B-DA21-4F8F-B979-4C32476EA5FF}" type="slidenum">
              <a:rPr lang="en-US"/>
              <a:pPr/>
              <a:t>9</a:t>
            </a:fld>
            <a:endParaRPr lang="en-US"/>
          </a:p>
        </p:txBody>
      </p:sp>
      <p:sp>
        <p:nvSpPr>
          <p:cNvPr id="110594" name="Rectangle 2"/>
          <p:cNvSpPr>
            <a:spLocks noGrp="1" noChangeArrowheads="1"/>
          </p:cNvSpPr>
          <p:nvPr>
            <p:ph type="title"/>
          </p:nvPr>
        </p:nvSpPr>
        <p:spPr>
          <a:xfrm>
            <a:off x="457200" y="274638"/>
            <a:ext cx="8229600" cy="563562"/>
          </a:xfrm>
        </p:spPr>
        <p:txBody>
          <a:bodyPr/>
          <a:lstStyle/>
          <a:p>
            <a:pPr algn="l"/>
            <a:r>
              <a:rPr lang="en-US" sz="2400" b="1" i="1"/>
              <a:t>TUMORS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TotalTime>
  <Words>284</Words>
  <Application>Microsoft Office PowerPoint</Application>
  <PresentationFormat>On-screen Show (4:3)</PresentationFormat>
  <Paragraphs>176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Slide 1</vt:lpstr>
      <vt:lpstr>DESKRIPSI</vt:lpstr>
      <vt:lpstr>TUJUAN  INSTRUKSIONAL UMUM</vt:lpstr>
      <vt:lpstr>TUJUAN  INSTRUKSIONAL  KHUSUS</vt:lpstr>
      <vt:lpstr>TUJUAN  INSTRUKSIONAL  KHUSUS (Lanjutan)</vt:lpstr>
      <vt:lpstr>DISORDERS OF MUSCLE</vt:lpstr>
      <vt:lpstr>INFECTION</vt:lpstr>
      <vt:lpstr>INJURY</vt:lpstr>
      <vt:lpstr>TUMORS</vt:lpstr>
      <vt:lpstr>HORMONAL and METABOLIC DISORDERS</vt:lpstr>
      <vt:lpstr>IMPAIRED BLOOD SUPPLY</vt:lpstr>
      <vt:lpstr>POISONS and DRUGS</vt:lpstr>
      <vt:lpstr>INVESTIGATION</vt:lpstr>
      <vt:lpstr>DISORDERS OF THE BONE</vt:lpstr>
      <vt:lpstr>DISORDERS OF THE BONE  (Lanjutan-1)</vt:lpstr>
      <vt:lpstr>DISORDERS OF THE BONE  (Lanjutan-2)</vt:lpstr>
      <vt:lpstr>DISORDERS OF THE BONE  (Lanjutan-3)</vt:lpstr>
      <vt:lpstr>Thank You</vt:lpstr>
    </vt:vector>
  </TitlesOfParts>
  <Company>UEU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fisio</dc:creator>
  <cp:lastModifiedBy>fisio</cp:lastModifiedBy>
  <cp:revision>2</cp:revision>
  <dcterms:created xsi:type="dcterms:W3CDTF">2018-01-24T04:04:02Z</dcterms:created>
  <dcterms:modified xsi:type="dcterms:W3CDTF">2018-01-24T05:46:17Z</dcterms:modified>
</cp:coreProperties>
</file>