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5A7A6-5ACE-43E4-9B18-962168FE2CDC}" type="datetimeFigureOut">
              <a:rPr lang="en-US" smtClean="0"/>
              <a:pPr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95D8B-0ADF-4B95-A525-4808CF228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5A7A6-5ACE-43E4-9B18-962168FE2CDC}" type="datetimeFigureOut">
              <a:rPr lang="en-US" smtClean="0"/>
              <a:pPr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95D8B-0ADF-4B95-A525-4808CF228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5A7A6-5ACE-43E4-9B18-962168FE2CDC}" type="datetimeFigureOut">
              <a:rPr lang="en-US" smtClean="0"/>
              <a:pPr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95D8B-0ADF-4B95-A525-4808CF228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5A7A6-5ACE-43E4-9B18-962168FE2CDC}" type="datetimeFigureOut">
              <a:rPr lang="en-US" smtClean="0"/>
              <a:pPr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95D8B-0ADF-4B95-A525-4808CF228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5A7A6-5ACE-43E4-9B18-962168FE2CDC}" type="datetimeFigureOut">
              <a:rPr lang="en-US" smtClean="0"/>
              <a:pPr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95D8B-0ADF-4B95-A525-4808CF228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5A7A6-5ACE-43E4-9B18-962168FE2CDC}" type="datetimeFigureOut">
              <a:rPr lang="en-US" smtClean="0"/>
              <a:pPr/>
              <a:t>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95D8B-0ADF-4B95-A525-4808CF228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5A7A6-5ACE-43E4-9B18-962168FE2CDC}" type="datetimeFigureOut">
              <a:rPr lang="en-US" smtClean="0"/>
              <a:pPr/>
              <a:t>1/24/2018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95D8B-0ADF-4B95-A525-4808CF228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5A7A6-5ACE-43E4-9B18-962168FE2CDC}" type="datetimeFigureOut">
              <a:rPr lang="en-US" smtClean="0"/>
              <a:pPr/>
              <a:t>1/24/2018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95D8B-0ADF-4B95-A525-4808CF228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5A7A6-5ACE-43E4-9B18-962168FE2CDC}" type="datetimeFigureOut">
              <a:rPr lang="en-US" smtClean="0"/>
              <a:pPr/>
              <a:t>1/24/2018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95D8B-0ADF-4B95-A525-4808CF228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5A7A6-5ACE-43E4-9B18-962168FE2CDC}" type="datetimeFigureOut">
              <a:rPr lang="en-US" smtClean="0"/>
              <a:pPr/>
              <a:t>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95D8B-0ADF-4B95-A525-4808CF228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5A7A6-5ACE-43E4-9B18-962168FE2CDC}" type="datetimeFigureOut">
              <a:rPr lang="en-US" smtClean="0"/>
              <a:pPr/>
              <a:t>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95D8B-0ADF-4B95-A525-4808CF228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C5A7A6-5ACE-43E4-9B18-962168FE2CDC}" type="datetimeFigureOut">
              <a:rPr lang="en-US" smtClean="0"/>
              <a:pPr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95D8B-0ADF-4B95-A525-4808CF228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D9AA1-277D-44D6-95FD-33B36EFC0B00}" type="slidenum">
              <a:rPr lang="en-US"/>
              <a:pPr/>
              <a:t>1</a:t>
            </a:fld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371600"/>
            <a:ext cx="6400800" cy="3505200"/>
          </a:xfrm>
        </p:spPr>
        <p:txBody>
          <a:bodyPr/>
          <a:lstStyle/>
          <a:p>
            <a:endParaRPr lang="en-US" sz="2400" b="1" dirty="0"/>
          </a:p>
          <a:p>
            <a:r>
              <a:rPr lang="en-US" sz="2800" b="1" dirty="0"/>
              <a:t>GANGGUAN</a:t>
            </a:r>
          </a:p>
          <a:p>
            <a:r>
              <a:rPr lang="en-US" sz="2800" b="1" dirty="0"/>
              <a:t>SISTEM KARDIOVASKULER</a:t>
            </a:r>
            <a:br>
              <a:rPr lang="en-US" sz="2800" b="1" dirty="0"/>
            </a:br>
            <a:endParaRPr lang="en-US" sz="28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DD8B8-3003-4ACD-B9D5-31907C8EA7F0}" type="slidenum">
              <a:rPr lang="en-US"/>
              <a:pPr/>
              <a:t>10</a:t>
            </a:fld>
            <a:endParaRPr lang="en-US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sz="2800" b="1"/>
              <a:t>	Fisiologi Jantung / Tekanan Darah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Detak/denyut jantung </a:t>
            </a:r>
            <a:r>
              <a:rPr lang="en-US" sz="2400" i="1"/>
              <a:t>(Heart beat) = </a:t>
            </a:r>
            <a:r>
              <a:rPr lang="en-US" sz="2400"/>
              <a:t>suara jantung.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Ada 2 fase suara jantung: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(1)	</a:t>
            </a:r>
            <a:r>
              <a:rPr lang="en-US" sz="2400" i="1"/>
              <a:t>Diastole</a:t>
            </a:r>
            <a:r>
              <a:rPr lang="en-US" sz="2400"/>
              <a:t> (saat relaksasi)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	Diastole: terjadi pada saat dinding ventrikel 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	jantung relaksasi, katub </a:t>
            </a:r>
            <a:r>
              <a:rPr lang="en-US" sz="2400" i="1"/>
              <a:t>tricuspid</a:t>
            </a:r>
            <a:r>
              <a:rPr lang="en-US" sz="2400"/>
              <a:t> (kanan) dan 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	katub </a:t>
            </a:r>
            <a:r>
              <a:rPr lang="en-US" sz="2400" i="1"/>
              <a:t>mitral</a:t>
            </a:r>
            <a:r>
              <a:rPr lang="en-US" sz="2400"/>
              <a:t> (kiri) membuka.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(2)   </a:t>
            </a:r>
            <a:r>
              <a:rPr lang="en-US" sz="2400" i="1"/>
              <a:t>Systole </a:t>
            </a:r>
            <a:r>
              <a:rPr lang="en-US" sz="2400"/>
              <a:t>(saat kontraksi)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	 Systole: terjadi pada saat dinding ventrikel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	 jantung kontraksi, katub tricuspid dan mitral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	 menutup.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239AD-4E66-4AC8-B688-7BF9D1E94559}" type="slidenum">
              <a:rPr lang="en-US"/>
              <a:pPr/>
              <a:t>11</a:t>
            </a:fld>
            <a:endParaRPr lang="en-US"/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pPr algn="l"/>
            <a:r>
              <a:rPr lang="en-US" sz="2000"/>
              <a:t>Fisiologi Jantung &amp; Tekanan Darah (Lanjutan-1)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sz="2400"/>
              <a:t>Gerak relaksasi </a:t>
            </a:r>
            <a:r>
              <a:rPr lang="en-US" sz="2400">
                <a:sym typeface="Wingdings" pitchFamily="2" charset="2"/>
              </a:rPr>
              <a:t> gerak kontraksi  desakan darah.</a:t>
            </a:r>
          </a:p>
          <a:p>
            <a:pPr>
              <a:buFontTx/>
              <a:buNone/>
            </a:pPr>
            <a:r>
              <a:rPr lang="en-US" sz="2400">
                <a:sym typeface="Wingdings" pitchFamily="2" charset="2"/>
              </a:rPr>
              <a:t>	Relaksasi  mengisi (ke dalam jantung)</a:t>
            </a:r>
          </a:p>
          <a:p>
            <a:pPr>
              <a:buFontTx/>
              <a:buNone/>
            </a:pPr>
            <a:r>
              <a:rPr lang="en-US" sz="2400">
                <a:sym typeface="Wingdings" pitchFamily="2" charset="2"/>
              </a:rPr>
              <a:t>	Kontraksi  memompa ke luar jantung</a:t>
            </a:r>
          </a:p>
          <a:p>
            <a:pPr>
              <a:buFontTx/>
              <a:buNone/>
            </a:pPr>
            <a:r>
              <a:rPr lang="en-US" sz="2400">
                <a:sym typeface="Wingdings" pitchFamily="2" charset="2"/>
              </a:rPr>
              <a:t>	Tekanan darah: </a:t>
            </a:r>
            <a:r>
              <a:rPr lang="en-US" sz="2400" b="1" i="1">
                <a:sym typeface="Wingdings" pitchFamily="2" charset="2"/>
              </a:rPr>
              <a:t>SYSTOLE / DIASTOLE</a:t>
            </a:r>
          </a:p>
          <a:p>
            <a:pPr>
              <a:buFontTx/>
              <a:buNone/>
            </a:pPr>
            <a:r>
              <a:rPr lang="en-US" sz="2400">
                <a:sym typeface="Wingdings" pitchFamily="2" charset="2"/>
              </a:rPr>
              <a:t>	Kekuatan pompa tersebut  desakan darah pada pembuluh darah. </a:t>
            </a:r>
            <a:endParaRPr lang="en-US" sz="2400"/>
          </a:p>
          <a:p>
            <a:endParaRPr lang="en-US" sz="2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C7406-F78B-473A-B431-AE8944EA4E2E}" type="slidenum">
              <a:rPr lang="en-US"/>
              <a:pPr/>
              <a:t>12</a:t>
            </a:fld>
            <a:endParaRPr lang="en-US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457200"/>
          </a:xfrm>
        </p:spPr>
        <p:txBody>
          <a:bodyPr/>
          <a:lstStyle/>
          <a:p>
            <a:pPr algn="l"/>
            <a:r>
              <a:rPr lang="en-US" sz="2000"/>
              <a:t>Fisiologi Jantung / Tekanan Darah (Lanjutan-2)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55816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/>
              <a:t>Sirkulasi Sistem dimulai dari: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 b="1"/>
          </a:p>
          <a:p>
            <a:pPr lvl="1">
              <a:buFontTx/>
              <a:buNone/>
            </a:pPr>
            <a:r>
              <a:rPr lang="en-US" sz="2400"/>
              <a:t>Darah + O2 kadar tinggi dari Sirkulasi Paru ke:</a:t>
            </a:r>
          </a:p>
          <a:p>
            <a:pPr lvl="1">
              <a:buFontTx/>
              <a:buNone/>
            </a:pPr>
            <a:r>
              <a:rPr lang="en-US" sz="2400">
                <a:sym typeface="Wingdings" pitchFamily="2" charset="2"/>
              </a:rPr>
              <a:t>	 </a:t>
            </a:r>
            <a:r>
              <a:rPr lang="en-US" sz="2400" i="1"/>
              <a:t>Atrium</a:t>
            </a:r>
            <a:r>
              <a:rPr lang="en-US" sz="2400"/>
              <a:t> (serambi) jantung kiri </a:t>
            </a:r>
          </a:p>
          <a:p>
            <a:pPr lvl="1">
              <a:buFontTx/>
              <a:buNone/>
            </a:pPr>
            <a:r>
              <a:rPr lang="en-US" sz="2400"/>
              <a:t>	</a:t>
            </a:r>
            <a:r>
              <a:rPr lang="en-US" sz="2400">
                <a:sym typeface="Wingdings" pitchFamily="2" charset="2"/>
              </a:rPr>
              <a:t> </a:t>
            </a:r>
            <a:r>
              <a:rPr lang="en-US" sz="2400"/>
              <a:t>dipompa keluar ke </a:t>
            </a:r>
          </a:p>
          <a:p>
            <a:pPr lvl="1">
              <a:buFontTx/>
              <a:buNone/>
            </a:pPr>
            <a:r>
              <a:rPr lang="en-US" sz="2400"/>
              <a:t>	</a:t>
            </a:r>
            <a:r>
              <a:rPr lang="en-US" sz="2400">
                <a:sym typeface="Wingdings" pitchFamily="2" charset="2"/>
              </a:rPr>
              <a:t></a:t>
            </a:r>
            <a:r>
              <a:rPr lang="en-US" sz="2400" i="1"/>
              <a:t>Ventricle</a:t>
            </a:r>
            <a:r>
              <a:rPr lang="en-US" sz="2400"/>
              <a:t> (bilik) jantung kiri masuk ke </a:t>
            </a:r>
          </a:p>
          <a:p>
            <a:pPr lvl="1">
              <a:buFontTx/>
              <a:buNone/>
            </a:pPr>
            <a:r>
              <a:rPr lang="en-US" sz="2400"/>
              <a:t>	</a:t>
            </a:r>
            <a:r>
              <a:rPr lang="en-US" sz="2400">
                <a:sym typeface="Wingdings" pitchFamily="2" charset="2"/>
              </a:rPr>
              <a:t></a:t>
            </a:r>
            <a:r>
              <a:rPr lang="en-US" sz="2400" i="1"/>
              <a:t>Aorta</a:t>
            </a:r>
            <a:r>
              <a:rPr lang="en-US" sz="2400"/>
              <a:t> </a:t>
            </a:r>
            <a:r>
              <a:rPr lang="en-US" sz="2400">
                <a:sym typeface="Wingdings" pitchFamily="2" charset="2"/>
              </a:rPr>
              <a:t></a:t>
            </a:r>
            <a:r>
              <a:rPr lang="en-US" sz="2400"/>
              <a:t>Cabang</a:t>
            </a:r>
            <a:r>
              <a:rPr lang="en-US" sz="2400" i="1"/>
              <a:t> Arteriae</a:t>
            </a:r>
            <a:r>
              <a:rPr lang="en-US" sz="2400"/>
              <a:t> </a:t>
            </a:r>
            <a:r>
              <a:rPr lang="en-US" sz="2400">
                <a:sym typeface="Wingdings" pitchFamily="2" charset="2"/>
              </a:rPr>
              <a:t></a:t>
            </a:r>
            <a:r>
              <a:rPr lang="en-US" sz="2400" i="1"/>
              <a:t>Arteriolae</a:t>
            </a:r>
            <a:r>
              <a:rPr lang="en-US" sz="2400"/>
              <a:t> </a:t>
            </a:r>
          </a:p>
          <a:p>
            <a:pPr lvl="1">
              <a:buFontTx/>
              <a:buNone/>
            </a:pPr>
            <a:r>
              <a:rPr lang="en-US" sz="2400"/>
              <a:t>	</a:t>
            </a:r>
            <a:r>
              <a:rPr lang="en-US" sz="2400">
                <a:sym typeface="Wingdings" pitchFamily="2" charset="2"/>
              </a:rPr>
              <a:t> </a:t>
            </a:r>
            <a:r>
              <a:rPr lang="en-US" sz="2400"/>
              <a:t>jaringan (</a:t>
            </a:r>
            <a:r>
              <a:rPr lang="en-US" sz="2400" i="1"/>
              <a:t>capillary network</a:t>
            </a:r>
            <a:r>
              <a:rPr lang="en-US" sz="2400"/>
              <a:t>).</a:t>
            </a:r>
          </a:p>
          <a:p>
            <a:pPr lvl="1">
              <a:buFontTx/>
              <a:buNone/>
            </a:pPr>
            <a:r>
              <a:rPr lang="en-US" sz="2400"/>
              <a:t>	</a:t>
            </a:r>
          </a:p>
          <a:p>
            <a:pPr lvl="1">
              <a:buFontTx/>
              <a:buNone/>
            </a:pPr>
            <a:r>
              <a:rPr lang="en-US" sz="2400"/>
              <a:t>	Kapiler darah yang berdinding tipis memudahkan O2 &amp; nutrisi mampu merembes dari darah ke jaringan. </a:t>
            </a:r>
          </a:p>
          <a:p>
            <a:pPr lvl="1">
              <a:buFontTx/>
              <a:buNone/>
            </a:pPr>
            <a:r>
              <a:rPr lang="en-US" sz="2400"/>
              <a:t>	</a:t>
            </a:r>
            <a:endParaRPr lang="en-US" sz="2400" b="1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C2424-1A58-4C29-8CBE-D8441C5938E5}" type="slidenum">
              <a:rPr lang="en-US"/>
              <a:pPr/>
              <a:t>13</a:t>
            </a:fld>
            <a:endParaRPr lang="en-US"/>
          </a:p>
        </p:txBody>
      </p:sp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pPr algn="l"/>
            <a:r>
              <a:rPr lang="en-US" sz="2000"/>
              <a:t>Fisiologi Jantung / Tekanan Darah (Lanjutan-3)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334000"/>
          </a:xfrm>
        </p:spPr>
        <p:txBody>
          <a:bodyPr/>
          <a:lstStyle/>
          <a:p>
            <a:pPr lvl="1">
              <a:buFontTx/>
              <a:buNone/>
            </a:pPr>
            <a:r>
              <a:rPr lang="en-US" sz="2400"/>
              <a:t>	Darah + CO2 + Sampah di seluruh kapiler tubuh </a:t>
            </a:r>
          </a:p>
          <a:p>
            <a:pPr lvl="1">
              <a:buFontTx/>
              <a:buNone/>
            </a:pPr>
            <a:r>
              <a:rPr lang="en-US" sz="2400"/>
              <a:t>	(</a:t>
            </a:r>
            <a:r>
              <a:rPr lang="en-US" sz="2400" i="1"/>
              <a:t>Deoxigenation</a:t>
            </a:r>
            <a:r>
              <a:rPr lang="en-US" sz="2400"/>
              <a:t>) </a:t>
            </a:r>
          </a:p>
          <a:p>
            <a:pPr lvl="1">
              <a:buFontTx/>
              <a:buNone/>
            </a:pPr>
            <a:r>
              <a:rPr lang="en-US" sz="2400"/>
              <a:t>	</a:t>
            </a:r>
            <a:r>
              <a:rPr lang="en-US" sz="2400">
                <a:sym typeface="Wingdings" pitchFamily="2" charset="2"/>
              </a:rPr>
              <a:t> </a:t>
            </a:r>
            <a:r>
              <a:rPr lang="en-US" sz="2400"/>
              <a:t>venulae </a:t>
            </a:r>
            <a:r>
              <a:rPr lang="en-US" sz="2400">
                <a:sym typeface="Wingdings" pitchFamily="2" charset="2"/>
              </a:rPr>
              <a:t></a:t>
            </a:r>
            <a:r>
              <a:rPr lang="en-US" sz="2400"/>
              <a:t> vena </a:t>
            </a:r>
            <a:r>
              <a:rPr lang="en-US" sz="2400">
                <a:sym typeface="Wingdings" pitchFamily="2" charset="2"/>
              </a:rPr>
              <a:t></a:t>
            </a:r>
            <a:r>
              <a:rPr lang="en-US" sz="2400"/>
              <a:t> ikut aliran darah balik </a:t>
            </a:r>
          </a:p>
          <a:p>
            <a:pPr lvl="1">
              <a:buFontTx/>
              <a:buNone/>
            </a:pPr>
            <a:r>
              <a:rPr lang="en-US" sz="2400"/>
              <a:t>	</a:t>
            </a:r>
            <a:r>
              <a:rPr lang="en-US" sz="2400">
                <a:sym typeface="Wingdings" pitchFamily="2" charset="2"/>
              </a:rPr>
              <a:t> </a:t>
            </a:r>
            <a:r>
              <a:rPr lang="en-US" sz="2400"/>
              <a:t>venae cavae (ada 2 Vena utama: VC Superior </a:t>
            </a:r>
          </a:p>
          <a:p>
            <a:pPr lvl="1">
              <a:buFontTx/>
              <a:buNone/>
            </a:pPr>
            <a:r>
              <a:rPr lang="en-US" sz="2400"/>
              <a:t>	dan Inferior) </a:t>
            </a:r>
          </a:p>
          <a:p>
            <a:pPr lvl="1">
              <a:buFontTx/>
              <a:buNone/>
            </a:pPr>
            <a:r>
              <a:rPr lang="en-US" sz="2400"/>
              <a:t>	</a:t>
            </a:r>
            <a:r>
              <a:rPr lang="en-US" sz="2400">
                <a:sym typeface="Wingdings" pitchFamily="2" charset="2"/>
              </a:rPr>
              <a:t></a:t>
            </a:r>
            <a:r>
              <a:rPr lang="en-US" sz="2400"/>
              <a:t>darah ikut aliran balik ke atrrium kanan </a:t>
            </a:r>
          </a:p>
          <a:p>
            <a:pPr lvl="1">
              <a:buFontTx/>
              <a:buNone/>
            </a:pPr>
            <a:r>
              <a:rPr lang="en-US" sz="2400"/>
              <a:t>	</a:t>
            </a:r>
            <a:r>
              <a:rPr lang="en-US" sz="2400">
                <a:sym typeface="Wingdings" pitchFamily="2" charset="2"/>
              </a:rPr>
              <a:t></a:t>
            </a:r>
            <a:r>
              <a:rPr lang="en-US" sz="2400"/>
              <a:t> ke ventrikel kanan </a:t>
            </a:r>
          </a:p>
          <a:p>
            <a:pPr lvl="1">
              <a:buFontTx/>
              <a:buNone/>
            </a:pPr>
            <a:r>
              <a:rPr lang="en-US" sz="2400"/>
              <a:t>	</a:t>
            </a:r>
            <a:r>
              <a:rPr lang="en-US" sz="2400">
                <a:sym typeface="Wingdings" pitchFamily="2" charset="2"/>
              </a:rPr>
              <a:t></a:t>
            </a:r>
            <a:r>
              <a:rPr lang="en-US" sz="2400"/>
              <a:t> masuk ke sirkulasi pulmoner: </a:t>
            </a:r>
          </a:p>
          <a:p>
            <a:pPr lvl="1">
              <a:buFontTx/>
              <a:buNone/>
            </a:pPr>
            <a:r>
              <a:rPr lang="en-US" sz="2400"/>
              <a:t>		  CO2 dilepas dan O2 diikat oleh Hb darah masuk </a:t>
            </a:r>
          </a:p>
          <a:p>
            <a:pPr lvl="1">
              <a:buFontTx/>
              <a:buNone/>
            </a:pPr>
            <a:r>
              <a:rPr lang="en-US" sz="2400"/>
              <a:t>	    VV pulmonary </a:t>
            </a:r>
            <a:r>
              <a:rPr lang="en-US" sz="2400">
                <a:sym typeface="Wingdings" pitchFamily="2" charset="2"/>
              </a:rPr>
              <a:t></a:t>
            </a:r>
            <a:r>
              <a:rPr lang="en-US" sz="2400"/>
              <a:t> ke </a:t>
            </a:r>
            <a:r>
              <a:rPr lang="en-US" sz="2400" i="1"/>
              <a:t>Atrium kiri</a:t>
            </a:r>
            <a:r>
              <a:rPr lang="en-US" sz="2400"/>
              <a:t> </a:t>
            </a:r>
          </a:p>
          <a:p>
            <a:pPr lvl="1">
              <a:buFontTx/>
              <a:buNone/>
            </a:pPr>
            <a:r>
              <a:rPr lang="en-US" sz="2400"/>
              <a:t>	</a:t>
            </a:r>
            <a:r>
              <a:rPr lang="en-US" sz="2400">
                <a:sym typeface="Wingdings" pitchFamily="2" charset="2"/>
              </a:rPr>
              <a:t> </a:t>
            </a:r>
            <a:r>
              <a:rPr lang="en-US" sz="2400"/>
              <a:t>kembali ke </a:t>
            </a:r>
            <a:r>
              <a:rPr lang="en-US" sz="2400" b="1"/>
              <a:t>Sirkulasi Sistemik.	</a:t>
            </a:r>
          </a:p>
          <a:p>
            <a:endParaRPr lang="en-US" sz="24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2A047-2222-4DFD-8DCC-06D6E045F905}" type="slidenum">
              <a:rPr lang="en-US"/>
              <a:pPr/>
              <a:t>14</a:t>
            </a:fld>
            <a:endParaRPr lang="en-US"/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r>
              <a:rPr lang="en-US" sz="2800" b="1"/>
              <a:t>Sirkulasi Sistemik </a:t>
            </a:r>
            <a:endParaRPr lang="en-US" sz="2800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54102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000"/>
              <a:t>(Lihat susunan organ sistem digesti)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000"/>
          </a:p>
          <a:p>
            <a:pPr>
              <a:lnSpc>
                <a:spcPct val="80000"/>
              </a:lnSpc>
            </a:pPr>
            <a:r>
              <a:rPr lang="en-US" sz="2400"/>
              <a:t>Di dalam sirkulasi sistemik ada by-pass ke sel hati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 	melalui aliran sirkulai portal </a:t>
            </a:r>
            <a:r>
              <a:rPr lang="en-US" sz="2400" i="1"/>
              <a:t>(Portal Circulation),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i="1"/>
              <a:t>	</a:t>
            </a:r>
            <a:r>
              <a:rPr lang="en-US" sz="2400"/>
              <a:t>kapiler kaya akan nutrients hasil serapan dari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lambung dan usus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</a:t>
            </a:r>
            <a:r>
              <a:rPr lang="en-US" sz="2400">
                <a:sym typeface="Wingdings" pitchFamily="2" charset="2"/>
              </a:rPr>
              <a:t> venulae venea  vena portal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>
                <a:sym typeface="Wingdings" pitchFamily="2" charset="2"/>
              </a:rPr>
              <a:t>	 vena/venulae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>
                <a:sym typeface="Wingdings" pitchFamily="2" charset="2"/>
              </a:rPr>
              <a:t>	 kapiler hati  sel hati,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>
                <a:sym typeface="Wingdings" pitchFamily="2" charset="2"/>
              </a:rPr>
              <a:t>		di sini terjadi proses + storage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>
                <a:sym typeface="Wingdings" pitchFamily="2" charset="2"/>
              </a:rPr>
              <a:t>	 ke sirkulasi umum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>
                <a:sym typeface="Wingdings" pitchFamily="2" charset="2"/>
              </a:rPr>
              <a:t>	 vena cava inferior.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A6425-0568-4CFD-A017-D7C5EFE1FB32}" type="slidenum">
              <a:rPr lang="en-US"/>
              <a:pPr/>
              <a:t>15</a:t>
            </a:fld>
            <a:endParaRPr lang="en-US"/>
          </a:p>
        </p:txBody>
      </p:sp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000"/>
              <a:t>Sirkulasi Sistemik (Lanjutan)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>
                <a:sym typeface="Wingdings" pitchFamily="2" charset="2"/>
              </a:rPr>
              <a:t>Perjalanan dari </a:t>
            </a:r>
            <a:r>
              <a:rPr lang="en-US" sz="2400" u="sng">
                <a:sym typeface="Wingdings" pitchFamily="2" charset="2"/>
              </a:rPr>
              <a:t>jantung ke jaringan tubuh</a:t>
            </a:r>
            <a:r>
              <a:rPr lang="en-US" sz="2400">
                <a:sym typeface="Wingdings" pitchFamily="2" charset="2"/>
              </a:rPr>
              <a:t> dengan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>
                <a:sym typeface="Wingdings" pitchFamily="2" charset="2"/>
              </a:rPr>
              <a:t>	bantuan </a:t>
            </a:r>
            <a:r>
              <a:rPr lang="en-US" sz="2400" u="sng">
                <a:sym typeface="Wingdings" pitchFamily="2" charset="2"/>
              </a:rPr>
              <a:t>kekuatan pompa tekanan tinggi (arteriae)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Perjalanan kembali </a:t>
            </a:r>
            <a:r>
              <a:rPr lang="en-US" sz="2400" u="sng"/>
              <a:t>dari jaringan tubuh ke jantung</a:t>
            </a:r>
            <a:r>
              <a:rPr lang="en-US" sz="2400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melalui </a:t>
            </a:r>
            <a:r>
              <a:rPr lang="en-US" sz="2400" u="sng"/>
              <a:t>vena (klep)dengan tekanan rendah</a:t>
            </a:r>
            <a:r>
              <a:rPr lang="en-US" sz="2400"/>
              <a:t> tanpa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kekuatan pompa.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Aliran balik </a:t>
            </a:r>
            <a:r>
              <a:rPr lang="en-US" sz="2400" u="sng"/>
              <a:t>diatur oleh gerak otot tungkai atas dan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</a:t>
            </a:r>
            <a:r>
              <a:rPr lang="en-US" sz="2400" u="sng"/>
              <a:t>bawah</a:t>
            </a:r>
            <a:r>
              <a:rPr lang="en-US" sz="2400"/>
              <a:t> yang menekan dinding vena/katub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>
                <a:sym typeface="Wingdings" pitchFamily="2" charset="2"/>
              </a:rPr>
              <a:t>	 kembali ke jantung.</a:t>
            </a:r>
            <a:endParaRPr lang="en-US" sz="2400"/>
          </a:p>
          <a:p>
            <a:pPr>
              <a:lnSpc>
                <a:spcPct val="90000"/>
              </a:lnSpc>
            </a:pPr>
            <a:endParaRPr lang="en-US" sz="24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CCF9A-33BC-4B4E-B0E6-CAABE44EF2F1}" type="slidenum">
              <a:rPr lang="en-US"/>
              <a:pPr/>
              <a:t>16</a:t>
            </a:fld>
            <a:endParaRPr lang="en-US"/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r>
              <a:rPr lang="en-US" sz="2800" b="1"/>
              <a:t>GANGGUAN JANTUNG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5181600"/>
          </a:xfrm>
        </p:spPr>
        <p:txBody>
          <a:bodyPr/>
          <a:lstStyle/>
          <a:p>
            <a:r>
              <a:rPr lang="en-US" sz="2400" b="1"/>
              <a:t>Menduduki angka kematian tertinggi di daerah negara maju </a:t>
            </a:r>
            <a:r>
              <a:rPr lang="en-US" sz="2400" b="1">
                <a:sym typeface="Wingdings" pitchFamily="2" charset="2"/>
              </a:rPr>
              <a:t> menurunkan kualitas hidup.</a:t>
            </a:r>
          </a:p>
          <a:p>
            <a:endParaRPr lang="en-US" sz="2400" b="1">
              <a:sym typeface="Wingdings" pitchFamily="2" charset="2"/>
            </a:endParaRPr>
          </a:p>
          <a:p>
            <a:r>
              <a:rPr lang="en-US" sz="2400" b="1">
                <a:sym typeface="Wingdings" pitchFamily="2" charset="2"/>
              </a:rPr>
              <a:t>GANGGUAN:</a:t>
            </a:r>
          </a:p>
          <a:p>
            <a:pPr>
              <a:buFontTx/>
              <a:buNone/>
            </a:pPr>
            <a:r>
              <a:rPr lang="en-US" sz="2400" b="1"/>
              <a:t>	Genetik:   </a:t>
            </a:r>
            <a:r>
              <a:rPr lang="en-US" sz="2400"/>
              <a:t>yang paling mengganggu adalah </a:t>
            </a:r>
          </a:p>
          <a:p>
            <a:pPr>
              <a:buFontTx/>
              <a:buNone/>
            </a:pPr>
            <a:r>
              <a:rPr lang="en-US" sz="2400"/>
              <a:t>	  		hiperlipidemia yang rentan menimbulkan </a:t>
            </a:r>
          </a:p>
          <a:p>
            <a:pPr>
              <a:buFontTx/>
              <a:buNone/>
            </a:pPr>
            <a:r>
              <a:rPr lang="en-US" sz="2400"/>
              <a:t>			arteriosklerosis </a:t>
            </a:r>
            <a:r>
              <a:rPr lang="en-US" sz="2400">
                <a:sym typeface="Wingdings" pitchFamily="2" charset="2"/>
              </a:rPr>
              <a:t> gangguan jantung </a:t>
            </a:r>
          </a:p>
          <a:p>
            <a:pPr>
              <a:buFontTx/>
              <a:buNone/>
            </a:pPr>
            <a:r>
              <a:rPr lang="en-US" sz="2400">
                <a:sym typeface="Wingdings" pitchFamily="2" charset="2"/>
              </a:rPr>
              <a:t>			koroner  infark otot jantung </a:t>
            </a:r>
            <a:r>
              <a:rPr lang="en-US" sz="2400" b="1" i="1">
                <a:sym typeface="Wingdings" pitchFamily="2" charset="2"/>
              </a:rPr>
              <a:t>(Myocard </a:t>
            </a:r>
          </a:p>
          <a:p>
            <a:pPr>
              <a:buFontTx/>
              <a:buNone/>
            </a:pPr>
            <a:r>
              <a:rPr lang="en-US" sz="2400" b="1" i="1">
                <a:sym typeface="Wingdings" pitchFamily="2" charset="2"/>
              </a:rPr>
              <a:t>			infarct).</a:t>
            </a:r>
          </a:p>
          <a:p>
            <a:pPr>
              <a:buFontTx/>
              <a:buNone/>
            </a:pPr>
            <a:r>
              <a:rPr lang="en-US" sz="2400" b="1" i="1">
                <a:sym typeface="Wingdings" pitchFamily="2" charset="2"/>
              </a:rPr>
              <a:t>	</a:t>
            </a:r>
            <a:r>
              <a:rPr lang="en-US" sz="2400" b="1">
                <a:sym typeface="Wingdings" pitchFamily="2" charset="2"/>
              </a:rPr>
              <a:t>Kongenital: </a:t>
            </a:r>
            <a:r>
              <a:rPr lang="en-US" sz="2400">
                <a:sym typeface="Wingdings" pitchFamily="2" charset="2"/>
              </a:rPr>
              <a:t>abnormalitas struktur, defek septal </a:t>
            </a:r>
          </a:p>
          <a:p>
            <a:pPr>
              <a:buFontTx/>
              <a:buNone/>
            </a:pPr>
            <a:r>
              <a:rPr lang="en-US" sz="2400">
                <a:sym typeface="Wingdings" pitchFamily="2" charset="2"/>
              </a:rPr>
              <a:t>			jantung, katup abnormal. Sebagian bisa 			dioperasi.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A3D95-A922-4F15-872D-A9B49F6A1BA1}" type="slidenum">
              <a:rPr lang="en-US"/>
              <a:pPr/>
              <a:t>17</a:t>
            </a:fld>
            <a:endParaRPr lang="en-US"/>
          </a:p>
        </p:txBody>
      </p:sp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pPr algn="l"/>
            <a:r>
              <a:rPr lang="en-US" sz="2000"/>
              <a:t>Gangguan Jantung (Lanjutan-1)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257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>
                <a:sym typeface="Wingdings" pitchFamily="2" charset="2"/>
              </a:rPr>
              <a:t>	</a:t>
            </a:r>
            <a:r>
              <a:rPr lang="en-US" sz="2400" b="1">
                <a:sym typeface="Wingdings" pitchFamily="2" charset="2"/>
              </a:rPr>
              <a:t>Infeksi:</a:t>
            </a:r>
            <a:r>
              <a:rPr lang="en-US" sz="2400">
                <a:sym typeface="Wingdings" pitchFamily="2" charset="2"/>
              </a:rPr>
              <a:t> Endokarditis (&gt; pada </a:t>
            </a:r>
            <a:r>
              <a:rPr lang="en-US" sz="2400" b="1" i="1">
                <a:sym typeface="Wingdings" pitchFamily="2" charset="2"/>
              </a:rPr>
              <a:t>rheumatic fever, </a:t>
            </a:r>
            <a:endParaRPr lang="en-US" sz="2400">
              <a:sym typeface="Wingdings" pitchFamily="2" charset="2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>
                <a:sym typeface="Wingdings" pitchFamily="2" charset="2"/>
              </a:rPr>
              <a:t>		      defek kongenital  kerusakan klep jantung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>
                <a:sym typeface="Wingdings" pitchFamily="2" charset="2"/>
              </a:rPr>
              <a:t>		       	mitral atau aortik insufisiensi.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>
                <a:sym typeface="Wingdings" pitchFamily="2" charset="2"/>
              </a:rPr>
              <a:t>	Juga </a:t>
            </a:r>
            <a:r>
              <a:rPr lang="en-US" sz="2400" b="1">
                <a:sym typeface="Wingdings" pitchFamily="2" charset="2"/>
              </a:rPr>
              <a:t>kardiopathy bisa akibat viral.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>
                <a:sym typeface="Wingdings" pitchFamily="2" charset="2"/>
              </a:rPr>
              <a:t>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>
                <a:sym typeface="Wingdings" pitchFamily="2" charset="2"/>
              </a:rPr>
              <a:t>	Tumor: </a:t>
            </a:r>
            <a:r>
              <a:rPr lang="en-US" sz="2400">
                <a:sym typeface="Wingdings" pitchFamily="2" charset="2"/>
              </a:rPr>
              <a:t>jarang terjadi. Ada myxoma benign. Kadang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>
                <a:sym typeface="Wingdings" pitchFamily="2" charset="2"/>
              </a:rPr>
              <a:t>		      sarcoma.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>
                <a:sym typeface="Wingdings" pitchFamily="2" charset="2"/>
              </a:rPr>
              <a:t>		      Tumor sekunder bisa dari: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>
                <a:sym typeface="Wingdings" pitchFamily="2" charset="2"/>
              </a:rPr>
              <a:t>			-	payu dara,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>
                <a:sym typeface="Wingdings" pitchFamily="2" charset="2"/>
              </a:rPr>
              <a:t>			-	paru.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>
                <a:sym typeface="Wingdings" pitchFamily="2" charset="2"/>
              </a:rPr>
              <a:t>		      Sering di otot jantung atau endocardium 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>
                <a:sym typeface="Wingdings" pitchFamily="2" charset="2"/>
              </a:rPr>
              <a:t>		      kongesti jantung.</a:t>
            </a:r>
            <a:endParaRPr lang="en-US" sz="2400" b="1" i="1"/>
          </a:p>
          <a:p>
            <a:pPr>
              <a:lnSpc>
                <a:spcPct val="90000"/>
              </a:lnSpc>
            </a:pPr>
            <a:endParaRPr lang="en-US" sz="24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114FF-83E1-45CC-87DE-FD6D6F175BE3}" type="slidenum">
              <a:rPr lang="en-US"/>
              <a:pPr/>
              <a:t>18</a:t>
            </a:fld>
            <a:endParaRPr lang="en-US"/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381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2000"/>
              <a:t>Gangguan Jantung (Lanjutan -2)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5626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400" b="1" i="1"/>
              <a:t>Cardiomyopathy: </a:t>
            </a:r>
            <a:r>
              <a:rPr lang="en-US" sz="2400"/>
              <a:t>kelemahan otot jantung bisa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		 herediter bisa aquired akibat kurang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		 vitamin/alkoholism/infeksi viral. 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 b="1" i="1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i="1"/>
              <a:t>Myocarditis: </a:t>
            </a:r>
            <a:r>
              <a:rPr lang="en-US" sz="2400"/>
              <a:t>bisa akibat viral/racun kumannya/(walau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		jarang) akibat obat/radiasi terapi.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 b="1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/>
              <a:t>Cedera: </a:t>
            </a:r>
            <a:r>
              <a:rPr lang="en-US" sz="2400"/>
              <a:t>trauma tumpul (kecelakaan kendaraan </a:t>
            </a:r>
            <a:r>
              <a:rPr lang="en-US" sz="2400">
                <a:sym typeface="Wingdings" pitchFamily="2" charset="2"/>
              </a:rPr>
              <a:t>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>
                <a:sym typeface="Wingdings" pitchFamily="2" charset="2"/>
              </a:rPr>
              <a:t>		    tertekan di antara kemudi mobil dan tulang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>
                <a:sym typeface="Wingdings" pitchFamily="2" charset="2"/>
              </a:rPr>
              <a:t>		    punggung)  2/3 terjadi  ruptur jantung 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>
                <a:sym typeface="Wingdings" pitchFamily="2" charset="2"/>
              </a:rPr>
              <a:t>		     maka pakailah </a:t>
            </a:r>
            <a:r>
              <a:rPr lang="en-US" sz="2400" b="1" i="1">
                <a:sym typeface="Wingdings" pitchFamily="2" charset="2"/>
              </a:rPr>
              <a:t>seat-belt.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>
                <a:sym typeface="Wingdings" pitchFamily="2" charset="2"/>
              </a:rPr>
              <a:t>Luka tusuk </a:t>
            </a:r>
            <a:r>
              <a:rPr lang="en-US" sz="2400">
                <a:sym typeface="Wingdings" pitchFamily="2" charset="2"/>
              </a:rPr>
              <a:t>sering fatal.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>
                <a:sym typeface="Wingdings" pitchFamily="2" charset="2"/>
              </a:rPr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>
                <a:sym typeface="Wingdings" pitchFamily="2" charset="2"/>
              </a:rPr>
              <a:t>Luka tembak</a:t>
            </a:r>
            <a:r>
              <a:rPr lang="en-US" sz="2400">
                <a:sym typeface="Wingdings" pitchFamily="2" charset="2"/>
              </a:rPr>
              <a:t> hanya 10% yang sampai rumah sakit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>
                <a:sym typeface="Wingdings" pitchFamily="2" charset="2"/>
              </a:rPr>
              <a:t>		     masih hidup.   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AD363-BF0C-44F7-9BF7-290742B19DDC}" type="slidenum">
              <a:rPr lang="en-US"/>
              <a:pPr/>
              <a:t>19</a:t>
            </a:fld>
            <a:endParaRPr lang="en-US"/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/>
          <a:lstStyle/>
          <a:p>
            <a:pPr algn="l"/>
            <a:r>
              <a:rPr lang="en-US" sz="2000"/>
              <a:t>Gangguan Jantung (Lanjutan -3)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4864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400" b="1">
                <a:sym typeface="Wingdings" pitchFamily="2" charset="2"/>
              </a:rPr>
              <a:t>Gangguan Nutrisi: </a:t>
            </a:r>
            <a:r>
              <a:rPr lang="en-US" sz="2400">
                <a:sym typeface="Wingdings" pitchFamily="2" charset="2"/>
              </a:rPr>
              <a:t>otot jadi tipis dan lemah akibat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>
                <a:sym typeface="Wingdings" pitchFamily="2" charset="2"/>
              </a:rPr>
              <a:t>			kekurangan protein-kalori.</a:t>
            </a:r>
            <a:r>
              <a:rPr lang="en-US" sz="2400" b="1">
                <a:sym typeface="Wingdings" pitchFamily="2" charset="2"/>
              </a:rPr>
              <a:t> 	Defisiensi vit. B1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>
                <a:sym typeface="Wingdings" pitchFamily="2" charset="2"/>
              </a:rPr>
              <a:t>			banyak pada alkoholic beri-beri.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>
              <a:sym typeface="Wingdings" pitchFamily="2" charset="2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>
                <a:sym typeface="Wingdings" pitchFamily="2" charset="2"/>
              </a:rPr>
              <a:t>Obesitas </a:t>
            </a:r>
            <a:r>
              <a:rPr lang="en-US" sz="2400">
                <a:sym typeface="Wingdings" pitchFamily="2" charset="2"/>
              </a:rPr>
              <a:t>juga mengganggu (mungkin ada hubungan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>
                <a:sym typeface="Wingdings" pitchFamily="2" charset="2"/>
              </a:rPr>
              <a:t>			dengan hipertensi, DM dan kolesterol)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 b="1">
              <a:sym typeface="Wingdings" pitchFamily="2" charset="2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>
                <a:sym typeface="Wingdings" pitchFamily="2" charset="2"/>
              </a:rPr>
              <a:t>Gangguan aliran darah:  </a:t>
            </a:r>
            <a:r>
              <a:rPr lang="en-US" sz="2400">
                <a:sym typeface="Wingdings" pitchFamily="2" charset="2"/>
              </a:rPr>
              <a:t>serangan</a:t>
            </a:r>
            <a:r>
              <a:rPr lang="en-US" sz="2400" b="1">
                <a:sym typeface="Wingdings" pitchFamily="2" charset="2"/>
              </a:rPr>
              <a:t> </a:t>
            </a:r>
            <a:r>
              <a:rPr lang="en-US" sz="2400">
                <a:sym typeface="Wingdings" pitchFamily="2" charset="2"/>
              </a:rPr>
              <a:t>arteris koronaria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>
                <a:sym typeface="Wingdings" pitchFamily="2" charset="2"/>
              </a:rPr>
              <a:t>			akibat </a:t>
            </a:r>
            <a:r>
              <a:rPr lang="en-US" sz="2400" b="1" i="1">
                <a:sym typeface="Wingdings" pitchFamily="2" charset="2"/>
              </a:rPr>
              <a:t>atherosceloris</a:t>
            </a:r>
            <a:r>
              <a:rPr lang="en-US" sz="2400">
                <a:sym typeface="Wingdings" pitchFamily="2" charset="2"/>
              </a:rPr>
              <a:t> </a:t>
            </a:r>
            <a:r>
              <a:rPr lang="en-US" sz="2400" i="1">
                <a:sym typeface="Wingdings" pitchFamily="2" charset="2"/>
              </a:rPr>
              <a:t> </a:t>
            </a:r>
            <a:r>
              <a:rPr lang="en-US" sz="2400" b="1" i="1">
                <a:sym typeface="Wingdings" pitchFamily="2" charset="2"/>
              </a:rPr>
              <a:t>angina pectoris</a:t>
            </a:r>
            <a:r>
              <a:rPr lang="en-US" sz="2400" b="1">
                <a:sym typeface="Wingdings" pitchFamily="2" charset="2"/>
              </a:rPr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>
                <a:sym typeface="Wingdings" pitchFamily="2" charset="2"/>
              </a:rPr>
              <a:t>			 infrak miokard.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 b="1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/>
              <a:t>Keracunan: </a:t>
            </a:r>
            <a:r>
              <a:rPr lang="en-US" sz="2400"/>
              <a:t>yang paling beracun adalah alkohol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>
                <a:sym typeface="Wingdings" pitchFamily="2" charset="2"/>
              </a:rPr>
              <a:t>			 </a:t>
            </a:r>
            <a:r>
              <a:rPr lang="en-US" sz="2400" b="1" i="1">
                <a:sym typeface="Wingdings" pitchFamily="2" charset="2"/>
              </a:rPr>
              <a:t>cardio-myopathy </a:t>
            </a:r>
            <a:r>
              <a:rPr lang="en-US" sz="2400">
                <a:sym typeface="Wingdings" pitchFamily="2" charset="2"/>
              </a:rPr>
              <a:t>(otot jantung membesar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>
                <a:sym typeface="Wingdings" pitchFamily="2" charset="2"/>
              </a:rPr>
              <a:t>	 		 gagal jantung).</a:t>
            </a:r>
            <a:endParaRPr lang="en-US"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F97AA-D3F7-4D99-B729-89B6E3E3EAFE}" type="slidenum">
              <a:rPr lang="en-US"/>
              <a:pPr/>
              <a:t>2</a:t>
            </a:fld>
            <a:endParaRPr lang="en-US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/>
              <a:t>DESKRIPSI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400"/>
              <a:t>		Pembahasan materi meliput berbagai bentuk </a:t>
            </a:r>
          </a:p>
          <a:p>
            <a:pPr>
              <a:buFontTx/>
              <a:buNone/>
            </a:pPr>
            <a:r>
              <a:rPr lang="en-US" sz="2400"/>
              <a:t>		gangguansistem kardiovaskuler, gejala dan </a:t>
            </a:r>
          </a:p>
          <a:p>
            <a:pPr>
              <a:buFontTx/>
              <a:buNone/>
            </a:pPr>
            <a:r>
              <a:rPr lang="en-US" sz="2400"/>
              <a:t>		cara pemeriksaannya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DF926-106E-4270-8128-EB9F3DCA2983}" type="slidenum">
              <a:rPr lang="en-US"/>
              <a:pPr/>
              <a:t>20</a:t>
            </a:fld>
            <a:endParaRPr lang="en-US"/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pPr algn="l"/>
            <a:r>
              <a:rPr lang="en-US" sz="2000"/>
              <a:t>Gangguan Jantung (Lanjutan-4)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4102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b="1">
                <a:sym typeface="Wingdings" pitchFamily="2" charset="2"/>
              </a:rPr>
              <a:t>Obat-obat: </a:t>
            </a:r>
            <a:r>
              <a:rPr lang="en-US" sz="2400">
                <a:sym typeface="Wingdings" pitchFamily="2" charset="2"/>
              </a:rPr>
              <a:t>obat-2 tertentu termasuk obat antikanker (doxorubicin) anti depresant tricyclic, bisa mengganggu irama detak jantung dan merusak otot secara permanent, obat jantung sendiri ada yang bisa menimbulkan gangguan.</a:t>
            </a:r>
          </a:p>
          <a:p>
            <a:pPr>
              <a:buFontTx/>
              <a:buNone/>
            </a:pPr>
            <a:endParaRPr lang="en-US" sz="2400">
              <a:sym typeface="Wingdings" pitchFamily="2" charset="2"/>
            </a:endParaRPr>
          </a:p>
          <a:p>
            <a:pPr>
              <a:buFontTx/>
              <a:buNone/>
            </a:pPr>
            <a:r>
              <a:rPr lang="en-US" sz="2400" b="1">
                <a:sym typeface="Wingdings" pitchFamily="2" charset="2"/>
              </a:rPr>
              <a:t>Gangguan lain-2:   </a:t>
            </a:r>
          </a:p>
          <a:p>
            <a:pPr>
              <a:buFontTx/>
              <a:buNone/>
            </a:pPr>
            <a:r>
              <a:rPr lang="en-US" sz="2400" b="1">
                <a:sym typeface="Wingdings" pitchFamily="2" charset="2"/>
              </a:rPr>
              <a:t>	-  </a:t>
            </a:r>
            <a:r>
              <a:rPr lang="en-US" sz="2400">
                <a:sym typeface="Wingdings" pitchFamily="2" charset="2"/>
              </a:rPr>
              <a:t>Penyakit koroner  </a:t>
            </a:r>
            <a:r>
              <a:rPr lang="en-US" sz="2400" b="1" i="1">
                <a:sym typeface="Wingdings" pitchFamily="2" charset="2"/>
              </a:rPr>
              <a:t>cardiomyopathy.</a:t>
            </a:r>
          </a:p>
          <a:p>
            <a:pPr>
              <a:buFontTx/>
              <a:buNone/>
            </a:pPr>
            <a:r>
              <a:rPr lang="en-US" sz="2400" b="1" i="1">
                <a:sym typeface="Wingdings" pitchFamily="2" charset="2"/>
              </a:rPr>
              <a:t>	</a:t>
            </a:r>
            <a:r>
              <a:rPr lang="en-US" sz="2400">
                <a:sym typeface="Wingdings" pitchFamily="2" charset="2"/>
              </a:rPr>
              <a:t>-  Defek kongenital, aritmia jantung, </a:t>
            </a:r>
            <a:r>
              <a:rPr lang="en-US" sz="2400" b="1" i="1">
                <a:sym typeface="Wingdings" pitchFamily="2" charset="2"/>
              </a:rPr>
              <a:t>heart block, </a:t>
            </a:r>
            <a:r>
              <a:rPr lang="en-US" sz="2400">
                <a:sym typeface="Wingdings" pitchFamily="2" charset="2"/>
              </a:rPr>
              <a:t>gagal jantung, </a:t>
            </a:r>
            <a:r>
              <a:rPr lang="en-US" sz="2400" b="1" i="1">
                <a:sym typeface="Wingdings" pitchFamily="2" charset="2"/>
              </a:rPr>
              <a:t>cor-pulmonale (emphysema) </a:t>
            </a:r>
            <a:r>
              <a:rPr lang="en-US" sz="2400">
                <a:sym typeface="Wingdings" pitchFamily="2" charset="2"/>
              </a:rPr>
              <a:t>yang meningkatkan gangguan aliran darah.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BB9F6-3817-4E21-B42B-2744038859C9}" type="slidenum">
              <a:rPr lang="en-US"/>
              <a:pPr/>
              <a:t>3</a:t>
            </a:fld>
            <a:endParaRPr lang="en-US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/>
              <a:t>TUJUAN  INSTRUKSIONAL  UMUM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400"/>
              <a:t>		Mampu memahami tanda dan gejala gangguan </a:t>
            </a:r>
          </a:p>
          <a:p>
            <a:pPr>
              <a:buFontTx/>
              <a:buNone/>
            </a:pPr>
            <a:r>
              <a:rPr lang="en-US" sz="2400"/>
              <a:t>		sistem kardiovaskuler, hipertensi, </a:t>
            </a:r>
            <a:r>
              <a:rPr lang="en-US" sz="2400" i="1"/>
              <a:t>cardiac asthma</a:t>
            </a:r>
            <a:r>
              <a:rPr lang="en-US" sz="2400"/>
              <a:t> 	berikut cara pemeriksaannya.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97AAA-6D68-42B5-92BD-2E7FDF77F68C}" type="slidenum">
              <a:rPr lang="en-US"/>
              <a:pPr/>
              <a:t>4</a:t>
            </a:fld>
            <a:endParaRPr lang="en-US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914400"/>
          </a:xfrm>
        </p:spPr>
        <p:txBody>
          <a:bodyPr/>
          <a:lstStyle/>
          <a:p>
            <a:r>
              <a:rPr lang="en-US" sz="2400" b="1"/>
              <a:t>TUJUAN  INSTRUKSIONAL  KHUSUS</a:t>
            </a:r>
            <a:br>
              <a:rPr lang="en-US" sz="2400" b="1"/>
            </a:br>
            <a:r>
              <a:rPr lang="en-US" sz="2400" b="1"/>
              <a:t>&amp;   POKOK  BAHASAN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/>
              <a:t>		Menjelaskan:</a:t>
            </a:r>
          </a:p>
          <a:p>
            <a:pPr>
              <a:buFontTx/>
              <a:buNone/>
            </a:pPr>
            <a:r>
              <a:rPr lang="en-US" sz="2400"/>
              <a:t>		-	Sistem kardiovaskuler</a:t>
            </a:r>
          </a:p>
          <a:p>
            <a:pPr>
              <a:buFontTx/>
              <a:buNone/>
            </a:pPr>
            <a:r>
              <a:rPr lang="en-US" sz="2400"/>
              <a:t>		-	Fungsi jantung dan tekanan darah</a:t>
            </a:r>
          </a:p>
          <a:p>
            <a:pPr>
              <a:buFontTx/>
              <a:buNone/>
            </a:pPr>
            <a:r>
              <a:rPr lang="en-US" sz="2400"/>
              <a:t>		-	Gangguan jantung dan tanda-tandanya</a:t>
            </a:r>
          </a:p>
          <a:p>
            <a:pPr>
              <a:buFontTx/>
              <a:buNone/>
            </a:pPr>
            <a:r>
              <a:rPr lang="en-US" sz="2400"/>
              <a:t>		-	Cara pemeriksaan gangguan jantung</a:t>
            </a:r>
          </a:p>
          <a:p>
            <a:pPr>
              <a:buFontTx/>
              <a:buNone/>
            </a:pPr>
            <a:r>
              <a:rPr lang="en-US" sz="2400"/>
              <a:t>		-	Gangguan koroner, angina pectoris dan infark 		otot jantung</a:t>
            </a:r>
          </a:p>
          <a:p>
            <a:pPr>
              <a:buFontTx/>
              <a:buNone/>
            </a:pPr>
            <a:r>
              <a:rPr lang="en-US" sz="2400"/>
              <a:t>		-	Hipertensi</a:t>
            </a:r>
          </a:p>
          <a:p>
            <a:pPr>
              <a:buFontTx/>
              <a:buNone/>
            </a:pPr>
            <a:r>
              <a:rPr lang="en-US" sz="2400"/>
              <a:t>		-	Asma kardiale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824EA-0826-48F0-B707-C4695F5E4725}" type="slidenum">
              <a:rPr lang="en-US"/>
              <a:pPr/>
              <a:t>5</a:t>
            </a:fld>
            <a:endParaRPr lang="en-US"/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en-US" sz="2800" b="1"/>
              <a:t>	</a:t>
            </a:r>
            <a:br>
              <a:rPr lang="en-US" sz="2800" b="1"/>
            </a:br>
            <a:r>
              <a:rPr lang="en-US" sz="2800" b="1"/>
              <a:t>GANGGUAN SISTEM KARDIOVASKULER</a:t>
            </a:r>
            <a:br>
              <a:rPr lang="en-US" sz="2800" b="1"/>
            </a:br>
            <a:r>
              <a:rPr lang="en-US" sz="2800" b="1"/>
              <a:t> 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5410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b="1"/>
              <a:t>SISTEM KARDIO-VASKULER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 b="1"/>
          </a:p>
          <a:p>
            <a:pPr>
              <a:lnSpc>
                <a:spcPct val="90000"/>
              </a:lnSpc>
            </a:pPr>
            <a:r>
              <a:rPr lang="en-US" sz="2400"/>
              <a:t>Setiap sel organ tubuh menerima </a:t>
            </a:r>
            <a:r>
              <a:rPr lang="en-US" sz="2400" u="sng"/>
              <a:t>energi dari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</a:t>
            </a:r>
            <a:r>
              <a:rPr lang="en-US" sz="2400" u="sng"/>
              <a:t>substansi makanan</a:t>
            </a:r>
            <a:r>
              <a:rPr lang="en-US" sz="2400"/>
              <a:t> yang akan mencapai sel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setelah makanan tercerna masuk tubuh.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Makanan menyimpan/mengandung </a:t>
            </a:r>
            <a:r>
              <a:rPr lang="en-US" sz="2400" u="sng"/>
              <a:t>energi statis</a:t>
            </a:r>
            <a:r>
              <a:rPr lang="en-US" sz="2400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yang dapat diubah menjadi </a:t>
            </a:r>
            <a:r>
              <a:rPr lang="en-US" sz="2400" u="sng"/>
              <a:t>energi aktif</a:t>
            </a:r>
            <a:r>
              <a:rPr lang="en-US" sz="2400"/>
              <a:t> untuk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keperluan </a:t>
            </a:r>
            <a:r>
              <a:rPr lang="en-US" sz="2400" u="sng"/>
              <a:t>gerak &amp; kerja</a:t>
            </a:r>
            <a:r>
              <a:rPr lang="en-US" sz="2400"/>
              <a:t>.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813FC-F855-414D-94E8-0BB13F095B7A}" type="slidenum">
              <a:rPr lang="en-US"/>
              <a:pPr/>
              <a:t>6</a:t>
            </a:fld>
            <a:endParaRPr lang="en-US"/>
          </a:p>
        </p:txBody>
      </p:sp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pPr algn="l"/>
            <a:r>
              <a:rPr lang="en-US" sz="2000" b="1"/>
              <a:t/>
            </a:r>
            <a:br>
              <a:rPr lang="en-US" sz="2000" b="1"/>
            </a:br>
            <a:r>
              <a:rPr lang="en-US" sz="2000"/>
              <a:t>SISTEM KARDIO-VASKULER  (Lanjutan-1)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marL="60325" indent="-60325">
              <a:buFontTx/>
              <a:buNone/>
            </a:pPr>
            <a:r>
              <a:rPr lang="en-US" sz="2400"/>
              <a:t>	   Konversi energi statis -&gt; energi aktif terjadi melalui </a:t>
            </a:r>
          </a:p>
          <a:p>
            <a:pPr marL="60325" indent="-60325">
              <a:buFontTx/>
              <a:buNone/>
            </a:pPr>
            <a:r>
              <a:rPr lang="en-US" sz="2400"/>
              <a:t>    </a:t>
            </a:r>
            <a:r>
              <a:rPr lang="en-US" sz="2400" u="sng"/>
              <a:t>proses kimiawi catabolisme</a:t>
            </a:r>
            <a:r>
              <a:rPr lang="en-US" sz="2400"/>
              <a:t> pada saat </a:t>
            </a:r>
            <a:r>
              <a:rPr lang="en-US" sz="2400" u="sng"/>
              <a:t>makanan </a:t>
            </a:r>
          </a:p>
          <a:p>
            <a:pPr marL="60325" indent="-60325">
              <a:buFontTx/>
              <a:buNone/>
            </a:pPr>
            <a:r>
              <a:rPr lang="en-US" sz="2400"/>
              <a:t>	   </a:t>
            </a:r>
            <a:r>
              <a:rPr lang="en-US" sz="2400" u="sng"/>
              <a:t>bertemu dengan O2</a:t>
            </a:r>
            <a:r>
              <a:rPr lang="en-US" sz="2400"/>
              <a:t>.</a:t>
            </a:r>
            <a:endParaRPr lang="en-US" sz="2800"/>
          </a:p>
          <a:p>
            <a:pPr marL="174625" lvl="1" indent="0">
              <a:buFontTx/>
              <a:buNone/>
            </a:pPr>
            <a:endParaRPr lang="en-US" sz="2400"/>
          </a:p>
          <a:p>
            <a:pPr marL="174625" lvl="1" indent="0">
              <a:buFontTx/>
              <a:buNone/>
            </a:pPr>
            <a:r>
              <a:rPr lang="en-US" sz="2400"/>
              <a:t> Setiap sel memerlukan supply makanan &amp; O2 </a:t>
            </a:r>
          </a:p>
          <a:p>
            <a:pPr marL="174625" lvl="1" indent="0">
              <a:buFontTx/>
              <a:buNone/>
            </a:pPr>
            <a:r>
              <a:rPr lang="en-US" sz="2400"/>
              <a:t> yang cukup untuk mendapatlan cukup energi agar </a:t>
            </a:r>
          </a:p>
          <a:p>
            <a:pPr marL="174625" lvl="1" indent="0">
              <a:buFontTx/>
              <a:buNone/>
            </a:pPr>
            <a:r>
              <a:rPr lang="en-US" sz="2400"/>
              <a:t> tubuh bisa melakukan kerja normal*</a:t>
            </a:r>
          </a:p>
          <a:p>
            <a:pPr marL="60325" indent="-60325">
              <a:buFontTx/>
              <a:buNone/>
            </a:pPr>
            <a:r>
              <a:rPr lang="en-US" sz="2400"/>
              <a:t>	</a:t>
            </a:r>
          </a:p>
          <a:p>
            <a:pPr marL="60325" indent="-60325">
              <a:buFontTx/>
              <a:buNone/>
            </a:pPr>
            <a:r>
              <a:rPr lang="en-US" sz="2400"/>
              <a:t>	  Alat transportasi makanan dan O2 adalah aliran darah </a:t>
            </a:r>
          </a:p>
          <a:p>
            <a:pPr marL="60325" indent="-60325">
              <a:buFontTx/>
              <a:buNone/>
            </a:pPr>
            <a:r>
              <a:rPr lang="en-US" sz="2400"/>
              <a:t>	  (hemoglobin eritrosit) dalam sirkulasi kardiovaskuler*	</a:t>
            </a:r>
          </a:p>
          <a:p>
            <a:pPr marL="60325" indent="-60325"/>
            <a:endParaRPr lang="en-US"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4DEA5-C2AF-49EE-BA9E-0CD4593D7D9A}" type="slidenum">
              <a:rPr lang="en-US"/>
              <a:pPr/>
              <a:t>7</a:t>
            </a:fld>
            <a:endParaRPr lang="en-US"/>
          </a:p>
        </p:txBody>
      </p:sp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algn="l"/>
            <a:r>
              <a:rPr lang="en-US" sz="2000"/>
              <a:t>SISTEM KARDIO-VASKULER  (Lanjutan-2)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Sistem aliran darah yang memasok </a:t>
            </a:r>
            <a:r>
              <a:rPr lang="en-US" sz="2400" u="sng"/>
              <a:t>O2 serta Nutrisi</a:t>
            </a:r>
            <a:r>
              <a:rPr lang="en-US" sz="2400"/>
              <a:t> </a:t>
            </a:r>
          </a:p>
          <a:p>
            <a:pPr>
              <a:buFontTx/>
              <a:buNone/>
            </a:pPr>
            <a:r>
              <a:rPr lang="en-US" sz="2400"/>
              <a:t> 	ke seluruh jaringan tubuh dan </a:t>
            </a:r>
            <a:r>
              <a:rPr lang="en-US" sz="2400" u="sng"/>
              <a:t>mengangkut CO2 </a:t>
            </a:r>
          </a:p>
          <a:p>
            <a:pPr>
              <a:buFontTx/>
              <a:buNone/>
            </a:pPr>
            <a:r>
              <a:rPr lang="en-US" sz="2400"/>
              <a:t>	</a:t>
            </a:r>
            <a:r>
              <a:rPr lang="en-US" sz="2400" u="sng"/>
              <a:t>serta produk Sampah</a:t>
            </a:r>
            <a:r>
              <a:rPr lang="en-US" sz="2400"/>
              <a:t> lain ke luar jaringan tubuh, </a:t>
            </a:r>
          </a:p>
          <a:p>
            <a:pPr>
              <a:buFontTx/>
              <a:buNone/>
            </a:pPr>
            <a:r>
              <a:rPr lang="en-US" sz="2400"/>
              <a:t>	adalah: </a:t>
            </a:r>
          </a:p>
          <a:p>
            <a:pPr>
              <a:buFontTx/>
              <a:buNone/>
            </a:pPr>
            <a:r>
              <a:rPr lang="en-US" sz="2400"/>
              <a:t>	(1) Jantung </a:t>
            </a:r>
            <a:r>
              <a:rPr lang="en-US" sz="2400" i="1"/>
              <a:t>(CARDIA)</a:t>
            </a:r>
          </a:p>
          <a:p>
            <a:pPr>
              <a:buFontTx/>
              <a:buNone/>
            </a:pPr>
            <a:r>
              <a:rPr lang="en-US" sz="2400" i="1"/>
              <a:t>	</a:t>
            </a:r>
            <a:r>
              <a:rPr lang="en-US" sz="2400"/>
              <a:t>(2) Pembuluh darah </a:t>
            </a:r>
            <a:r>
              <a:rPr lang="en-US" sz="2400" i="1"/>
              <a:t>(VASA)</a:t>
            </a:r>
          </a:p>
          <a:p>
            <a:pPr>
              <a:buFontTx/>
              <a:buNone/>
            </a:pPr>
            <a:r>
              <a:rPr lang="en-US" sz="2400" i="1"/>
              <a:t>	-&gt; </a:t>
            </a:r>
            <a:r>
              <a:rPr lang="en-US" sz="2400"/>
              <a:t>bertanggungjawab atas </a:t>
            </a:r>
            <a:r>
              <a:rPr lang="en-US" sz="2400" u="sng"/>
              <a:t>keseimbangan aliran darah yang teratur</a:t>
            </a:r>
            <a:r>
              <a:rPr lang="en-US" sz="2400"/>
              <a:t> ke seluruh jaringan tubuh. 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00FA3-765D-49D5-8E7C-510E42F76271}" type="slidenum">
              <a:rPr lang="en-US"/>
              <a:pPr/>
              <a:t>8</a:t>
            </a:fld>
            <a:endParaRPr lang="en-US"/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pPr algn="l"/>
            <a:r>
              <a:rPr lang="en-US" sz="2000"/>
              <a:t>SISTEM KARDIO-VASKULER  (Lanjutan-3)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sz="2400" b="1"/>
              <a:t>Struktur dan Fungsi terdiri dari:</a:t>
            </a:r>
          </a:p>
          <a:p>
            <a:pPr>
              <a:buFontTx/>
              <a:buNone/>
            </a:pPr>
            <a:endParaRPr lang="en-US" sz="2400" b="1"/>
          </a:p>
          <a:p>
            <a:pPr>
              <a:buFontTx/>
              <a:buNone/>
            </a:pPr>
            <a:r>
              <a:rPr lang="en-US" sz="2400" i="1"/>
              <a:t>	</a:t>
            </a:r>
            <a:r>
              <a:rPr lang="en-US" sz="2400"/>
              <a:t>(1)  Sirkulasi sistemik </a:t>
            </a:r>
            <a:r>
              <a:rPr lang="en-US" sz="2400" i="1"/>
              <a:t>(systemic Circulation) -&gt; </a:t>
            </a:r>
          </a:p>
          <a:p>
            <a:pPr>
              <a:buFontTx/>
              <a:buNone/>
            </a:pPr>
            <a:r>
              <a:rPr lang="en-US" sz="2400" i="1"/>
              <a:t>		</a:t>
            </a:r>
            <a:r>
              <a:rPr lang="en-US" sz="2400"/>
              <a:t>mensuplei darah ke  seluruh sel tubuh </a:t>
            </a:r>
          </a:p>
          <a:p>
            <a:pPr>
              <a:buFontTx/>
              <a:buNone/>
            </a:pPr>
            <a:r>
              <a:rPr lang="en-US" sz="2400"/>
              <a:t>		kecuali paru.</a:t>
            </a:r>
          </a:p>
          <a:p>
            <a:pPr>
              <a:buFontTx/>
              <a:buNone/>
            </a:pPr>
            <a:r>
              <a:rPr lang="en-US" sz="2400"/>
              <a:t>	</a:t>
            </a:r>
          </a:p>
          <a:p>
            <a:pPr>
              <a:buFontTx/>
              <a:buNone/>
            </a:pPr>
            <a:r>
              <a:rPr lang="en-US" sz="2400"/>
              <a:t>	(2)	Sirkulasi paru </a:t>
            </a:r>
            <a:r>
              <a:rPr lang="en-US" sz="2400" i="1"/>
              <a:t>(Pulmonary Circulation) </a:t>
            </a:r>
          </a:p>
          <a:p>
            <a:pPr>
              <a:buFontTx/>
              <a:buNone/>
            </a:pPr>
            <a:r>
              <a:rPr lang="en-US" sz="2400" i="1"/>
              <a:t>		= </a:t>
            </a:r>
            <a:r>
              <a:rPr lang="en-US" sz="2400"/>
              <a:t>Sirkulasi Kecil -&gt; aliran darah ke paru </a:t>
            </a:r>
          </a:p>
          <a:p>
            <a:pPr>
              <a:buFontTx/>
              <a:buNone/>
            </a:pPr>
            <a:r>
              <a:rPr lang="en-US" sz="2400"/>
              <a:t>		untuk reoksigenasi </a:t>
            </a:r>
            <a:r>
              <a:rPr lang="en-US" sz="2400">
                <a:sym typeface="Wingdings" pitchFamily="2" charset="2"/>
              </a:rPr>
              <a:t> C</a:t>
            </a:r>
            <a:r>
              <a:rPr lang="en-US" sz="2400"/>
              <a:t>O2 di-expirasi dan O2 </a:t>
            </a:r>
          </a:p>
          <a:p>
            <a:pPr>
              <a:buFontTx/>
              <a:buNone/>
            </a:pPr>
            <a:r>
              <a:rPr lang="en-US" sz="2400"/>
              <a:t>		di-inspirasi) darah.</a:t>
            </a:r>
            <a:endParaRPr lang="en-US" sz="2400" i="1"/>
          </a:p>
          <a:p>
            <a:endParaRPr lang="en-US" sz="2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BAA34-A3ED-4DD6-A3CA-2C600FFC0798}" type="slidenum">
              <a:rPr lang="en-US"/>
              <a:pPr/>
              <a:t>9</a:t>
            </a:fld>
            <a:endParaRPr lang="en-US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747000" cy="914400"/>
          </a:xfrm>
        </p:spPr>
        <p:txBody>
          <a:bodyPr>
            <a:normAutofit fontScale="90000"/>
          </a:bodyPr>
          <a:lstStyle/>
          <a:p>
            <a:r>
              <a:rPr lang="en-US" sz="2800" b="1"/>
              <a:t> Dari mana, dengan cara bagaimana sel tubuh memperoleh makanan &amp; O2?  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51625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O2 dari luar tubuh masuk melalui: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	*  </a:t>
            </a:r>
            <a:r>
              <a:rPr lang="en-US" sz="2400" u="sng"/>
              <a:t>Sistem Pencernaan </a:t>
            </a:r>
            <a:r>
              <a:rPr lang="en-US" sz="2400"/>
              <a:t>dan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	*  </a:t>
            </a:r>
            <a:r>
              <a:rPr lang="en-US" sz="2400" u="sng"/>
              <a:t>Sistem pernapasan </a:t>
            </a:r>
            <a:r>
              <a:rPr lang="en-US" sz="2400"/>
              <a:t>yang dialirkan ke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	    sel-sel melalui </a:t>
            </a:r>
            <a:r>
              <a:rPr lang="en-US" sz="2400">
                <a:sym typeface="Wingdings" pitchFamily="2" charset="2"/>
              </a:rPr>
              <a:t> </a:t>
            </a:r>
            <a:r>
              <a:rPr lang="en-US" sz="2400"/>
              <a:t>S</a:t>
            </a:r>
            <a:r>
              <a:rPr lang="en-US" sz="2400" u="sng"/>
              <a:t>istem Kardiovaskuler</a:t>
            </a:r>
            <a:r>
              <a:rPr lang="en-US" sz="2400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 u="sng"/>
              <a:t>Darah -&gt; Jantung -&gt; Pembuluh darah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Melalui Sistem K-Vaskuler, juga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*  Produk sampah dalam bentuk </a:t>
            </a:r>
            <a:r>
              <a:rPr lang="en-US" sz="2400" u="sng"/>
              <a:t>CO2 </a:t>
            </a:r>
            <a:r>
              <a:rPr lang="en-US" sz="2400"/>
              <a:t> </a:t>
            </a:r>
            <a:r>
              <a:rPr lang="en-US" sz="2400" u="sng"/>
              <a:t>dan Urea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       </a:t>
            </a:r>
            <a:r>
              <a:rPr lang="en-US" sz="2400" u="sng"/>
              <a:t>dibuang ke luar</a:t>
            </a:r>
            <a:r>
              <a:rPr lang="en-US" sz="2400"/>
              <a:t> tubuh  lewat: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	</a:t>
            </a:r>
            <a:r>
              <a:rPr lang="en-US" sz="2400">
                <a:sym typeface="Wingdings" pitchFamily="2" charset="2"/>
              </a:rPr>
              <a:t> </a:t>
            </a:r>
            <a:r>
              <a:rPr lang="en-US" sz="2400" u="sng"/>
              <a:t>Sistem Pernafasan (Respiratory System)</a:t>
            </a:r>
            <a:r>
              <a:rPr lang="en-US" sz="2400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		(CO2) dan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           </a:t>
            </a:r>
            <a:r>
              <a:rPr lang="en-US" sz="2400">
                <a:sym typeface="Wingdings" pitchFamily="2" charset="2"/>
              </a:rPr>
              <a:t> </a:t>
            </a:r>
            <a:r>
              <a:rPr lang="en-US" sz="2400" u="sng"/>
              <a:t>Sistem Perkemihan (ureum)  (Urinary System)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267</Words>
  <Application>Microsoft Office PowerPoint</Application>
  <PresentationFormat>On-screen Show (4:3)</PresentationFormat>
  <Paragraphs>221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DESKRIPSI</vt:lpstr>
      <vt:lpstr>TUJUAN  INSTRUKSIONAL  UMUM</vt:lpstr>
      <vt:lpstr>TUJUAN  INSTRUKSIONAL  KHUSUS &amp;   POKOK  BAHASAN</vt:lpstr>
      <vt:lpstr>  GANGGUAN SISTEM KARDIOVASKULER  </vt:lpstr>
      <vt:lpstr> SISTEM KARDIO-VASKULER  (Lanjutan-1)</vt:lpstr>
      <vt:lpstr>SISTEM KARDIO-VASKULER  (Lanjutan-2)</vt:lpstr>
      <vt:lpstr>SISTEM KARDIO-VASKULER  (Lanjutan-3)</vt:lpstr>
      <vt:lpstr> Dari mana, dengan cara bagaimana sel tubuh memperoleh makanan &amp; O2?  </vt:lpstr>
      <vt:lpstr> Fisiologi Jantung / Tekanan Darah</vt:lpstr>
      <vt:lpstr>Fisiologi Jantung &amp; Tekanan Darah (Lanjutan-1)</vt:lpstr>
      <vt:lpstr>Fisiologi Jantung / Tekanan Darah (Lanjutan-2)</vt:lpstr>
      <vt:lpstr>Fisiologi Jantung / Tekanan Darah (Lanjutan-3)</vt:lpstr>
      <vt:lpstr>Sirkulasi Sistemik </vt:lpstr>
      <vt:lpstr>Sirkulasi Sistemik (Lanjutan)</vt:lpstr>
      <vt:lpstr>GANGGUAN JANTUNG</vt:lpstr>
      <vt:lpstr>Gangguan Jantung (Lanjutan-1)</vt:lpstr>
      <vt:lpstr>Gangguan Jantung (Lanjutan -2)</vt:lpstr>
      <vt:lpstr>Gangguan Jantung (Lanjutan -3)</vt:lpstr>
      <vt:lpstr>Gangguan Jantung (Lanjutan-4)</vt:lpstr>
    </vt:vector>
  </TitlesOfParts>
  <Company>UEU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fisio</dc:creator>
  <cp:lastModifiedBy>fisio</cp:lastModifiedBy>
  <cp:revision>2</cp:revision>
  <dcterms:created xsi:type="dcterms:W3CDTF">2018-01-24T04:21:46Z</dcterms:created>
  <dcterms:modified xsi:type="dcterms:W3CDTF">2018-01-24T05:52:41Z</dcterms:modified>
</cp:coreProperties>
</file>